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notesMasterIdLst>
    <p:notesMasterId r:id="rId13"/>
  </p:notesMasterIdLst>
  <p:sldIdLst>
    <p:sldId id="256" r:id="rId2"/>
    <p:sldId id="294" r:id="rId3"/>
    <p:sldId id="296" r:id="rId4"/>
    <p:sldId id="297" r:id="rId5"/>
    <p:sldId id="298" r:id="rId6"/>
    <p:sldId id="299" r:id="rId7"/>
    <p:sldId id="295" r:id="rId8"/>
    <p:sldId id="302" r:id="rId9"/>
    <p:sldId id="303" r:id="rId10"/>
    <p:sldId id="300" r:id="rId11"/>
    <p:sldId id="301" r:id="rId12"/>
  </p:sldIdLst>
  <p:sldSz cx="9144000" cy="6858000" type="screen4x3"/>
  <p:notesSz cx="6858000" cy="9144000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2314"/>
    <p:restoredTop sz="93240"/>
  </p:normalViewPr>
  <p:slideViewPr>
    <p:cSldViewPr>
      <p:cViewPr varScale="1">
        <p:scale>
          <a:sx n="66" d="100"/>
          <a:sy n="66" d="100"/>
        </p:scale>
        <p:origin x="752" y="19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8478E62-39F3-8C4C-BA68-398230AFA956}" type="datetimeFigureOut">
              <a:rPr lang="en-GB" smtClean="0"/>
              <a:t>23/02/2018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84EF7E9-CF21-A643-BD19-255580BE35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03546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418195" y="0"/>
            <a:ext cx="731520" cy="6858000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46404" y="758952"/>
            <a:ext cx="7063740" cy="4041648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6200" baseline="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46404" y="4800600"/>
            <a:ext cx="7063740" cy="1691640"/>
          </a:xfrm>
        </p:spPr>
        <p:txBody>
          <a:bodyPr>
            <a:normAutofit/>
          </a:bodyPr>
          <a:lstStyle>
            <a:lvl1pPr marL="0" indent="0" algn="l">
              <a:buNone/>
              <a:defRPr sz="2000" spc="30" baseline="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20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3429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2">
                    <a:lumMod val="60000"/>
                    <a:lumOff val="40000"/>
                  </a:schemeClr>
                </a:solidFill>
              </a:defRPr>
            </a:lvl1pPr>
          </a:lstStyle>
          <a:p>
            <a:pPr>
              <a:defRPr/>
            </a:pPr>
            <a:fld id="{DA8DEF35-6AE3-7A48-A391-7EA3E11513AB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7403861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59BDB15-24C6-C54C-9483-9DD530D03FBF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753125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758952"/>
            <a:ext cx="7063740" cy="4041648"/>
          </a:xfrm>
        </p:spPr>
        <p:txBody>
          <a:bodyPr anchor="b">
            <a:normAutofit/>
          </a:bodyPr>
          <a:lstStyle>
            <a:lvl1pPr>
              <a:lnSpc>
                <a:spcPct val="85000"/>
              </a:lnSpc>
              <a:defRPr sz="6200" b="1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4800600"/>
            <a:ext cx="7063740" cy="169164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61D8884-FD74-DD44-8411-1EABD6297D10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3429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0987872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46404" y="1828801"/>
            <a:ext cx="3360420" cy="4351337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94860" y="1828801"/>
            <a:ext cx="3360420" cy="4351337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0D7DA1B-3DD8-094F-9DA2-2805780FF346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989802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1717185"/>
            <a:ext cx="3360420" cy="7315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46404" y="2507550"/>
            <a:ext cx="336042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Text Placeholder 10"/>
          <p:cNvSpPr>
            <a:spLocks noGrp="1"/>
          </p:cNvSpPr>
          <p:nvPr>
            <p:ph type="body" sz="quarter" idx="13"/>
          </p:nvPr>
        </p:nvSpPr>
        <p:spPr>
          <a:xfrm>
            <a:off x="4599432" y="1717185"/>
            <a:ext cx="3364992" cy="731520"/>
          </a:xfrm>
        </p:spPr>
        <p:txBody>
          <a:bodyPr anchor="b"/>
          <a:lstStyle>
            <a:lvl1pPr marL="0" indent="0">
              <a:spcBef>
                <a:spcPts val="0"/>
              </a:spcBef>
              <a:buNone/>
              <a:defRPr>
                <a:solidFill>
                  <a:schemeClr val="tx2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594860" y="2507550"/>
            <a:ext cx="336042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D94F2B4-BDDB-8E41-B8C9-65B955086BB0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4781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4C59E97-E4E8-794C-BAAD-97ACE59D56B5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307866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4FD295-E9F9-8142-8164-2BFE9963219B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728684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936" y="457201"/>
            <a:ext cx="2400300" cy="1600197"/>
          </a:xfrm>
        </p:spPr>
        <p:txBody>
          <a:bodyPr anchor="b">
            <a:normAutofit/>
          </a:bodyPr>
          <a:lstStyle>
            <a:lvl1pPr>
              <a:defRPr sz="2800" b="1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78200" y="685800"/>
            <a:ext cx="4559300" cy="5486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936" y="2099735"/>
            <a:ext cx="2400300" cy="3810001"/>
          </a:xfrm>
        </p:spPr>
        <p:txBody>
          <a:bodyPr>
            <a:normAutofit/>
          </a:bodyPr>
          <a:lstStyle>
            <a:lvl1pPr marL="0" indent="0">
              <a:lnSpc>
                <a:spcPct val="114000"/>
              </a:lnSpc>
              <a:spcBef>
                <a:spcPts val="8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399CC7E-0846-734F-AFFF-8830566540D9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562754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-1" y="5105400"/>
            <a:ext cx="8417859" cy="17526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257800"/>
            <a:ext cx="7486650" cy="914400"/>
          </a:xfrm>
        </p:spPr>
        <p:txBody>
          <a:bodyPr anchor="b">
            <a:normAutofit/>
          </a:bodyPr>
          <a:lstStyle>
            <a:lvl1pPr>
              <a:defRPr sz="2800" b="1">
                <a:solidFill>
                  <a:srgbClr val="FFFF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1"/>
            <a:ext cx="8469630" cy="512892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6108590"/>
            <a:ext cx="7486650" cy="5970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40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65AEF78-2586-2C4B-848C-86700E23F7BC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053557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644D724-410D-2948-AA0F-7FF886E2436C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262571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486525" y="381000"/>
            <a:ext cx="1857375" cy="5897562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71500" y="381000"/>
            <a:ext cx="5800725" cy="5897562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14DE01E-6039-844E-80A7-AC5103E6E787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860955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418195" y="0"/>
            <a:ext cx="73152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726948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46404" y="1828801"/>
            <a:ext cx="644652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831456" y="1044178"/>
            <a:ext cx="1904999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6993255" y="4092178"/>
            <a:ext cx="3581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>
                    <a:lumMod val="40000"/>
                    <a:lumOff val="60000"/>
                  </a:schemeClr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41055" y="6172201"/>
            <a:ext cx="685800" cy="593725"/>
          </a:xfrm>
          <a:prstGeom prst="rect">
            <a:avLst/>
          </a:prstGeom>
        </p:spPr>
        <p:txBody>
          <a:bodyPr vert="horz" lIns="27432" tIns="45720" rIns="27432" bIns="45720" rtlCol="0" anchor="ctr">
            <a:normAutofit/>
          </a:bodyPr>
          <a:lstStyle>
            <a:lvl1pPr algn="ctr">
              <a:defRPr sz="3200">
                <a:solidFill>
                  <a:schemeClr val="tx2">
                    <a:lumMod val="60000"/>
                    <a:lumOff val="40000"/>
                  </a:schemeClr>
                </a:solidFill>
                <a:latin typeface="+mj-lt"/>
              </a:defRPr>
            </a:lvl1pPr>
          </a:lstStyle>
          <a:p>
            <a:pPr>
              <a:defRPr/>
            </a:pPr>
            <a:fld id="{2C3EC882-7FAB-9C4E-86FB-B36C6C52ADDA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301882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b="1" kern="1200" spc="-70" baseline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5000"/>
        </a:lnSpc>
        <a:spcBef>
          <a:spcPts val="1400"/>
        </a:spcBef>
        <a:spcAft>
          <a:spcPts val="200"/>
        </a:spcAft>
        <a:buClr>
          <a:schemeClr val="accent1"/>
        </a:buClr>
        <a:buSzPct val="80000"/>
        <a:buFont typeface="Arial" pitchFamily="34" charset="0"/>
        <a:buChar char="•"/>
        <a:defRPr sz="2000" kern="1200" spc="1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3568" y="1844824"/>
            <a:ext cx="7772400" cy="936625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altLang="en-US" sz="4800" dirty="0">
                <a:ea typeface="ＭＳ Ｐゴシック" charset="-128"/>
              </a:rPr>
              <a:t>Anatomy and Physiology</a:t>
            </a:r>
            <a:br>
              <a:rPr lang="en-GB" altLang="en-US" sz="4800" dirty="0">
                <a:ea typeface="ＭＳ Ｐゴシック" charset="-128"/>
              </a:rPr>
            </a:br>
            <a:r>
              <a:rPr lang="en-GB" altLang="en-US" sz="4800" dirty="0">
                <a:ea typeface="ＭＳ Ｐゴシック" charset="-128"/>
              </a:rPr>
              <a:t>Practical – Elbow Osteology and ROM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42968" y="5661248"/>
            <a:ext cx="2273448" cy="893192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7269480" cy="614968"/>
          </a:xfrm>
        </p:spPr>
        <p:txBody>
          <a:bodyPr>
            <a:normAutofit fontScale="90000"/>
          </a:bodyPr>
          <a:lstStyle/>
          <a:p>
            <a:r>
              <a:rPr lang="en-GB" dirty="0"/>
              <a:t>Recap	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6404" y="1340769"/>
            <a:ext cx="4057644" cy="504056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Shoulder MMTs</a:t>
            </a:r>
          </a:p>
          <a:p>
            <a:pPr lvl="1"/>
            <a:r>
              <a:rPr lang="en-GB" dirty="0"/>
              <a:t>Trapezius (Upper)</a:t>
            </a:r>
          </a:p>
          <a:p>
            <a:pPr lvl="1"/>
            <a:r>
              <a:rPr lang="en-GB" dirty="0"/>
              <a:t>Trapezius (Mid and lower)</a:t>
            </a:r>
          </a:p>
          <a:p>
            <a:pPr lvl="1"/>
            <a:r>
              <a:rPr lang="en-GB" dirty="0"/>
              <a:t>Rhomboid</a:t>
            </a:r>
          </a:p>
          <a:p>
            <a:pPr lvl="1"/>
            <a:r>
              <a:rPr lang="en-GB" dirty="0"/>
              <a:t>Serratus Anterior</a:t>
            </a:r>
          </a:p>
          <a:p>
            <a:pPr lvl="1"/>
            <a:r>
              <a:rPr lang="en-GB" dirty="0"/>
              <a:t>Pec Major </a:t>
            </a:r>
          </a:p>
          <a:p>
            <a:pPr lvl="2"/>
            <a:r>
              <a:rPr lang="en-GB" dirty="0"/>
              <a:t>Sternal</a:t>
            </a:r>
          </a:p>
          <a:p>
            <a:pPr lvl="2"/>
            <a:r>
              <a:rPr lang="en-GB" dirty="0"/>
              <a:t>Clavicular</a:t>
            </a:r>
          </a:p>
          <a:p>
            <a:pPr lvl="1"/>
            <a:r>
              <a:rPr lang="en-GB" dirty="0" err="1"/>
              <a:t>Lat</a:t>
            </a:r>
            <a:r>
              <a:rPr lang="en-GB" dirty="0"/>
              <a:t> </a:t>
            </a:r>
            <a:r>
              <a:rPr lang="en-GB" dirty="0" err="1"/>
              <a:t>Dorsi</a:t>
            </a:r>
            <a:endParaRPr lang="en-GB" dirty="0"/>
          </a:p>
          <a:p>
            <a:pPr lvl="1"/>
            <a:r>
              <a:rPr lang="en-GB" dirty="0"/>
              <a:t>Supraspinatus</a:t>
            </a:r>
          </a:p>
          <a:p>
            <a:pPr lvl="1"/>
            <a:r>
              <a:rPr lang="en-GB" dirty="0"/>
              <a:t>Subscapularis</a:t>
            </a:r>
          </a:p>
          <a:p>
            <a:pPr lvl="1"/>
            <a:r>
              <a:rPr lang="en-GB" dirty="0"/>
              <a:t>Infraspinatus</a:t>
            </a:r>
          </a:p>
          <a:p>
            <a:pPr lvl="1"/>
            <a:r>
              <a:rPr lang="en-GB" dirty="0" err="1"/>
              <a:t>Teres</a:t>
            </a:r>
            <a:r>
              <a:rPr lang="en-GB" dirty="0"/>
              <a:t> minor</a:t>
            </a:r>
          </a:p>
          <a:p>
            <a:pPr lvl="1"/>
            <a:r>
              <a:rPr lang="en-GB" dirty="0"/>
              <a:t>Deltoid</a:t>
            </a:r>
          </a:p>
          <a:p>
            <a:pPr lvl="1"/>
            <a:r>
              <a:rPr lang="en-GB" dirty="0"/>
              <a:t>Long Head of Biceps</a:t>
            </a:r>
          </a:p>
          <a:p>
            <a:pPr lvl="1"/>
            <a:r>
              <a:rPr lang="en-GB" dirty="0"/>
              <a:t>Long Head of Triceps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4420338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692696"/>
            <a:ext cx="7269480" cy="758984"/>
          </a:xfrm>
        </p:spPr>
        <p:txBody>
          <a:bodyPr>
            <a:normAutofit/>
          </a:bodyPr>
          <a:lstStyle/>
          <a:p>
            <a:r>
              <a:rPr lang="en-GB" dirty="0"/>
              <a:t>Observations	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6404" y="1828801"/>
            <a:ext cx="4345676" cy="4351337"/>
          </a:xfrm>
        </p:spPr>
        <p:txBody>
          <a:bodyPr/>
          <a:lstStyle/>
          <a:p>
            <a:r>
              <a:rPr lang="en-US" dirty="0"/>
              <a:t>General postural observations</a:t>
            </a:r>
          </a:p>
          <a:p>
            <a:r>
              <a:rPr lang="en-US" dirty="0"/>
              <a:t>Note shoulder posture as per shoulder E&amp;A </a:t>
            </a:r>
          </a:p>
          <a:p>
            <a:r>
              <a:rPr lang="en-US" dirty="0"/>
              <a:t>Note the Carrying Angle (</a:t>
            </a:r>
            <a:r>
              <a:rPr lang="en-US" dirty="0" err="1"/>
              <a:t>Cubitus</a:t>
            </a:r>
            <a:r>
              <a:rPr lang="en-US" dirty="0"/>
              <a:t> Valgus) </a:t>
            </a:r>
          </a:p>
          <a:p>
            <a:r>
              <a:rPr lang="en-US" dirty="0"/>
              <a:t>Normally between 5-15º</a:t>
            </a:r>
          </a:p>
          <a:p>
            <a:r>
              <a:rPr lang="en-US" dirty="0"/>
              <a:t>Greater in dominant limb</a:t>
            </a:r>
          </a:p>
          <a:p>
            <a:r>
              <a:rPr lang="en-US" dirty="0"/>
              <a:t>Gender based differences? </a:t>
            </a:r>
          </a:p>
          <a:p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67884" y="1828801"/>
            <a:ext cx="3048000" cy="33843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25528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253047"/>
            <a:ext cx="7269480" cy="758984"/>
          </a:xfrm>
        </p:spPr>
        <p:txBody>
          <a:bodyPr>
            <a:normAutofit/>
          </a:bodyPr>
          <a:lstStyle/>
          <a:p>
            <a:r>
              <a:rPr lang="en-GB" dirty="0"/>
              <a:t>Elbow Joint (anterior)	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1232055"/>
            <a:ext cx="3773644" cy="4351338"/>
          </a:xfr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0032" y="1232055"/>
            <a:ext cx="1504171" cy="41936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10168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620688"/>
            <a:ext cx="7269480" cy="758984"/>
          </a:xfrm>
        </p:spPr>
        <p:txBody>
          <a:bodyPr>
            <a:normAutofit/>
          </a:bodyPr>
          <a:lstStyle/>
          <a:p>
            <a:r>
              <a:rPr lang="en-GB" dirty="0"/>
              <a:t>Elbow Joint (posterior)	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9021" y="1484784"/>
            <a:ext cx="4665067" cy="4536504"/>
          </a:xfrm>
        </p:spPr>
      </p:pic>
    </p:spTree>
    <p:extLst>
      <p:ext uri="{BB962C8B-B14F-4D97-AF65-F5344CB8AC3E}">
        <p14:creationId xmlns:p14="http://schemas.microsoft.com/office/powerpoint/2010/main" val="3965313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5576" y="410630"/>
            <a:ext cx="3101067" cy="758984"/>
          </a:xfrm>
        </p:spPr>
        <p:txBody>
          <a:bodyPr>
            <a:normAutofit/>
          </a:bodyPr>
          <a:lstStyle/>
          <a:p>
            <a:r>
              <a:rPr lang="en-GB"/>
              <a:t>Radius</a:t>
            </a:r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1179858"/>
            <a:ext cx="3168352" cy="5205151"/>
          </a:xfr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95936" y="1154160"/>
            <a:ext cx="3168352" cy="5060032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6216" y="5983973"/>
            <a:ext cx="1699668" cy="73059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7" name="Title 1"/>
          <p:cNvSpPr txBox="1">
            <a:spLocks/>
          </p:cNvSpPr>
          <p:nvPr/>
        </p:nvSpPr>
        <p:spPr>
          <a:xfrm>
            <a:off x="4572000" y="410630"/>
            <a:ext cx="3101067" cy="75898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b="1" kern="1200" spc="-70" baseline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</a:pPr>
            <a:r>
              <a:rPr lang="en-GB" dirty="0"/>
              <a:t>Ulna</a:t>
            </a:r>
          </a:p>
        </p:txBody>
      </p:sp>
    </p:spTree>
    <p:extLst>
      <p:ext uri="{BB962C8B-B14F-4D97-AF65-F5344CB8AC3E}">
        <p14:creationId xmlns:p14="http://schemas.microsoft.com/office/powerpoint/2010/main" val="13450881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9330" y="1294372"/>
            <a:ext cx="2401460" cy="4351337"/>
          </a:xfrm>
        </p:spPr>
        <p:txBody>
          <a:bodyPr>
            <a:normAutofit/>
          </a:bodyPr>
          <a:lstStyle/>
          <a:p>
            <a:r>
              <a:rPr lang="en-US" dirty="0"/>
              <a:t>Cone/triangular shaped ligament </a:t>
            </a:r>
          </a:p>
          <a:p>
            <a:r>
              <a:rPr lang="en-US" dirty="0"/>
              <a:t>O: Lateral epicondyle of </a:t>
            </a:r>
            <a:r>
              <a:rPr lang="en-US" dirty="0" err="1"/>
              <a:t>Humerus</a:t>
            </a:r>
            <a:r>
              <a:rPr lang="en-US" dirty="0"/>
              <a:t> to </a:t>
            </a:r>
          </a:p>
          <a:p>
            <a:r>
              <a:rPr lang="en-US" dirty="0"/>
              <a:t>I: Annular ligament and attaches to anterior and posterior margins of the radial notch 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4008" y="0"/>
            <a:ext cx="3704106" cy="4711699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80790" y="3843337"/>
            <a:ext cx="2338640" cy="273098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365760"/>
            <a:ext cx="7604324" cy="928612"/>
          </a:xfrm>
        </p:spPr>
        <p:txBody>
          <a:bodyPr>
            <a:normAutofit fontScale="90000"/>
          </a:bodyPr>
          <a:lstStyle/>
          <a:p>
            <a:r>
              <a:rPr lang="en-GB" dirty="0"/>
              <a:t>Collateral Ligaments</a:t>
            </a:r>
            <a:br>
              <a:rPr lang="en-GB" dirty="0"/>
            </a:br>
            <a:r>
              <a:rPr lang="en-GB" dirty="0"/>
              <a:t>- Lateral (Radial)	</a:t>
            </a:r>
          </a:p>
        </p:txBody>
      </p:sp>
    </p:spTree>
    <p:extLst>
      <p:ext uri="{BB962C8B-B14F-4D97-AF65-F5344CB8AC3E}">
        <p14:creationId xmlns:p14="http://schemas.microsoft.com/office/powerpoint/2010/main" val="59134530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9330" y="1294372"/>
            <a:ext cx="2401460" cy="4351337"/>
          </a:xfrm>
        </p:spPr>
        <p:txBody>
          <a:bodyPr>
            <a:normAutofit lnSpcReduction="10000"/>
          </a:bodyPr>
          <a:lstStyle/>
          <a:p>
            <a:r>
              <a:rPr lang="en-US" dirty="0"/>
              <a:t>O: Medial epicondyle of </a:t>
            </a:r>
            <a:r>
              <a:rPr lang="en-US" dirty="0" err="1"/>
              <a:t>humerus</a:t>
            </a:r>
            <a:r>
              <a:rPr lang="en-US" dirty="0"/>
              <a:t> </a:t>
            </a:r>
          </a:p>
          <a:p>
            <a:r>
              <a:rPr lang="en-US" dirty="0"/>
              <a:t>I: </a:t>
            </a:r>
          </a:p>
          <a:p>
            <a:pPr lvl="1"/>
            <a:r>
              <a:rPr lang="en-US" dirty="0"/>
              <a:t>Medial edge of coronoid process (anterior band) </a:t>
            </a:r>
          </a:p>
          <a:p>
            <a:pPr lvl="1"/>
            <a:r>
              <a:rPr lang="en-US" dirty="0"/>
              <a:t>Medial edge of olecranon process (posterior band) </a:t>
            </a:r>
          </a:p>
          <a:p>
            <a:pPr lvl="1"/>
            <a:r>
              <a:rPr lang="en-US" dirty="0"/>
              <a:t>Intermediate portion </a:t>
            </a:r>
          </a:p>
          <a:p>
            <a:pPr lvl="1"/>
            <a:r>
              <a:rPr lang="en-US" dirty="0"/>
              <a:t>Thick transverse band 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4008" y="0"/>
            <a:ext cx="3704106" cy="471169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365760"/>
            <a:ext cx="7604324" cy="928612"/>
          </a:xfrm>
        </p:spPr>
        <p:txBody>
          <a:bodyPr>
            <a:normAutofit fontScale="90000"/>
          </a:bodyPr>
          <a:lstStyle/>
          <a:p>
            <a:r>
              <a:rPr lang="en-GB" dirty="0"/>
              <a:t>Collateral Ligaments</a:t>
            </a:r>
            <a:br>
              <a:rPr lang="en-GB" dirty="0"/>
            </a:br>
            <a:r>
              <a:rPr lang="en-GB" dirty="0"/>
              <a:t>- Medial (Ulna)	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91880" y="4013199"/>
            <a:ext cx="4032448" cy="1397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09499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365760"/>
            <a:ext cx="7604324" cy="928612"/>
          </a:xfrm>
        </p:spPr>
        <p:txBody>
          <a:bodyPr>
            <a:normAutofit fontScale="90000"/>
          </a:bodyPr>
          <a:lstStyle/>
          <a:p>
            <a:r>
              <a:rPr lang="en-GB" dirty="0"/>
              <a:t>Anterior Capsule &amp; Other Structures</a:t>
            </a:r>
          </a:p>
        </p:txBody>
      </p:sp>
      <p:pic>
        <p:nvPicPr>
          <p:cNvPr id="9" name="Content Placeholder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13722" y="1124744"/>
            <a:ext cx="3882377" cy="4351338"/>
          </a:xfrm>
          <a:prstGeom prst="rect">
            <a:avLst/>
          </a:prstGeom>
        </p:spPr>
      </p:pic>
      <p:pic>
        <p:nvPicPr>
          <p:cNvPr id="11" name="Content Placeholder 10"/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6709" y="1294372"/>
            <a:ext cx="3420807" cy="4351338"/>
          </a:xfrm>
        </p:spPr>
      </p:pic>
      <p:sp>
        <p:nvSpPr>
          <p:cNvPr id="12" name="TextBox 11"/>
          <p:cNvSpPr txBox="1"/>
          <p:nvPr/>
        </p:nvSpPr>
        <p:spPr>
          <a:xfrm>
            <a:off x="611560" y="5856971"/>
            <a:ext cx="272542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charset="0"/>
              <a:buChar char="•"/>
            </a:pPr>
            <a:r>
              <a:rPr lang="en-US" dirty="0">
                <a:latin typeface="+mj-lt"/>
              </a:rPr>
              <a:t>Thin </a:t>
            </a:r>
          </a:p>
          <a:p>
            <a:pPr marL="285750" indent="-285750">
              <a:buFont typeface="Arial" charset="0"/>
              <a:buChar char="•"/>
            </a:pPr>
            <a:r>
              <a:rPr lang="en-US" dirty="0">
                <a:latin typeface="+mj-lt"/>
              </a:rPr>
              <a:t>Easily Overstretched</a:t>
            </a:r>
          </a:p>
        </p:txBody>
      </p:sp>
    </p:spTree>
    <p:extLst>
      <p:ext uri="{BB962C8B-B14F-4D97-AF65-F5344CB8AC3E}">
        <p14:creationId xmlns:p14="http://schemas.microsoft.com/office/powerpoint/2010/main" val="90019856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7269480" cy="928612"/>
          </a:xfrm>
        </p:spPr>
        <p:txBody>
          <a:bodyPr>
            <a:normAutofit/>
          </a:bodyPr>
          <a:lstStyle/>
          <a:p>
            <a:r>
              <a:rPr lang="en-GB"/>
              <a:t>AROM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6404" y="1828801"/>
            <a:ext cx="4201660" cy="4351337"/>
          </a:xfrm>
        </p:spPr>
        <p:txBody>
          <a:bodyPr>
            <a:normAutofit/>
          </a:bodyPr>
          <a:lstStyle/>
          <a:p>
            <a:r>
              <a:rPr lang="en-US" dirty="0"/>
              <a:t>Flexion in mid prone (145-160º)</a:t>
            </a:r>
          </a:p>
          <a:p>
            <a:r>
              <a:rPr lang="en-US" dirty="0"/>
              <a:t>Extension (0º)</a:t>
            </a:r>
            <a:br>
              <a:rPr lang="en-US" dirty="0"/>
            </a:br>
            <a:endParaRPr lang="en-US" dirty="0"/>
          </a:p>
          <a:p>
            <a:r>
              <a:rPr lang="en-US" dirty="0"/>
              <a:t>Pronation at 90º flexion (90º)</a:t>
            </a:r>
          </a:p>
          <a:p>
            <a:r>
              <a:rPr lang="en-US" dirty="0"/>
              <a:t>Supination at 90º flexion (80-85º) 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5" name="Content Placeholder 2"/>
          <p:cNvSpPr txBox="1">
            <a:spLocks/>
          </p:cNvSpPr>
          <p:nvPr/>
        </p:nvSpPr>
        <p:spPr>
          <a:xfrm>
            <a:off x="5448105" y="1828801"/>
            <a:ext cx="2682037" cy="296835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182880" indent="-182880" algn="l" defTabSz="914400" rtl="0" eaLnBrk="1" latinLnBrk="0" hangingPunct="1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Clr>
                <a:schemeClr val="accent1"/>
              </a:buClr>
              <a:buSzPct val="80000"/>
              <a:buFont typeface="Arial" pitchFamily="34" charset="0"/>
              <a:buChar char="•"/>
              <a:defRPr sz="2000" kern="1200" spc="1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Uninjured first the both together </a:t>
            </a:r>
          </a:p>
          <a:p>
            <a:r>
              <a:rPr lang="en-US" dirty="0"/>
              <a:t>Note</a:t>
            </a:r>
          </a:p>
          <a:p>
            <a:pPr lvl="1"/>
            <a:r>
              <a:rPr lang="en-US" dirty="0"/>
              <a:t>Range </a:t>
            </a:r>
          </a:p>
          <a:p>
            <a:pPr lvl="1"/>
            <a:r>
              <a:rPr lang="en-US" dirty="0"/>
              <a:t>Compensatory rotations </a:t>
            </a:r>
          </a:p>
          <a:p>
            <a:pPr lvl="1"/>
            <a:r>
              <a:rPr lang="en-US" dirty="0"/>
              <a:t>Pain </a:t>
            </a:r>
          </a:p>
          <a:p>
            <a:pPr lvl="1" fontAlgn="auto"/>
            <a:endParaRPr lang="en-GB" dirty="0"/>
          </a:p>
          <a:p>
            <a:pPr lvl="1" fontAlgn="auto"/>
            <a:endParaRPr lang="en-GB" dirty="0"/>
          </a:p>
          <a:p>
            <a:pPr lvl="1" fontAlgn="auto"/>
            <a:endParaRPr lang="en-GB" dirty="0"/>
          </a:p>
          <a:p>
            <a:pPr fontAlgn="auto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5095563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6404" y="365760"/>
            <a:ext cx="7269480" cy="928612"/>
          </a:xfrm>
        </p:spPr>
        <p:txBody>
          <a:bodyPr>
            <a:normAutofit/>
          </a:bodyPr>
          <a:lstStyle/>
          <a:p>
            <a:r>
              <a:rPr lang="en-GB" dirty="0"/>
              <a:t>PROM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6404" y="1828801"/>
            <a:ext cx="4201660" cy="4351337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Flexion in mid prone (145-160º) </a:t>
            </a:r>
          </a:p>
          <a:p>
            <a:r>
              <a:rPr lang="en-US" dirty="0"/>
              <a:t>Flexion has a soft, springy end feel </a:t>
            </a:r>
          </a:p>
          <a:p>
            <a:r>
              <a:rPr lang="en-US" dirty="0"/>
              <a:t>Extension (0º) </a:t>
            </a:r>
          </a:p>
          <a:p>
            <a:r>
              <a:rPr lang="en-US" dirty="0"/>
              <a:t>Extension has a firm end feel </a:t>
            </a:r>
          </a:p>
          <a:p>
            <a:r>
              <a:rPr lang="en-US" dirty="0"/>
              <a:t>Pronation at 90º flexion (90º) </a:t>
            </a:r>
          </a:p>
          <a:p>
            <a:pPr lvl="1"/>
            <a:r>
              <a:rPr lang="en-US" dirty="0"/>
              <a:t>Springy </a:t>
            </a:r>
          </a:p>
          <a:p>
            <a:r>
              <a:rPr lang="en-US" dirty="0"/>
              <a:t>Supination at 90º flexion (80-85º) </a:t>
            </a:r>
          </a:p>
          <a:p>
            <a:pPr lvl="1"/>
            <a:r>
              <a:rPr lang="en-US" dirty="0"/>
              <a:t>Springy </a:t>
            </a:r>
          </a:p>
          <a:p>
            <a:r>
              <a:rPr lang="en-US" dirty="0"/>
              <a:t>5 to 10° greater than active motion 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9271" y="5645710"/>
            <a:ext cx="2486613" cy="106885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sp>
        <p:nvSpPr>
          <p:cNvPr id="5" name="Content Placeholder 2"/>
          <p:cNvSpPr txBox="1">
            <a:spLocks/>
          </p:cNvSpPr>
          <p:nvPr/>
        </p:nvSpPr>
        <p:spPr>
          <a:xfrm>
            <a:off x="5448105" y="1828801"/>
            <a:ext cx="2682037" cy="2968351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182880" indent="-182880" algn="l" defTabSz="914400" rtl="0" eaLnBrk="1" latinLnBrk="0" hangingPunct="1">
              <a:lnSpc>
                <a:spcPct val="95000"/>
              </a:lnSpc>
              <a:spcBef>
                <a:spcPts val="1400"/>
              </a:spcBef>
              <a:spcAft>
                <a:spcPts val="200"/>
              </a:spcAft>
              <a:buClr>
                <a:schemeClr val="accent1"/>
              </a:buClr>
              <a:buSzPct val="80000"/>
              <a:buFont typeface="Arial" pitchFamily="34" charset="0"/>
              <a:buChar char="•"/>
              <a:defRPr sz="2000" kern="1200" spc="1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90000"/>
              </a:lnSpc>
              <a:spcBef>
                <a:spcPts val="300"/>
              </a:spcBef>
              <a:spcAft>
                <a:spcPts val="300"/>
              </a:spcAft>
              <a:buClr>
                <a:schemeClr val="accent1"/>
              </a:buClr>
              <a:buFont typeface="Wingdings 2" pitchFamily="18" charset="2"/>
              <a:buChar char="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PROM through full range </a:t>
            </a:r>
          </a:p>
          <a:p>
            <a:r>
              <a:rPr lang="en-US" dirty="0"/>
              <a:t>Note quality of movement</a:t>
            </a:r>
          </a:p>
          <a:p>
            <a:pPr lvl="1"/>
            <a:r>
              <a:rPr lang="en-US" dirty="0"/>
              <a:t>Clicking, locking, grinding </a:t>
            </a:r>
            <a:endParaRPr lang="en-US" dirty="0">
              <a:latin typeface="Wingdings" charset="2"/>
            </a:endParaRPr>
          </a:p>
          <a:p>
            <a:pPr lvl="1"/>
            <a:r>
              <a:rPr lang="en-US" dirty="0"/>
              <a:t>Pain</a:t>
            </a:r>
          </a:p>
          <a:p>
            <a:pPr lvl="1"/>
            <a:r>
              <a:rPr lang="en-US" dirty="0"/>
              <a:t>Resistance</a:t>
            </a:r>
          </a:p>
          <a:p>
            <a:pPr lvl="1"/>
            <a:r>
              <a:rPr lang="en-US" dirty="0"/>
              <a:t>End feel </a:t>
            </a:r>
          </a:p>
          <a:p>
            <a:pPr lvl="1" fontAlgn="auto"/>
            <a:endParaRPr lang="en-GB" dirty="0"/>
          </a:p>
          <a:p>
            <a:pPr lvl="1" fontAlgn="auto"/>
            <a:endParaRPr lang="en-GB" dirty="0"/>
          </a:p>
          <a:p>
            <a:pPr lvl="1" fontAlgn="auto"/>
            <a:endParaRPr lang="en-GB" dirty="0"/>
          </a:p>
          <a:p>
            <a:pPr fontAlgn="auto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1656629"/>
      </p:ext>
    </p:extLst>
  </p:cSld>
  <p:clrMapOvr>
    <a:masterClrMapping/>
  </p:clrMapOvr>
</p:sld>
</file>

<file path=ppt/theme/theme1.xml><?xml version="1.0" encoding="utf-8"?>
<a:theme xmlns:a="http://schemas.openxmlformats.org/drawingml/2006/main" name="View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View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View">
      <a:fillStyleLst>
        <a:solidFill>
          <a:schemeClr val="phClr"/>
        </a:solidFill>
        <a:solidFill>
          <a:schemeClr val="phClr">
            <a:tint val="60000"/>
            <a:satMod val="120000"/>
          </a:schemeClr>
        </a:solidFill>
        <a:solidFill>
          <a:schemeClr val="phClr">
            <a:shade val="75000"/>
            <a:satMod val="13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95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9525" prstMaterial="flat">
            <a:bevelT w="0" h="0" prst="coolSlant"/>
            <a:contourClr>
              <a:schemeClr val="phClr">
                <a:shade val="35000"/>
                <a:satMod val="130000"/>
              </a:schemeClr>
            </a:contourClr>
          </a:sp3d>
        </a:effectStyle>
        <a:effectStyle>
          <a:effectLst>
            <a:outerShdw blurRad="76200" dist="25400" dir="5400000" algn="tl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9050" prstMaterial="flat">
            <a:bevelT w="0" h="0" prst="coolSlant"/>
            <a:contourClr>
              <a:schemeClr val="phClr">
                <a:shade val="25000"/>
                <a:satMod val="14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4000"/>
                <a:shade val="98000"/>
                <a:satMod val="130000"/>
                <a:lumMod val="102000"/>
              </a:schemeClr>
            </a:gs>
            <a:gs pos="100000">
              <a:schemeClr val="phClr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iew" id="{BA0EB5A6-F2D4-4F82-977B-64ADEE4A2A69}" vid="{23C5FE65-18CC-4A65-9EBC-B05E331504E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View</Template>
  <TotalTime>2425</TotalTime>
  <Words>242</Words>
  <Application>Microsoft Macintosh PowerPoint</Application>
  <PresentationFormat>On-screen Show (4:3)</PresentationFormat>
  <Paragraphs>83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8" baseType="lpstr">
      <vt:lpstr>ＭＳ Ｐゴシック</vt:lpstr>
      <vt:lpstr>Arial</vt:lpstr>
      <vt:lpstr>Calibri</vt:lpstr>
      <vt:lpstr>Century Schoolbook</vt:lpstr>
      <vt:lpstr>Wingdings</vt:lpstr>
      <vt:lpstr>Wingdings 2</vt:lpstr>
      <vt:lpstr>View</vt:lpstr>
      <vt:lpstr>Anatomy and Physiology Practical – Elbow Osteology and ROM</vt:lpstr>
      <vt:lpstr>Recap </vt:lpstr>
      <vt:lpstr>Observations </vt:lpstr>
      <vt:lpstr>Elbow Joint (anterior) </vt:lpstr>
      <vt:lpstr>Elbow Joint (posterior) </vt:lpstr>
      <vt:lpstr>Radius</vt:lpstr>
      <vt:lpstr>Collateral Ligaments - Lateral (Radial) </vt:lpstr>
      <vt:lpstr>Collateral Ligaments - Medial (Ulna) </vt:lpstr>
      <vt:lpstr>Anterior Capsule &amp; Other Structures</vt:lpstr>
      <vt:lpstr>AROM</vt:lpstr>
      <vt:lpstr>PROM</vt:lpstr>
    </vt:vector>
  </TitlesOfParts>
  <Company/>
  <LinksUpToDate>false</LinksUpToDate>
  <SharedDoc>false</SharedDoc>
  <HyperlinksChanged>false</HyperlinksChanged>
  <AppVersion>16.0010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Human Anatomy &amp; Physiology – Overview</dc:title>
  <dc:creator>Daniel Martin</dc:creator>
  <cp:lastModifiedBy>Daniel Martin</cp:lastModifiedBy>
  <cp:revision>91</cp:revision>
  <dcterms:created xsi:type="dcterms:W3CDTF">2016-09-15T12:23:08Z</dcterms:created>
  <dcterms:modified xsi:type="dcterms:W3CDTF">2018-02-23T07:29:29Z</dcterms:modified>
</cp:coreProperties>
</file>