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70"/>
  </p:notesMasterIdLst>
  <p:handoutMasterIdLst>
    <p:handoutMasterId r:id="rId71"/>
  </p:handoutMasterIdLst>
  <p:sldIdLst>
    <p:sldId id="256" r:id="rId2"/>
    <p:sldId id="265" r:id="rId3"/>
    <p:sldId id="264" r:id="rId4"/>
    <p:sldId id="291" r:id="rId5"/>
    <p:sldId id="292" r:id="rId6"/>
    <p:sldId id="260" r:id="rId7"/>
    <p:sldId id="349" r:id="rId8"/>
    <p:sldId id="296" r:id="rId9"/>
    <p:sldId id="261" r:id="rId10"/>
    <p:sldId id="293" r:id="rId11"/>
    <p:sldId id="294" r:id="rId12"/>
    <p:sldId id="309" r:id="rId13"/>
    <p:sldId id="318" r:id="rId14"/>
    <p:sldId id="295" r:id="rId15"/>
    <p:sldId id="313" r:id="rId16"/>
    <p:sldId id="314" r:id="rId17"/>
    <p:sldId id="310" r:id="rId18"/>
    <p:sldId id="311" r:id="rId19"/>
    <p:sldId id="312" r:id="rId20"/>
    <p:sldId id="350" r:id="rId21"/>
    <p:sldId id="351" r:id="rId22"/>
    <p:sldId id="297" r:id="rId23"/>
    <p:sldId id="263" r:id="rId24"/>
    <p:sldId id="266" r:id="rId25"/>
    <p:sldId id="315" r:id="rId26"/>
    <p:sldId id="316" r:id="rId27"/>
    <p:sldId id="321" r:id="rId28"/>
    <p:sldId id="320" r:id="rId29"/>
    <p:sldId id="322" r:id="rId30"/>
    <p:sldId id="323" r:id="rId31"/>
    <p:sldId id="325" r:id="rId32"/>
    <p:sldId id="326" r:id="rId33"/>
    <p:sldId id="324" r:id="rId34"/>
    <p:sldId id="347" r:id="rId35"/>
    <p:sldId id="346" r:id="rId36"/>
    <p:sldId id="319" r:id="rId37"/>
    <p:sldId id="348" r:id="rId38"/>
    <p:sldId id="317" r:id="rId39"/>
    <p:sldId id="267" r:id="rId40"/>
    <p:sldId id="301" r:id="rId41"/>
    <p:sldId id="268" r:id="rId42"/>
    <p:sldId id="328" r:id="rId43"/>
    <p:sldId id="269" r:id="rId44"/>
    <p:sldId id="280" r:id="rId45"/>
    <p:sldId id="283" r:id="rId46"/>
    <p:sldId id="331" r:id="rId47"/>
    <p:sldId id="333" r:id="rId48"/>
    <p:sldId id="329" r:id="rId49"/>
    <p:sldId id="332" r:id="rId50"/>
    <p:sldId id="334" r:id="rId51"/>
    <p:sldId id="304" r:id="rId52"/>
    <p:sldId id="271" r:id="rId53"/>
    <p:sldId id="343" r:id="rId54"/>
    <p:sldId id="336" r:id="rId55"/>
    <p:sldId id="287" r:id="rId56"/>
    <p:sldId id="272" r:id="rId57"/>
    <p:sldId id="344" r:id="rId58"/>
    <p:sldId id="337" r:id="rId59"/>
    <p:sldId id="281" r:id="rId60"/>
    <p:sldId id="288" r:id="rId61"/>
    <p:sldId id="338" r:id="rId62"/>
    <p:sldId id="345" r:id="rId63"/>
    <p:sldId id="339" r:id="rId64"/>
    <p:sldId id="340" r:id="rId65"/>
    <p:sldId id="305" r:id="rId66"/>
    <p:sldId id="274" r:id="rId67"/>
    <p:sldId id="341" r:id="rId68"/>
    <p:sldId id="342" r:id="rId69"/>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DED95-3A24-42A0-93FA-6B0CA106C00A}" v="59" dt="2024-10-01T08:06:43.8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86082" autoAdjust="0"/>
  </p:normalViewPr>
  <p:slideViewPr>
    <p:cSldViewPr>
      <p:cViewPr varScale="1">
        <p:scale>
          <a:sx n="91" d="100"/>
          <a:sy n="91" d="100"/>
        </p:scale>
        <p:origin x="807" y="6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handoutMaster" Target="handoutMasters/handoutMaster1.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na Morgan" userId="2976eeec-8c10-4d1d-8ccd-09f3bd3f8366" providerId="ADAL" clId="{54BAF49F-761E-4E48-96BF-DDCA70D557AA}"/>
    <pc:docChg chg="modSld sldOrd">
      <pc:chgData name="Donna Morgan" userId="2976eeec-8c10-4d1d-8ccd-09f3bd3f8366" providerId="ADAL" clId="{54BAF49F-761E-4E48-96BF-DDCA70D557AA}" dt="2023-10-04T10:55:10.699" v="3"/>
      <pc:docMkLst>
        <pc:docMk/>
      </pc:docMkLst>
      <pc:sldChg chg="ord">
        <pc:chgData name="Donna Morgan" userId="2976eeec-8c10-4d1d-8ccd-09f3bd3f8366" providerId="ADAL" clId="{54BAF49F-761E-4E48-96BF-DDCA70D557AA}" dt="2023-10-04T10:55:10.699" v="3"/>
        <pc:sldMkLst>
          <pc:docMk/>
          <pc:sldMk cId="3849010841" sldId="305"/>
        </pc:sldMkLst>
      </pc:sldChg>
    </pc:docChg>
  </pc:docChgLst>
  <pc:docChgLst>
    <pc:chgData name="Donna Morgan" userId="2976eeec-8c10-4d1d-8ccd-09f3bd3f8366" providerId="ADAL" clId="{16FDED95-3A24-42A0-93FA-6B0CA106C00A}"/>
    <pc:docChg chg="custSel modSld">
      <pc:chgData name="Donna Morgan" userId="2976eeec-8c10-4d1d-8ccd-09f3bd3f8366" providerId="ADAL" clId="{16FDED95-3A24-42A0-93FA-6B0CA106C00A}" dt="2024-10-01T08:07:08.661" v="78" actId="20577"/>
      <pc:docMkLst>
        <pc:docMk/>
      </pc:docMkLst>
      <pc:sldChg chg="modSp">
        <pc:chgData name="Donna Morgan" userId="2976eeec-8c10-4d1d-8ccd-09f3bd3f8366" providerId="ADAL" clId="{16FDED95-3A24-42A0-93FA-6B0CA106C00A}" dt="2024-09-22T02:54:48.793" v="53" actId="20577"/>
        <pc:sldMkLst>
          <pc:docMk/>
          <pc:sldMk cId="0" sldId="261"/>
        </pc:sldMkLst>
        <pc:spChg chg="mod">
          <ac:chgData name="Donna Morgan" userId="2976eeec-8c10-4d1d-8ccd-09f3bd3f8366" providerId="ADAL" clId="{16FDED95-3A24-42A0-93FA-6B0CA106C00A}" dt="2024-09-22T02:54:48.793" v="53" actId="20577"/>
          <ac:spMkLst>
            <pc:docMk/>
            <pc:sldMk cId="0" sldId="261"/>
            <ac:spMk id="9219" creationId="{00000000-0000-0000-0000-000000000000}"/>
          </ac:spMkLst>
        </pc:spChg>
      </pc:sldChg>
      <pc:sldChg chg="modSp">
        <pc:chgData name="Donna Morgan" userId="2976eeec-8c10-4d1d-8ccd-09f3bd3f8366" providerId="ADAL" clId="{16FDED95-3A24-42A0-93FA-6B0CA106C00A}" dt="2024-09-22T02:52:33.351" v="8" actId="20577"/>
        <pc:sldMkLst>
          <pc:docMk/>
          <pc:sldMk cId="3629944150" sldId="292"/>
        </pc:sldMkLst>
        <pc:spChg chg="mod">
          <ac:chgData name="Donna Morgan" userId="2976eeec-8c10-4d1d-8ccd-09f3bd3f8366" providerId="ADAL" clId="{16FDED95-3A24-42A0-93FA-6B0CA106C00A}" dt="2024-09-22T02:52:33.351" v="8" actId="20577"/>
          <ac:spMkLst>
            <pc:docMk/>
            <pc:sldMk cId="3629944150" sldId="292"/>
            <ac:spMk id="3" creationId="{00000000-0000-0000-0000-000000000000}"/>
          </ac:spMkLst>
        </pc:spChg>
      </pc:sldChg>
      <pc:sldChg chg="modSp">
        <pc:chgData name="Donna Morgan" userId="2976eeec-8c10-4d1d-8ccd-09f3bd3f8366" providerId="ADAL" clId="{16FDED95-3A24-42A0-93FA-6B0CA106C00A}" dt="2024-09-22T02:54:04.422" v="12" actId="20577"/>
        <pc:sldMkLst>
          <pc:docMk/>
          <pc:sldMk cId="445780968" sldId="296"/>
        </pc:sldMkLst>
        <pc:spChg chg="mod">
          <ac:chgData name="Donna Morgan" userId="2976eeec-8c10-4d1d-8ccd-09f3bd3f8366" providerId="ADAL" clId="{16FDED95-3A24-42A0-93FA-6B0CA106C00A}" dt="2024-09-22T02:54:04.422" v="12" actId="20577"/>
          <ac:spMkLst>
            <pc:docMk/>
            <pc:sldMk cId="445780968" sldId="296"/>
            <ac:spMk id="28674" creationId="{00000000-0000-0000-0000-000000000000}"/>
          </ac:spMkLst>
        </pc:spChg>
      </pc:sldChg>
      <pc:sldChg chg="addSp modSp mod">
        <pc:chgData name="Donna Morgan" userId="2976eeec-8c10-4d1d-8ccd-09f3bd3f8366" providerId="ADAL" clId="{16FDED95-3A24-42A0-93FA-6B0CA106C00A}" dt="2024-09-22T02:58:05.448" v="72" actId="255"/>
        <pc:sldMkLst>
          <pc:docMk/>
          <pc:sldMk cId="3637175803" sldId="309"/>
        </pc:sldMkLst>
        <pc:spChg chg="add mod">
          <ac:chgData name="Donna Morgan" userId="2976eeec-8c10-4d1d-8ccd-09f3bd3f8366" providerId="ADAL" clId="{16FDED95-3A24-42A0-93FA-6B0CA106C00A}" dt="2024-09-22T02:58:05.448" v="72" actId="255"/>
          <ac:spMkLst>
            <pc:docMk/>
            <pc:sldMk cId="3637175803" sldId="309"/>
            <ac:spMk id="4" creationId="{F84A9192-C381-145C-DD66-3F63C51BF0B6}"/>
          </ac:spMkLst>
        </pc:spChg>
      </pc:sldChg>
      <pc:sldChg chg="modSp">
        <pc:chgData name="Donna Morgan" userId="2976eeec-8c10-4d1d-8ccd-09f3bd3f8366" providerId="ADAL" clId="{16FDED95-3A24-42A0-93FA-6B0CA106C00A}" dt="2024-10-01T08:06:43.841" v="76" actId="20577"/>
        <pc:sldMkLst>
          <pc:docMk/>
          <pc:sldMk cId="2929150856" sldId="326"/>
        </pc:sldMkLst>
        <pc:spChg chg="mod">
          <ac:chgData name="Donna Morgan" userId="2976eeec-8c10-4d1d-8ccd-09f3bd3f8366" providerId="ADAL" clId="{16FDED95-3A24-42A0-93FA-6B0CA106C00A}" dt="2024-10-01T08:06:43.841" v="76" actId="20577"/>
          <ac:spMkLst>
            <pc:docMk/>
            <pc:sldMk cId="2929150856" sldId="326"/>
            <ac:spMk id="3" creationId="{16F6EA64-B64E-42CC-91F9-280F7F5B6287}"/>
          </ac:spMkLst>
        </pc:spChg>
      </pc:sldChg>
      <pc:sldChg chg="modSp mod">
        <pc:chgData name="Donna Morgan" userId="2976eeec-8c10-4d1d-8ccd-09f3bd3f8366" providerId="ADAL" clId="{16FDED95-3A24-42A0-93FA-6B0CA106C00A}" dt="2024-10-01T08:07:08.661" v="78" actId="20577"/>
        <pc:sldMkLst>
          <pc:docMk/>
          <pc:sldMk cId="1849860136" sldId="340"/>
        </pc:sldMkLst>
        <pc:spChg chg="mod">
          <ac:chgData name="Donna Morgan" userId="2976eeec-8c10-4d1d-8ccd-09f3bd3f8366" providerId="ADAL" clId="{16FDED95-3A24-42A0-93FA-6B0CA106C00A}" dt="2024-10-01T08:07:08.661" v="78" actId="20577"/>
          <ac:spMkLst>
            <pc:docMk/>
            <pc:sldMk cId="1849860136" sldId="340"/>
            <ac:spMk id="3" creationId="{39551CFD-2A78-463C-BC76-7A9553B811F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01/10/2024</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a:t>
            </a:fld>
            <a:endParaRPr lang="en-GB"/>
          </a:p>
        </p:txBody>
      </p:sp>
    </p:spTree>
    <p:extLst>
      <p:ext uri="{BB962C8B-B14F-4D97-AF65-F5344CB8AC3E}">
        <p14:creationId xmlns:p14="http://schemas.microsoft.com/office/powerpoint/2010/main" val="3890880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10</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11</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25</a:t>
            </a:fld>
            <a:endParaRPr lang="en-GB"/>
          </a:p>
        </p:txBody>
      </p:sp>
    </p:spTree>
    <p:extLst>
      <p:ext uri="{BB962C8B-B14F-4D97-AF65-F5344CB8AC3E}">
        <p14:creationId xmlns:p14="http://schemas.microsoft.com/office/powerpoint/2010/main" val="3008536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26</a:t>
            </a:fld>
            <a:endParaRPr lang="en-GB"/>
          </a:p>
        </p:txBody>
      </p:sp>
    </p:spTree>
    <p:extLst>
      <p:ext uri="{BB962C8B-B14F-4D97-AF65-F5344CB8AC3E}">
        <p14:creationId xmlns:p14="http://schemas.microsoft.com/office/powerpoint/2010/main" val="1167847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28</a:t>
            </a:fld>
            <a:endParaRPr lang="en-GB"/>
          </a:p>
        </p:txBody>
      </p:sp>
    </p:spTree>
    <p:extLst>
      <p:ext uri="{BB962C8B-B14F-4D97-AF65-F5344CB8AC3E}">
        <p14:creationId xmlns:p14="http://schemas.microsoft.com/office/powerpoint/2010/main" val="78704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31</a:t>
            </a:fld>
            <a:endParaRPr lang="en-GB"/>
          </a:p>
        </p:txBody>
      </p:sp>
    </p:spTree>
    <p:extLst>
      <p:ext uri="{BB962C8B-B14F-4D97-AF65-F5344CB8AC3E}">
        <p14:creationId xmlns:p14="http://schemas.microsoft.com/office/powerpoint/2010/main" val="1636121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36</a:t>
            </a:fld>
            <a:endParaRPr lang="en-GB"/>
          </a:p>
        </p:txBody>
      </p:sp>
    </p:spTree>
    <p:extLst>
      <p:ext uri="{BB962C8B-B14F-4D97-AF65-F5344CB8AC3E}">
        <p14:creationId xmlns:p14="http://schemas.microsoft.com/office/powerpoint/2010/main" val="2919446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38</a:t>
            </a:fld>
            <a:endParaRPr lang="en-GB"/>
          </a:p>
        </p:txBody>
      </p:sp>
    </p:spTree>
    <p:extLst>
      <p:ext uri="{BB962C8B-B14F-4D97-AF65-F5344CB8AC3E}">
        <p14:creationId xmlns:p14="http://schemas.microsoft.com/office/powerpoint/2010/main" val="2684647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40</a:t>
            </a:fld>
            <a:endParaRPr lang="en-GB"/>
          </a:p>
        </p:txBody>
      </p:sp>
    </p:spTree>
    <p:extLst>
      <p:ext uri="{BB962C8B-B14F-4D97-AF65-F5344CB8AC3E}">
        <p14:creationId xmlns:p14="http://schemas.microsoft.com/office/powerpoint/2010/main" val="2039354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43</a:t>
            </a:fld>
            <a:endParaRPr lang="en-GB"/>
          </a:p>
        </p:txBody>
      </p:sp>
    </p:spTree>
    <p:extLst>
      <p:ext uri="{BB962C8B-B14F-4D97-AF65-F5344CB8AC3E}">
        <p14:creationId xmlns:p14="http://schemas.microsoft.com/office/powerpoint/2010/main" val="296171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47</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50</a:t>
            </a:fld>
            <a:endParaRPr lang="en-GB"/>
          </a:p>
        </p:txBody>
      </p:sp>
    </p:spTree>
    <p:extLst>
      <p:ext uri="{BB962C8B-B14F-4D97-AF65-F5344CB8AC3E}">
        <p14:creationId xmlns:p14="http://schemas.microsoft.com/office/powerpoint/2010/main" val="14521429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51</a:t>
            </a:fld>
            <a:endParaRPr lang="en-GB"/>
          </a:p>
        </p:txBody>
      </p:sp>
    </p:spTree>
    <p:extLst>
      <p:ext uri="{BB962C8B-B14F-4D97-AF65-F5344CB8AC3E}">
        <p14:creationId xmlns:p14="http://schemas.microsoft.com/office/powerpoint/2010/main" val="3329479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52</a:t>
            </a:fld>
            <a:endParaRPr lang="en-GB"/>
          </a:p>
        </p:txBody>
      </p:sp>
    </p:spTree>
    <p:extLst>
      <p:ext uri="{BB962C8B-B14F-4D97-AF65-F5344CB8AC3E}">
        <p14:creationId xmlns:p14="http://schemas.microsoft.com/office/powerpoint/2010/main" val="18287601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54</a:t>
            </a:fld>
            <a:endParaRPr lang="en-GB"/>
          </a:p>
        </p:txBody>
      </p:sp>
    </p:spTree>
    <p:extLst>
      <p:ext uri="{BB962C8B-B14F-4D97-AF65-F5344CB8AC3E}">
        <p14:creationId xmlns:p14="http://schemas.microsoft.com/office/powerpoint/2010/main" val="23763625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58</a:t>
            </a:fld>
            <a:endParaRPr lang="en-GB"/>
          </a:p>
        </p:txBody>
      </p:sp>
    </p:spTree>
    <p:extLst>
      <p:ext uri="{BB962C8B-B14F-4D97-AF65-F5344CB8AC3E}">
        <p14:creationId xmlns:p14="http://schemas.microsoft.com/office/powerpoint/2010/main" val="2091535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63</a:t>
            </a:fld>
            <a:endParaRPr lang="en-GB"/>
          </a:p>
        </p:txBody>
      </p:sp>
    </p:spTree>
    <p:extLst>
      <p:ext uri="{BB962C8B-B14F-4D97-AF65-F5344CB8AC3E}">
        <p14:creationId xmlns:p14="http://schemas.microsoft.com/office/powerpoint/2010/main" val="715507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who.int/news-room/fact-sheets/detail/adolescent-mental-health"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play.kahoot.it/v2/?quizId=49566ab0-19a1-4d5a-a4b9-1334aca85f70"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ajcn.nutrition.org/article/S0002-9165(23)04686-5/fulltex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5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6.xml"/><Relationship Id="rId5" Type="http://schemas.openxmlformats.org/officeDocument/2006/relationships/image" Target="../media/image45.png"/><Relationship Id="rId4" Type="http://schemas.openxmlformats.org/officeDocument/2006/relationships/image" Target="../media/image44.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nmc.org.uk/education/our-role-in-education/#:~:text=in%20the%20future.-,What%20we%20do,assurance%20of%20our%20approved%20programme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2" name="Picture 1">
            <a:extLst>
              <a:ext uri="{FF2B5EF4-FFF2-40B4-BE49-F238E27FC236}">
                <a16:creationId xmlns:a16="http://schemas.microsoft.com/office/drawing/2014/main" id="{6CDE849B-2B55-425D-AC49-9C7AF396E164}"/>
              </a:ext>
            </a:extLst>
          </p:cNvPr>
          <p:cNvPicPr>
            <a:picLocks noChangeAspect="1"/>
          </p:cNvPicPr>
          <p:nvPr/>
        </p:nvPicPr>
        <p:blipFill>
          <a:blip r:embed="rId2"/>
          <a:stretch>
            <a:fillRect/>
          </a:stretch>
        </p:blipFill>
        <p:spPr>
          <a:xfrm>
            <a:off x="2051720" y="3284984"/>
            <a:ext cx="4876800" cy="348615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dirty="0"/>
              <a:t>We are going to look at…</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dirty="0"/>
          </a:p>
          <a:p>
            <a:pPr eaLnBrk="1" hangingPunct="1">
              <a:buFont typeface="Wingdings" pitchFamily="2" charset="2"/>
              <a:buNone/>
            </a:pPr>
            <a:endParaRPr lang="en-GB" altLang="en-US" dirty="0"/>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dirty="0">
                <a:solidFill>
                  <a:schemeClr val="tx2"/>
                </a:solidFill>
              </a:rPr>
              <a:t>What</a:t>
            </a:r>
            <a:r>
              <a:rPr lang="en-GB" altLang="en-US" sz="3600" dirty="0">
                <a:solidFill>
                  <a:schemeClr val="accent2"/>
                </a:solidFill>
              </a:rPr>
              <a:t> </a:t>
            </a:r>
            <a:r>
              <a:rPr lang="en-GB" altLang="en-US" sz="3600" dirty="0"/>
              <a:t>is a reference?</a:t>
            </a:r>
            <a:endParaRPr lang="en-GB" altLang="en-US" sz="3600" dirty="0">
              <a:solidFill>
                <a:schemeClr val="accent2"/>
              </a:solidFill>
            </a:endParaRP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Why</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When</a:t>
            </a:r>
            <a:r>
              <a:rPr lang="en-GB" altLang="en-US" sz="3600" dirty="0"/>
              <a:t> do we reference?</a:t>
            </a:r>
          </a:p>
          <a:p>
            <a:pPr marL="342900" indent="-342900">
              <a:spcBef>
                <a:spcPct val="20000"/>
              </a:spcBef>
              <a:buClr>
                <a:schemeClr val="bg2"/>
              </a:buClr>
              <a:buSzPct val="75000"/>
              <a:buFont typeface="Wingdings" pitchFamily="2" charset="2"/>
              <a:buChar char="p"/>
            </a:pPr>
            <a:r>
              <a:rPr lang="en-GB" altLang="en-US" sz="3600" dirty="0">
                <a:solidFill>
                  <a:schemeClr val="accent2"/>
                </a:solidFill>
              </a:rPr>
              <a:t> </a:t>
            </a:r>
            <a:r>
              <a:rPr lang="en-GB" altLang="en-US" sz="3600" dirty="0">
                <a:solidFill>
                  <a:schemeClr val="tx2"/>
                </a:solidFill>
              </a:rPr>
              <a:t>How</a:t>
            </a:r>
            <a:r>
              <a:rPr lang="en-GB" altLang="en-US" sz="3600" dirty="0"/>
              <a:t> do we reference?</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dirty="0"/>
              <a:t>An acknowledgement that you have referred to (cited) information from published sources in your own work.</a:t>
            </a:r>
          </a:p>
          <a:p>
            <a:pPr eaLnBrk="1" hangingPunct="1"/>
            <a:endParaRPr lang="en-GB" altLang="en-US" dirty="0"/>
          </a:p>
          <a:p>
            <a:pPr eaLnBrk="1" hangingPunct="1"/>
            <a:r>
              <a:rPr lang="en-GB" altLang="en-US" dirty="0"/>
              <a:t>In other words, it is recognition that you have borrowed other people’s findings, ideas or opinions.</a:t>
            </a:r>
          </a:p>
          <a:p>
            <a:pPr eaLnBrk="1" hangingPunct="1">
              <a:buFont typeface="Wingdings" pitchFamily="2" charset="2"/>
              <a:buNone/>
            </a:pPr>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barn(inVertical)">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barn(inVertical)">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 - relevant and trustworthy</a:t>
            </a:r>
          </a:p>
          <a:p>
            <a:endParaRPr lang="en-GB" altLang="en-US" sz="2000" dirty="0"/>
          </a:p>
          <a:p>
            <a:r>
              <a:rPr lang="en-GB" altLang="en-US" sz="2000" dirty="0"/>
              <a:t>To provide published evidence to support your own ideas/argument/point of view or give examples - credibility</a:t>
            </a:r>
          </a:p>
          <a:p>
            <a:endParaRPr lang="en-GB" altLang="en-US" sz="2000" dirty="0"/>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endParaRPr lang="en-GB" altLang="en-US" sz="2000" dirty="0"/>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wipe(down)">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wipe(down)">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wipe(down)">
                                      <p:cBhvr>
                                        <p:cTn id="29"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endParaRPr lang="en-GB" i="1" dirty="0"/>
          </a:p>
          <a:p>
            <a:r>
              <a:rPr lang="en-GB" sz="2000" dirty="0"/>
              <a:t>To help the reader to trace the sources you have used</a:t>
            </a:r>
          </a:p>
          <a:p>
            <a:endParaRPr lang="en-GB" sz="2000" dirty="0"/>
          </a:p>
          <a:p>
            <a:r>
              <a:rPr lang="en-GB" sz="2000" dirty="0"/>
              <a:t>To help you to retrace sources used in the past</a:t>
            </a:r>
          </a:p>
          <a:p>
            <a:endParaRPr lang="en-GB" sz="2000" dirty="0"/>
          </a:p>
          <a:p>
            <a:r>
              <a:rPr lang="en-GB" sz="2000" dirty="0"/>
              <a:t>To help the marker to examine the validity of sources.</a:t>
            </a:r>
          </a:p>
        </p:txBody>
      </p:sp>
    </p:spTree>
    <p:extLst>
      <p:ext uri="{BB962C8B-B14F-4D97-AF65-F5344CB8AC3E}">
        <p14:creationId xmlns:p14="http://schemas.microsoft.com/office/powerpoint/2010/main" val="36299441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32" y="58342"/>
            <a:ext cx="8229600" cy="1139825"/>
          </a:xfrm>
        </p:spPr>
        <p:txBody>
          <a:bodyPr/>
          <a:lstStyle/>
          <a:p>
            <a:pPr eaLnBrk="1" hangingPunct="1"/>
            <a:r>
              <a:rPr lang="en-GB" altLang="en-US" b="1" dirty="0"/>
              <a:t>When to Reference ???</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sz="2400" dirty="0"/>
              <a:t>A particular theory, argument or viewpoint</a:t>
            </a:r>
          </a:p>
          <a:p>
            <a:pPr eaLnBrk="1" hangingPunct="1">
              <a:lnSpc>
                <a:spcPct val="130000"/>
              </a:lnSpc>
            </a:pPr>
            <a:endParaRPr lang="en-GB" altLang="en-US" sz="2400" dirty="0"/>
          </a:p>
          <a:p>
            <a:pPr eaLnBrk="1" hangingPunct="1">
              <a:lnSpc>
                <a:spcPct val="130000"/>
              </a:lnSpc>
            </a:pPr>
            <a:r>
              <a:rPr lang="en-GB" altLang="en-US" sz="2400" dirty="0"/>
              <a:t>Statistics, examples, case studies</a:t>
            </a:r>
          </a:p>
          <a:p>
            <a:pPr eaLnBrk="1" hangingPunct="1">
              <a:lnSpc>
                <a:spcPct val="130000"/>
              </a:lnSpc>
            </a:pPr>
            <a:endParaRPr lang="en-GB" altLang="en-US" sz="2400" dirty="0"/>
          </a:p>
          <a:p>
            <a:pPr eaLnBrk="1" hangingPunct="1">
              <a:lnSpc>
                <a:spcPct val="130000"/>
              </a:lnSpc>
            </a:pPr>
            <a:r>
              <a:rPr lang="en-GB" altLang="en-US" sz="2400" dirty="0"/>
              <a:t>“Direct quotations” – (writer’s exact words) Use sparingly!</a:t>
            </a:r>
          </a:p>
          <a:p>
            <a:pPr eaLnBrk="1" hangingPunct="1">
              <a:lnSpc>
                <a:spcPct val="130000"/>
              </a:lnSpc>
            </a:pPr>
            <a:endParaRPr lang="en-GB" altLang="en-US" sz="2400" dirty="0"/>
          </a:p>
          <a:p>
            <a:pPr eaLnBrk="1" hangingPunct="1">
              <a:lnSpc>
                <a:spcPct val="130000"/>
              </a:lnSpc>
            </a:pPr>
            <a:r>
              <a:rPr lang="en-GB" altLang="en-US" sz="2400" dirty="0"/>
              <a:t>Paraphrasing.</a:t>
            </a:r>
          </a:p>
          <a:p>
            <a:pPr eaLnBrk="1" hangingPunct="1">
              <a:buFont typeface="Wingdings" pitchFamily="2" charset="2"/>
              <a:buNone/>
            </a:pPr>
            <a:endParaRPr lang="en-GB" altLang="en-US" dirty="0"/>
          </a:p>
        </p:txBody>
      </p:sp>
      <p:pic>
        <p:nvPicPr>
          <p:cNvPr id="2" name="Picture 1">
            <a:extLst>
              <a:ext uri="{FF2B5EF4-FFF2-40B4-BE49-F238E27FC236}">
                <a16:creationId xmlns:a16="http://schemas.microsoft.com/office/drawing/2014/main" id="{E9537455-EF05-4BDB-AC86-0BAE117233B0}"/>
              </a:ext>
            </a:extLst>
          </p:cNvPr>
          <p:cNvPicPr>
            <a:picLocks noChangeAspect="1"/>
          </p:cNvPicPr>
          <p:nvPr/>
        </p:nvPicPr>
        <p:blipFill>
          <a:blip r:embed="rId2"/>
          <a:stretch>
            <a:fillRect/>
          </a:stretch>
        </p:blipFill>
        <p:spPr>
          <a:xfrm>
            <a:off x="5292080" y="4365104"/>
            <a:ext cx="2992388" cy="241172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1000"/>
                                        <p:tgtEl>
                                          <p:spTgt spid="8195">
                                            <p:txEl>
                                              <p:pRg st="0" end="0"/>
                                            </p:txEl>
                                          </p:spTgt>
                                        </p:tgtEl>
                                      </p:cBhvr>
                                    </p:animEffect>
                                    <p:anim calcmode="lin" valueType="num">
                                      <p:cBhvr>
                                        <p:cTn id="8" dur="1000" fill="hold"/>
                                        <p:tgtEl>
                                          <p:spTgt spid="81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8195">
                                            <p:txEl>
                                              <p:pRg st="2" end="2"/>
                                            </p:txEl>
                                          </p:spTgt>
                                        </p:tgtEl>
                                        <p:attrNameLst>
                                          <p:attrName>style.visibility</p:attrName>
                                        </p:attrNameLst>
                                      </p:cBhvr>
                                      <p:to>
                                        <p:strVal val="visible"/>
                                      </p:to>
                                    </p:set>
                                    <p:animEffect transition="in" filter="wipe(down)">
                                      <p:cBhvr>
                                        <p:cTn id="14" dur="500"/>
                                        <p:tgtEl>
                                          <p:spTgt spid="8195">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animEffect transition="in" filter="wipe(down)">
                                      <p:cBhvr>
                                        <p:cTn id="19" dur="500"/>
                                        <p:tgtEl>
                                          <p:spTgt spid="819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8195">
                                            <p:txEl>
                                              <p:pRg st="6" end="6"/>
                                            </p:txEl>
                                          </p:spTgt>
                                        </p:tgtEl>
                                        <p:attrNameLst>
                                          <p:attrName>style.visibility</p:attrName>
                                        </p:attrNameLst>
                                      </p:cBhvr>
                                      <p:to>
                                        <p:strVal val="visible"/>
                                      </p:to>
                                    </p:set>
                                    <p:animEffect transition="in" filter="wipe(down)">
                                      <p:cBhvr>
                                        <p:cTn id="24" dur="500"/>
                                        <p:tgtEl>
                                          <p:spTgt spid="819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99A06-7E2E-4DE5-8C0A-182B9FF8D1B0}"/>
              </a:ext>
            </a:extLst>
          </p:cNvPr>
          <p:cNvSpPr>
            <a:spLocks noGrp="1"/>
          </p:cNvSpPr>
          <p:nvPr>
            <p:ph type="title"/>
          </p:nvPr>
        </p:nvSpPr>
        <p:spPr/>
        <p:txBody>
          <a:bodyPr/>
          <a:lstStyle/>
          <a:p>
            <a:r>
              <a:rPr lang="en-GB" dirty="0"/>
              <a:t>When NOT to reference…</a:t>
            </a:r>
          </a:p>
        </p:txBody>
      </p:sp>
      <p:sp>
        <p:nvSpPr>
          <p:cNvPr id="3" name="Content Placeholder 2">
            <a:extLst>
              <a:ext uri="{FF2B5EF4-FFF2-40B4-BE49-F238E27FC236}">
                <a16:creationId xmlns:a16="http://schemas.microsoft.com/office/drawing/2014/main" id="{082FD965-91BD-4FBE-A916-1F766A3D70B3}"/>
              </a:ext>
            </a:extLst>
          </p:cNvPr>
          <p:cNvSpPr>
            <a:spLocks noGrp="1"/>
          </p:cNvSpPr>
          <p:nvPr>
            <p:ph idx="1"/>
          </p:nvPr>
        </p:nvSpPr>
        <p:spPr/>
        <p:txBody>
          <a:bodyPr/>
          <a:lstStyle/>
          <a:p>
            <a:pPr marL="0" indent="0" algn="ctr">
              <a:buNone/>
            </a:pPr>
            <a:r>
              <a:rPr lang="en-GB" dirty="0"/>
              <a:t>Common Knowledge</a:t>
            </a:r>
          </a:p>
          <a:p>
            <a:pPr marL="0" indent="0" algn="ctr">
              <a:buNone/>
            </a:pPr>
            <a:endParaRPr lang="en-GB" dirty="0"/>
          </a:p>
          <a:p>
            <a:pPr marL="0" indent="0" algn="ctr">
              <a:buNone/>
            </a:pPr>
            <a:endParaRPr lang="en-GB" dirty="0"/>
          </a:p>
        </p:txBody>
      </p:sp>
      <p:pic>
        <p:nvPicPr>
          <p:cNvPr id="4" name="Picture 3">
            <a:extLst>
              <a:ext uri="{FF2B5EF4-FFF2-40B4-BE49-F238E27FC236}">
                <a16:creationId xmlns:a16="http://schemas.microsoft.com/office/drawing/2014/main" id="{B73610E3-4369-4F45-BFCF-D653E14D69AE}"/>
              </a:ext>
            </a:extLst>
          </p:cNvPr>
          <p:cNvPicPr>
            <a:picLocks noChangeAspect="1"/>
          </p:cNvPicPr>
          <p:nvPr/>
        </p:nvPicPr>
        <p:blipFill>
          <a:blip r:embed="rId2"/>
          <a:stretch>
            <a:fillRect/>
          </a:stretch>
        </p:blipFill>
        <p:spPr>
          <a:xfrm>
            <a:off x="1768041" y="2348880"/>
            <a:ext cx="5607918" cy="4303751"/>
          </a:xfrm>
          <a:prstGeom prst="rect">
            <a:avLst/>
          </a:prstGeom>
        </p:spPr>
      </p:pic>
    </p:spTree>
    <p:extLst>
      <p:ext uri="{BB962C8B-B14F-4D97-AF65-F5344CB8AC3E}">
        <p14:creationId xmlns:p14="http://schemas.microsoft.com/office/powerpoint/2010/main" val="26615374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E026B2-265A-4EE3-BB88-88AFF016FB57}"/>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5436096" y="2276872"/>
            <a:ext cx="3514700" cy="3514700"/>
          </a:xfrm>
          <a:prstGeom prst="rect">
            <a:avLst/>
          </a:prstGeom>
        </p:spPr>
      </p:pic>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It takes understanding and synthesis to paraphrase, summarise and explain, however…</a:t>
            </a:r>
          </a:p>
          <a:p>
            <a:pPr marL="0" indent="0">
              <a:buNone/>
            </a:pPr>
            <a:endParaRPr lang="en-GB" altLang="en-US" sz="2000" dirty="0"/>
          </a:p>
          <a:p>
            <a:r>
              <a:rPr lang="en-GB" altLang="en-US" sz="2000" b="1" dirty="0"/>
              <a:t>ANYONE</a:t>
            </a:r>
            <a:r>
              <a:rPr lang="en-GB" altLang="en-US" sz="2000" dirty="0"/>
              <a:t> can cut and paste information!!</a:t>
            </a:r>
          </a:p>
          <a:p>
            <a:endParaRPr lang="en-GB" altLang="en-US" sz="2000" dirty="0"/>
          </a:p>
          <a:p>
            <a:r>
              <a:rPr lang="en-GB" altLang="en-US" sz="2000" dirty="0"/>
              <a:t>If using direct quotations, they must be kept to a minimum, and </a:t>
            </a:r>
            <a:r>
              <a:rPr lang="en-GB" altLang="en-US" sz="2000" b="1" dirty="0"/>
              <a:t>ALWAYS</a:t>
            </a:r>
            <a:r>
              <a:rPr lang="en-GB" altLang="en-US" sz="2000" dirty="0"/>
              <a:t> be in “quotation marks”. </a:t>
            </a:r>
          </a:p>
        </p:txBody>
      </p:sp>
      <p:sp>
        <p:nvSpPr>
          <p:cNvPr id="3" name="Title 2"/>
          <p:cNvSpPr>
            <a:spLocks noGrp="1"/>
          </p:cNvSpPr>
          <p:nvPr>
            <p:ph type="title"/>
          </p:nvPr>
        </p:nvSpPr>
        <p:spPr>
          <a:xfrm>
            <a:off x="457200" y="188640"/>
            <a:ext cx="8229600" cy="1139825"/>
          </a:xfrm>
        </p:spPr>
        <p:txBody>
          <a:bodyPr/>
          <a:lstStyle/>
          <a:p>
            <a:pPr>
              <a:defRPr/>
            </a:pPr>
            <a:r>
              <a:rPr lang="en-GB" dirty="0"/>
              <a:t>Top Tip - Paraphrasing</a:t>
            </a:r>
          </a:p>
        </p:txBody>
      </p:sp>
    </p:spTree>
    <p:extLst>
      <p:ext uri="{BB962C8B-B14F-4D97-AF65-F5344CB8AC3E}">
        <p14:creationId xmlns:p14="http://schemas.microsoft.com/office/powerpoint/2010/main" val="445780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171400"/>
            <a:ext cx="8229600" cy="1139825"/>
          </a:xfrm>
        </p:spPr>
        <p:txBody>
          <a:bodyPr/>
          <a:lstStyle/>
          <a:p>
            <a:pPr eaLnBrk="1" hangingPunct="1"/>
            <a:r>
              <a:rPr lang="en-GB" altLang="en-US" b="1" dirty="0"/>
              <a:t>How to Reference</a:t>
            </a:r>
          </a:p>
        </p:txBody>
      </p:sp>
      <p:sp>
        <p:nvSpPr>
          <p:cNvPr id="9219" name="Rectangle 3"/>
          <p:cNvSpPr>
            <a:spLocks noGrp="1" noChangeArrowheads="1"/>
          </p:cNvSpPr>
          <p:nvPr>
            <p:ph type="body" idx="1"/>
          </p:nvPr>
        </p:nvSpPr>
        <p:spPr>
          <a:xfrm>
            <a:off x="457200" y="1412776"/>
            <a:ext cx="8229600" cy="5256584"/>
          </a:xfrm>
        </p:spPr>
        <p:txBody>
          <a:bodyPr/>
          <a:lstStyle/>
          <a:p>
            <a:pPr marL="0" indent="0" eaLnBrk="1" hangingPunct="1">
              <a:buNone/>
            </a:pPr>
            <a:r>
              <a:rPr lang="en-GB" altLang="en-US" sz="2000" dirty="0"/>
              <a:t>There are many various systems for referencing</a:t>
            </a:r>
          </a:p>
          <a:p>
            <a:pPr eaLnBrk="1" hangingPunct="1"/>
            <a:endParaRPr lang="en-GB" altLang="en-US" sz="2000" dirty="0"/>
          </a:p>
          <a:p>
            <a:pPr marL="0" indent="0" eaLnBrk="1" hangingPunct="1">
              <a:buNone/>
            </a:pPr>
            <a:r>
              <a:rPr lang="en-GB" altLang="en-US" sz="2000" dirty="0"/>
              <a:t>The Harvard Referencing System is what we on the Digital Health and Care portfolio use</a:t>
            </a:r>
          </a:p>
          <a:p>
            <a:pPr eaLnBrk="1" hangingPunct="1"/>
            <a:endParaRPr lang="en-GB" altLang="en-US" sz="2000" dirty="0"/>
          </a:p>
          <a:p>
            <a:pPr marL="0" indent="0" eaLnBrk="1" hangingPunct="1">
              <a:buNone/>
            </a:pPr>
            <a:r>
              <a:rPr lang="en-GB" altLang="en-US" sz="2000" dirty="0"/>
              <a:t>In it, we are required to provide 2 things for </a:t>
            </a:r>
            <a:r>
              <a:rPr lang="en-GB" altLang="en-US" sz="2000" b="1" dirty="0"/>
              <a:t>every source</a:t>
            </a:r>
            <a:r>
              <a:rPr lang="en-GB" altLang="en-US" sz="2000" dirty="0"/>
              <a:t> we use…</a:t>
            </a:r>
          </a:p>
          <a:p>
            <a:pPr eaLnBrk="1" hangingPunct="1"/>
            <a:endParaRPr lang="en-GB" altLang="en-US" sz="2000" dirty="0"/>
          </a:p>
          <a:p>
            <a:pPr marL="1371600" lvl="2" indent="-457200" eaLnBrk="1" hangingPunct="1">
              <a:buFont typeface="+mj-lt"/>
              <a:buAutoNum type="arabicPeriod"/>
            </a:pPr>
            <a:r>
              <a:rPr lang="en-GB" altLang="en-US" dirty="0">
                <a:solidFill>
                  <a:schemeClr val="accent2"/>
                </a:solidFill>
              </a:rPr>
              <a:t>Brief details within the main body of the assignment – </a:t>
            </a:r>
            <a:r>
              <a:rPr lang="en-GB" altLang="en-US" b="1" dirty="0"/>
              <a:t>A Citation</a:t>
            </a:r>
          </a:p>
          <a:p>
            <a:pPr marL="1371600" lvl="2" indent="-457200" eaLnBrk="1" hangingPunct="1">
              <a:buFont typeface="+mj-lt"/>
              <a:buAutoNum type="arabicPeriod"/>
            </a:pPr>
            <a:endParaRPr lang="en-GB" altLang="en-US" b="1" dirty="0"/>
          </a:p>
          <a:p>
            <a:pPr marL="1371600" lvl="2" indent="-457200" eaLnBrk="1" hangingPunct="1">
              <a:buFont typeface="+mj-lt"/>
              <a:buAutoNum type="arabicPeriod"/>
            </a:pPr>
            <a:r>
              <a:rPr lang="en-GB" altLang="en-US" dirty="0">
                <a:solidFill>
                  <a:schemeClr val="accent2"/>
                </a:solidFill>
              </a:rPr>
              <a:t>Full details in the reference list at the end of the assignment – </a:t>
            </a:r>
            <a:r>
              <a:rPr lang="en-GB" altLang="en-US" b="1" dirty="0"/>
              <a:t>A Reference</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6" end="6"/>
                                            </p:txEl>
                                          </p:spTgt>
                                        </p:tgtEl>
                                        <p:attrNameLst>
                                          <p:attrName>style.visibility</p:attrName>
                                        </p:attrNameLst>
                                      </p:cBhvr>
                                      <p:to>
                                        <p:strVal val="visible"/>
                                      </p:to>
                                    </p:set>
                                    <p:anim calcmode="lin" valueType="num">
                                      <p:cBhvr additive="base">
                                        <p:cTn id="25" dur="500" fill="hold"/>
                                        <p:tgtEl>
                                          <p:spTgt spid="9219">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219">
                                            <p:txEl>
                                              <p:pRg st="8" end="8"/>
                                            </p:txEl>
                                          </p:spTgt>
                                        </p:tgtEl>
                                        <p:attrNameLst>
                                          <p:attrName>style.visibility</p:attrName>
                                        </p:attrNameLst>
                                      </p:cBhvr>
                                      <p:to>
                                        <p:strVal val="visible"/>
                                      </p:to>
                                    </p:set>
                                    <p:anim calcmode="lin" valueType="num">
                                      <p:cBhvr additive="base">
                                        <p:cTn id="31" dur="500" fill="hold"/>
                                        <p:tgtEl>
                                          <p:spTgt spid="9219">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19">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C7716C-6D3A-457C-920C-3AF61B1AB206}"/>
              </a:ext>
            </a:extLst>
          </p:cNvPr>
          <p:cNvPicPr>
            <a:picLocks noChangeAspect="1"/>
          </p:cNvPicPr>
          <p:nvPr/>
        </p:nvPicPr>
        <p:blipFill>
          <a:blip r:embed="rId3"/>
          <a:stretch>
            <a:fillRect/>
          </a:stretch>
        </p:blipFill>
        <p:spPr>
          <a:xfrm>
            <a:off x="3923928" y="3262811"/>
            <a:ext cx="4896544" cy="3431889"/>
          </a:xfrm>
          <a:prstGeom prst="rect">
            <a:avLst/>
          </a:prstGeom>
        </p:spPr>
      </p:pic>
      <p:sp>
        <p:nvSpPr>
          <p:cNvPr id="10242" name="Content Placeholder 1"/>
          <p:cNvSpPr>
            <a:spLocks noGrp="1"/>
          </p:cNvSpPr>
          <p:nvPr>
            <p:ph idx="1"/>
          </p:nvPr>
        </p:nvSpPr>
        <p:spPr>
          <a:xfrm>
            <a:off x="590872" y="1700808"/>
            <a:ext cx="8229600" cy="4525963"/>
          </a:xfrm>
        </p:spPr>
        <p:txBody>
          <a:bodyPr/>
          <a:lstStyle/>
          <a:p>
            <a:pPr eaLnBrk="1" hangingPunct="1"/>
            <a:r>
              <a:rPr lang="en-GB" altLang="en-US" sz="2400" dirty="0"/>
              <a:t>The reference list is always placed at the end of the essay/report/presentation</a:t>
            </a:r>
          </a:p>
          <a:p>
            <a:pPr eaLnBrk="1" hangingPunct="1"/>
            <a:endParaRPr lang="en-GB" altLang="en-US" sz="2400" dirty="0"/>
          </a:p>
          <a:p>
            <a:pPr eaLnBrk="1" hangingPunct="1"/>
            <a:r>
              <a:rPr lang="en-GB" altLang="en-US" sz="2400" dirty="0"/>
              <a:t>We list all sources cited in the assignment by the author’s surname, and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In the Harvard Referencing System…</a:t>
            </a:r>
            <a:endParaRPr lang="en-US" sz="3600" dirty="0"/>
          </a:p>
        </p:txBody>
      </p:sp>
      <p:sp>
        <p:nvSpPr>
          <p:cNvPr id="2" name="AutoShape 2" descr="Clipart Illustration of a White Character Lying On His Belly And Using A  Laptop » Clipart Station">
            <a:extLst>
              <a:ext uri="{FF2B5EF4-FFF2-40B4-BE49-F238E27FC236}">
                <a16:creationId xmlns:a16="http://schemas.microsoft.com/office/drawing/2014/main" id="{085335D1-EA63-423F-AE3D-7F5ACA23D92C}"/>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22592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Effect transition="in" filter="fade">
                                      <p:cBhvr>
                                        <p:cTn id="7" dur="1000"/>
                                        <p:tgtEl>
                                          <p:spTgt spid="10242">
                                            <p:txEl>
                                              <p:pRg st="0" end="0"/>
                                            </p:txEl>
                                          </p:spTgt>
                                        </p:tgtEl>
                                      </p:cBhvr>
                                    </p:animEffect>
                                    <p:anim calcmode="lin" valueType="num">
                                      <p:cBhvr>
                                        <p:cTn id="8" dur="1000" fill="hold"/>
                                        <p:tgtEl>
                                          <p:spTgt spid="102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2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242">
                                            <p:txEl>
                                              <p:pRg st="2" end="2"/>
                                            </p:txEl>
                                          </p:spTgt>
                                        </p:tgtEl>
                                        <p:attrNameLst>
                                          <p:attrName>style.visibility</p:attrName>
                                        </p:attrNameLst>
                                      </p:cBhvr>
                                      <p:to>
                                        <p:strVal val="visible"/>
                                      </p:to>
                                    </p:set>
                                    <p:animEffect transition="in" filter="fade">
                                      <p:cBhvr>
                                        <p:cTn id="14" dur="1000"/>
                                        <p:tgtEl>
                                          <p:spTgt spid="10242">
                                            <p:txEl>
                                              <p:pRg st="2" end="2"/>
                                            </p:txEl>
                                          </p:spTgt>
                                        </p:tgtEl>
                                      </p:cBhvr>
                                    </p:animEffect>
                                    <p:anim calcmode="lin" valueType="num">
                                      <p:cBhvr>
                                        <p:cTn id="15" dur="1000" fill="hold"/>
                                        <p:tgtEl>
                                          <p:spTgt spid="1024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24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text’s main body</a:t>
            </a:r>
          </a:p>
          <a:p>
            <a:pPr eaLnBrk="1" hangingPunct="1">
              <a:lnSpc>
                <a:spcPct val="120000"/>
              </a:lnSpc>
            </a:pPr>
            <a:endParaRPr lang="en-US" altLang="en-US" sz="2400" dirty="0"/>
          </a:p>
          <a:p>
            <a:pPr eaLnBrk="1" hangingPunct="1">
              <a:lnSpc>
                <a:spcPct val="120000"/>
              </a:lnSpc>
            </a:pPr>
            <a:r>
              <a:rPr lang="en-US" altLang="en-US" sz="2400" dirty="0"/>
              <a:t>The alphabetical order of the reference list makes it easy to consult/browse </a:t>
            </a:r>
          </a:p>
          <a:p>
            <a:pPr eaLnBrk="1" hangingPunct="1">
              <a:lnSpc>
                <a:spcPct val="120000"/>
              </a:lnSpc>
            </a:pPr>
            <a:endParaRPr lang="en-US" altLang="en-US" sz="2400" dirty="0"/>
          </a:p>
          <a:p>
            <a:pPr eaLnBrk="1" hangingPunct="1">
              <a:lnSpc>
                <a:spcPct val="120000"/>
              </a:lnSpc>
            </a:pPr>
            <a:r>
              <a:rPr lang="en-US" altLang="en-US" sz="2400" dirty="0"/>
              <a:t>For each source cited in the text, only one entry in the reference list is necessary, no matter how many times you refer to them.</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940-041B-4FC4-B043-A51810FF8710}"/>
              </a:ext>
            </a:extLst>
          </p:cNvPr>
          <p:cNvSpPr>
            <a:spLocks noGrp="1"/>
          </p:cNvSpPr>
          <p:nvPr>
            <p:ph type="title"/>
          </p:nvPr>
        </p:nvSpPr>
        <p:spPr/>
        <p:txBody>
          <a:bodyPr/>
          <a:lstStyle/>
          <a:p>
            <a:r>
              <a:rPr lang="en-GB" sz="3200" dirty="0"/>
              <a:t>When using the Harvard Referencing System…</a:t>
            </a:r>
          </a:p>
        </p:txBody>
      </p:sp>
      <p:sp>
        <p:nvSpPr>
          <p:cNvPr id="3" name="Content Placeholder 2">
            <a:extLst>
              <a:ext uri="{FF2B5EF4-FFF2-40B4-BE49-F238E27FC236}">
                <a16:creationId xmlns:a16="http://schemas.microsoft.com/office/drawing/2014/main" id="{4938FCA5-39B8-43ED-AB86-31C834FE9701}"/>
              </a:ext>
            </a:extLst>
          </p:cNvPr>
          <p:cNvSpPr>
            <a:spLocks noGrp="1"/>
          </p:cNvSpPr>
          <p:nvPr>
            <p:ph idx="1"/>
          </p:nvPr>
        </p:nvSpPr>
        <p:spPr/>
        <p:txBody>
          <a:bodyPr/>
          <a:lstStyle/>
          <a:p>
            <a:pPr marL="0" indent="0">
              <a:buNone/>
            </a:pPr>
            <a:r>
              <a:rPr lang="en-GB" dirty="0"/>
              <a:t>…we do 2 things for each source used –</a:t>
            </a:r>
          </a:p>
          <a:p>
            <a:pPr marL="0" indent="0">
              <a:buNone/>
            </a:pPr>
            <a:endParaRPr lang="en-GB" dirty="0"/>
          </a:p>
          <a:p>
            <a:r>
              <a:rPr lang="en-GB" dirty="0"/>
              <a:t>Provide brief information about the source in the main body – </a:t>
            </a:r>
            <a:r>
              <a:rPr lang="en-GB" sz="3200" dirty="0">
                <a:solidFill>
                  <a:srgbClr val="0070C0"/>
                </a:solidFill>
              </a:rPr>
              <a:t>A Citation</a:t>
            </a:r>
          </a:p>
          <a:p>
            <a:endParaRPr lang="en-GB" dirty="0"/>
          </a:p>
          <a:p>
            <a:r>
              <a:rPr lang="en-GB" dirty="0"/>
              <a:t>Provide full information about the source at the end  - </a:t>
            </a:r>
            <a:r>
              <a:rPr lang="en-GB" sz="3200" dirty="0">
                <a:solidFill>
                  <a:srgbClr val="0070C0"/>
                </a:solidFill>
              </a:rPr>
              <a:t>A Reference</a:t>
            </a:r>
          </a:p>
        </p:txBody>
      </p:sp>
      <p:sp>
        <p:nvSpPr>
          <p:cNvPr id="4" name="TextBox 3">
            <a:extLst>
              <a:ext uri="{FF2B5EF4-FFF2-40B4-BE49-F238E27FC236}">
                <a16:creationId xmlns:a16="http://schemas.microsoft.com/office/drawing/2014/main" id="{F84A9192-C381-145C-DD66-3F63C51BF0B6}"/>
              </a:ext>
            </a:extLst>
          </p:cNvPr>
          <p:cNvSpPr txBox="1"/>
          <p:nvPr/>
        </p:nvSpPr>
        <p:spPr>
          <a:xfrm>
            <a:off x="539552" y="277813"/>
            <a:ext cx="3312368" cy="523220"/>
          </a:xfrm>
          <a:prstGeom prst="rect">
            <a:avLst/>
          </a:prstGeom>
          <a:noFill/>
        </p:spPr>
        <p:txBody>
          <a:bodyPr wrap="square" rtlCol="0">
            <a:spAutoFit/>
          </a:bodyPr>
          <a:lstStyle/>
          <a:p>
            <a:r>
              <a:rPr lang="en-GB" sz="2800" dirty="0"/>
              <a:t>So remember….</a:t>
            </a:r>
          </a:p>
        </p:txBody>
      </p:sp>
    </p:spTree>
    <p:extLst>
      <p:ext uri="{BB962C8B-B14F-4D97-AF65-F5344CB8AC3E}">
        <p14:creationId xmlns:p14="http://schemas.microsoft.com/office/powerpoint/2010/main" val="36371758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457200" y="6007"/>
            <a:ext cx="8229600" cy="1139825"/>
          </a:xfrm>
        </p:spPr>
        <p:txBody>
          <a:bodyPr/>
          <a:lstStyle/>
          <a:p>
            <a:r>
              <a:rPr lang="en-GB" dirty="0"/>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p:txBody>
          <a:bodyPr/>
          <a:lstStyle/>
          <a:p>
            <a:pPr marL="0" indent="0" algn="ctr">
              <a:buNone/>
            </a:pPr>
            <a:r>
              <a:rPr lang="en-GB" sz="4000" dirty="0"/>
              <a:t>We ‘Cite when we write!’</a:t>
            </a:r>
          </a:p>
        </p:txBody>
      </p:sp>
      <p:pic>
        <p:nvPicPr>
          <p:cNvPr id="5" name="Picture 4">
            <a:extLst>
              <a:ext uri="{FF2B5EF4-FFF2-40B4-BE49-F238E27FC236}">
                <a16:creationId xmlns:a16="http://schemas.microsoft.com/office/drawing/2014/main" id="{2E070BA0-A847-4812-88AD-2F19F1DDB006}"/>
              </a:ext>
            </a:extLst>
          </p:cNvPr>
          <p:cNvPicPr>
            <a:picLocks noChangeAspect="1"/>
          </p:cNvPicPr>
          <p:nvPr/>
        </p:nvPicPr>
        <p:blipFill>
          <a:blip r:embed="rId2"/>
          <a:stretch>
            <a:fillRect/>
          </a:stretch>
        </p:blipFill>
        <p:spPr>
          <a:xfrm>
            <a:off x="2371208" y="2793777"/>
            <a:ext cx="4401583" cy="3337148"/>
          </a:xfrm>
          <a:prstGeom prst="rect">
            <a:avLst/>
          </a:prstGeom>
        </p:spPr>
      </p:pic>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A citation MUST belong to a sentence</a:t>
            </a:r>
          </a:p>
          <a:p>
            <a:pPr marL="0" indent="0">
              <a:buNone/>
            </a:pPr>
            <a:endParaRPr lang="en-GB" altLang="en-US" sz="2400" dirty="0"/>
          </a:p>
          <a:p>
            <a:r>
              <a:rPr lang="en-GB" altLang="en-US" sz="2400" dirty="0"/>
              <a:t>Your citation will usually come at the beginning of a sentence or follow information provided at the end of a sentence. </a:t>
            </a:r>
          </a:p>
          <a:p>
            <a:endParaRPr lang="en-GB" altLang="en-US" sz="2400" dirty="0"/>
          </a:p>
          <a:p>
            <a:r>
              <a:rPr lang="en-GB" altLang="en-US" sz="2400" dirty="0"/>
              <a:t>There are many ways to provide a citation. This depends upon how many words / lines you are going to take from the information.  It also depends on how you want to write the information.</a:t>
            </a:r>
          </a:p>
        </p:txBody>
      </p:sp>
      <p:sp>
        <p:nvSpPr>
          <p:cNvPr id="3" name="Title 2"/>
          <p:cNvSpPr>
            <a:spLocks noGrp="1"/>
          </p:cNvSpPr>
          <p:nvPr>
            <p:ph type="title"/>
          </p:nvPr>
        </p:nvSpPr>
        <p:spPr>
          <a:xfrm>
            <a:off x="457200" y="0"/>
            <a:ext cx="8229600" cy="1139825"/>
          </a:xfrm>
        </p:spPr>
        <p:txBody>
          <a:bodyPr/>
          <a:lstStyle/>
          <a:p>
            <a:pPr>
              <a:defRPr/>
            </a:pPr>
            <a:r>
              <a:rPr lang="en-GB" dirty="0"/>
              <a:t>How to provide a Citation</a:t>
            </a:r>
          </a:p>
        </p:txBody>
      </p:sp>
    </p:spTree>
    <p:extLst>
      <p:ext uri="{BB962C8B-B14F-4D97-AF65-F5344CB8AC3E}">
        <p14:creationId xmlns:p14="http://schemas.microsoft.com/office/powerpoint/2010/main" val="34353403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animEffect transition="in" filter="fade">
                                      <p:cBhvr>
                                        <p:cTn id="7" dur="1000"/>
                                        <p:tgtEl>
                                          <p:spTgt spid="27650">
                                            <p:txEl>
                                              <p:pRg st="0" end="0"/>
                                            </p:txEl>
                                          </p:spTgt>
                                        </p:tgtEl>
                                      </p:cBhvr>
                                    </p:animEffect>
                                    <p:anim calcmode="lin" valueType="num">
                                      <p:cBhvr>
                                        <p:cTn id="8" dur="1000" fill="hold"/>
                                        <p:tgtEl>
                                          <p:spTgt spid="2765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765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650">
                                            <p:txEl>
                                              <p:pRg st="2" end="2"/>
                                            </p:txEl>
                                          </p:spTgt>
                                        </p:tgtEl>
                                        <p:attrNameLst>
                                          <p:attrName>style.visibility</p:attrName>
                                        </p:attrNameLst>
                                      </p:cBhvr>
                                      <p:to>
                                        <p:strVal val="visible"/>
                                      </p:to>
                                    </p:set>
                                    <p:animEffect transition="in" filter="fade">
                                      <p:cBhvr>
                                        <p:cTn id="14" dur="1000"/>
                                        <p:tgtEl>
                                          <p:spTgt spid="27650">
                                            <p:txEl>
                                              <p:pRg st="2" end="2"/>
                                            </p:txEl>
                                          </p:spTgt>
                                        </p:tgtEl>
                                      </p:cBhvr>
                                    </p:animEffect>
                                    <p:anim calcmode="lin" valueType="num">
                                      <p:cBhvr>
                                        <p:cTn id="15" dur="1000" fill="hold"/>
                                        <p:tgtEl>
                                          <p:spTgt spid="27650">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765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7650">
                                            <p:txEl>
                                              <p:pRg st="4" end="4"/>
                                            </p:txEl>
                                          </p:spTgt>
                                        </p:tgtEl>
                                        <p:attrNameLst>
                                          <p:attrName>style.visibility</p:attrName>
                                        </p:attrNameLst>
                                      </p:cBhvr>
                                      <p:to>
                                        <p:strVal val="visible"/>
                                      </p:to>
                                    </p:set>
                                    <p:animEffect transition="in" filter="fade">
                                      <p:cBhvr>
                                        <p:cTn id="21" dur="1000"/>
                                        <p:tgtEl>
                                          <p:spTgt spid="27650">
                                            <p:txEl>
                                              <p:pRg st="4" end="4"/>
                                            </p:txEl>
                                          </p:spTgt>
                                        </p:tgtEl>
                                      </p:cBhvr>
                                    </p:animEffect>
                                    <p:anim calcmode="lin" valueType="num">
                                      <p:cBhvr>
                                        <p:cTn id="22" dur="1000" fill="hold"/>
                                        <p:tgtEl>
                                          <p:spTgt spid="27650">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2765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BC57-4C9A-42B6-8E5B-E29A5134BF86}"/>
              </a:ext>
            </a:extLst>
          </p:cNvPr>
          <p:cNvSpPr>
            <a:spLocks noGrp="1"/>
          </p:cNvSpPr>
          <p:nvPr>
            <p:ph type="title"/>
          </p:nvPr>
        </p:nvSpPr>
        <p:spPr/>
        <p:txBody>
          <a:bodyPr/>
          <a:lstStyle/>
          <a:p>
            <a:r>
              <a:rPr lang="en-GB" sz="4000" dirty="0"/>
              <a:t>Providing a Citation…</a:t>
            </a:r>
          </a:p>
        </p:txBody>
      </p:sp>
      <p:sp>
        <p:nvSpPr>
          <p:cNvPr id="3" name="Content Placeholder 2">
            <a:extLst>
              <a:ext uri="{FF2B5EF4-FFF2-40B4-BE49-F238E27FC236}">
                <a16:creationId xmlns:a16="http://schemas.microsoft.com/office/drawing/2014/main" id="{9670AECC-BAA5-4673-A2F2-2DB8475B0F77}"/>
              </a:ext>
            </a:extLst>
          </p:cNvPr>
          <p:cNvSpPr>
            <a:spLocks noGrp="1"/>
          </p:cNvSpPr>
          <p:nvPr>
            <p:ph idx="1"/>
          </p:nvPr>
        </p:nvSpPr>
        <p:spPr/>
        <p:txBody>
          <a:bodyPr/>
          <a:lstStyle/>
          <a:p>
            <a:pPr marL="0" indent="0">
              <a:buNone/>
            </a:pPr>
            <a:r>
              <a:rPr lang="en-GB" sz="2400" dirty="0"/>
              <a:t>When providing a citation when paraphrasing we need at least 2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0" indent="0">
              <a:buNone/>
            </a:pPr>
            <a:endParaRPr lang="en-GB" sz="2400" dirty="0"/>
          </a:p>
          <a:p>
            <a:pPr marL="0" indent="0">
              <a:buNone/>
            </a:pPr>
            <a:r>
              <a:rPr lang="en-GB" sz="2400" dirty="0"/>
              <a:t>When providing a citation for a direct quote we need 3 things…</a:t>
            </a:r>
          </a:p>
          <a:p>
            <a:pPr marL="514350" indent="-514350">
              <a:buFont typeface="+mj-lt"/>
              <a:buAutoNum type="arabicPeriod"/>
            </a:pPr>
            <a:r>
              <a:rPr lang="en-GB" sz="2400" dirty="0"/>
              <a:t>Author’s surname</a:t>
            </a:r>
          </a:p>
          <a:p>
            <a:pPr marL="514350" indent="-514350">
              <a:buFont typeface="+mj-lt"/>
              <a:buAutoNum type="arabicPeriod"/>
            </a:pPr>
            <a:r>
              <a:rPr lang="en-GB" sz="2400" dirty="0"/>
              <a:t>Year of publication</a:t>
            </a:r>
          </a:p>
          <a:p>
            <a:pPr marL="514350" indent="-514350">
              <a:buFont typeface="+mj-lt"/>
              <a:buAutoNum type="arabicPeriod"/>
            </a:pPr>
            <a:r>
              <a:rPr lang="en-GB" sz="2400" dirty="0"/>
              <a:t>Page number (if applicable)</a:t>
            </a:r>
          </a:p>
        </p:txBody>
      </p:sp>
    </p:spTree>
    <p:extLst>
      <p:ext uri="{BB962C8B-B14F-4D97-AF65-F5344CB8AC3E}">
        <p14:creationId xmlns:p14="http://schemas.microsoft.com/office/powerpoint/2010/main" val="344609328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Providing a Citation…</a:t>
            </a:r>
            <a:br>
              <a:rPr lang="en-GB" sz="4000" dirty="0"/>
            </a:br>
            <a:r>
              <a:rPr lang="en-GB" sz="4000" dirty="0"/>
              <a:t>Direct Quote</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57200" y="1772815"/>
            <a:ext cx="3203132" cy="4303845"/>
          </a:xfrm>
        </p:spPr>
      </p:pic>
      <p:pic>
        <p:nvPicPr>
          <p:cNvPr id="7" name="Picture 6">
            <a:extLst>
              <a:ext uri="{FF2B5EF4-FFF2-40B4-BE49-F238E27FC236}">
                <a16:creationId xmlns:a16="http://schemas.microsoft.com/office/drawing/2014/main" id="{B92CA0C1-5524-41F4-8DF3-7975E7E83808}"/>
              </a:ext>
            </a:extLst>
          </p:cNvPr>
          <p:cNvPicPr>
            <a:picLocks noChangeAspect="1"/>
          </p:cNvPicPr>
          <p:nvPr/>
        </p:nvPicPr>
        <p:blipFill>
          <a:blip r:embed="rId3"/>
          <a:stretch>
            <a:fillRect/>
          </a:stretch>
        </p:blipFill>
        <p:spPr>
          <a:xfrm>
            <a:off x="3879879" y="1772814"/>
            <a:ext cx="3207582" cy="4303845"/>
          </a:xfrm>
          <a:prstGeom prst="rect">
            <a:avLst/>
          </a:prstGeo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4"/>
          <a:stretch>
            <a:fillRect/>
          </a:stretch>
        </p:blipFill>
        <p:spPr>
          <a:xfrm>
            <a:off x="5940152" y="2924944"/>
            <a:ext cx="2943225" cy="3400425"/>
          </a:xfrm>
          <a:prstGeom prst="rect">
            <a:avLst/>
          </a:prstGeom>
          <a:ln>
            <a:solidFill>
              <a:schemeClr val="accent1"/>
            </a:solidFill>
          </a:ln>
        </p:spPr>
      </p:pic>
      <p:sp>
        <p:nvSpPr>
          <p:cNvPr id="10" name="TextBox 9">
            <a:extLst>
              <a:ext uri="{FF2B5EF4-FFF2-40B4-BE49-F238E27FC236}">
                <a16:creationId xmlns:a16="http://schemas.microsoft.com/office/drawing/2014/main" id="{815DD249-D726-42BC-AF94-2719C584BE51}"/>
              </a:ext>
            </a:extLst>
          </p:cNvPr>
          <p:cNvSpPr txBox="1"/>
          <p:nvPr/>
        </p:nvSpPr>
        <p:spPr>
          <a:xfrm>
            <a:off x="457200" y="6237312"/>
            <a:ext cx="8426177" cy="369332"/>
          </a:xfrm>
          <a:prstGeom prst="rect">
            <a:avLst/>
          </a:prstGeom>
          <a:noFill/>
        </p:spPr>
        <p:txBody>
          <a:bodyPr wrap="square" rtlCol="0">
            <a:spAutoFit/>
          </a:bodyPr>
          <a:lstStyle/>
          <a:p>
            <a:r>
              <a:rPr lang="en-GB" dirty="0"/>
              <a:t>Surname – Cottrell;  Year – 2019</a:t>
            </a:r>
          </a:p>
        </p:txBody>
      </p:sp>
    </p:spTree>
    <p:extLst>
      <p:ext uri="{BB962C8B-B14F-4D97-AF65-F5344CB8AC3E}">
        <p14:creationId xmlns:p14="http://schemas.microsoft.com/office/powerpoint/2010/main" val="28262965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E3B09-F311-4F56-BF09-B746B233A151}"/>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61D6D48F-F6A5-4DA5-8CE8-A91A9D61B444}"/>
              </a:ext>
            </a:extLst>
          </p:cNvPr>
          <p:cNvPicPr>
            <a:picLocks noGrp="1" noChangeAspect="1"/>
          </p:cNvPicPr>
          <p:nvPr>
            <p:ph idx="1"/>
          </p:nvPr>
        </p:nvPicPr>
        <p:blipFill>
          <a:blip r:embed="rId2"/>
          <a:stretch>
            <a:fillRect/>
          </a:stretch>
        </p:blipFill>
        <p:spPr>
          <a:xfrm>
            <a:off x="2339752" y="-41564"/>
            <a:ext cx="5086335" cy="6899564"/>
          </a:xfrm>
        </p:spPr>
      </p:pic>
      <p:sp>
        <p:nvSpPr>
          <p:cNvPr id="6" name="TextBox 5">
            <a:extLst>
              <a:ext uri="{FF2B5EF4-FFF2-40B4-BE49-F238E27FC236}">
                <a16:creationId xmlns:a16="http://schemas.microsoft.com/office/drawing/2014/main" id="{FD99D86C-42C5-426A-A48E-D1303ED30C96}"/>
              </a:ext>
            </a:extLst>
          </p:cNvPr>
          <p:cNvSpPr txBox="1"/>
          <p:nvPr/>
        </p:nvSpPr>
        <p:spPr>
          <a:xfrm>
            <a:off x="7292415" y="5877272"/>
            <a:ext cx="1672073" cy="369332"/>
          </a:xfrm>
          <a:prstGeom prst="rect">
            <a:avLst/>
          </a:prstGeom>
          <a:noFill/>
        </p:spPr>
        <p:txBody>
          <a:bodyPr wrap="square" rtlCol="0">
            <a:spAutoFit/>
          </a:bodyPr>
          <a:lstStyle/>
          <a:p>
            <a:r>
              <a:rPr lang="en-GB" dirty="0"/>
              <a:t>Page No - 9</a:t>
            </a:r>
          </a:p>
        </p:txBody>
      </p:sp>
    </p:spTree>
    <p:extLst>
      <p:ext uri="{BB962C8B-B14F-4D97-AF65-F5344CB8AC3E}">
        <p14:creationId xmlns:p14="http://schemas.microsoft.com/office/powerpoint/2010/main" val="47288957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323527" y="195262"/>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755576" y="2108464"/>
            <a:ext cx="7560840" cy="4801314"/>
          </a:xfrm>
          <a:prstGeom prst="rect">
            <a:avLst/>
          </a:prstGeom>
          <a:noFill/>
        </p:spPr>
        <p:txBody>
          <a:bodyPr wrap="square" rtlCol="0">
            <a:spAutoFit/>
          </a:bodyPr>
          <a:lstStyle/>
          <a:p>
            <a:endParaRPr lang="en-GB" dirty="0"/>
          </a:p>
          <a:p>
            <a:pPr algn="ctr"/>
            <a:r>
              <a:rPr lang="en-GB" dirty="0"/>
              <a:t>“The experience of studying in Higher Education can be life-changing”</a:t>
            </a:r>
          </a:p>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endParaRPr lang="en-GB" dirty="0"/>
          </a:p>
          <a:p>
            <a:pPr algn="ctr"/>
            <a:r>
              <a:rPr lang="en-GB" dirty="0"/>
              <a:t>These are all direct quotes – so must all have 3 parts to the citation – Authors Surname, Year of Publication &amp; Page Number</a:t>
            </a:r>
          </a:p>
          <a:p>
            <a:pPr algn="ctr"/>
            <a:r>
              <a:rPr lang="en-GB" dirty="0"/>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3" end="3"/>
                                            </p:txEl>
                                          </p:spTgt>
                                        </p:tgtEl>
                                        <p:attrNameLst>
                                          <p:attrName>style.visibility</p:attrName>
                                        </p:attrNameLst>
                                      </p:cBhvr>
                                      <p:to>
                                        <p:strVal val="visible"/>
                                      </p:to>
                                    </p:set>
                                    <p:anim calcmode="lin" valueType="num">
                                      <p:cBhvr additive="base">
                                        <p:cTn id="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5" end="5"/>
                                            </p:txEl>
                                          </p:spTgt>
                                        </p:tgtEl>
                                        <p:attrNameLst>
                                          <p:attrName>style.visibility</p:attrName>
                                        </p:attrNameLst>
                                      </p:cBhvr>
                                      <p:to>
                                        <p:strVal val="visible"/>
                                      </p:to>
                                    </p:set>
                                    <p:anim calcmode="lin" valueType="num">
                                      <p:cBhvr additive="base">
                                        <p:cTn id="1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7" end="7"/>
                                            </p:txEl>
                                          </p:spTgt>
                                        </p:tgtEl>
                                        <p:attrNameLst>
                                          <p:attrName>style.visibility</p:attrName>
                                        </p:attrNameLst>
                                      </p:cBhvr>
                                      <p:to>
                                        <p:strVal val="visible"/>
                                      </p:to>
                                    </p:set>
                                    <p:anim calcmode="lin" valueType="num">
                                      <p:cBhvr additive="base">
                                        <p:cTn id="1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457200" y="1772816"/>
            <a:ext cx="8229600" cy="4358109"/>
          </a:xfrm>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Verdana" pitchFamily="34" charset="0"/>
              </a:rPr>
              <a:t>“The experience of studying in Higher Education can be life changing” Cottrell (2019, p. 9).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Verdana"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Verdana" pitchFamily="34" charset="0"/>
            </a:endParaRPr>
          </a:p>
          <a:p>
            <a:pPr marL="0" indent="0">
              <a:buNone/>
            </a:pPr>
            <a:r>
              <a:rPr lang="en-GB" sz="2400" kern="1200" dirty="0">
                <a:solidFill>
                  <a:srgbClr val="000000"/>
                </a:solidFill>
                <a:latin typeface="Verdana" pitchFamily="34" charset="0"/>
              </a:rPr>
              <a:t>“The experience of studying in Higher Education can be life changing” (Cottrell, 2019, p. 9). </a:t>
            </a:r>
          </a:p>
          <a:p>
            <a:pPr marL="0" indent="0">
              <a:buNone/>
            </a:pPr>
            <a:endParaRPr lang="en-GB" dirty="0"/>
          </a:p>
          <a:p>
            <a:pPr marL="0" indent="0">
              <a:buNone/>
            </a:pPr>
            <a:endParaRPr lang="en-GB" dirty="0"/>
          </a:p>
          <a:p>
            <a:pPr marL="0" indent="0" algn="ctr">
              <a:buNone/>
            </a:pPr>
            <a:endParaRPr lang="en-GB" sz="2400" dirty="0"/>
          </a:p>
          <a:p>
            <a:pPr marL="0" indent="0" algn="ctr">
              <a:buNone/>
            </a:pPr>
            <a:r>
              <a:rPr lang="en-GB" sz="2400" dirty="0"/>
              <a:t>Always put in brackets what you would not say out loud!!!</a:t>
            </a:r>
          </a:p>
        </p:txBody>
      </p:sp>
      <p:sp>
        <p:nvSpPr>
          <p:cNvPr id="8" name="Rectangle: Rounded Corners 7">
            <a:extLst>
              <a:ext uri="{FF2B5EF4-FFF2-40B4-BE49-F238E27FC236}">
                <a16:creationId xmlns:a16="http://schemas.microsoft.com/office/drawing/2014/main" id="{5287CD67-A179-0DEC-4F09-1EBC3557F7EE}"/>
              </a:ext>
            </a:extLst>
          </p:cNvPr>
          <p:cNvSpPr/>
          <p:nvPr/>
        </p:nvSpPr>
        <p:spPr>
          <a:xfrm>
            <a:off x="5004048" y="2204864"/>
            <a:ext cx="1944216"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5015F37E-EE3F-5B96-8DF6-9C1EDC43A7FC}"/>
              </a:ext>
            </a:extLst>
          </p:cNvPr>
          <p:cNvSpPr/>
          <p:nvPr/>
        </p:nvSpPr>
        <p:spPr>
          <a:xfrm>
            <a:off x="3779912" y="3717032"/>
            <a:ext cx="3312368"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ication Sign 11">
            <a:extLst>
              <a:ext uri="{FF2B5EF4-FFF2-40B4-BE49-F238E27FC236}">
                <a16:creationId xmlns:a16="http://schemas.microsoft.com/office/drawing/2014/main" id="{AF14F0E2-CDC0-B40C-BC9B-D4132680BA22}"/>
              </a:ext>
            </a:extLst>
          </p:cNvPr>
          <p:cNvSpPr/>
          <p:nvPr/>
        </p:nvSpPr>
        <p:spPr>
          <a:xfrm>
            <a:off x="7095112" y="1686664"/>
            <a:ext cx="1512168" cy="1530108"/>
          </a:xfrm>
          <a:prstGeom prst="mathMultiply">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L-Shape 12">
            <a:extLst>
              <a:ext uri="{FF2B5EF4-FFF2-40B4-BE49-F238E27FC236}">
                <a16:creationId xmlns:a16="http://schemas.microsoft.com/office/drawing/2014/main" id="{035FD9BE-6747-9085-8953-8AB24A106E09}"/>
              </a:ext>
            </a:extLst>
          </p:cNvPr>
          <p:cNvSpPr/>
          <p:nvPr/>
        </p:nvSpPr>
        <p:spPr>
          <a:xfrm rot="18823349">
            <a:off x="7152776" y="3809033"/>
            <a:ext cx="1473528" cy="680092"/>
          </a:xfrm>
          <a:prstGeom prst="corne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1000"/>
                                        <p:tgtEl>
                                          <p:spTgt spid="3">
                                            <p:txEl>
                                              <p:pRg st="7" end="7"/>
                                            </p:txEl>
                                          </p:spTgt>
                                        </p:tgtEl>
                                      </p:cBhvr>
                                    </p:animEffect>
                                    <p:anim calcmode="lin" valueType="num">
                                      <p:cBhvr>
                                        <p:cTn id="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additive="base">
                                        <p:cTn id="14" dur="500" fill="hold"/>
                                        <p:tgtEl>
                                          <p:spTgt spid="8"/>
                                        </p:tgtEl>
                                        <p:attrNameLst>
                                          <p:attrName>ppt_x</p:attrName>
                                        </p:attrNameLst>
                                      </p:cBhvr>
                                      <p:tavLst>
                                        <p:tav tm="0">
                                          <p:val>
                                            <p:strVal val="#ppt_x"/>
                                          </p:val>
                                        </p:tav>
                                        <p:tav tm="100000">
                                          <p:val>
                                            <p:strVal val="#ppt_x"/>
                                          </p:val>
                                        </p:tav>
                                      </p:tavLst>
                                    </p:anim>
                                    <p:anim calcmode="lin" valueType="num">
                                      <p:cBhvr additive="base">
                                        <p:cTn id="1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p:cTn id="26" dur="500" fill="hold"/>
                                        <p:tgtEl>
                                          <p:spTgt spid="12"/>
                                        </p:tgtEl>
                                        <p:attrNameLst>
                                          <p:attrName>ppt_w</p:attrName>
                                        </p:attrNameLst>
                                      </p:cBhvr>
                                      <p:tavLst>
                                        <p:tav tm="0">
                                          <p:val>
                                            <p:fltVal val="0"/>
                                          </p:val>
                                        </p:tav>
                                        <p:tav tm="100000">
                                          <p:val>
                                            <p:strVal val="#ppt_w"/>
                                          </p:val>
                                        </p:tav>
                                      </p:tavLst>
                                    </p:anim>
                                    <p:anim calcmode="lin" valueType="num">
                                      <p:cBhvr>
                                        <p:cTn id="27" dur="500" fill="hold"/>
                                        <p:tgtEl>
                                          <p:spTgt spid="12"/>
                                        </p:tgtEl>
                                        <p:attrNameLst>
                                          <p:attrName>ppt_h</p:attrName>
                                        </p:attrNameLst>
                                      </p:cBhvr>
                                      <p:tavLst>
                                        <p:tav tm="0">
                                          <p:val>
                                            <p:fltVal val="0"/>
                                          </p:val>
                                        </p:tav>
                                        <p:tav tm="100000">
                                          <p:val>
                                            <p:strVal val="#ppt_h"/>
                                          </p:val>
                                        </p:tav>
                                      </p:tavLst>
                                    </p:anim>
                                    <p:animEffect transition="in" filter="fade">
                                      <p:cBhvr>
                                        <p:cTn id="28" dur="500"/>
                                        <p:tgtEl>
                                          <p:spTgt spid="12"/>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p:cTn id="33" dur="500" fill="hold"/>
                                        <p:tgtEl>
                                          <p:spTgt spid="13"/>
                                        </p:tgtEl>
                                        <p:attrNameLst>
                                          <p:attrName>ppt_w</p:attrName>
                                        </p:attrNameLst>
                                      </p:cBhvr>
                                      <p:tavLst>
                                        <p:tav tm="0">
                                          <p:val>
                                            <p:fltVal val="0"/>
                                          </p:val>
                                        </p:tav>
                                        <p:tav tm="100000">
                                          <p:val>
                                            <p:strVal val="#ppt_w"/>
                                          </p:val>
                                        </p:tav>
                                      </p:tavLst>
                                    </p:anim>
                                    <p:anim calcmode="lin" valueType="num">
                                      <p:cBhvr>
                                        <p:cTn id="34" dur="500" fill="hold"/>
                                        <p:tgtEl>
                                          <p:spTgt spid="13"/>
                                        </p:tgtEl>
                                        <p:attrNameLst>
                                          <p:attrName>ppt_h</p:attrName>
                                        </p:attrNameLst>
                                      </p:cBhvr>
                                      <p:tavLst>
                                        <p:tav tm="0">
                                          <p:val>
                                            <p:fltVal val="0"/>
                                          </p:val>
                                        </p:tav>
                                        <p:tav tm="100000">
                                          <p:val>
                                            <p:strVal val="#ppt_h"/>
                                          </p:val>
                                        </p:tav>
                                      </p:tavLst>
                                    </p:anim>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F3A81-9413-2619-31BD-91D4C7A38985}"/>
              </a:ext>
            </a:extLst>
          </p:cNvPr>
          <p:cNvSpPr>
            <a:spLocks noGrp="1"/>
          </p:cNvSpPr>
          <p:nvPr>
            <p:ph type="title"/>
          </p:nvPr>
        </p:nvSpPr>
        <p:spPr/>
        <p:txBody>
          <a:bodyPr/>
          <a:lstStyle/>
          <a:p>
            <a:r>
              <a:rPr lang="en-GB" dirty="0"/>
              <a:t>Which one is correct?</a:t>
            </a:r>
          </a:p>
        </p:txBody>
      </p:sp>
      <p:sp>
        <p:nvSpPr>
          <p:cNvPr id="3" name="Content Placeholder 2">
            <a:extLst>
              <a:ext uri="{FF2B5EF4-FFF2-40B4-BE49-F238E27FC236}">
                <a16:creationId xmlns:a16="http://schemas.microsoft.com/office/drawing/2014/main" id="{30D15538-E160-D95C-E22A-174BDB2C5209}"/>
              </a:ext>
            </a:extLst>
          </p:cNvPr>
          <p:cNvSpPr>
            <a:spLocks noGrp="1"/>
          </p:cNvSpPr>
          <p:nvPr>
            <p:ph idx="1"/>
          </p:nvPr>
        </p:nvSpPr>
        <p:spPr/>
        <p:txBody>
          <a:bodyPr/>
          <a:lstStyle/>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a:t>
            </a:r>
            <a:r>
              <a:rPr kumimoji="0" lang="en-GB" sz="2800" b="0" i="0" u="none" strike="noStrike" kern="1200" cap="none" spc="0" normalizeH="0" noProof="0" dirty="0">
                <a:ln>
                  <a:noFill/>
                </a:ln>
                <a:solidFill>
                  <a:srgbClr val="000000"/>
                </a:solidFill>
                <a:effectLst/>
                <a:uLnTx/>
                <a:uFillTx/>
                <a:latin typeface="Verdana" pitchFamily="34" charset="0"/>
                <a:ea typeface="+mn-ea"/>
                <a:cs typeface="+mn-cs"/>
              </a:rPr>
              <a:t> </a:t>
            </a: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2019, p. 9) states that “the experience of studying in Higher Education can be life changing”.</a:t>
            </a:r>
          </a:p>
          <a:p>
            <a:pPr marL="0" indent="0">
              <a:buNone/>
            </a:pPr>
            <a:endParaRPr lang="en-GB" dirty="0"/>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states that “the experience of studying in Higher Education can be life changing”.</a:t>
            </a:r>
          </a:p>
          <a:p>
            <a:pPr marL="0" indent="0">
              <a:buNone/>
            </a:pPr>
            <a:endParaRPr lang="en-GB" dirty="0"/>
          </a:p>
        </p:txBody>
      </p:sp>
      <p:sp>
        <p:nvSpPr>
          <p:cNvPr id="4" name="L-Shape 3">
            <a:extLst>
              <a:ext uri="{FF2B5EF4-FFF2-40B4-BE49-F238E27FC236}">
                <a16:creationId xmlns:a16="http://schemas.microsoft.com/office/drawing/2014/main" id="{6E2BCDD7-B0D8-1E60-8622-69E0A694581D}"/>
              </a:ext>
            </a:extLst>
          </p:cNvPr>
          <p:cNvSpPr/>
          <p:nvPr/>
        </p:nvSpPr>
        <p:spPr>
          <a:xfrm rot="18823349">
            <a:off x="7000089" y="4330034"/>
            <a:ext cx="1266423" cy="516361"/>
          </a:xfrm>
          <a:prstGeom prst="corner">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F685A7C9-1C14-DCA7-8D1D-727A6B80639A}"/>
              </a:ext>
            </a:extLst>
          </p:cNvPr>
          <p:cNvPicPr>
            <a:picLocks noChangeAspect="1"/>
          </p:cNvPicPr>
          <p:nvPr/>
        </p:nvPicPr>
        <p:blipFill>
          <a:blip r:embed="rId2"/>
          <a:stretch>
            <a:fillRect/>
          </a:stretch>
        </p:blipFill>
        <p:spPr>
          <a:xfrm>
            <a:off x="1835696" y="3501008"/>
            <a:ext cx="2376264" cy="451143"/>
          </a:xfrm>
          <a:prstGeom prst="rect">
            <a:avLst/>
          </a:prstGeom>
        </p:spPr>
      </p:pic>
      <p:pic>
        <p:nvPicPr>
          <p:cNvPr id="6" name="Picture 5">
            <a:extLst>
              <a:ext uri="{FF2B5EF4-FFF2-40B4-BE49-F238E27FC236}">
                <a16:creationId xmlns:a16="http://schemas.microsoft.com/office/drawing/2014/main" id="{30146B0F-6336-FE59-B1F8-E1C0577F090E}"/>
              </a:ext>
            </a:extLst>
          </p:cNvPr>
          <p:cNvPicPr>
            <a:picLocks noChangeAspect="1"/>
          </p:cNvPicPr>
          <p:nvPr/>
        </p:nvPicPr>
        <p:blipFill>
          <a:blip r:embed="rId2"/>
          <a:stretch>
            <a:fillRect/>
          </a:stretch>
        </p:blipFill>
        <p:spPr>
          <a:xfrm>
            <a:off x="457200" y="1700808"/>
            <a:ext cx="3826768" cy="451143"/>
          </a:xfrm>
          <a:prstGeom prst="rect">
            <a:avLst/>
          </a:prstGeom>
        </p:spPr>
      </p:pic>
      <p:pic>
        <p:nvPicPr>
          <p:cNvPr id="7" name="Picture 6">
            <a:extLst>
              <a:ext uri="{FF2B5EF4-FFF2-40B4-BE49-F238E27FC236}">
                <a16:creationId xmlns:a16="http://schemas.microsoft.com/office/drawing/2014/main" id="{765C688C-DAC9-BC5F-A410-0DF59BF9C90F}"/>
              </a:ext>
            </a:extLst>
          </p:cNvPr>
          <p:cNvPicPr>
            <a:picLocks noChangeAspect="1"/>
          </p:cNvPicPr>
          <p:nvPr/>
        </p:nvPicPr>
        <p:blipFill>
          <a:blip r:embed="rId3"/>
          <a:stretch>
            <a:fillRect/>
          </a:stretch>
        </p:blipFill>
        <p:spPr>
          <a:xfrm>
            <a:off x="7092280" y="2348880"/>
            <a:ext cx="1306984" cy="1026916"/>
          </a:xfrm>
          <a:prstGeom prst="rect">
            <a:avLst/>
          </a:prstGeom>
        </p:spPr>
      </p:pic>
    </p:spTree>
    <p:extLst>
      <p:ext uri="{BB962C8B-B14F-4D97-AF65-F5344CB8AC3E}">
        <p14:creationId xmlns:p14="http://schemas.microsoft.com/office/powerpoint/2010/main" val="29174542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p:cTn id="26" dur="500" fill="hold"/>
                                        <p:tgtEl>
                                          <p:spTgt spid="4"/>
                                        </p:tgtEl>
                                        <p:attrNameLst>
                                          <p:attrName>ppt_w</p:attrName>
                                        </p:attrNameLst>
                                      </p:cBhvr>
                                      <p:tavLst>
                                        <p:tav tm="0">
                                          <p:val>
                                            <p:fltVal val="0"/>
                                          </p:val>
                                        </p:tav>
                                        <p:tav tm="100000">
                                          <p:val>
                                            <p:strVal val="#ppt_w"/>
                                          </p:val>
                                        </p:tav>
                                      </p:tavLst>
                                    </p:anim>
                                    <p:anim calcmode="lin" valueType="num">
                                      <p:cBhvr>
                                        <p:cTn id="27" dur="500" fill="hold"/>
                                        <p:tgtEl>
                                          <p:spTgt spid="4"/>
                                        </p:tgtEl>
                                        <p:attrNameLst>
                                          <p:attrName>ppt_h</p:attrName>
                                        </p:attrNameLst>
                                      </p:cBhvr>
                                      <p:tavLst>
                                        <p:tav tm="0">
                                          <p:val>
                                            <p:fltVal val="0"/>
                                          </p:val>
                                        </p:tav>
                                        <p:tav tm="100000">
                                          <p:val>
                                            <p:strVal val="#ppt_h"/>
                                          </p:val>
                                        </p:tav>
                                      </p:tavLst>
                                    </p:anim>
                                    <p:animEffect transition="in" filter="fade">
                                      <p:cBhvr>
                                        <p:cTn id="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8F9D2-8C1E-83B8-E537-F014D84A0F29}"/>
              </a:ext>
            </a:extLst>
          </p:cNvPr>
          <p:cNvSpPr>
            <a:spLocks noGrp="1"/>
          </p:cNvSpPr>
          <p:nvPr>
            <p:ph type="title"/>
          </p:nvPr>
        </p:nvSpPr>
        <p:spPr/>
        <p:txBody>
          <a:bodyPr/>
          <a:lstStyle/>
          <a:p>
            <a:r>
              <a:rPr lang="en-GB" dirty="0"/>
              <a:t>Which one is correct?</a:t>
            </a:r>
          </a:p>
        </p:txBody>
      </p:sp>
      <p:sp>
        <p:nvSpPr>
          <p:cNvPr id="3" name="Content Placeholder 2">
            <a:extLst>
              <a:ext uri="{FF2B5EF4-FFF2-40B4-BE49-F238E27FC236}">
                <a16:creationId xmlns:a16="http://schemas.microsoft.com/office/drawing/2014/main" id="{FC5C716A-FD3C-3FA7-513A-8A8FDF919842}"/>
              </a:ext>
            </a:extLst>
          </p:cNvPr>
          <p:cNvSpPr>
            <a:spLocks noGrp="1"/>
          </p:cNvSpPr>
          <p:nvPr>
            <p:ph idx="1"/>
          </p:nvPr>
        </p:nvSpPr>
        <p:spPr/>
        <p:txBody>
          <a:bodyPr/>
          <a:lstStyle/>
          <a:p>
            <a:pPr marL="0" indent="0">
              <a:buNone/>
            </a:pPr>
            <a:endPar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 p. 9) refers to the process of HE study as “life changing”.</a:t>
            </a:r>
          </a:p>
          <a:p>
            <a:pPr marL="0" indent="0">
              <a:buNone/>
            </a:pPr>
            <a:endPar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endParaRPr>
          </a:p>
          <a:p>
            <a:pPr marL="0" indent="0">
              <a:buNone/>
            </a:pPr>
            <a:endParaRPr lang="en-GB" dirty="0"/>
          </a:p>
          <a:p>
            <a:pPr marL="0" indent="0">
              <a:buNone/>
            </a:pP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(Cottrell, 2019</a:t>
            </a:r>
            <a:r>
              <a:rPr lang="en-GB" kern="1200" dirty="0">
                <a:solidFill>
                  <a:srgbClr val="000000"/>
                </a:solidFill>
                <a:latin typeface="Verdana" pitchFamily="34" charset="0"/>
              </a:rPr>
              <a:t>,</a:t>
            </a:r>
            <a:r>
              <a:rPr kumimoji="0" lang="en-GB" sz="2800" b="0" i="0" u="none" strike="noStrike" kern="1200" cap="none" spc="0" normalizeH="0" baseline="0" noProof="0" dirty="0">
                <a:ln>
                  <a:noFill/>
                </a:ln>
                <a:solidFill>
                  <a:srgbClr val="000000"/>
                </a:solidFill>
                <a:effectLst/>
                <a:uLnTx/>
                <a:uFillTx/>
                <a:latin typeface="Verdana" pitchFamily="34" charset="0"/>
                <a:ea typeface="+mn-ea"/>
                <a:cs typeface="+mn-cs"/>
              </a:rPr>
              <a:t> p. 9) refers to the process of HE study as “life changing”.</a:t>
            </a:r>
          </a:p>
          <a:p>
            <a:pPr marL="0" indent="0">
              <a:buNone/>
            </a:pPr>
            <a:endParaRPr lang="en-GB" dirty="0"/>
          </a:p>
        </p:txBody>
      </p:sp>
      <p:sp>
        <p:nvSpPr>
          <p:cNvPr id="4" name="Rectangle: Rounded Corners 3">
            <a:extLst>
              <a:ext uri="{FF2B5EF4-FFF2-40B4-BE49-F238E27FC236}">
                <a16:creationId xmlns:a16="http://schemas.microsoft.com/office/drawing/2014/main" id="{1F37650A-3302-8827-2CAD-FEEA8C86D4E2}"/>
              </a:ext>
            </a:extLst>
          </p:cNvPr>
          <p:cNvSpPr/>
          <p:nvPr/>
        </p:nvSpPr>
        <p:spPr>
          <a:xfrm>
            <a:off x="2000716" y="2191822"/>
            <a:ext cx="2232248"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33046EBC-CC9A-110A-79D6-64BA557CD626}"/>
              </a:ext>
            </a:extLst>
          </p:cNvPr>
          <p:cNvSpPr/>
          <p:nvPr/>
        </p:nvSpPr>
        <p:spPr>
          <a:xfrm>
            <a:off x="395536" y="4110137"/>
            <a:ext cx="3888432" cy="43204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E8356E30-80A9-E726-9423-3B86A595CFF6}"/>
              </a:ext>
            </a:extLst>
          </p:cNvPr>
          <p:cNvPicPr>
            <a:picLocks noChangeAspect="1"/>
          </p:cNvPicPr>
          <p:nvPr/>
        </p:nvPicPr>
        <p:blipFill>
          <a:blip r:embed="rId2"/>
          <a:stretch>
            <a:fillRect/>
          </a:stretch>
        </p:blipFill>
        <p:spPr>
          <a:xfrm>
            <a:off x="7037789" y="2247319"/>
            <a:ext cx="1649011" cy="1438603"/>
          </a:xfrm>
          <a:prstGeom prst="rect">
            <a:avLst/>
          </a:prstGeom>
        </p:spPr>
      </p:pic>
      <p:pic>
        <p:nvPicPr>
          <p:cNvPr id="7" name="Picture 6">
            <a:extLst>
              <a:ext uri="{FF2B5EF4-FFF2-40B4-BE49-F238E27FC236}">
                <a16:creationId xmlns:a16="http://schemas.microsoft.com/office/drawing/2014/main" id="{ECF545B9-17B8-9B64-9173-76F6D02D6654}"/>
              </a:ext>
            </a:extLst>
          </p:cNvPr>
          <p:cNvPicPr>
            <a:picLocks noChangeAspect="1"/>
          </p:cNvPicPr>
          <p:nvPr/>
        </p:nvPicPr>
        <p:blipFill>
          <a:blip r:embed="rId3"/>
          <a:stretch>
            <a:fillRect/>
          </a:stretch>
        </p:blipFill>
        <p:spPr>
          <a:xfrm>
            <a:off x="7037789" y="4542185"/>
            <a:ext cx="1378690" cy="1083256"/>
          </a:xfrm>
          <a:prstGeom prst="rect">
            <a:avLst/>
          </a:prstGeom>
        </p:spPr>
      </p:pic>
    </p:spTree>
    <p:extLst>
      <p:ext uri="{BB962C8B-B14F-4D97-AF65-F5344CB8AC3E}">
        <p14:creationId xmlns:p14="http://schemas.microsoft.com/office/powerpoint/2010/main" val="267211667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ppt_w</p:attrName>
                                        </p:attrNameLst>
                                      </p:cBhvr>
                                      <p:tavLst>
                                        <p:tav tm="0">
                                          <p:val>
                                            <p:fltVal val="0"/>
                                          </p:val>
                                        </p:tav>
                                        <p:tav tm="100000">
                                          <p:val>
                                            <p:strVal val="#ppt_w"/>
                                          </p:val>
                                        </p:tav>
                                      </p:tavLst>
                                    </p:anim>
                                    <p:anim calcmode="lin" valueType="num">
                                      <p:cBhvr>
                                        <p:cTn id="20" dur="500" fill="hold"/>
                                        <p:tgtEl>
                                          <p:spTgt spid="6"/>
                                        </p:tgtEl>
                                        <p:attrNameLst>
                                          <p:attrName>ppt_h</p:attrName>
                                        </p:attrNameLst>
                                      </p:cBhvr>
                                      <p:tavLst>
                                        <p:tav tm="0">
                                          <p:val>
                                            <p:fltVal val="0"/>
                                          </p:val>
                                        </p:tav>
                                        <p:tav tm="100000">
                                          <p:val>
                                            <p:strVal val="#ppt_h"/>
                                          </p:val>
                                        </p:tav>
                                      </p:tavLst>
                                    </p:anim>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500" fill="hold"/>
                                        <p:tgtEl>
                                          <p:spTgt spid="7"/>
                                        </p:tgtEl>
                                        <p:attrNameLst>
                                          <p:attrName>ppt_w</p:attrName>
                                        </p:attrNameLst>
                                      </p:cBhvr>
                                      <p:tavLst>
                                        <p:tav tm="0">
                                          <p:val>
                                            <p:fltVal val="0"/>
                                          </p:val>
                                        </p:tav>
                                        <p:tav tm="100000">
                                          <p:val>
                                            <p:strVal val="#ppt_w"/>
                                          </p:val>
                                        </p:tav>
                                      </p:tavLst>
                                    </p:anim>
                                    <p:anim calcmode="lin" valueType="num">
                                      <p:cBhvr>
                                        <p:cTn id="27" dur="500" fill="hold"/>
                                        <p:tgtEl>
                                          <p:spTgt spid="7"/>
                                        </p:tgtEl>
                                        <p:attrNameLst>
                                          <p:attrName>ppt_h</p:attrName>
                                        </p:attrNameLst>
                                      </p:cBhvr>
                                      <p:tavLst>
                                        <p:tav tm="0">
                                          <p:val>
                                            <p:fltVal val="0"/>
                                          </p:val>
                                        </p:tav>
                                        <p:tav tm="100000">
                                          <p:val>
                                            <p:strVal val="#ppt_h"/>
                                          </p:val>
                                        </p:tav>
                                      </p:tavLst>
                                    </p:anim>
                                    <p:animEffect transition="in" filter="fade">
                                      <p:cBhvr>
                                        <p:cTn id="2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784976" cy="4680520"/>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a:xfrm>
            <a:off x="457200" y="277813"/>
            <a:ext cx="8229600" cy="1855043"/>
          </a:xfrm>
        </p:spPr>
        <p:txBody>
          <a:bodyPr>
            <a:normAutofit fontScale="90000"/>
          </a:bodyPr>
          <a:lstStyle/>
          <a:p>
            <a:pPr algn="ctr">
              <a:defRPr/>
            </a:pPr>
            <a:r>
              <a:rPr lang="en-GB" sz="3100" dirty="0"/>
              <a:t>Example of indented long direct quote</a:t>
            </a:r>
            <a:br>
              <a:rPr lang="en-GB" sz="3100" dirty="0"/>
            </a:br>
            <a:r>
              <a:rPr lang="en-GB" altLang="en-US" sz="3100" dirty="0">
                <a:solidFill>
                  <a:schemeClr val="hlink"/>
                </a:solidFill>
              </a:rPr>
              <a:t>Larger quotes (2 lines or 30 words +): Start quote on new line and indent.</a:t>
            </a:r>
            <a:br>
              <a:rPr lang="en-GB" altLang="en-US" sz="4400" dirty="0">
                <a:solidFill>
                  <a:schemeClr val="hlink"/>
                </a:solidFill>
              </a:rPr>
            </a:br>
            <a:r>
              <a:rPr lang="en-GB" dirty="0"/>
              <a:t> </a:t>
            </a:r>
          </a:p>
        </p:txBody>
      </p:sp>
      <p:sp>
        <p:nvSpPr>
          <p:cNvPr id="4" name="TextBox 3">
            <a:extLst>
              <a:ext uri="{FF2B5EF4-FFF2-40B4-BE49-F238E27FC236}">
                <a16:creationId xmlns:a16="http://schemas.microsoft.com/office/drawing/2014/main" id="{D231E7E6-47C4-4DF8-8F2F-7B049909C4F3}"/>
              </a:ext>
            </a:extLst>
          </p:cNvPr>
          <p:cNvSpPr txBox="1"/>
          <p:nvPr/>
        </p:nvSpPr>
        <p:spPr>
          <a:xfrm rot="20173567">
            <a:off x="361162" y="2041883"/>
            <a:ext cx="8421675" cy="3170099"/>
          </a:xfrm>
          <a:prstGeom prst="rect">
            <a:avLst/>
          </a:prstGeom>
          <a:solidFill>
            <a:schemeClr val="bg1"/>
          </a:solidFill>
          <a:ln w="57150">
            <a:solidFill>
              <a:schemeClr val="accent2"/>
            </a:solidFill>
          </a:ln>
        </p:spPr>
        <p:txBody>
          <a:bodyPr wrap="square" rtlCol="0">
            <a:spAutoFit/>
          </a:bodyPr>
          <a:lstStyle/>
          <a:p>
            <a:pPr algn="ctr"/>
            <a:r>
              <a:rPr lang="en-GB" sz="4000" b="1" dirty="0">
                <a:solidFill>
                  <a:schemeClr val="accent2"/>
                </a:solidFill>
              </a:rPr>
              <a:t>Quotes this size should be reserved for writing your dissertations in Level 6 and should never be used in Level 4.</a:t>
            </a:r>
          </a:p>
        </p:txBody>
      </p:sp>
    </p:spTree>
    <p:extLst>
      <p:ext uri="{BB962C8B-B14F-4D97-AF65-F5344CB8AC3E}">
        <p14:creationId xmlns:p14="http://schemas.microsoft.com/office/powerpoint/2010/main" val="2548029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a:xfrm>
            <a:off x="462920" y="1844824"/>
            <a:ext cx="8229600" cy="4530725"/>
          </a:xfrm>
        </p:spPr>
        <p:txBody>
          <a:bodyPr/>
          <a:lstStyle/>
          <a:p>
            <a:pPr eaLnBrk="1" hangingPunct="1"/>
            <a:r>
              <a:rPr lang="en-GB" altLang="en-US" sz="2000" dirty="0"/>
              <a:t>As Cottrell (2019, p 9) </a:t>
            </a:r>
            <a:r>
              <a:rPr lang="en-GB" altLang="en-US" sz="2000" dirty="0">
                <a:solidFill>
                  <a:schemeClr val="accent2"/>
                </a:solidFill>
              </a:rPr>
              <a:t>states/ believes/ suggests /indicates/ points out / observes/ explains/ argues/ outlines/ contradicts / proposes</a:t>
            </a:r>
            <a:r>
              <a:rPr lang="en-GB" altLang="en-US" sz="2000" dirty="0"/>
              <a:t>, “…….”.</a:t>
            </a:r>
          </a:p>
          <a:p>
            <a:pPr eaLnBrk="1" hangingPunct="1">
              <a:buFont typeface="Wingdings" pitchFamily="2" charset="2"/>
              <a:buNone/>
            </a:pPr>
            <a:endParaRPr lang="en-GB" altLang="en-US" sz="2000" dirty="0"/>
          </a:p>
          <a:p>
            <a:pPr eaLnBrk="1" hangingPunct="1"/>
            <a:r>
              <a:rPr lang="en-GB" altLang="en-US" sz="2000" dirty="0"/>
              <a:t>Cottrell (2019, p 9) </a:t>
            </a:r>
            <a:r>
              <a:rPr lang="en-GB" altLang="en-US" sz="2000" dirty="0">
                <a:solidFill>
                  <a:schemeClr val="accent2"/>
                </a:solidFill>
              </a:rPr>
              <a:t>has argued</a:t>
            </a:r>
            <a:r>
              <a:rPr lang="en-GB" altLang="en-US" sz="2000" dirty="0"/>
              <a:t> that “……”.</a:t>
            </a:r>
          </a:p>
          <a:p>
            <a:pPr eaLnBrk="1" hangingPunct="1">
              <a:buFont typeface="Wingdings" pitchFamily="2" charset="2"/>
              <a:buNone/>
            </a:pPr>
            <a:endParaRPr lang="en-GB" altLang="en-US" sz="2000" dirty="0"/>
          </a:p>
          <a:p>
            <a:pPr eaLnBrk="1" hangingPunct="1"/>
            <a:r>
              <a:rPr lang="en-GB" altLang="en-US" sz="2000" dirty="0"/>
              <a:t>According to Cottrell (2019, p 9), “…….”.</a:t>
            </a:r>
          </a:p>
          <a:p>
            <a:pPr eaLnBrk="1" hangingPunct="1">
              <a:buFont typeface="Wingdings" pitchFamily="2" charset="2"/>
              <a:buNone/>
            </a:pPr>
            <a:endParaRPr lang="en-GB" altLang="en-US" sz="2000" dirty="0"/>
          </a:p>
          <a:p>
            <a:pPr eaLnBrk="1" hangingPunct="1"/>
            <a:r>
              <a:rPr lang="en-GB" altLang="en-US" sz="2000" dirty="0"/>
              <a:t>Cottrell (2019, p9) </a:t>
            </a:r>
            <a:r>
              <a:rPr lang="en-GB" altLang="en-US" sz="2000" dirty="0">
                <a:solidFill>
                  <a:schemeClr val="accent2"/>
                </a:solidFill>
              </a:rPr>
              <a:t>suggests/ believes/ observes</a:t>
            </a:r>
            <a:r>
              <a:rPr lang="en-GB" altLang="en-US" sz="2000" dirty="0"/>
              <a:t> 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dirty="0">
                <a:solidFill>
                  <a:schemeClr val="hlink"/>
                </a:solidFill>
              </a:rPr>
              <a:t>Providing a Citation…</a:t>
            </a:r>
            <a:br>
              <a:rPr lang="en-GB" altLang="en-US" sz="4000" b="1" dirty="0">
                <a:solidFill>
                  <a:schemeClr val="hlink"/>
                </a:solidFill>
              </a:rPr>
            </a:br>
            <a:r>
              <a:rPr lang="en-GB" altLang="en-US" sz="4000" b="1" dirty="0">
                <a:solidFill>
                  <a:schemeClr val="hlink"/>
                </a:solidFill>
              </a:rPr>
              <a:t>Paraphrasing</a:t>
            </a:r>
          </a:p>
        </p:txBody>
      </p:sp>
      <p:sp>
        <p:nvSpPr>
          <p:cNvPr id="12291" name="Rectangle 3"/>
          <p:cNvSpPr>
            <a:spLocks noGrp="1" noChangeArrowheads="1"/>
          </p:cNvSpPr>
          <p:nvPr>
            <p:ph type="body" idx="1"/>
          </p:nvPr>
        </p:nvSpPr>
        <p:spPr>
          <a:xfrm>
            <a:off x="457200" y="2781300"/>
            <a:ext cx="8229600" cy="3798887"/>
          </a:xfrm>
        </p:spPr>
        <p:txBody>
          <a:bodyPr/>
          <a:lstStyle/>
          <a:p>
            <a:pPr eaLnBrk="1" hangingPunct="1">
              <a:buFont typeface="Wingdings" pitchFamily="2" charset="2"/>
              <a:buNone/>
            </a:pPr>
            <a:endParaRPr lang="en-GB" altLang="en-US" sz="2400" dirty="0">
              <a:solidFill>
                <a:schemeClr val="accent1"/>
              </a:solidFill>
            </a:endParaRPr>
          </a:p>
          <a:p>
            <a:pPr eaLnBrk="1" hangingPunct="1">
              <a:buFont typeface="Wingdings" pitchFamily="2" charset="2"/>
              <a:buNone/>
            </a:pPr>
            <a:endParaRPr lang="en-GB" altLang="en-US" sz="2400" dirty="0">
              <a:solidFill>
                <a:schemeClr val="accent1"/>
              </a:solidFill>
            </a:endParaRPr>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algn="ctr" eaLnBrk="1" hangingPunct="1">
              <a:buNone/>
            </a:pPr>
            <a:r>
              <a:rPr lang="en-GB" altLang="en-US" sz="2000" dirty="0">
                <a:solidFill>
                  <a:srgbClr val="0070C0"/>
                </a:solidFill>
              </a:rPr>
              <a:t>No need for quotation marks or page numbers!!</a:t>
            </a:r>
          </a:p>
        </p:txBody>
      </p:sp>
      <p:pic>
        <p:nvPicPr>
          <p:cNvPr id="3" name="Picture 2">
            <a:extLst>
              <a:ext uri="{FF2B5EF4-FFF2-40B4-BE49-F238E27FC236}">
                <a16:creationId xmlns:a16="http://schemas.microsoft.com/office/drawing/2014/main" id="{7CB340AC-63F8-4ECA-BE88-4B5E91D37097}"/>
              </a:ext>
            </a:extLst>
          </p:cNvPr>
          <p:cNvPicPr>
            <a:picLocks noChangeAspect="1"/>
          </p:cNvPicPr>
          <p:nvPr/>
        </p:nvPicPr>
        <p:blipFill>
          <a:blip r:embed="rId2"/>
          <a:stretch>
            <a:fillRect/>
          </a:stretch>
        </p:blipFill>
        <p:spPr>
          <a:xfrm>
            <a:off x="179512" y="1399358"/>
            <a:ext cx="5791702" cy="2176461"/>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2" end="2"/>
                                            </p:txEl>
                                          </p:spTgt>
                                        </p:tgtEl>
                                        <p:attrNameLst>
                                          <p:attrName>style.visibility</p:attrName>
                                        </p:attrNameLst>
                                      </p:cBhvr>
                                      <p:to>
                                        <p:strVal val="visible"/>
                                      </p:to>
                                    </p:set>
                                    <p:anim calcmode="lin" valueType="num">
                                      <p:cBhvr additive="base">
                                        <p:cTn id="7"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4" end="4"/>
                                            </p:txEl>
                                          </p:spTgt>
                                        </p:tgtEl>
                                        <p:attrNameLst>
                                          <p:attrName>style.visibility</p:attrName>
                                        </p:attrNameLst>
                                      </p:cBhvr>
                                      <p:to>
                                        <p:strVal val="visible"/>
                                      </p:to>
                                    </p:set>
                                    <p:anim calcmode="lin" valueType="num">
                                      <p:cBhvr additive="base">
                                        <p:cTn id="13"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anim calcmode="lin" valueType="num">
                                      <p:cBhvr additive="base">
                                        <p:cTn id="19" dur="500" fill="hold"/>
                                        <p:tgtEl>
                                          <p:spTgt spid="12291">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11969-930F-4DB4-AB98-02B3433E38A2}"/>
              </a:ext>
            </a:extLst>
          </p:cNvPr>
          <p:cNvSpPr>
            <a:spLocks noGrp="1"/>
          </p:cNvSpPr>
          <p:nvPr>
            <p:ph type="title"/>
          </p:nvPr>
        </p:nvSpPr>
        <p:spPr/>
        <p:txBody>
          <a:bodyPr/>
          <a:lstStyle/>
          <a:p>
            <a:r>
              <a:rPr lang="en-GB" dirty="0"/>
              <a:t>Which is correct?</a:t>
            </a:r>
          </a:p>
        </p:txBody>
      </p:sp>
      <p:sp>
        <p:nvSpPr>
          <p:cNvPr id="3" name="Content Placeholder 2">
            <a:extLst>
              <a:ext uri="{FF2B5EF4-FFF2-40B4-BE49-F238E27FC236}">
                <a16:creationId xmlns:a16="http://schemas.microsoft.com/office/drawing/2014/main" id="{F3F6C71B-66B4-4E18-B8A0-46400D9BF6A0}"/>
              </a:ext>
            </a:extLst>
          </p:cNvPr>
          <p:cNvSpPr>
            <a:spLocks noGrp="1"/>
          </p:cNvSpPr>
          <p:nvPr>
            <p:ph idx="1"/>
          </p:nvPr>
        </p:nvSpPr>
        <p:spPr/>
        <p:txBody>
          <a:bodyPr/>
          <a:lstStyle/>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r>
              <a:rPr lang="en-GB" altLang="en-US" sz="2000" dirty="0"/>
              <a:t>(Cottrell, 2019) suggests that many individuals lives can be transformed significantly by undertaking study in college or university.</a:t>
            </a:r>
          </a:p>
          <a:p>
            <a:pPr marL="0" indent="0" eaLnBrk="1" hangingPunct="1">
              <a:buNone/>
            </a:pPr>
            <a:endParaRPr lang="en-GB" altLang="en-US"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r>
              <a:rPr lang="en-GB" altLang="en-US" sz="2000" dirty="0"/>
              <a:t>Undertaking a course at university can have a profound impact upon a student’s future (Cottrell, 2019).</a:t>
            </a:r>
          </a:p>
          <a:p>
            <a:pPr marL="0" indent="0" eaLnBrk="1" hangingPunct="1">
              <a:buNone/>
            </a:pPr>
            <a:endParaRPr lang="en-GB" altLang="en-US" sz="2000" dirty="0"/>
          </a:p>
          <a:p>
            <a:pPr marL="0" indent="0" eaLnBrk="1" hangingPunct="1">
              <a:buNone/>
            </a:pPr>
            <a:endParaRPr lang="en-GB" altLang="en-US" sz="2000" dirty="0"/>
          </a:p>
          <a:p>
            <a:pPr marL="0" indent="0" eaLnBrk="1" hangingPunct="1">
              <a:buNone/>
            </a:pPr>
            <a:endParaRPr lang="en-GB" altLang="en-US" sz="2000" dirty="0"/>
          </a:p>
          <a:p>
            <a:pPr marL="0" indent="0">
              <a:buNone/>
            </a:pPr>
            <a:endParaRPr lang="en-GB" dirty="0"/>
          </a:p>
        </p:txBody>
      </p:sp>
      <p:sp>
        <p:nvSpPr>
          <p:cNvPr id="4" name="Rectangle 3">
            <a:extLst>
              <a:ext uri="{FF2B5EF4-FFF2-40B4-BE49-F238E27FC236}">
                <a16:creationId xmlns:a16="http://schemas.microsoft.com/office/drawing/2014/main" id="{5D532951-3462-4255-B4FE-6B514A0D5A2A}"/>
              </a:ext>
            </a:extLst>
          </p:cNvPr>
          <p:cNvSpPr/>
          <p:nvPr/>
        </p:nvSpPr>
        <p:spPr>
          <a:xfrm>
            <a:off x="542020" y="2869966"/>
            <a:ext cx="2011288"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9499D23-2F7A-41A3-9106-C6FADFBBD310}"/>
              </a:ext>
            </a:extLst>
          </p:cNvPr>
          <p:cNvSpPr/>
          <p:nvPr/>
        </p:nvSpPr>
        <p:spPr>
          <a:xfrm>
            <a:off x="1547664" y="1600200"/>
            <a:ext cx="885683"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D5511423-B603-C215-517B-52F77B88CE2F}"/>
              </a:ext>
            </a:extLst>
          </p:cNvPr>
          <p:cNvPicPr>
            <a:picLocks noChangeAspect="1"/>
          </p:cNvPicPr>
          <p:nvPr/>
        </p:nvPicPr>
        <p:blipFill>
          <a:blip r:embed="rId3"/>
          <a:stretch>
            <a:fillRect/>
          </a:stretch>
        </p:blipFill>
        <p:spPr>
          <a:xfrm>
            <a:off x="7811985" y="1696021"/>
            <a:ext cx="1035860" cy="903688"/>
          </a:xfrm>
          <a:prstGeom prst="rect">
            <a:avLst/>
          </a:prstGeom>
        </p:spPr>
      </p:pic>
      <p:pic>
        <p:nvPicPr>
          <p:cNvPr id="7" name="Picture 6">
            <a:extLst>
              <a:ext uri="{FF2B5EF4-FFF2-40B4-BE49-F238E27FC236}">
                <a16:creationId xmlns:a16="http://schemas.microsoft.com/office/drawing/2014/main" id="{90E37DB6-D3BA-0F33-3821-5C20489DF21D}"/>
              </a:ext>
            </a:extLst>
          </p:cNvPr>
          <p:cNvPicPr>
            <a:picLocks noChangeAspect="1"/>
          </p:cNvPicPr>
          <p:nvPr/>
        </p:nvPicPr>
        <p:blipFill>
          <a:blip r:embed="rId3"/>
          <a:stretch>
            <a:fillRect/>
          </a:stretch>
        </p:blipFill>
        <p:spPr>
          <a:xfrm>
            <a:off x="7380312" y="5328172"/>
            <a:ext cx="1137799" cy="992620"/>
          </a:xfrm>
          <a:prstGeom prst="rect">
            <a:avLst/>
          </a:prstGeom>
        </p:spPr>
      </p:pic>
      <p:pic>
        <p:nvPicPr>
          <p:cNvPr id="8" name="Picture 7">
            <a:extLst>
              <a:ext uri="{FF2B5EF4-FFF2-40B4-BE49-F238E27FC236}">
                <a16:creationId xmlns:a16="http://schemas.microsoft.com/office/drawing/2014/main" id="{4C977641-8848-97DD-9CD5-93FC849AA295}"/>
              </a:ext>
            </a:extLst>
          </p:cNvPr>
          <p:cNvPicPr>
            <a:picLocks noChangeAspect="1"/>
          </p:cNvPicPr>
          <p:nvPr/>
        </p:nvPicPr>
        <p:blipFill>
          <a:blip r:embed="rId4"/>
          <a:stretch>
            <a:fillRect/>
          </a:stretch>
        </p:blipFill>
        <p:spPr>
          <a:xfrm>
            <a:off x="7676298" y="4316652"/>
            <a:ext cx="1052912" cy="827288"/>
          </a:xfrm>
          <a:prstGeom prst="rect">
            <a:avLst/>
          </a:prstGeom>
        </p:spPr>
      </p:pic>
      <p:pic>
        <p:nvPicPr>
          <p:cNvPr id="9" name="Picture 8">
            <a:extLst>
              <a:ext uri="{FF2B5EF4-FFF2-40B4-BE49-F238E27FC236}">
                <a16:creationId xmlns:a16="http://schemas.microsoft.com/office/drawing/2014/main" id="{3C598DE6-027E-B04D-6759-F4B8131126B7}"/>
              </a:ext>
            </a:extLst>
          </p:cNvPr>
          <p:cNvPicPr>
            <a:picLocks noChangeAspect="1"/>
          </p:cNvPicPr>
          <p:nvPr/>
        </p:nvPicPr>
        <p:blipFill>
          <a:blip r:embed="rId4"/>
          <a:stretch>
            <a:fillRect/>
          </a:stretch>
        </p:blipFill>
        <p:spPr>
          <a:xfrm>
            <a:off x="7718708" y="2999842"/>
            <a:ext cx="1052912" cy="827288"/>
          </a:xfrm>
          <a:prstGeom prst="rect">
            <a:avLst/>
          </a:prstGeom>
        </p:spPr>
      </p:pic>
    </p:spTree>
    <p:extLst>
      <p:ext uri="{BB962C8B-B14F-4D97-AF65-F5344CB8AC3E}">
        <p14:creationId xmlns:p14="http://schemas.microsoft.com/office/powerpoint/2010/main" val="29572206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circle(in)">
                                      <p:cBhvr>
                                        <p:cTn id="10" dur="20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p:cTn id="27" dur="500" fill="hold"/>
                                        <p:tgtEl>
                                          <p:spTgt spid="6"/>
                                        </p:tgtEl>
                                        <p:attrNameLst>
                                          <p:attrName>ppt_w</p:attrName>
                                        </p:attrNameLst>
                                      </p:cBhvr>
                                      <p:tavLst>
                                        <p:tav tm="0">
                                          <p:val>
                                            <p:fltVal val="0"/>
                                          </p:val>
                                        </p:tav>
                                        <p:tav tm="100000">
                                          <p:val>
                                            <p:strVal val="#ppt_w"/>
                                          </p:val>
                                        </p:tav>
                                      </p:tavLst>
                                    </p:anim>
                                    <p:anim calcmode="lin" valueType="num">
                                      <p:cBhvr>
                                        <p:cTn id="28" dur="500" fill="hold"/>
                                        <p:tgtEl>
                                          <p:spTgt spid="6"/>
                                        </p:tgtEl>
                                        <p:attrNameLst>
                                          <p:attrName>ppt_h</p:attrName>
                                        </p:attrNameLst>
                                      </p:cBhvr>
                                      <p:tavLst>
                                        <p:tav tm="0">
                                          <p:val>
                                            <p:fltVal val="0"/>
                                          </p:val>
                                        </p:tav>
                                        <p:tav tm="100000">
                                          <p:val>
                                            <p:strVal val="#ppt_h"/>
                                          </p:val>
                                        </p:tav>
                                      </p:tavLst>
                                    </p:anim>
                                    <p:animEffect transition="in" filter="fad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9"/>
                                        </p:tgtEl>
                                        <p:attrNameLst>
                                          <p:attrName>style.visibility</p:attrName>
                                        </p:attrNameLst>
                                      </p:cBhvr>
                                      <p:to>
                                        <p:strVal val="visible"/>
                                      </p:to>
                                    </p:set>
                                    <p:anim calcmode="lin" valueType="num">
                                      <p:cBhvr>
                                        <p:cTn id="34" dur="500" fill="hold"/>
                                        <p:tgtEl>
                                          <p:spTgt spid="9"/>
                                        </p:tgtEl>
                                        <p:attrNameLst>
                                          <p:attrName>ppt_w</p:attrName>
                                        </p:attrNameLst>
                                      </p:cBhvr>
                                      <p:tavLst>
                                        <p:tav tm="0">
                                          <p:val>
                                            <p:fltVal val="0"/>
                                          </p:val>
                                        </p:tav>
                                        <p:tav tm="100000">
                                          <p:val>
                                            <p:strVal val="#ppt_w"/>
                                          </p:val>
                                        </p:tav>
                                      </p:tavLst>
                                    </p:anim>
                                    <p:anim calcmode="lin" valueType="num">
                                      <p:cBhvr>
                                        <p:cTn id="35" dur="500" fill="hold"/>
                                        <p:tgtEl>
                                          <p:spTgt spid="9"/>
                                        </p:tgtEl>
                                        <p:attrNameLst>
                                          <p:attrName>ppt_h</p:attrName>
                                        </p:attrNameLst>
                                      </p:cBhvr>
                                      <p:tavLst>
                                        <p:tav tm="0">
                                          <p:val>
                                            <p:fltVal val="0"/>
                                          </p:val>
                                        </p:tav>
                                        <p:tav tm="100000">
                                          <p:val>
                                            <p:strVal val="#ppt_h"/>
                                          </p:val>
                                        </p:tav>
                                      </p:tavLst>
                                    </p:anim>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circle(in)">
                                      <p:cBhvr>
                                        <p:cTn id="41" dur="2000"/>
                                        <p:tgtEl>
                                          <p:spTgt spid="3">
                                            <p:txEl>
                                              <p:pRg st="4" end="4"/>
                                            </p:txEl>
                                          </p:spTgt>
                                        </p:tgtEl>
                                      </p:cBhvr>
                                    </p:animEffect>
                                  </p:childTnLst>
                                </p:cTn>
                              </p:par>
                              <p:par>
                                <p:cTn id="42" presetID="6" presetClass="entr" presetSubtype="16" fill="hold" nodeType="with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circle(in)">
                                      <p:cBhvr>
                                        <p:cTn id="44" dur="20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8"/>
                                        </p:tgtEl>
                                        <p:attrNameLst>
                                          <p:attrName>style.visibility</p:attrName>
                                        </p:attrNameLst>
                                      </p:cBhvr>
                                      <p:to>
                                        <p:strVal val="visible"/>
                                      </p:to>
                                    </p:set>
                                    <p:anim calcmode="lin" valueType="num">
                                      <p:cBhvr>
                                        <p:cTn id="49" dur="500" fill="hold"/>
                                        <p:tgtEl>
                                          <p:spTgt spid="8"/>
                                        </p:tgtEl>
                                        <p:attrNameLst>
                                          <p:attrName>ppt_w</p:attrName>
                                        </p:attrNameLst>
                                      </p:cBhvr>
                                      <p:tavLst>
                                        <p:tav tm="0">
                                          <p:val>
                                            <p:fltVal val="0"/>
                                          </p:val>
                                        </p:tav>
                                        <p:tav tm="100000">
                                          <p:val>
                                            <p:strVal val="#ppt_w"/>
                                          </p:val>
                                        </p:tav>
                                      </p:tavLst>
                                    </p:anim>
                                    <p:anim calcmode="lin" valueType="num">
                                      <p:cBhvr>
                                        <p:cTn id="50" dur="500" fill="hold"/>
                                        <p:tgtEl>
                                          <p:spTgt spid="8"/>
                                        </p:tgtEl>
                                        <p:attrNameLst>
                                          <p:attrName>ppt_h</p:attrName>
                                        </p:attrNameLst>
                                      </p:cBhvr>
                                      <p:tavLst>
                                        <p:tav tm="0">
                                          <p:val>
                                            <p:fltVal val="0"/>
                                          </p:val>
                                        </p:tav>
                                        <p:tav tm="100000">
                                          <p:val>
                                            <p:strVal val="#ppt_h"/>
                                          </p:val>
                                        </p:tav>
                                      </p:tavLst>
                                    </p:anim>
                                    <p:animEffect transition="in" filter="fade">
                                      <p:cBhvr>
                                        <p:cTn id="51" dur="500"/>
                                        <p:tgtEl>
                                          <p:spTgt spid="8"/>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 calcmode="lin" valueType="num">
                                      <p:cBhvr>
                                        <p:cTn id="56" dur="500" fill="hold"/>
                                        <p:tgtEl>
                                          <p:spTgt spid="7"/>
                                        </p:tgtEl>
                                        <p:attrNameLst>
                                          <p:attrName>ppt_w</p:attrName>
                                        </p:attrNameLst>
                                      </p:cBhvr>
                                      <p:tavLst>
                                        <p:tav tm="0">
                                          <p:val>
                                            <p:fltVal val="0"/>
                                          </p:val>
                                        </p:tav>
                                        <p:tav tm="100000">
                                          <p:val>
                                            <p:strVal val="#ppt_w"/>
                                          </p:val>
                                        </p:tav>
                                      </p:tavLst>
                                    </p:anim>
                                    <p:anim calcmode="lin" valueType="num">
                                      <p:cBhvr>
                                        <p:cTn id="57" dur="500" fill="hold"/>
                                        <p:tgtEl>
                                          <p:spTgt spid="7"/>
                                        </p:tgtEl>
                                        <p:attrNameLst>
                                          <p:attrName>ppt_h</p:attrName>
                                        </p:attrNameLst>
                                      </p:cBhvr>
                                      <p:tavLst>
                                        <p:tav tm="0">
                                          <p:val>
                                            <p:fltVal val="0"/>
                                          </p:val>
                                        </p:tav>
                                        <p:tav tm="100000">
                                          <p:val>
                                            <p:strVal val="#ppt_h"/>
                                          </p:val>
                                        </p:tav>
                                      </p:tavLst>
                                    </p:anim>
                                    <p:animEffect transition="in" filter="fade">
                                      <p:cBhvr>
                                        <p:cTn id="5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83BBA-349A-46B5-A572-8093EB5A303F}"/>
              </a:ext>
            </a:extLst>
          </p:cNvPr>
          <p:cNvSpPr>
            <a:spLocks noGrp="1"/>
          </p:cNvSpPr>
          <p:nvPr>
            <p:ph type="title"/>
          </p:nvPr>
        </p:nvSpPr>
        <p:spPr/>
        <p:txBody>
          <a:bodyPr/>
          <a:lstStyle/>
          <a:p>
            <a:r>
              <a:rPr lang="en-GB" dirty="0"/>
              <a:t>Providing a citation…</a:t>
            </a:r>
            <a:br>
              <a:rPr lang="en-GB" dirty="0"/>
            </a:br>
            <a:r>
              <a:rPr lang="en-GB" dirty="0"/>
              <a:t>Paraphrasing – </a:t>
            </a:r>
            <a:r>
              <a:rPr lang="en-GB"/>
              <a:t>Top Tip</a:t>
            </a:r>
            <a:endParaRPr lang="en-GB" dirty="0"/>
          </a:p>
        </p:txBody>
      </p:sp>
      <p:pic>
        <p:nvPicPr>
          <p:cNvPr id="4" name="Picture 3">
            <a:extLst>
              <a:ext uri="{FF2B5EF4-FFF2-40B4-BE49-F238E27FC236}">
                <a16:creationId xmlns:a16="http://schemas.microsoft.com/office/drawing/2014/main" id="{69584515-DC9B-4C0C-981C-EE44159C92AB}"/>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Lst>
          </a:blip>
          <a:stretch>
            <a:fillRect/>
          </a:stretch>
        </p:blipFill>
        <p:spPr>
          <a:xfrm>
            <a:off x="5364088" y="1763787"/>
            <a:ext cx="3494013" cy="3494013"/>
          </a:xfrm>
          <a:prstGeom prst="rect">
            <a:avLst/>
          </a:prstGeom>
        </p:spPr>
      </p:pic>
      <p:sp>
        <p:nvSpPr>
          <p:cNvPr id="3" name="Content Placeholder 2">
            <a:extLst>
              <a:ext uri="{FF2B5EF4-FFF2-40B4-BE49-F238E27FC236}">
                <a16:creationId xmlns:a16="http://schemas.microsoft.com/office/drawing/2014/main" id="{820BA169-0CB6-49EA-870B-BC052249E660}"/>
              </a:ext>
            </a:extLst>
          </p:cNvPr>
          <p:cNvSpPr>
            <a:spLocks noGrp="1"/>
          </p:cNvSpPr>
          <p:nvPr>
            <p:ph idx="1"/>
          </p:nvPr>
        </p:nvSpPr>
        <p:spPr>
          <a:xfrm>
            <a:off x="490352" y="2420889"/>
            <a:ext cx="6059016" cy="3312368"/>
          </a:xfrm>
        </p:spPr>
        <p:txBody>
          <a:bodyPr/>
          <a:lstStyle/>
          <a:p>
            <a:pPr marL="0" indent="0">
              <a:buNone/>
            </a:pPr>
            <a:r>
              <a:rPr lang="en-GB" sz="2000" dirty="0"/>
              <a:t>When paraphrasing do not use the word ‘states’.</a:t>
            </a:r>
          </a:p>
          <a:p>
            <a:pPr marL="0" indent="0">
              <a:buNone/>
            </a:pPr>
            <a:endParaRPr lang="en-GB" sz="2000" dirty="0"/>
          </a:p>
          <a:p>
            <a:pPr marL="0" indent="0">
              <a:buNone/>
            </a:pPr>
            <a:r>
              <a:rPr lang="en-GB" sz="2000" dirty="0"/>
              <a:t>States means ‘word for word’, so not appropriate when paraphrasing…</a:t>
            </a:r>
          </a:p>
          <a:p>
            <a:endParaRPr lang="en-GB" sz="2000" dirty="0"/>
          </a:p>
          <a:p>
            <a:pPr marL="0" indent="0">
              <a:buNone/>
            </a:pPr>
            <a:r>
              <a:rPr lang="en-GB" sz="2000" dirty="0"/>
              <a:t>Try something gentler, like suggests, indicates, proposes, advises, recommends…</a:t>
            </a:r>
          </a:p>
        </p:txBody>
      </p:sp>
    </p:spTree>
    <p:extLst>
      <p:ext uri="{BB962C8B-B14F-4D97-AF65-F5344CB8AC3E}">
        <p14:creationId xmlns:p14="http://schemas.microsoft.com/office/powerpoint/2010/main" val="3463302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5DA21-6449-42FD-9DEB-17021C43B749}"/>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30487B14-245F-4C49-9989-C679AC884E0A}"/>
              </a:ext>
            </a:extLst>
          </p:cNvPr>
          <p:cNvSpPr>
            <a:spLocks noGrp="1"/>
          </p:cNvSpPr>
          <p:nvPr>
            <p:ph idx="1"/>
          </p:nvPr>
        </p:nvSpPr>
        <p:spPr/>
        <p:txBody>
          <a:bodyPr/>
          <a:lstStyle/>
          <a:p>
            <a:endParaRPr lang="en-GB" dirty="0"/>
          </a:p>
          <a:p>
            <a:r>
              <a:rPr lang="en-GB" dirty="0"/>
              <a:t>2 author’s…</a:t>
            </a:r>
          </a:p>
          <a:p>
            <a:endParaRPr lang="en-GB" dirty="0"/>
          </a:p>
          <a:p>
            <a:endParaRPr lang="en-GB" dirty="0"/>
          </a:p>
          <a:p>
            <a:pPr marL="0" indent="0">
              <a:buNone/>
            </a:pPr>
            <a:endParaRPr lang="en-GB" dirty="0"/>
          </a:p>
          <a:p>
            <a:r>
              <a:rPr lang="en-GB" dirty="0"/>
              <a:t>(Houk and Post, 1996)</a:t>
            </a:r>
          </a:p>
          <a:p>
            <a:r>
              <a:rPr lang="en-GB" dirty="0"/>
              <a:t>Houk and Post (1996)</a:t>
            </a:r>
          </a:p>
        </p:txBody>
      </p:sp>
      <p:pic>
        <p:nvPicPr>
          <p:cNvPr id="5" name="Picture 4">
            <a:extLst>
              <a:ext uri="{FF2B5EF4-FFF2-40B4-BE49-F238E27FC236}">
                <a16:creationId xmlns:a16="http://schemas.microsoft.com/office/drawing/2014/main" id="{0F16B2E1-68E8-4DA3-8312-88ECA2FA5B77}"/>
              </a:ext>
            </a:extLst>
          </p:cNvPr>
          <p:cNvPicPr>
            <a:picLocks noChangeAspect="1"/>
          </p:cNvPicPr>
          <p:nvPr/>
        </p:nvPicPr>
        <p:blipFill>
          <a:blip r:embed="rId2"/>
          <a:stretch>
            <a:fillRect/>
          </a:stretch>
        </p:blipFill>
        <p:spPr>
          <a:xfrm>
            <a:off x="5508104" y="1600200"/>
            <a:ext cx="3363165" cy="4132182"/>
          </a:xfrm>
          <a:prstGeom prst="rect">
            <a:avLst/>
          </a:prstGeom>
        </p:spPr>
      </p:pic>
    </p:spTree>
    <p:extLst>
      <p:ext uri="{BB962C8B-B14F-4D97-AF65-F5344CB8AC3E}">
        <p14:creationId xmlns:p14="http://schemas.microsoft.com/office/powerpoint/2010/main" val="258646124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55179E-15F3-4F08-8842-EB203B603F03}"/>
              </a:ext>
            </a:extLst>
          </p:cNvPr>
          <p:cNvPicPr>
            <a:picLocks noChangeAspect="1"/>
          </p:cNvPicPr>
          <p:nvPr/>
        </p:nvPicPr>
        <p:blipFill>
          <a:blip r:embed="rId3"/>
          <a:stretch>
            <a:fillRect/>
          </a:stretch>
        </p:blipFill>
        <p:spPr>
          <a:xfrm>
            <a:off x="5980308" y="1879362"/>
            <a:ext cx="3143377" cy="3972400"/>
          </a:xfrm>
          <a:prstGeom prst="rect">
            <a:avLst/>
          </a:prstGeom>
        </p:spPr>
      </p:pic>
      <p:sp>
        <p:nvSpPr>
          <p:cNvPr id="2" name="Title 1">
            <a:extLst>
              <a:ext uri="{FF2B5EF4-FFF2-40B4-BE49-F238E27FC236}">
                <a16:creationId xmlns:a16="http://schemas.microsoft.com/office/drawing/2014/main" id="{874A3F7E-46A0-486F-B84D-B0E03F520F44}"/>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B3DF46F5-E205-4BC4-86BE-80FF5988B543}"/>
              </a:ext>
            </a:extLst>
          </p:cNvPr>
          <p:cNvSpPr>
            <a:spLocks noGrp="1"/>
          </p:cNvSpPr>
          <p:nvPr>
            <p:ph idx="1"/>
          </p:nvPr>
        </p:nvSpPr>
        <p:spPr>
          <a:xfrm>
            <a:off x="338267" y="1600199"/>
            <a:ext cx="5626968" cy="4530725"/>
          </a:xfrm>
        </p:spPr>
        <p:txBody>
          <a:bodyPr/>
          <a:lstStyle/>
          <a:p>
            <a:endParaRPr lang="en-GB" dirty="0"/>
          </a:p>
          <a:p>
            <a:r>
              <a:rPr lang="en-GB" dirty="0"/>
              <a:t>3 authors…</a:t>
            </a:r>
          </a:p>
          <a:p>
            <a:pPr marL="0" indent="0">
              <a:buNone/>
            </a:pPr>
            <a:endParaRPr lang="en-GB" dirty="0"/>
          </a:p>
          <a:p>
            <a:pPr marL="0" indent="0">
              <a:buNone/>
            </a:pPr>
            <a:endParaRPr lang="en-GB" dirty="0"/>
          </a:p>
          <a:p>
            <a:pPr marL="0" indent="0">
              <a:buNone/>
            </a:pPr>
            <a:endParaRPr lang="en-GB" dirty="0"/>
          </a:p>
          <a:p>
            <a:pPr marL="0" indent="0">
              <a:buNone/>
            </a:pPr>
            <a:r>
              <a:rPr lang="en-GB" sz="2400" dirty="0"/>
              <a:t>(Flanagan, Jarvis and Liddle, 2019)</a:t>
            </a:r>
          </a:p>
          <a:p>
            <a:pPr marL="0" indent="0">
              <a:buNone/>
            </a:pPr>
            <a:r>
              <a:rPr lang="en-GB" sz="2400" dirty="0"/>
              <a:t>Flanagan, Jarvis and Liddle (2019)</a:t>
            </a:r>
          </a:p>
        </p:txBody>
      </p:sp>
    </p:spTree>
    <p:extLst>
      <p:ext uri="{BB962C8B-B14F-4D97-AF65-F5344CB8AC3E}">
        <p14:creationId xmlns:p14="http://schemas.microsoft.com/office/powerpoint/2010/main" val="361695814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E2BB9-7244-4B3E-AF08-097F22F6533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97B474EC-9BEC-4210-96FE-EE1F18FF02E9}"/>
              </a:ext>
            </a:extLst>
          </p:cNvPr>
          <p:cNvSpPr>
            <a:spLocks noGrp="1"/>
          </p:cNvSpPr>
          <p:nvPr>
            <p:ph idx="1"/>
          </p:nvPr>
        </p:nvSpPr>
        <p:spPr/>
        <p:txBody>
          <a:bodyPr/>
          <a:lstStyle/>
          <a:p>
            <a:endParaRPr lang="en-GB" dirty="0"/>
          </a:p>
          <a:p>
            <a:r>
              <a:rPr lang="en-GB" dirty="0"/>
              <a:t>4 or more authors…</a:t>
            </a:r>
          </a:p>
          <a:p>
            <a:endParaRPr lang="en-GB" dirty="0"/>
          </a:p>
          <a:p>
            <a:endParaRPr lang="en-GB" dirty="0"/>
          </a:p>
          <a:p>
            <a:endParaRPr lang="en-GB" dirty="0"/>
          </a:p>
          <a:p>
            <a:pPr marL="0" indent="0">
              <a:buNone/>
            </a:pPr>
            <a:endParaRPr lang="en-GB" dirty="0"/>
          </a:p>
          <a:p>
            <a:r>
              <a:rPr lang="en-GB" dirty="0"/>
              <a:t>(Cushman et al, 2001)</a:t>
            </a:r>
          </a:p>
          <a:p>
            <a:r>
              <a:rPr lang="en-GB" dirty="0"/>
              <a:t>Cushman et al (2001)</a:t>
            </a:r>
          </a:p>
        </p:txBody>
      </p:sp>
      <p:pic>
        <p:nvPicPr>
          <p:cNvPr id="5" name="Picture 4">
            <a:extLst>
              <a:ext uri="{FF2B5EF4-FFF2-40B4-BE49-F238E27FC236}">
                <a16:creationId xmlns:a16="http://schemas.microsoft.com/office/drawing/2014/main" id="{CDE8AE97-762B-4024-B34D-7A9C3E65D7DD}"/>
              </a:ext>
            </a:extLst>
          </p:cNvPr>
          <p:cNvPicPr>
            <a:picLocks noChangeAspect="1"/>
          </p:cNvPicPr>
          <p:nvPr/>
        </p:nvPicPr>
        <p:blipFill>
          <a:blip r:embed="rId2"/>
          <a:stretch>
            <a:fillRect/>
          </a:stretch>
        </p:blipFill>
        <p:spPr>
          <a:xfrm>
            <a:off x="5292080" y="1532669"/>
            <a:ext cx="3254918" cy="4904671"/>
          </a:xfrm>
          <a:prstGeom prst="rect">
            <a:avLst/>
          </a:prstGeom>
        </p:spPr>
      </p:pic>
    </p:spTree>
    <p:extLst>
      <p:ext uri="{BB962C8B-B14F-4D97-AF65-F5344CB8AC3E}">
        <p14:creationId xmlns:p14="http://schemas.microsoft.com/office/powerpoint/2010/main" val="12156014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ADF-08AC-47E6-A383-62E990F04AA0}"/>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F7FBB2E-2727-454C-9671-8AF48E2F8643}"/>
              </a:ext>
            </a:extLst>
          </p:cNvPr>
          <p:cNvSpPr>
            <a:spLocks noGrp="1"/>
          </p:cNvSpPr>
          <p:nvPr>
            <p:ph idx="1"/>
          </p:nvPr>
        </p:nvSpPr>
        <p:spPr>
          <a:xfrm>
            <a:off x="457200" y="1600200"/>
            <a:ext cx="5554960" cy="4530725"/>
          </a:xfrm>
        </p:spPr>
        <p:txBody>
          <a:bodyPr/>
          <a:lstStyle/>
          <a:p>
            <a:endParaRPr lang="en-GB" dirty="0"/>
          </a:p>
          <a:p>
            <a:r>
              <a:rPr lang="en-GB" dirty="0"/>
              <a:t>Organisation</a:t>
            </a:r>
          </a:p>
          <a:p>
            <a:endParaRPr lang="en-GB" dirty="0"/>
          </a:p>
          <a:p>
            <a:endParaRPr lang="en-GB" dirty="0"/>
          </a:p>
          <a:p>
            <a:endParaRPr lang="en-GB" dirty="0"/>
          </a:p>
          <a:p>
            <a:pPr marL="0" indent="0">
              <a:buNone/>
            </a:pPr>
            <a:r>
              <a:rPr lang="en-GB" sz="2400" dirty="0"/>
              <a:t>(Department of Health, 2014)</a:t>
            </a:r>
          </a:p>
          <a:p>
            <a:pPr marL="0" indent="0">
              <a:buNone/>
            </a:pPr>
            <a:r>
              <a:rPr lang="en-GB" sz="2400" dirty="0"/>
              <a:t>Department of Health (2014)</a:t>
            </a:r>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89877B53-B8AA-45F5-AF1F-8F06909C70E2}"/>
              </a:ext>
            </a:extLst>
          </p:cNvPr>
          <p:cNvPicPr>
            <a:picLocks noChangeAspect="1"/>
          </p:cNvPicPr>
          <p:nvPr/>
        </p:nvPicPr>
        <p:blipFill>
          <a:blip r:embed="rId2"/>
          <a:stretch>
            <a:fillRect/>
          </a:stretch>
        </p:blipFill>
        <p:spPr>
          <a:xfrm>
            <a:off x="5436096" y="1600200"/>
            <a:ext cx="3552679" cy="4852843"/>
          </a:xfrm>
          <a:prstGeom prst="rect">
            <a:avLst/>
          </a:prstGeom>
        </p:spPr>
      </p:pic>
    </p:spTree>
    <p:extLst>
      <p:ext uri="{BB962C8B-B14F-4D97-AF65-F5344CB8AC3E}">
        <p14:creationId xmlns:p14="http://schemas.microsoft.com/office/powerpoint/2010/main" val="404965859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4D766-7A41-43F8-9B96-586ED243C818}"/>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ACE97976-ACBE-4CAF-A9A0-E21369235F99}"/>
              </a:ext>
            </a:extLst>
          </p:cNvPr>
          <p:cNvSpPr>
            <a:spLocks noGrp="1"/>
          </p:cNvSpPr>
          <p:nvPr>
            <p:ph idx="1"/>
          </p:nvPr>
        </p:nvSpPr>
        <p:spPr/>
        <p:txBody>
          <a:bodyPr/>
          <a:lstStyle/>
          <a:p>
            <a:r>
              <a:rPr lang="en-GB" dirty="0"/>
              <a:t>Website</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(World Health Organization, 2021)</a:t>
            </a:r>
          </a:p>
          <a:p>
            <a:pPr marL="0" indent="0">
              <a:buNone/>
            </a:pPr>
            <a:r>
              <a:rPr lang="en-GB" dirty="0"/>
              <a:t>World Health Organization (2021)</a:t>
            </a:r>
          </a:p>
          <a:p>
            <a:endParaRPr lang="en-GB" dirty="0"/>
          </a:p>
        </p:txBody>
      </p:sp>
      <p:pic>
        <p:nvPicPr>
          <p:cNvPr id="5" name="Picture 4">
            <a:hlinkClick r:id="rId3"/>
            <a:extLst>
              <a:ext uri="{FF2B5EF4-FFF2-40B4-BE49-F238E27FC236}">
                <a16:creationId xmlns:a16="http://schemas.microsoft.com/office/drawing/2014/main" id="{C1968C7B-9D0A-4EED-999E-30D43CE425A4}"/>
              </a:ext>
            </a:extLst>
          </p:cNvPr>
          <p:cNvPicPr>
            <a:picLocks noChangeAspect="1"/>
          </p:cNvPicPr>
          <p:nvPr/>
        </p:nvPicPr>
        <p:blipFill>
          <a:blip r:embed="rId4"/>
          <a:stretch>
            <a:fillRect/>
          </a:stretch>
        </p:blipFill>
        <p:spPr>
          <a:xfrm>
            <a:off x="1061864" y="2060848"/>
            <a:ext cx="7020272" cy="3460818"/>
          </a:xfrm>
          <a:prstGeom prst="rect">
            <a:avLst/>
          </a:prstGeom>
        </p:spPr>
      </p:pic>
    </p:spTree>
    <p:extLst>
      <p:ext uri="{BB962C8B-B14F-4D97-AF65-F5344CB8AC3E}">
        <p14:creationId xmlns:p14="http://schemas.microsoft.com/office/powerpoint/2010/main" val="2055837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2B04F-4061-40B1-90D2-9307064B97DA}"/>
              </a:ext>
            </a:extLst>
          </p:cNvPr>
          <p:cNvSpPr>
            <a:spLocks noGrp="1"/>
          </p:cNvSpPr>
          <p:nvPr>
            <p:ph type="title"/>
          </p:nvPr>
        </p:nvSpPr>
        <p:spPr/>
        <p:txBody>
          <a:bodyPr/>
          <a:lstStyle/>
          <a:p>
            <a:r>
              <a:rPr lang="en-GB" dirty="0"/>
              <a:t>Different Citations….</a:t>
            </a:r>
          </a:p>
        </p:txBody>
      </p:sp>
      <p:sp>
        <p:nvSpPr>
          <p:cNvPr id="3" name="Content Placeholder 2">
            <a:extLst>
              <a:ext uri="{FF2B5EF4-FFF2-40B4-BE49-F238E27FC236}">
                <a16:creationId xmlns:a16="http://schemas.microsoft.com/office/drawing/2014/main" id="{16F6EA64-B64E-42CC-91F9-280F7F5B6287}"/>
              </a:ext>
            </a:extLst>
          </p:cNvPr>
          <p:cNvSpPr>
            <a:spLocks noGrp="1"/>
          </p:cNvSpPr>
          <p:nvPr>
            <p:ph idx="1"/>
          </p:nvPr>
        </p:nvSpPr>
        <p:spPr/>
        <p:txBody>
          <a:bodyPr/>
          <a:lstStyle/>
          <a:p>
            <a:r>
              <a:rPr lang="en-GB" dirty="0"/>
              <a:t>Website… No date?</a:t>
            </a:r>
          </a:p>
          <a:p>
            <a:endParaRPr lang="en-GB" dirty="0"/>
          </a:p>
          <a:p>
            <a:endParaRPr lang="en-GB" dirty="0"/>
          </a:p>
          <a:p>
            <a:endParaRPr lang="en-GB" dirty="0"/>
          </a:p>
          <a:p>
            <a:endParaRPr lang="en-GB" dirty="0"/>
          </a:p>
          <a:p>
            <a:endParaRPr lang="en-GB" dirty="0"/>
          </a:p>
          <a:p>
            <a:endParaRPr lang="en-GB" dirty="0"/>
          </a:p>
          <a:p>
            <a:endParaRPr lang="en-GB" dirty="0"/>
          </a:p>
          <a:p>
            <a:r>
              <a:rPr lang="en-GB" dirty="0"/>
              <a:t>(Mind, 2024)</a:t>
            </a:r>
          </a:p>
          <a:p>
            <a:r>
              <a:rPr lang="en-GB" dirty="0"/>
              <a:t>Mind (2024)</a:t>
            </a:r>
          </a:p>
        </p:txBody>
      </p:sp>
      <p:pic>
        <p:nvPicPr>
          <p:cNvPr id="5" name="Picture 4">
            <a:hlinkClick r:id="rId2"/>
            <a:extLst>
              <a:ext uri="{FF2B5EF4-FFF2-40B4-BE49-F238E27FC236}">
                <a16:creationId xmlns:a16="http://schemas.microsoft.com/office/drawing/2014/main" id="{AB4E46EA-A1A2-444B-A1CE-13ABFD1FC338}"/>
              </a:ext>
            </a:extLst>
          </p:cNvPr>
          <p:cNvPicPr>
            <a:picLocks noChangeAspect="1"/>
          </p:cNvPicPr>
          <p:nvPr/>
        </p:nvPicPr>
        <p:blipFill rotWithShape="1">
          <a:blip r:embed="rId3"/>
          <a:srcRect b="9999"/>
          <a:stretch/>
        </p:blipFill>
        <p:spPr>
          <a:xfrm>
            <a:off x="1691680" y="2233463"/>
            <a:ext cx="6016046" cy="3024337"/>
          </a:xfrm>
          <a:prstGeom prst="rect">
            <a:avLst/>
          </a:prstGeom>
        </p:spPr>
      </p:pic>
    </p:spTree>
    <p:extLst>
      <p:ext uri="{BB962C8B-B14F-4D97-AF65-F5344CB8AC3E}">
        <p14:creationId xmlns:p14="http://schemas.microsoft.com/office/powerpoint/2010/main" val="292915085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There’s at least 2 items you need for a citation </a:t>
            </a:r>
          </a:p>
          <a:p>
            <a:pPr lvl="1" algn="r"/>
            <a:r>
              <a:rPr lang="en-GB" dirty="0"/>
              <a:t>Author’s Name</a:t>
            </a:r>
          </a:p>
          <a:p>
            <a:pPr lvl="1" algn="r"/>
            <a:r>
              <a:rPr lang="en-GB" dirty="0"/>
              <a:t>Year of Publication</a:t>
            </a:r>
          </a:p>
          <a:p>
            <a:pPr algn="r"/>
            <a:endParaRPr lang="en-GB" dirty="0"/>
          </a:p>
          <a:p>
            <a:pPr algn="r"/>
            <a:r>
              <a:rPr lang="en-GB" dirty="0"/>
              <a:t>A 3rd item is needed for a direct quote</a:t>
            </a:r>
          </a:p>
          <a:p>
            <a:pPr lvl="1" algn="r"/>
            <a:r>
              <a:rPr lang="en-GB" dirty="0"/>
              <a:t>Page number</a:t>
            </a:r>
          </a:p>
          <a:p>
            <a:pPr marL="0" indent="0" algn="r">
              <a:buNone/>
            </a:pP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3812991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A68D-0EEB-4067-A991-B76B7B9E9408}"/>
              </a:ext>
            </a:extLst>
          </p:cNvPr>
          <p:cNvSpPr>
            <a:spLocks noGrp="1"/>
          </p:cNvSpPr>
          <p:nvPr>
            <p:ph type="title"/>
          </p:nvPr>
        </p:nvSpPr>
        <p:spPr/>
        <p:txBody>
          <a:bodyPr/>
          <a:lstStyle/>
          <a:p>
            <a:r>
              <a:rPr lang="en-GB" dirty="0"/>
              <a:t>Citations…</a:t>
            </a:r>
            <a:br>
              <a:rPr lang="en-GB" dirty="0"/>
            </a:br>
            <a:r>
              <a:rPr lang="en-GB" dirty="0"/>
              <a:t>Points to Remember…</a:t>
            </a:r>
          </a:p>
        </p:txBody>
      </p:sp>
      <p:pic>
        <p:nvPicPr>
          <p:cNvPr id="6" name="Picture 5">
            <a:extLst>
              <a:ext uri="{FF2B5EF4-FFF2-40B4-BE49-F238E27FC236}">
                <a16:creationId xmlns:a16="http://schemas.microsoft.com/office/drawing/2014/main" id="{4319A82E-00E5-4800-A000-36D111DF9E10}"/>
              </a:ext>
            </a:extLst>
          </p:cNvPr>
          <p:cNvPicPr>
            <a:picLocks noChangeAspect="1"/>
          </p:cNvPicPr>
          <p:nvPr/>
        </p:nvPicPr>
        <p:blipFill>
          <a:blip r:embed="rId2"/>
          <a:stretch>
            <a:fillRect/>
          </a:stretch>
        </p:blipFill>
        <p:spPr>
          <a:xfrm>
            <a:off x="662880" y="1741316"/>
            <a:ext cx="2448904" cy="4298608"/>
          </a:xfrm>
          <a:prstGeom prst="rect">
            <a:avLst/>
          </a:prstGeom>
        </p:spPr>
      </p:pic>
      <p:sp>
        <p:nvSpPr>
          <p:cNvPr id="3" name="Content Placeholder 2">
            <a:extLst>
              <a:ext uri="{FF2B5EF4-FFF2-40B4-BE49-F238E27FC236}">
                <a16:creationId xmlns:a16="http://schemas.microsoft.com/office/drawing/2014/main" id="{DB892FAA-05E1-4EA7-B239-F58CFDFC04A1}"/>
              </a:ext>
            </a:extLst>
          </p:cNvPr>
          <p:cNvSpPr>
            <a:spLocks noGrp="1"/>
          </p:cNvSpPr>
          <p:nvPr>
            <p:ph idx="1"/>
          </p:nvPr>
        </p:nvSpPr>
        <p:spPr>
          <a:xfrm>
            <a:off x="662880" y="1625258"/>
            <a:ext cx="8229600" cy="4530725"/>
          </a:xfrm>
        </p:spPr>
        <p:txBody>
          <a:bodyPr/>
          <a:lstStyle/>
          <a:p>
            <a:endParaRPr lang="en-GB" dirty="0"/>
          </a:p>
          <a:p>
            <a:pPr algn="r"/>
            <a:r>
              <a:rPr lang="en-GB" dirty="0"/>
              <a:t>There is always an author </a:t>
            </a:r>
          </a:p>
          <a:p>
            <a:pPr lvl="1" algn="r"/>
            <a:r>
              <a:rPr lang="en-GB" dirty="0"/>
              <a:t>(may be an organisation)</a:t>
            </a:r>
          </a:p>
          <a:p>
            <a:pPr algn="r"/>
            <a:endParaRPr lang="en-GB" dirty="0"/>
          </a:p>
          <a:p>
            <a:pPr algn="r"/>
            <a:r>
              <a:rPr lang="en-GB" dirty="0"/>
              <a:t>There is always a year of publication</a:t>
            </a:r>
          </a:p>
          <a:p>
            <a:pPr lvl="1" algn="r"/>
            <a:r>
              <a:rPr lang="en-GB" dirty="0"/>
              <a:t>(some websites are continuously updated)</a:t>
            </a:r>
          </a:p>
          <a:p>
            <a:pPr algn="r"/>
            <a:endParaRPr lang="en-GB" dirty="0"/>
          </a:p>
          <a:p>
            <a:pPr algn="r"/>
            <a:endParaRPr lang="en-GB" dirty="0"/>
          </a:p>
          <a:p>
            <a:pPr algn="r"/>
            <a:r>
              <a:rPr lang="en-GB" dirty="0"/>
              <a:t>If in doubt… Don’t use it!</a:t>
            </a:r>
          </a:p>
          <a:p>
            <a:endParaRPr lang="en-GB" dirty="0"/>
          </a:p>
        </p:txBody>
      </p:sp>
    </p:spTree>
    <p:extLst>
      <p:ext uri="{BB962C8B-B14F-4D97-AF65-F5344CB8AC3E}">
        <p14:creationId xmlns:p14="http://schemas.microsoft.com/office/powerpoint/2010/main" val="143249777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90CD-1AF0-4EF8-B1DF-F973840547F1}"/>
              </a:ext>
            </a:extLst>
          </p:cNvPr>
          <p:cNvSpPr>
            <a:spLocks noGrp="1"/>
          </p:cNvSpPr>
          <p:nvPr>
            <p:ph type="title"/>
          </p:nvPr>
        </p:nvSpPr>
        <p:spPr/>
        <p:txBody>
          <a:bodyPr/>
          <a:lstStyle/>
          <a:p>
            <a:r>
              <a:rPr lang="en-GB" dirty="0"/>
              <a:t>Citations…</a:t>
            </a:r>
            <a:br>
              <a:rPr lang="en-GB" dirty="0"/>
            </a:br>
            <a:r>
              <a:rPr lang="en-GB" dirty="0"/>
              <a:t>Direct Quotes…</a:t>
            </a:r>
          </a:p>
        </p:txBody>
      </p:sp>
      <p:sp>
        <p:nvSpPr>
          <p:cNvPr id="3" name="Content Placeholder 2">
            <a:extLst>
              <a:ext uri="{FF2B5EF4-FFF2-40B4-BE49-F238E27FC236}">
                <a16:creationId xmlns:a16="http://schemas.microsoft.com/office/drawing/2014/main" id="{9C0B5215-521E-4E79-BCD0-F77A21F580D4}"/>
              </a:ext>
            </a:extLst>
          </p:cNvPr>
          <p:cNvSpPr>
            <a:spLocks noGrp="1"/>
          </p:cNvSpPr>
          <p:nvPr>
            <p:ph idx="1"/>
          </p:nvPr>
        </p:nvSpPr>
        <p:spPr>
          <a:xfrm>
            <a:off x="3995936" y="1600200"/>
            <a:ext cx="4690864" cy="4530725"/>
          </a:xfrm>
        </p:spPr>
        <p:txBody>
          <a:bodyPr/>
          <a:lstStyle/>
          <a:p>
            <a:pPr marL="0" indent="0">
              <a:buNone/>
            </a:pPr>
            <a:endParaRPr lang="en-GB" altLang="en-US" sz="2800" dirty="0"/>
          </a:p>
          <a:p>
            <a:pPr marL="0" indent="0">
              <a:buNone/>
            </a:pPr>
            <a:endParaRPr lang="en-GB" altLang="en-US" dirty="0"/>
          </a:p>
          <a:p>
            <a:pPr marL="0" indent="0">
              <a:buNone/>
            </a:pPr>
            <a:r>
              <a:rPr lang="en-GB" altLang="en-US" sz="2800" dirty="0"/>
              <a:t>If using direct quotes they must be kept to a minimum, </a:t>
            </a:r>
            <a:r>
              <a:rPr lang="en-GB" altLang="en-US" sz="2800" b="1" dirty="0"/>
              <a:t>ALWAYS</a:t>
            </a:r>
            <a:r>
              <a:rPr lang="en-GB" altLang="en-US" sz="2800" dirty="0"/>
              <a:t> be in “quotation marks” and citations must include the page number of the source, where available.</a:t>
            </a:r>
          </a:p>
          <a:p>
            <a:endParaRPr lang="en-GB" dirty="0"/>
          </a:p>
        </p:txBody>
      </p:sp>
      <p:pic>
        <p:nvPicPr>
          <p:cNvPr id="4" name="Picture 3">
            <a:extLst>
              <a:ext uri="{FF2B5EF4-FFF2-40B4-BE49-F238E27FC236}">
                <a16:creationId xmlns:a16="http://schemas.microsoft.com/office/drawing/2014/main" id="{7915C571-7CA4-45AD-A329-5D50A76F11D4}"/>
              </a:ext>
            </a:extLst>
          </p:cNvPr>
          <p:cNvPicPr>
            <a:picLocks noChangeAspect="1"/>
          </p:cNvPicPr>
          <p:nvPr/>
        </p:nvPicPr>
        <p:blipFill>
          <a:blip r:embed="rId2"/>
          <a:stretch>
            <a:fillRect/>
          </a:stretch>
        </p:blipFill>
        <p:spPr>
          <a:xfrm>
            <a:off x="457200" y="2238890"/>
            <a:ext cx="3429000" cy="3924300"/>
          </a:xfrm>
          <a:prstGeom prst="rect">
            <a:avLst/>
          </a:prstGeom>
        </p:spPr>
      </p:pic>
    </p:spTree>
    <p:extLst>
      <p:ext uri="{BB962C8B-B14F-4D97-AF65-F5344CB8AC3E}">
        <p14:creationId xmlns:p14="http://schemas.microsoft.com/office/powerpoint/2010/main" val="8908874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circle(in)">
                                      <p:cBhvr>
                                        <p:cTn id="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0F3CF-3206-4913-A654-6AC487459732}"/>
              </a:ext>
            </a:extLst>
          </p:cNvPr>
          <p:cNvSpPr>
            <a:spLocks noGrp="1"/>
          </p:cNvSpPr>
          <p:nvPr>
            <p:ph type="title"/>
          </p:nvPr>
        </p:nvSpPr>
        <p:spPr/>
        <p:txBody>
          <a:bodyPr/>
          <a:lstStyle/>
          <a:p>
            <a:r>
              <a:rPr lang="en-GB" dirty="0"/>
              <a:t>Don’t Forget….</a:t>
            </a:r>
          </a:p>
        </p:txBody>
      </p:sp>
      <p:pic>
        <p:nvPicPr>
          <p:cNvPr id="5" name="Content Placeholder 4">
            <a:extLst>
              <a:ext uri="{FF2B5EF4-FFF2-40B4-BE49-F238E27FC236}">
                <a16:creationId xmlns:a16="http://schemas.microsoft.com/office/drawing/2014/main" id="{A1C7B331-494E-4849-BE5C-6CC40395C997}"/>
              </a:ext>
            </a:extLst>
          </p:cNvPr>
          <p:cNvPicPr>
            <a:picLocks noGrp="1" noChangeAspect="1"/>
          </p:cNvPicPr>
          <p:nvPr>
            <p:ph idx="1"/>
          </p:nvPr>
        </p:nvPicPr>
        <p:blipFill>
          <a:blip r:embed="rId3"/>
          <a:stretch>
            <a:fillRect/>
          </a:stretch>
        </p:blipFill>
        <p:spPr>
          <a:xfrm>
            <a:off x="2915816" y="2492896"/>
            <a:ext cx="3727163" cy="4277072"/>
          </a:xfrm>
        </p:spPr>
      </p:pic>
      <p:sp>
        <p:nvSpPr>
          <p:cNvPr id="6" name="TextBox 5">
            <a:extLst>
              <a:ext uri="{FF2B5EF4-FFF2-40B4-BE49-F238E27FC236}">
                <a16:creationId xmlns:a16="http://schemas.microsoft.com/office/drawing/2014/main" id="{3A36DBF1-82C7-458B-89A6-E6960BB4FA74}"/>
              </a:ext>
            </a:extLst>
          </p:cNvPr>
          <p:cNvSpPr txBox="1"/>
          <p:nvPr/>
        </p:nvSpPr>
        <p:spPr>
          <a:xfrm>
            <a:off x="1309324" y="1723455"/>
            <a:ext cx="6940145" cy="769441"/>
          </a:xfrm>
          <a:prstGeom prst="rect">
            <a:avLst/>
          </a:prstGeom>
          <a:noFill/>
        </p:spPr>
        <p:txBody>
          <a:bodyPr wrap="square" rtlCol="0">
            <a:spAutoFit/>
          </a:bodyPr>
          <a:lstStyle/>
          <a:p>
            <a:r>
              <a:rPr lang="en-GB" sz="4400" dirty="0"/>
              <a:t>You cite when you write</a:t>
            </a:r>
          </a:p>
        </p:txBody>
      </p:sp>
    </p:spTree>
    <p:extLst>
      <p:ext uri="{BB962C8B-B14F-4D97-AF65-F5344CB8AC3E}">
        <p14:creationId xmlns:p14="http://schemas.microsoft.com/office/powerpoint/2010/main" val="23591213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C1F7-E383-420A-A773-796A54524617}"/>
              </a:ext>
            </a:extLst>
          </p:cNvPr>
          <p:cNvSpPr>
            <a:spLocks noGrp="1"/>
          </p:cNvSpPr>
          <p:nvPr>
            <p:ph type="title"/>
          </p:nvPr>
        </p:nvSpPr>
        <p:spPr/>
        <p:txBody>
          <a:bodyPr/>
          <a:lstStyle/>
          <a:p>
            <a:r>
              <a:rPr lang="en-GB" dirty="0"/>
              <a:t>Kahoot!!!!</a:t>
            </a:r>
          </a:p>
        </p:txBody>
      </p:sp>
      <p:sp>
        <p:nvSpPr>
          <p:cNvPr id="3" name="Content Placeholder 2">
            <a:extLst>
              <a:ext uri="{FF2B5EF4-FFF2-40B4-BE49-F238E27FC236}">
                <a16:creationId xmlns:a16="http://schemas.microsoft.com/office/drawing/2014/main" id="{8F9257E2-FFE1-482B-B50D-F068CDD76C1B}"/>
              </a:ext>
            </a:extLst>
          </p:cNvPr>
          <p:cNvSpPr>
            <a:spLocks noGrp="1"/>
          </p:cNvSpPr>
          <p:nvPr>
            <p:ph idx="1"/>
          </p:nvPr>
        </p:nvSpPr>
        <p:spPr>
          <a:xfrm>
            <a:off x="457200" y="1600201"/>
            <a:ext cx="7715200" cy="3412976"/>
          </a:xfrm>
        </p:spPr>
        <p:txBody>
          <a:bodyPr/>
          <a:lstStyle/>
          <a:p>
            <a:pPr marL="0" indent="0" algn="ctr">
              <a:buNone/>
            </a:pPr>
            <a:r>
              <a:rPr lang="en-GB" dirty="0"/>
              <a:t>Lets Play!</a:t>
            </a:r>
          </a:p>
        </p:txBody>
      </p:sp>
      <p:pic>
        <p:nvPicPr>
          <p:cNvPr id="4" name="Picture 3">
            <a:hlinkClick r:id="rId2"/>
            <a:extLst>
              <a:ext uri="{FF2B5EF4-FFF2-40B4-BE49-F238E27FC236}">
                <a16:creationId xmlns:a16="http://schemas.microsoft.com/office/drawing/2014/main" id="{44F5EE2B-0E74-4236-8C01-ED1317F5C45E}"/>
              </a:ext>
            </a:extLst>
          </p:cNvPr>
          <p:cNvPicPr>
            <a:picLocks noChangeAspect="1"/>
          </p:cNvPicPr>
          <p:nvPr/>
        </p:nvPicPr>
        <p:blipFill>
          <a:blip r:embed="rId3"/>
          <a:stretch>
            <a:fillRect/>
          </a:stretch>
        </p:blipFill>
        <p:spPr>
          <a:xfrm>
            <a:off x="2425296" y="2060848"/>
            <a:ext cx="4293408" cy="4068829"/>
          </a:xfrm>
          <a:prstGeom prst="rect">
            <a:avLst/>
          </a:prstGeom>
        </p:spPr>
      </p:pic>
    </p:spTree>
    <p:extLst>
      <p:ext uri="{BB962C8B-B14F-4D97-AF65-F5344CB8AC3E}">
        <p14:creationId xmlns:p14="http://schemas.microsoft.com/office/powerpoint/2010/main" val="39603830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4C25-915B-4EFD-96C7-E0E17DA84AB5}"/>
              </a:ext>
            </a:extLst>
          </p:cNvPr>
          <p:cNvSpPr>
            <a:spLocks noGrp="1"/>
          </p:cNvSpPr>
          <p:nvPr>
            <p:ph type="title"/>
          </p:nvPr>
        </p:nvSpPr>
        <p:spPr/>
        <p:txBody>
          <a:bodyPr/>
          <a:lstStyle/>
          <a:p>
            <a:r>
              <a:rPr lang="en-GB" dirty="0"/>
              <a:t>Time for a break….?</a:t>
            </a:r>
          </a:p>
        </p:txBody>
      </p:sp>
      <p:pic>
        <p:nvPicPr>
          <p:cNvPr id="4" name="Content Placeholder 3">
            <a:extLst>
              <a:ext uri="{FF2B5EF4-FFF2-40B4-BE49-F238E27FC236}">
                <a16:creationId xmlns:a16="http://schemas.microsoft.com/office/drawing/2014/main" id="{0B5D7300-BCAA-468D-971C-63077F48FCCF}"/>
              </a:ext>
            </a:extLst>
          </p:cNvPr>
          <p:cNvPicPr>
            <a:picLocks noGrp="1" noChangeAspect="1"/>
          </p:cNvPicPr>
          <p:nvPr>
            <p:ph idx="1"/>
          </p:nvPr>
        </p:nvPicPr>
        <p:blipFill rotWithShape="1">
          <a:blip r:embed="rId3"/>
          <a:srcRect b="7887"/>
          <a:stretch/>
        </p:blipFill>
        <p:spPr>
          <a:xfrm>
            <a:off x="1907704" y="1844824"/>
            <a:ext cx="4756911" cy="4565103"/>
          </a:xfrm>
          <a:prstGeom prst="rect">
            <a:avLst/>
          </a:prstGeom>
        </p:spPr>
      </p:pic>
    </p:spTree>
    <p:extLst>
      <p:ext uri="{BB962C8B-B14F-4D97-AF65-F5344CB8AC3E}">
        <p14:creationId xmlns:p14="http://schemas.microsoft.com/office/powerpoint/2010/main" val="275062168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68980" y="1226118"/>
            <a:ext cx="8783540" cy="518337"/>
          </a:xfrm>
        </p:spPr>
        <p:txBody>
          <a:bodyPr/>
          <a:lstStyle/>
          <a:p>
            <a:pPr eaLnBrk="1" hangingPunct="1"/>
            <a:r>
              <a:rPr lang="en-GB" altLang="en-US" sz="3200" dirty="0"/>
              <a:t>References or Bibliography – what’s the difference?</a:t>
            </a:r>
            <a:br>
              <a:rPr lang="en-GB" altLang="en-US" sz="3200" dirty="0"/>
            </a:br>
            <a:endParaRPr lang="en-GB" altLang="en-US" sz="3200" b="1" dirty="0"/>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7" name="Rectangle 5"/>
          <p:cNvSpPr>
            <a:spLocks noChangeArrowheads="1"/>
          </p:cNvSpPr>
          <p:nvPr/>
        </p:nvSpPr>
        <p:spPr bwMode="auto">
          <a:xfrm>
            <a:off x="323529" y="2168088"/>
            <a:ext cx="8602984" cy="4357256"/>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Reference list</a:t>
            </a:r>
            <a:r>
              <a:rPr lang="en-GB" altLang="en-US" sz="2800" dirty="0"/>
              <a:t> – a single alphabetical list by author, of everything you have ‘made reference to’ in your assignment. </a:t>
            </a:r>
            <a:r>
              <a:rPr lang="en-GB" altLang="en-US" sz="2800" dirty="0">
                <a:solidFill>
                  <a:schemeClr val="accent2"/>
                </a:solidFill>
              </a:rPr>
              <a:t>(Requirement for all University assignments)</a:t>
            </a:r>
          </a:p>
          <a:p>
            <a:pPr marL="342900" indent="-342900">
              <a:lnSpc>
                <a:spcPct val="90000"/>
              </a:lnSpc>
              <a:spcBef>
                <a:spcPct val="20000"/>
              </a:spcBef>
              <a:buClr>
                <a:schemeClr val="bg2"/>
              </a:buClr>
              <a:buSzPct val="75000"/>
              <a:buFont typeface="Wingdings" pitchFamily="2" charset="2"/>
              <a:buChar char="p"/>
            </a:pPr>
            <a:endParaRPr lang="en-GB" altLang="en-US" sz="2800" dirty="0"/>
          </a:p>
          <a:p>
            <a:pPr marL="342900" indent="-342900">
              <a:lnSpc>
                <a:spcPct val="90000"/>
              </a:lnSpc>
              <a:spcBef>
                <a:spcPct val="20000"/>
              </a:spcBef>
              <a:buClr>
                <a:schemeClr val="bg2"/>
              </a:buClr>
              <a:buSzPct val="75000"/>
              <a:buFont typeface="Wingdings" pitchFamily="2" charset="2"/>
              <a:buChar char="p"/>
            </a:pPr>
            <a:r>
              <a:rPr lang="en-GB" altLang="en-US" sz="2800" dirty="0">
                <a:solidFill>
                  <a:schemeClr val="tx2"/>
                </a:solidFill>
              </a:rPr>
              <a:t>Bibliography</a:t>
            </a:r>
            <a:r>
              <a:rPr lang="en-GB" altLang="en-US" sz="2800" dirty="0">
                <a:solidFill>
                  <a:schemeClr val="accent2"/>
                </a:solidFill>
              </a:rPr>
              <a:t> </a:t>
            </a:r>
            <a:r>
              <a:rPr lang="en-GB" altLang="en-US" sz="2800" dirty="0"/>
              <a:t>–</a:t>
            </a:r>
            <a:r>
              <a:rPr lang="en-GB" altLang="en-US" sz="2800" dirty="0">
                <a:solidFill>
                  <a:schemeClr val="accent2"/>
                </a:solidFill>
              </a:rPr>
              <a:t> </a:t>
            </a:r>
            <a:r>
              <a:rPr lang="en-GB" altLang="en-US" sz="2800" dirty="0"/>
              <a:t>a list of</a:t>
            </a:r>
            <a:r>
              <a:rPr lang="en-GB" altLang="en-US" sz="2800" dirty="0">
                <a:solidFill>
                  <a:schemeClr val="accent2"/>
                </a:solidFill>
              </a:rPr>
              <a:t> </a:t>
            </a:r>
            <a:r>
              <a:rPr lang="en-GB" altLang="en-US" sz="2800" dirty="0"/>
              <a:t>sources you have read, found interesting but </a:t>
            </a:r>
            <a:r>
              <a:rPr lang="en-GB" altLang="en-US" sz="2800" b="1" i="1" dirty="0"/>
              <a:t>not</a:t>
            </a:r>
            <a:r>
              <a:rPr lang="en-GB" altLang="en-US" sz="2800" i="1" dirty="0"/>
              <a:t> </a:t>
            </a:r>
            <a:r>
              <a:rPr lang="en-GB" altLang="en-US" sz="2800" dirty="0"/>
              <a:t>specifically mentioned in your assignment.</a:t>
            </a:r>
            <a:r>
              <a:rPr lang="en-GB" altLang="en-US" sz="2800" dirty="0">
                <a:solidFill>
                  <a:schemeClr val="accent2"/>
                </a:solidFill>
              </a:rPr>
              <a:t>(Not required, but may occasionally be asked for)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 calcmode="lin" valueType="num">
                                      <p:cBhvr additive="base">
                                        <p:cTn id="7" dur="500" fill="hold"/>
                                        <p:tgtEl>
                                          <p:spTgt spid="1331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317">
                                            <p:txEl>
                                              <p:pRg st="2" end="2"/>
                                            </p:txEl>
                                          </p:spTgt>
                                        </p:tgtEl>
                                        <p:attrNameLst>
                                          <p:attrName>style.visibility</p:attrName>
                                        </p:attrNameLst>
                                      </p:cBhvr>
                                      <p:to>
                                        <p:strVal val="visible"/>
                                      </p:to>
                                    </p:set>
                                    <p:anim calcmode="lin" valueType="num">
                                      <p:cBhvr additive="base">
                                        <p:cTn id="13" dur="500" fill="hold"/>
                                        <p:tgtEl>
                                          <p:spTgt spid="1331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pic>
        <p:nvPicPr>
          <p:cNvPr id="2" name="Picture 1">
            <a:extLst>
              <a:ext uri="{FF2B5EF4-FFF2-40B4-BE49-F238E27FC236}">
                <a16:creationId xmlns:a16="http://schemas.microsoft.com/office/drawing/2014/main" id="{62D204CC-A401-450D-A07F-A1FF8DEE648B}"/>
              </a:ext>
            </a:extLst>
          </p:cNvPr>
          <p:cNvPicPr>
            <a:picLocks noChangeAspect="1"/>
          </p:cNvPicPr>
          <p:nvPr/>
        </p:nvPicPr>
        <p:blipFill rotWithShape="1">
          <a:blip r:embed="rId3"/>
          <a:srcRect l="6709" r="19490"/>
          <a:stretch/>
        </p:blipFill>
        <p:spPr>
          <a:xfrm>
            <a:off x="4784832" y="1933574"/>
            <a:ext cx="4179656" cy="4530725"/>
          </a:xfrm>
          <a:prstGeom prst="rect">
            <a:avLst/>
          </a:prstGeom>
        </p:spPr>
      </p:pic>
      <p:sp>
        <p:nvSpPr>
          <p:cNvPr id="5" name="Content Placeholder 4"/>
          <p:cNvSpPr>
            <a:spLocks noGrp="1"/>
          </p:cNvSpPr>
          <p:nvPr>
            <p:ph idx="1"/>
          </p:nvPr>
        </p:nvSpPr>
        <p:spPr>
          <a:xfrm>
            <a:off x="539552" y="1556792"/>
            <a:ext cx="6336704" cy="4530725"/>
          </a:xfrm>
        </p:spPr>
        <p:txBody>
          <a:bodyPr/>
          <a:lstStyle/>
          <a:p>
            <a:r>
              <a:rPr lang="en-GB" dirty="0"/>
              <a:t>Books</a:t>
            </a:r>
          </a:p>
          <a:p>
            <a:r>
              <a:rPr lang="en-GB" dirty="0"/>
              <a:t>Journal Articles/Research Papers /Magazines</a:t>
            </a:r>
          </a:p>
          <a:p>
            <a:r>
              <a:rPr lang="en-GB" dirty="0"/>
              <a:t>Web Sources</a:t>
            </a:r>
          </a:p>
          <a:p>
            <a:endParaRPr lang="en-GB" dirty="0"/>
          </a:p>
          <a:p>
            <a:pPr marL="0" indent="0">
              <a:buNone/>
            </a:pPr>
            <a:r>
              <a:rPr lang="en-GB" dirty="0"/>
              <a:t>They are all referenced in slightly different ways….</a:t>
            </a:r>
          </a:p>
          <a:p>
            <a:pPr marL="0" indent="0">
              <a:buNone/>
            </a:pPr>
            <a:endParaRPr lang="en-GB" dirty="0"/>
          </a:p>
          <a:p>
            <a:pPr marL="0" indent="0">
              <a:buNone/>
            </a:pPr>
            <a:r>
              <a:rPr lang="en-GB" dirty="0"/>
              <a:t>It’s important to know the differences – Grab Sheet</a:t>
            </a:r>
          </a:p>
          <a:p>
            <a:endParaRPr lang="en-GB" dirty="0"/>
          </a:p>
        </p:txBody>
      </p:sp>
    </p:spTree>
    <p:extLst>
      <p:ext uri="{BB962C8B-B14F-4D97-AF65-F5344CB8AC3E}">
        <p14:creationId xmlns:p14="http://schemas.microsoft.com/office/powerpoint/2010/main" val="2442922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5">
                                            <p:txEl>
                                              <p:pRg st="6" end="6"/>
                                            </p:txEl>
                                          </p:spTgt>
                                        </p:tgtEl>
                                        <p:attrNameLst>
                                          <p:attrName>style.visibility</p:attrName>
                                        </p:attrNameLst>
                                      </p:cBhvr>
                                      <p:to>
                                        <p:strVal val="visible"/>
                                      </p:to>
                                    </p:set>
                                    <p:anim calcmode="lin" valueType="num">
                                      <p:cBhvr additive="base">
                                        <p:cTn id="28"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 of the Authors – Surname &amp; Initials</a:t>
            </a:r>
          </a:p>
          <a:p>
            <a:pPr eaLnBrk="1" hangingPunct="1"/>
            <a:r>
              <a:rPr lang="en-GB" altLang="en-US" dirty="0"/>
              <a:t>(Year published) </a:t>
            </a:r>
          </a:p>
          <a:p>
            <a:pPr eaLnBrk="1" hangingPunct="1"/>
            <a:r>
              <a:rPr lang="en-GB" altLang="en-US" i="1" dirty="0"/>
              <a:t>Full title</a:t>
            </a:r>
          </a:p>
          <a:p>
            <a:pPr eaLnBrk="1" hangingPunct="1"/>
            <a:r>
              <a:rPr lang="en-GB" altLang="en-US" dirty="0"/>
              <a:t>Edition -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Publisher</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07742-F411-4A1B-AADF-EED6B9271F28}"/>
              </a:ext>
            </a:extLst>
          </p:cNvPr>
          <p:cNvSpPr>
            <a:spLocks noGrp="1"/>
          </p:cNvSpPr>
          <p:nvPr>
            <p:ph type="title"/>
          </p:nvPr>
        </p:nvSpPr>
        <p:spPr/>
        <p:txBody>
          <a:bodyPr/>
          <a:lstStyle/>
          <a:p>
            <a:r>
              <a:rPr lang="en-GB" sz="4000" dirty="0"/>
              <a:t>Referencing a book…</a:t>
            </a:r>
          </a:p>
        </p:txBody>
      </p:sp>
      <p:pic>
        <p:nvPicPr>
          <p:cNvPr id="5" name="Content Placeholder 4">
            <a:extLst>
              <a:ext uri="{FF2B5EF4-FFF2-40B4-BE49-F238E27FC236}">
                <a16:creationId xmlns:a16="http://schemas.microsoft.com/office/drawing/2014/main" id="{C2BAFB05-978A-43DC-A1BE-3A353C8F254B}"/>
              </a:ext>
            </a:extLst>
          </p:cNvPr>
          <p:cNvPicPr>
            <a:picLocks noGrp="1" noChangeAspect="1"/>
          </p:cNvPicPr>
          <p:nvPr>
            <p:ph idx="1"/>
          </p:nvPr>
        </p:nvPicPr>
        <p:blipFill>
          <a:blip r:embed="rId2"/>
          <a:stretch>
            <a:fillRect/>
          </a:stretch>
        </p:blipFill>
        <p:spPr>
          <a:xfrm>
            <a:off x="477390" y="1628800"/>
            <a:ext cx="3521432" cy="4731524"/>
          </a:xfrm>
        </p:spPr>
      </p:pic>
      <p:pic>
        <p:nvPicPr>
          <p:cNvPr id="9" name="Picture 8">
            <a:extLst>
              <a:ext uri="{FF2B5EF4-FFF2-40B4-BE49-F238E27FC236}">
                <a16:creationId xmlns:a16="http://schemas.microsoft.com/office/drawing/2014/main" id="{9700877E-39F7-4A9F-99B1-ED47C966FE91}"/>
              </a:ext>
            </a:extLst>
          </p:cNvPr>
          <p:cNvPicPr>
            <a:picLocks noChangeAspect="1"/>
          </p:cNvPicPr>
          <p:nvPr/>
        </p:nvPicPr>
        <p:blipFill>
          <a:blip r:embed="rId3"/>
          <a:stretch>
            <a:fillRect/>
          </a:stretch>
        </p:blipFill>
        <p:spPr>
          <a:xfrm>
            <a:off x="4427984" y="1628800"/>
            <a:ext cx="4095353" cy="4731524"/>
          </a:xfrm>
          <a:prstGeom prst="rect">
            <a:avLst/>
          </a:prstGeom>
          <a:ln>
            <a:solidFill>
              <a:schemeClr val="accent1"/>
            </a:solidFill>
          </a:ln>
        </p:spPr>
      </p:pic>
    </p:spTree>
    <p:extLst>
      <p:ext uri="{BB962C8B-B14F-4D97-AF65-F5344CB8AC3E}">
        <p14:creationId xmlns:p14="http://schemas.microsoft.com/office/powerpoint/2010/main" val="219181829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and the first page,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Cottrell, S. (2019) </a:t>
            </a:r>
            <a:r>
              <a:rPr lang="en-GB" altLang="en-US" sz="2400" i="1" dirty="0">
                <a:solidFill>
                  <a:srgbClr val="FF0000"/>
                </a:solidFill>
              </a:rPr>
              <a:t>The Study Skills Handbook</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5</a:t>
            </a:r>
            <a:r>
              <a:rPr lang="en-GB" altLang="en-US" sz="2400" baseline="30000" dirty="0">
                <a:solidFill>
                  <a:srgbClr val="FF0000"/>
                </a:solidFill>
              </a:rPr>
              <a:t>th </a:t>
            </a:r>
            <a:r>
              <a:rPr lang="en-GB" altLang="en-US" sz="2400" dirty="0" err="1">
                <a:solidFill>
                  <a:srgbClr val="FF0000"/>
                </a:solidFill>
              </a:rPr>
              <a:t>edn</a:t>
            </a:r>
            <a:r>
              <a:rPr lang="en-GB" altLang="en-US" sz="2400" dirty="0">
                <a:solidFill>
                  <a:srgbClr val="FF0000"/>
                </a:solidFill>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2987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55FA1B6-28FA-41F6-9AE0-FC0973E21849}"/>
              </a:ext>
            </a:extLst>
          </p:cNvPr>
          <p:cNvSpPr/>
          <p:nvPr/>
        </p:nvSpPr>
        <p:spPr>
          <a:xfrm>
            <a:off x="4572000" y="2801938"/>
            <a:ext cx="1368152"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F6DB6BD-C85A-4DD6-A46C-BB31FD24CFDB}"/>
              </a:ext>
            </a:extLst>
          </p:cNvPr>
          <p:cNvSpPr/>
          <p:nvPr/>
        </p:nvSpPr>
        <p:spPr>
          <a:xfrm>
            <a:off x="2051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957D305E-0668-4CE5-AB48-6F05768E7D7E}"/>
              </a:ext>
            </a:extLst>
          </p:cNvPr>
          <p:cNvSpPr/>
          <p:nvPr/>
        </p:nvSpPr>
        <p:spPr>
          <a:xfrm>
            <a:off x="5423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E1AB75-C357-4B5C-863C-58505C6E705E}"/>
              </a:ext>
            </a:extLst>
          </p:cNvPr>
          <p:cNvSpPr/>
          <p:nvPr/>
        </p:nvSpPr>
        <p:spPr>
          <a:xfrm>
            <a:off x="4716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0729FDE-29F5-4CCD-B191-95E4E2451D92}"/>
              </a:ext>
            </a:extLst>
          </p:cNvPr>
          <p:cNvSpPr/>
          <p:nvPr/>
        </p:nvSpPr>
        <p:spPr>
          <a:xfrm>
            <a:off x="2915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E5B3C045-D3A2-4114-A06E-D1C91391CC2B}"/>
              </a:ext>
            </a:extLst>
          </p:cNvPr>
          <p:cNvSpPr/>
          <p:nvPr/>
        </p:nvSpPr>
        <p:spPr>
          <a:xfrm>
            <a:off x="635001" y="5429162"/>
            <a:ext cx="8062912" cy="95765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7707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8041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457200" y="1600200"/>
            <a:ext cx="8229600" cy="4979987"/>
          </a:xfrm>
        </p:spPr>
        <p:txBody>
          <a:bodyPr/>
          <a:lstStyle/>
          <a:p>
            <a:pPr marL="457200" lvl="1" indent="0" algn="ctr" eaLnBrk="1" hangingPunct="1">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2572158"/>
            <a:ext cx="5184576" cy="41646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457200" y="281920"/>
            <a:ext cx="8229600" cy="757145"/>
          </a:xfrm>
        </p:spPr>
        <p:txBody>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256693" y="1417638"/>
            <a:ext cx="4032448" cy="495456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4457709" y="1124744"/>
            <a:ext cx="4377803" cy="5072763"/>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4289141" y="4555005"/>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7813"/>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518257" y="1556792"/>
            <a:ext cx="8229600" cy="3095625"/>
          </a:xfrm>
        </p:spPr>
        <p:txBody>
          <a:bodyPr/>
          <a:lstStyle/>
          <a:p>
            <a:pPr eaLnBrk="1" hangingPunct="1"/>
            <a:r>
              <a:rPr lang="en-GB" altLang="en-US" dirty="0"/>
              <a:t>Author(s) – </a:t>
            </a:r>
            <a:r>
              <a:rPr lang="en-GB" altLang="en-US" dirty="0">
                <a:solidFill>
                  <a:schemeClr val="tx2"/>
                </a:solidFill>
              </a:rPr>
              <a:t>Houk, C.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395536" y="5370497"/>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3167844" y="1556433"/>
            <a:ext cx="4572508"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9A7DB3A-2DF5-4DAD-881C-AD1700B2156C}"/>
              </a:ext>
            </a:extLst>
          </p:cNvPr>
          <p:cNvSpPr/>
          <p:nvPr/>
        </p:nvSpPr>
        <p:spPr>
          <a:xfrm>
            <a:off x="4716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2123728"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899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5436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4788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3059832" y="4581128"/>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352735" y="5228481"/>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7813"/>
            <a:ext cx="8435280" cy="1139825"/>
          </a:xfrm>
        </p:spPr>
        <p:txBody>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252536" y="2276872"/>
            <a:ext cx="9577064" cy="2516188"/>
            <a:chOff x="-134944" y="2352675"/>
            <a:chExt cx="9577064"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134944" y="3677513"/>
              <a:ext cx="9577064" cy="465058"/>
            </a:xfrm>
            <a:prstGeom prst="rect">
              <a:avLst/>
            </a:prstGeom>
            <a:solidFill>
              <a:srgbClr val="FFFFFF"/>
            </a:solidFill>
            <a:ln w="9525">
              <a:solidFill>
                <a:srgbClr val="000000"/>
              </a:solidFill>
              <a:miter lim="800000"/>
              <a:headEnd/>
              <a:tailEnd/>
            </a:ln>
          </p:spPr>
          <p:txBody>
            <a:bodyPr/>
            <a:lstStyle/>
            <a:p>
              <a:r>
                <a:rPr lang="en-GB" altLang="en-US" sz="1100" dirty="0"/>
                <a:t>Houk, C. C. and Post, R. (1996) </a:t>
              </a:r>
              <a:r>
                <a:rPr lang="en-GB" altLang="en-US" sz="1100" i="1" dirty="0"/>
                <a:t>Chemistry Concepts &amp; Problems: A self-teaching guide</a:t>
              </a:r>
              <a:r>
                <a:rPr lang="en-GB" altLang="en-US" sz="1100" dirty="0"/>
                <a:t>. 2</a:t>
              </a:r>
              <a:r>
                <a:rPr lang="en-GB" altLang="en-US" sz="1100" baseline="30000" dirty="0"/>
                <a:t>nd</a:t>
              </a:r>
              <a:r>
                <a:rPr lang="en-GB" altLang="en-US" sz="1100" dirty="0"/>
                <a:t> </a:t>
              </a:r>
              <a:r>
                <a:rPr lang="en-GB" altLang="en-US" sz="1100" dirty="0" err="1"/>
                <a:t>edn</a:t>
              </a:r>
              <a:r>
                <a:rPr lang="en-GB" altLang="en-US" sz="1100" dirty="0"/>
                <a:t>. New York: John Wiley &amp; Sons Inc.</a:t>
              </a:r>
            </a:p>
            <a:p>
              <a:endParaRPr lang="en-GB" altLang="en-US" sz="1600" dirty="0"/>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7695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8499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251520" y="1600200"/>
            <a:ext cx="8640960" cy="4530725"/>
          </a:xfrm>
        </p:spPr>
        <p:txBody>
          <a:bodyPr/>
          <a:lstStyle/>
          <a:p>
            <a:endParaRPr lang="en-GB" dirty="0"/>
          </a:p>
          <a:p>
            <a:endParaRPr lang="en-GB" dirty="0"/>
          </a:p>
          <a:p>
            <a:endParaRPr lang="en-GB" dirty="0"/>
          </a:p>
          <a:p>
            <a:pPr marL="0" marR="0" lvl="0" indent="0" algn="l" defTabSz="914400" rtl="0" eaLnBrk="0" fontAlgn="base" latinLnBrk="0" hangingPunct="0">
              <a:lnSpc>
                <a:spcPct val="100000"/>
              </a:lnSpc>
              <a:spcBef>
                <a:spcPct val="20000"/>
              </a:spcBef>
              <a:spcAft>
                <a:spcPct val="0"/>
              </a:spcAft>
              <a:buClr>
                <a:srgbClr val="FFCC00"/>
              </a:buClr>
              <a:buSzPct val="75000"/>
              <a:buFont typeface="Wingdings" pitchFamily="2" charset="2"/>
              <a:buNone/>
              <a:tabLst/>
              <a:defRPr/>
            </a:pPr>
            <a:r>
              <a:rPr kumimoji="0" lang="en-GB" sz="1800" b="0" i="0" u="none" strike="noStrike" kern="0" cap="none" spc="0" normalizeH="0" baseline="0" noProof="0" dirty="0">
                <a:ln>
                  <a:noFill/>
                </a:ln>
                <a:solidFill>
                  <a:srgbClr val="000000"/>
                </a:solidFill>
                <a:effectLst/>
                <a:uLnTx/>
                <a:uFillTx/>
                <a:latin typeface="Verdana"/>
                <a:ea typeface="+mn-ea"/>
                <a:cs typeface="+mn-cs"/>
              </a:rPr>
              <a:t>(Flanagan, Jarvis and Liddle, 2019)</a:t>
            </a:r>
          </a:p>
          <a:p>
            <a:endParaRPr lang="en-GB" dirty="0"/>
          </a:p>
          <a:p>
            <a:endParaRPr lang="en-GB" dirty="0"/>
          </a:p>
          <a:p>
            <a:endParaRPr lang="en-GB" dirty="0"/>
          </a:p>
          <a:p>
            <a:pPr marL="0" indent="0">
              <a:buNone/>
            </a:pPr>
            <a:endParaRPr lang="en-GB" dirty="0"/>
          </a:p>
          <a:p>
            <a:pPr marL="0" indent="0">
              <a:buNone/>
            </a:pPr>
            <a:endParaRPr lang="en-GB" sz="1800" dirty="0"/>
          </a:p>
          <a:p>
            <a:pPr marL="0" indent="0">
              <a:buNone/>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Essex: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4954582" y="311294"/>
            <a:ext cx="3937898" cy="4975793"/>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 calcmode="lin" valueType="num">
                                      <p:cBhvr additive="base">
                                        <p:cTn id="1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457200" y="1600200"/>
            <a:ext cx="8229600" cy="4637112"/>
          </a:xfrm>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sz="2000" dirty="0"/>
              <a:t>(Cushman et al, 2001)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800" dirty="0"/>
              <a:t>Cushman, R. F., Carter, J. D., Gorman, P. J. and </a:t>
            </a:r>
            <a:r>
              <a:rPr lang="en-GB" sz="1800" dirty="0" err="1"/>
              <a:t>Coppi</a:t>
            </a:r>
            <a:r>
              <a:rPr lang="en-GB" sz="1800" dirty="0"/>
              <a:t>, D. F.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3"/>
          <a:stretch>
            <a:fillRect/>
          </a:stretch>
        </p:blipFill>
        <p:spPr>
          <a:xfrm>
            <a:off x="5436096" y="116632"/>
            <a:ext cx="3613648" cy="5445224"/>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457200" y="1547609"/>
            <a:ext cx="8229600" cy="4041631"/>
          </a:xfrm>
        </p:spPr>
        <p:txBody>
          <a:bodyPr/>
          <a:lstStyle/>
          <a:p>
            <a:pPr eaLnBrk="1" hangingPunct="1"/>
            <a:r>
              <a:rPr lang="en-GB" altLang="en-US" sz="2000" dirty="0"/>
              <a:t>Author(s) of Chapter - </a:t>
            </a:r>
            <a:r>
              <a:rPr lang="en-GB" altLang="en-US" sz="2000" dirty="0">
                <a:solidFill>
                  <a:schemeClr val="tx2"/>
                </a:solidFill>
              </a:rPr>
              <a:t>Mears, M.</a:t>
            </a:r>
          </a:p>
          <a:p>
            <a:pPr eaLnBrk="1" hangingPunct="1"/>
            <a:r>
              <a:rPr lang="en-GB" altLang="en-US" sz="2000" dirty="0"/>
              <a:t>(Year of Publication of book) -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 </a:t>
            </a:r>
            <a:r>
              <a:rPr lang="en-GB" altLang="en-US" sz="2000" dirty="0">
                <a:solidFill>
                  <a:schemeClr val="tx2"/>
                </a:solidFill>
              </a:rPr>
              <a:t>The Social Context of Health and Social Care (not italics)</a:t>
            </a:r>
            <a:endParaRPr lang="en-GB" altLang="en-US" sz="2000" dirty="0"/>
          </a:p>
          <a:p>
            <a:pPr eaLnBrk="1" hangingPunct="1"/>
            <a:r>
              <a:rPr lang="en-US" altLang="en-US" sz="2000" dirty="0">
                <a:cs typeface="Arial" charset="0"/>
              </a:rPr>
              <a:t>Editors - </a:t>
            </a:r>
            <a:r>
              <a:rPr lang="en-US" altLang="en-US" sz="2000" dirty="0">
                <a:solidFill>
                  <a:schemeClr val="tx2"/>
                </a:solidFill>
                <a:cs typeface="Arial" charset="0"/>
              </a:rPr>
              <a:t>Brotherton, G. and Parker, S. (</a:t>
            </a:r>
            <a:r>
              <a:rPr lang="en-US" altLang="en-US" sz="2000" dirty="0" err="1">
                <a:solidFill>
                  <a:schemeClr val="tx2"/>
                </a:solidFill>
                <a:cs typeface="Arial" charset="0"/>
              </a:rPr>
              <a:t>Eds</a:t>
            </a:r>
            <a:r>
              <a:rPr lang="en-US" altLang="en-US" sz="2000" dirty="0">
                <a:solidFill>
                  <a:schemeClr val="tx2"/>
                </a:solidFill>
                <a:cs typeface="Arial" charset="0"/>
              </a:rPr>
              <a:t>)</a:t>
            </a:r>
            <a:endParaRPr lang="en-US" altLang="en-US" sz="2000" dirty="0">
              <a:cs typeface="Arial" charset="0"/>
            </a:endParaRPr>
          </a:p>
          <a:p>
            <a:pPr eaLnBrk="1" hangingPunct="1"/>
            <a:r>
              <a:rPr lang="en-US" altLang="en-US" sz="2000" i="1" dirty="0">
                <a:cs typeface="Arial" charset="0"/>
              </a:rPr>
              <a:t>Title of book</a:t>
            </a:r>
            <a:r>
              <a:rPr lang="en-US" altLang="en-US" sz="2000" dirty="0">
                <a:cs typeface="Arial" charset="0"/>
              </a:rPr>
              <a:t> - </a:t>
            </a:r>
            <a:r>
              <a:rPr lang="en-US" altLang="en-US" sz="2000" i="1" dirty="0">
                <a:solidFill>
                  <a:schemeClr val="tx2"/>
                </a:solidFill>
                <a:cs typeface="Arial" charset="0"/>
              </a:rPr>
              <a:t>Your Foundation in Health and Social Care </a:t>
            </a:r>
            <a:endParaRPr lang="en-US" altLang="en-US" sz="2000" i="1" dirty="0">
              <a:cs typeface="Arial" charset="0"/>
            </a:endParaRPr>
          </a:p>
          <a:p>
            <a:pPr eaLnBrk="1" hangingPunct="1"/>
            <a:r>
              <a:rPr lang="en-GB" altLang="en-US" sz="2000" dirty="0"/>
              <a:t>Edition (if not the first) -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a:t>
            </a:r>
            <a:r>
              <a:rPr lang="en-GB" altLang="en-US" sz="2000" dirty="0" err="1">
                <a:solidFill>
                  <a:schemeClr val="tx2"/>
                </a:solidFill>
              </a:rPr>
              <a:t>Edn</a:t>
            </a:r>
            <a:endParaRPr lang="en-GB" altLang="en-US" sz="2000" dirty="0">
              <a:solidFill>
                <a:schemeClr val="tx2"/>
              </a:solidFill>
            </a:endParaRPr>
          </a:p>
          <a:p>
            <a:pPr eaLnBrk="1" hangingPunct="1"/>
            <a:r>
              <a:rPr lang="en-GB" altLang="en-US" sz="2000" dirty="0"/>
              <a:t>Place of publication -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 </a:t>
            </a:r>
            <a:r>
              <a:rPr lang="en-GB" altLang="en-US" sz="2000" dirty="0">
                <a:solidFill>
                  <a:schemeClr val="tx2"/>
                </a:solidFill>
              </a:rPr>
              <a:t>Sage</a:t>
            </a:r>
          </a:p>
          <a:p>
            <a:pPr marL="0" indent="0" algn="ctr" eaLnBrk="1" hangingPunct="1">
              <a:buNone/>
            </a:pPr>
            <a:r>
              <a:rPr lang="en-GB" altLang="en-US" sz="2000" b="1" dirty="0">
                <a:solidFill>
                  <a:srgbClr val="FF0000"/>
                </a:solidFill>
              </a:rPr>
              <a:t>Citation ? - Mears (2013) or (Mears, 2013)</a:t>
            </a:r>
          </a:p>
          <a:p>
            <a:pPr marL="0" indent="0">
              <a:buNone/>
            </a:pPr>
            <a:endParaRPr lang="en-GB" dirty="0"/>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Ed.) London: Sage.</a:t>
            </a:r>
            <a:endParaRPr lang="en-GB" dirty="0">
              <a:solidFill>
                <a:srgbClr val="FF0000"/>
              </a:solidFill>
            </a:endParaRPr>
          </a:p>
        </p:txBody>
      </p:sp>
      <p:sp>
        <p:nvSpPr>
          <p:cNvPr id="5" name="Rectangle 4">
            <a:extLst>
              <a:ext uri="{FF2B5EF4-FFF2-40B4-BE49-F238E27FC236}">
                <a16:creationId xmlns:a16="http://schemas.microsoft.com/office/drawing/2014/main" id="{D7F0B977-B179-499D-90C6-1A266B74AB09}"/>
              </a:ext>
            </a:extLst>
          </p:cNvPr>
          <p:cNvSpPr/>
          <p:nvPr/>
        </p:nvSpPr>
        <p:spPr>
          <a:xfrm>
            <a:off x="3059832" y="5085184"/>
            <a:ext cx="4968552"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D1277D3-ED85-42E1-A4E0-9E5C49645362}"/>
              </a:ext>
            </a:extLst>
          </p:cNvPr>
          <p:cNvSpPr/>
          <p:nvPr/>
        </p:nvSpPr>
        <p:spPr>
          <a:xfrm>
            <a:off x="395536" y="6656586"/>
            <a:ext cx="8352928" cy="113982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85781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0" nodeType="clickEffect">
                                  <p:stCondLst>
                                    <p:cond delay="0"/>
                                  </p:stCondLst>
                                  <p:childTnLst>
                                    <p:animEffect transition="out" filter="fade">
                                      <p:cBhvr>
                                        <p:cTn id="42" dur="500"/>
                                        <p:tgtEl>
                                          <p:spTgt spid="5"/>
                                        </p:tgtEl>
                                      </p:cBhvr>
                                    </p:animEffect>
                                    <p:set>
                                      <p:cBhvr>
                                        <p:cTn id="43" dur="1" fill="hold">
                                          <p:stCondLst>
                                            <p:cond delay="499"/>
                                          </p:stCondLst>
                                        </p:cTn>
                                        <p:tgtEl>
                                          <p:spTgt spid="5"/>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0" nodeType="clickEffect">
                                  <p:stCondLst>
                                    <p:cond delay="0"/>
                                  </p:stCondLst>
                                  <p:childTnLst>
                                    <p:animEffect transition="out" filter="fade">
                                      <p:cBhvr>
                                        <p:cTn id="47" dur="500"/>
                                        <p:tgtEl>
                                          <p:spTgt spid="6"/>
                                        </p:tgtEl>
                                      </p:cBhvr>
                                    </p:animEffect>
                                    <p:set>
                                      <p:cBhvr>
                                        <p:cTn id="48"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p>
          <a:p>
            <a:pPr eaLnBrk="1" hangingPunct="1"/>
            <a:r>
              <a:rPr lang="en-GB" altLang="en-US" dirty="0"/>
              <a:t>(Year of publication)</a:t>
            </a:r>
            <a:endParaRPr lang="en-GB" altLang="en-US" dirty="0">
              <a:solidFill>
                <a:schemeClr val="tx2"/>
              </a:solidFill>
            </a:endParaRPr>
          </a:p>
          <a:p>
            <a:pPr eaLnBrk="1" hangingPunct="1"/>
            <a:r>
              <a:rPr lang="en-GB" altLang="en-US" dirty="0"/>
              <a:t>‘Title of article’  </a:t>
            </a:r>
          </a:p>
          <a:p>
            <a:pPr eaLnBrk="1" hangingPunct="1"/>
            <a:r>
              <a:rPr lang="en-GB" altLang="en-US" i="1" dirty="0"/>
              <a:t>Title of journal</a:t>
            </a:r>
            <a:endParaRPr lang="en-GB" altLang="en-US" i="1" dirty="0">
              <a:solidFill>
                <a:schemeClr val="tx2"/>
              </a:solidFill>
            </a:endParaRPr>
          </a:p>
          <a:p>
            <a:pPr eaLnBrk="1" hangingPunct="1"/>
            <a:r>
              <a:rPr lang="en-GB" altLang="en-US" dirty="0"/>
              <a:t>Volume number - if present    </a:t>
            </a:r>
            <a:endParaRPr lang="en-GB" altLang="en-US" dirty="0">
              <a:solidFill>
                <a:schemeClr val="tx2"/>
              </a:solidFill>
            </a:endParaRPr>
          </a:p>
          <a:p>
            <a:pPr eaLnBrk="1" hangingPunct="1"/>
            <a:r>
              <a:rPr lang="en-GB" altLang="en-US" dirty="0"/>
              <a:t>(Part/issue number) if present </a:t>
            </a:r>
            <a:endParaRPr lang="en-GB" altLang="en-US" dirty="0">
              <a:solidFill>
                <a:schemeClr val="tx2"/>
              </a:solidFill>
            </a:endParaRPr>
          </a:p>
          <a:p>
            <a:pPr eaLnBrk="1" hangingPunct="1"/>
            <a:r>
              <a:rPr lang="en-GB" altLang="en-US" dirty="0" err="1"/>
              <a:t>pp.Page</a:t>
            </a:r>
            <a:r>
              <a:rPr lang="en-GB" altLang="en-US" dirty="0"/>
              <a:t> number(s)</a:t>
            </a:r>
          </a:p>
          <a:p>
            <a:pPr eaLnBrk="1" hangingPunct="1"/>
            <a:r>
              <a:rPr lang="en-GB" altLang="en-US" dirty="0"/>
              <a:t>Available at: Doi address			</a:t>
            </a:r>
            <a:endParaRPr lang="en-GB" altLang="en-US" dirty="0">
              <a:solidFill>
                <a:schemeClr val="tx2"/>
              </a:solidFill>
            </a:endParaRPr>
          </a:p>
        </p:txBody>
      </p:sp>
      <p:sp>
        <p:nvSpPr>
          <p:cNvPr id="19460" name="Text Box 4"/>
          <p:cNvSpPr txBox="1">
            <a:spLocks noChangeArrowheads="1"/>
          </p:cNvSpPr>
          <p:nvPr/>
        </p:nvSpPr>
        <p:spPr bwMode="auto">
          <a:xfrm>
            <a:off x="1043608" y="5877272"/>
            <a:ext cx="7704137" cy="461665"/>
          </a:xfrm>
          <a:prstGeom prst="rect">
            <a:avLst/>
          </a:prstGeom>
          <a:solidFill>
            <a:srgbClr val="FFFFFF"/>
          </a:solidFill>
          <a:ln w="9525">
            <a:solidFill>
              <a:schemeClr val="tx1"/>
            </a:solidFill>
            <a:miter lim="800000"/>
            <a:headEnd/>
            <a:tailEnd/>
          </a:ln>
        </p:spPr>
        <p:txBody>
          <a:bodyPr>
            <a:spAutoFit/>
          </a:bodyPr>
          <a:lstStyle/>
          <a:p>
            <a:pPr>
              <a:spcBef>
                <a:spcPct val="50000"/>
              </a:spcBef>
            </a:pPr>
            <a:endParaRPr lang="en-GB" altLang="en-US" sz="2400" dirty="0">
              <a:solidFill>
                <a:schemeClr val="tx2"/>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45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journal article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3817404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p:txBody>
          <a:bodyPr/>
          <a:lstStyle/>
          <a:p>
            <a:endParaRPr lang="en-GB" dirty="0"/>
          </a:p>
        </p:txBody>
      </p:sp>
      <p:pic>
        <p:nvPicPr>
          <p:cNvPr id="5" name="Content Placeholder 4">
            <a:hlinkClick r:id="rId3"/>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4"/>
          <a:stretch>
            <a:fillRect/>
          </a:stretch>
        </p:blipFill>
        <p:spPr>
          <a:xfrm>
            <a:off x="359532" y="116632"/>
            <a:ext cx="8424936" cy="5135829"/>
          </a:xfrm>
        </p:spPr>
      </p:pic>
      <p:sp>
        <p:nvSpPr>
          <p:cNvPr id="6" name="TextBox 5">
            <a:extLst>
              <a:ext uri="{FF2B5EF4-FFF2-40B4-BE49-F238E27FC236}">
                <a16:creationId xmlns:a16="http://schemas.microsoft.com/office/drawing/2014/main" id="{176C228A-938B-471C-B8FE-FE2C4A5FD281}"/>
              </a:ext>
            </a:extLst>
          </p:cNvPr>
          <p:cNvSpPr txBox="1"/>
          <p:nvPr/>
        </p:nvSpPr>
        <p:spPr>
          <a:xfrm>
            <a:off x="455185" y="5517232"/>
            <a:ext cx="8424936" cy="1200329"/>
          </a:xfrm>
          <a:prstGeom prst="rect">
            <a:avLst/>
          </a:prstGeom>
          <a:noFill/>
        </p:spPr>
        <p:txBody>
          <a:bodyPr wrap="square" rtlCol="0">
            <a:spAutoFit/>
          </a:bodyPr>
          <a:lstStyle/>
          <a:p>
            <a:r>
              <a:rPr lang="en-GB" dirty="0">
                <a:solidFill>
                  <a:srgbClr val="FF0000"/>
                </a:solidFill>
              </a:rPr>
              <a:t>Fink, G. and Rockers, P. C.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 Available </a:t>
            </a:r>
            <a:r>
              <a:rPr lang="en-GB" dirty="0" err="1">
                <a:solidFill>
                  <a:srgbClr val="FF0000"/>
                </a:solidFill>
              </a:rPr>
              <a:t>at:https</a:t>
            </a:r>
            <a:r>
              <a:rPr lang="en-GB" dirty="0">
                <a:solidFill>
                  <a:srgbClr val="FF0000"/>
                </a:solidFill>
              </a:rPr>
              <a:t>://doi.org/10.3945/ajcn.113.08080960.</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2" y="3529013"/>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 Available </a:t>
            </a:r>
            <a:r>
              <a:rPr lang="en-GB" altLang="en-US" sz="1200" dirty="0" err="1">
                <a:latin typeface="Tahoma" pitchFamily="34" charset="0"/>
              </a:rPr>
              <a:t>at:https</a:t>
            </a:r>
            <a:r>
              <a:rPr lang="en-GB" altLang="en-US" sz="1200" dirty="0">
                <a:latin typeface="Tahoma" pitchFamily="34" charset="0"/>
              </a:rPr>
              <a:t>://doi.org/10.3945/ajcn.113.080960</a:t>
            </a:r>
          </a:p>
          <a:p>
            <a:endParaRPr lang="en-US" altLang="en-US" dirty="0"/>
          </a:p>
        </p:txBody>
      </p:sp>
      <p:grpSp>
        <p:nvGrpSpPr>
          <p:cNvPr id="20483" name="Group 32"/>
          <p:cNvGrpSpPr>
            <a:grpSpLocks/>
          </p:cNvGrpSpPr>
          <p:nvPr/>
        </p:nvGrpSpPr>
        <p:grpSpPr bwMode="auto">
          <a:xfrm>
            <a:off x="827584" y="2913720"/>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7948136" y="4210711"/>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7320805" y="4212636"/>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2284705" y="3752850"/>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3353001"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3234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4830470" y="4196600"/>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6788641" y="3752850"/>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6505033" y="3773935"/>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6974368" y="3785661"/>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7270659" y="3773935"/>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7883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
        <p:nvSpPr>
          <p:cNvPr id="3" name="TextBox 2">
            <a:extLst>
              <a:ext uri="{FF2B5EF4-FFF2-40B4-BE49-F238E27FC236}">
                <a16:creationId xmlns:a16="http://schemas.microsoft.com/office/drawing/2014/main" id="{3FB39481-FB09-380B-C79F-BAADAFF680AF}"/>
              </a:ext>
            </a:extLst>
          </p:cNvPr>
          <p:cNvSpPr txBox="1"/>
          <p:nvPr/>
        </p:nvSpPr>
        <p:spPr>
          <a:xfrm>
            <a:off x="5488998" y="4727435"/>
            <a:ext cx="1868390" cy="276999"/>
          </a:xfrm>
          <a:prstGeom prst="rect">
            <a:avLst/>
          </a:prstGeom>
          <a:noFill/>
          <a:ln>
            <a:solidFill>
              <a:schemeClr val="tx1"/>
            </a:solidFill>
          </a:ln>
        </p:spPr>
        <p:txBody>
          <a:bodyPr wrap="square" rtlCol="0">
            <a:spAutoFit/>
          </a:bodyPr>
          <a:lstStyle/>
          <a:p>
            <a:r>
              <a:rPr lang="en-GB" sz="1200" dirty="0">
                <a:latin typeface="Tahoma" panose="020B0604030504040204" pitchFamily="34" charset="0"/>
                <a:ea typeface="Tahoma" panose="020B0604030504040204" pitchFamily="34" charset="0"/>
                <a:cs typeface="Tahoma" panose="020B0604030504040204" pitchFamily="34" charset="0"/>
              </a:rPr>
              <a:t>Available at: </a:t>
            </a:r>
            <a:r>
              <a:rPr lang="en-GB" sz="1200" dirty="0" err="1">
                <a:latin typeface="Tahoma" panose="020B0604030504040204" pitchFamily="34" charset="0"/>
                <a:ea typeface="Tahoma" panose="020B0604030504040204" pitchFamily="34" charset="0"/>
                <a:cs typeface="Tahoma" panose="020B0604030504040204" pitchFamily="34" charset="0"/>
              </a:rPr>
              <a:t>doi</a:t>
            </a:r>
            <a:r>
              <a:rPr lang="en-GB" sz="1200" dirty="0">
                <a:latin typeface="Tahoma" panose="020B0604030504040204" pitchFamily="34" charset="0"/>
                <a:ea typeface="Tahoma" panose="020B0604030504040204" pitchFamily="34" charset="0"/>
                <a:cs typeface="Tahoma" panose="020B0604030504040204" pitchFamily="34" charset="0"/>
              </a:rPr>
              <a:t> address</a:t>
            </a:r>
          </a:p>
        </p:txBody>
      </p:sp>
      <p:cxnSp>
        <p:nvCxnSpPr>
          <p:cNvPr id="4" name="AutoShape 11">
            <a:extLst>
              <a:ext uri="{FF2B5EF4-FFF2-40B4-BE49-F238E27FC236}">
                <a16:creationId xmlns:a16="http://schemas.microsoft.com/office/drawing/2014/main" id="{8CDF978D-8E0A-4162-E753-8814B2CFD1E8}"/>
              </a:ext>
            </a:extLst>
          </p:cNvPr>
          <p:cNvCxnSpPr>
            <a:cxnSpLocks noChangeShapeType="1"/>
          </p:cNvCxnSpPr>
          <p:nvPr/>
        </p:nvCxnSpPr>
        <p:spPr bwMode="auto">
          <a:xfrm>
            <a:off x="4910047" y="3888064"/>
            <a:ext cx="1121747" cy="847144"/>
          </a:xfrm>
          <a:prstGeom prst="straightConnector1">
            <a:avLst/>
          </a:prstGeom>
          <a:noFill/>
          <a:ln w="9525">
            <a:solidFill>
              <a:srgbClr val="000000"/>
            </a:solidFill>
            <a:round/>
            <a:headEnd/>
            <a:tailEnd/>
          </a:ln>
        </p:spPr>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dirty="0"/>
              <a:t>Author/Organisation</a:t>
            </a:r>
          </a:p>
          <a:p>
            <a:pPr eaLnBrk="1" hangingPunct="1"/>
            <a:r>
              <a:rPr lang="en-GB" altLang="en-US" dirty="0"/>
              <a:t>(Year of Publication)</a:t>
            </a:r>
          </a:p>
          <a:p>
            <a:pPr eaLnBrk="1" hangingPunct="1"/>
            <a:r>
              <a:rPr lang="en-GB" altLang="en-US" i="1" dirty="0"/>
              <a:t>Title of webpage</a:t>
            </a:r>
          </a:p>
          <a:p>
            <a:pPr eaLnBrk="1" hangingPunct="1"/>
            <a:r>
              <a:rPr lang="en-GB" altLang="en-US" dirty="0"/>
              <a:t>Available at: URL </a:t>
            </a:r>
          </a:p>
          <a:p>
            <a:pPr eaLnBrk="1" hangingPunct="1"/>
            <a:r>
              <a:rPr lang="en-GB" altLang="en-US" dirty="0"/>
              <a:t>(Accessed: date)</a:t>
            </a:r>
          </a:p>
          <a:p>
            <a:pPr marL="0" indent="0" eaLnBrk="1" hangingPunct="1">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5762-FF97-4A09-9150-A00FCF33FD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C0797E-F532-42E9-A67C-3383413349A7}"/>
              </a:ext>
            </a:extLst>
          </p:cNvPr>
          <p:cNvSpPr>
            <a:spLocks noGrp="1"/>
          </p:cNvSpPr>
          <p:nvPr>
            <p:ph idx="1"/>
          </p:nvPr>
        </p:nvSpPr>
        <p:spPr>
          <a:xfrm>
            <a:off x="522819" y="1804775"/>
            <a:ext cx="3754760" cy="4530725"/>
          </a:xfrm>
        </p:spPr>
        <p:txBody>
          <a:bodyPr/>
          <a:lstStyle/>
          <a:p>
            <a:pPr marL="0" indent="0" algn="ctr">
              <a:buNone/>
            </a:pPr>
            <a:r>
              <a:rPr lang="en-GB" dirty="0"/>
              <a:t>From the list of requirements, try looking at the website on the next page and see if you can work out what the citation and reference would be!</a:t>
            </a:r>
          </a:p>
        </p:txBody>
      </p:sp>
      <p:pic>
        <p:nvPicPr>
          <p:cNvPr id="4" name="Picture 3">
            <a:extLst>
              <a:ext uri="{FF2B5EF4-FFF2-40B4-BE49-F238E27FC236}">
                <a16:creationId xmlns:a16="http://schemas.microsoft.com/office/drawing/2014/main" id="{07DF6528-EBB7-42C7-B196-8F2FE44BC62F}"/>
              </a:ext>
            </a:extLst>
          </p:cNvPr>
          <p:cNvPicPr>
            <a:picLocks noChangeAspect="1"/>
          </p:cNvPicPr>
          <p:nvPr/>
        </p:nvPicPr>
        <p:blipFill>
          <a:blip r:embed="rId2"/>
          <a:stretch>
            <a:fillRect/>
          </a:stretch>
        </p:blipFill>
        <p:spPr>
          <a:xfrm>
            <a:off x="4277579" y="531511"/>
            <a:ext cx="4409221" cy="5794977"/>
          </a:xfrm>
          <a:prstGeom prst="rect">
            <a:avLst/>
          </a:prstGeom>
        </p:spPr>
      </p:pic>
    </p:spTree>
    <p:extLst>
      <p:ext uri="{BB962C8B-B14F-4D97-AF65-F5344CB8AC3E}">
        <p14:creationId xmlns:p14="http://schemas.microsoft.com/office/powerpoint/2010/main" val="42612322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p:txBody>
          <a:bodyPr/>
          <a:lstStyle/>
          <a:p>
            <a:endParaRPr lang="en-GB" dirty="0"/>
          </a:p>
        </p:txBody>
      </p:sp>
      <p:pic>
        <p:nvPicPr>
          <p:cNvPr id="5" name="Content Placeholder 4">
            <a:hlinkClick r:id="rId3"/>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4"/>
          <a:stretch>
            <a:fillRect/>
          </a:stretch>
        </p:blipFill>
        <p:spPr>
          <a:xfrm>
            <a:off x="1151620" y="277813"/>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457200" y="5229200"/>
            <a:ext cx="8363272" cy="923330"/>
          </a:xfrm>
          <a:prstGeom prst="rect">
            <a:avLst/>
          </a:prstGeom>
          <a:noFill/>
        </p:spPr>
        <p:txBody>
          <a:bodyPr wrap="square" rtlCol="0">
            <a:spAutoFit/>
          </a:bodyPr>
          <a:lstStyle/>
          <a:p>
            <a:r>
              <a:rPr lang="en-GB" dirty="0"/>
              <a:t>Nursing and Midwifery Council (2022) </a:t>
            </a:r>
            <a:r>
              <a:rPr lang="en-GB" i="1" dirty="0"/>
              <a:t>Our role in education. </a:t>
            </a:r>
            <a:r>
              <a:rPr lang="en-GB" dirty="0"/>
              <a:t>Available at: https://www.nmc.org.uk/education/our-role-in-education/ (Accessed: 9</a:t>
            </a:r>
            <a:r>
              <a:rPr lang="en-GB" baseline="30000" dirty="0"/>
              <a:t>th</a:t>
            </a:r>
            <a:r>
              <a:rPr lang="en-GB" dirty="0"/>
              <a:t> October 2022).</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23232" y="2164837"/>
            <a:ext cx="8423275" cy="2592398"/>
            <a:chOff x="500063" y="2336791"/>
            <a:chExt cx="8423275" cy="2592398"/>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03350" y="2362385"/>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66144" y="2714626"/>
              <a:ext cx="3191571" cy="103634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747646"/>
              <a:ext cx="324069" cy="792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2" name="TextBox 2"/>
          <p:cNvSpPr txBox="1">
            <a:spLocks noChangeArrowheads="1"/>
          </p:cNvSpPr>
          <p:nvPr/>
        </p:nvSpPr>
        <p:spPr bwMode="auto">
          <a:xfrm>
            <a:off x="833625" y="5726735"/>
            <a:ext cx="7280275" cy="461665"/>
          </a:xfrm>
          <a:prstGeom prst="rect">
            <a:avLst/>
          </a:prstGeom>
          <a:noFill/>
          <a:ln w="9525">
            <a:noFill/>
            <a:miter lim="800000"/>
            <a:headEnd/>
            <a:tailEnd/>
          </a:ln>
        </p:spPr>
        <p:txBody>
          <a:bodyPr>
            <a:spAutoFit/>
          </a:bodyPr>
          <a:lstStyle/>
          <a:p>
            <a:r>
              <a:rPr lang="en-GB" altLang="en-US" sz="1200" dirty="0">
                <a:solidFill>
                  <a:srgbClr val="FF0000"/>
                </a:solidFill>
              </a:rPr>
              <a:t>Citation - Department of Health (2002)</a:t>
            </a:r>
          </a:p>
          <a:p>
            <a:r>
              <a:rPr lang="en-GB" altLang="en-US" sz="1200" dirty="0">
                <a:solidFill>
                  <a:srgbClr val="FF0000"/>
                </a:solidFill>
              </a:rPr>
              <a:t>       Or - (Department of Health, 2022)</a:t>
            </a:r>
            <a:endParaRPr lang="en-GB" altLang="en-US" dirty="0">
              <a:solidFill>
                <a:srgbClr val="FF0000"/>
              </a:solidFill>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552" y="0"/>
            <a:ext cx="8229600" cy="1139825"/>
          </a:xfrm>
        </p:spPr>
        <p:txBody>
          <a:bodyPr/>
          <a:lstStyle/>
          <a:p>
            <a:r>
              <a:rPr lang="en-GB" altLang="en-US" dirty="0"/>
              <a:t>Examples of web sources to avoid</a:t>
            </a:r>
          </a:p>
        </p:txBody>
      </p:sp>
      <p:sp>
        <p:nvSpPr>
          <p:cNvPr id="22531" name="Content Placeholder 2"/>
          <p:cNvSpPr>
            <a:spLocks noGrp="1"/>
          </p:cNvSpPr>
          <p:nvPr>
            <p:ph idx="1"/>
          </p:nvPr>
        </p:nvSpPr>
        <p:spPr/>
        <p:txBody>
          <a:bodyPr/>
          <a:lstStyle/>
          <a:p>
            <a:r>
              <a:rPr lang="en-GB" altLang="en-US" dirty="0"/>
              <a:t>pschycology.about.com</a:t>
            </a:r>
          </a:p>
          <a:p>
            <a:r>
              <a:rPr lang="en-GB" altLang="en-US" dirty="0"/>
              <a:t>simplypschycology.org</a:t>
            </a:r>
          </a:p>
          <a:p>
            <a:r>
              <a:rPr lang="en-GB" altLang="en-US" dirty="0"/>
              <a:t>www.ehow.com</a:t>
            </a:r>
          </a:p>
          <a:p>
            <a:r>
              <a:rPr lang="en-GB" altLang="en-US" dirty="0"/>
              <a:t>Wikipedia</a:t>
            </a:r>
          </a:p>
          <a:p>
            <a:endParaRPr lang="en-GB" altLang="en-US" dirty="0"/>
          </a:p>
          <a:p>
            <a:r>
              <a:rPr lang="en-GB" altLang="en-US" dirty="0"/>
              <a:t>Make sure web sources used are relevant to the UK/Wales</a:t>
            </a:r>
          </a:p>
          <a:p>
            <a:r>
              <a:rPr lang="en-GB" altLang="en-US" dirty="0"/>
              <a:t>Avoid Universities</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anim calcmode="lin" valueType="num">
                                      <p:cBhvr additive="base">
                                        <p:cTn id="11"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2531">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anim calcmode="lin" valueType="num">
                                      <p:cBhvr additive="base">
                                        <p:cTn id="15"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2531">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anim calcmode="lin" valueType="num">
                                      <p:cBhvr additive="base">
                                        <p:cTn id="19"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2531">
                                            <p:txEl>
                                              <p:pRg st="5" end="5"/>
                                            </p:txEl>
                                          </p:spTgt>
                                        </p:tgtEl>
                                        <p:attrNameLst>
                                          <p:attrName>style.visibility</p:attrName>
                                        </p:attrNameLst>
                                      </p:cBhvr>
                                      <p:to>
                                        <p:strVal val="visible"/>
                                      </p:to>
                                    </p:set>
                                    <p:anim calcmode="lin" valueType="num">
                                      <p:cBhvr additive="base">
                                        <p:cTn id="25" dur="5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anim calcmode="lin" valueType="num">
                                      <p:cBhvr additive="base">
                                        <p:cTn id="31" dur="5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53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AC553-C27B-4B1F-B2C5-0377680A38AA}"/>
              </a:ext>
            </a:extLst>
          </p:cNvPr>
          <p:cNvSpPr>
            <a:spLocks noGrp="1"/>
          </p:cNvSpPr>
          <p:nvPr>
            <p:ph type="title"/>
          </p:nvPr>
        </p:nvSpPr>
        <p:spPr/>
        <p:txBody>
          <a:bodyPr/>
          <a:lstStyle/>
          <a:p>
            <a:r>
              <a:rPr lang="en-GB" dirty="0"/>
              <a:t>Presentation of Reference List</a:t>
            </a:r>
          </a:p>
        </p:txBody>
      </p:sp>
      <p:pic>
        <p:nvPicPr>
          <p:cNvPr id="4" name="Content Placeholder 3">
            <a:extLst>
              <a:ext uri="{FF2B5EF4-FFF2-40B4-BE49-F238E27FC236}">
                <a16:creationId xmlns:a16="http://schemas.microsoft.com/office/drawing/2014/main" id="{901824DE-E60D-4817-8FC3-25CCA9F1A764}"/>
              </a:ext>
            </a:extLst>
          </p:cNvPr>
          <p:cNvPicPr>
            <a:picLocks noGrp="1" noChangeAspect="1"/>
          </p:cNvPicPr>
          <p:nvPr>
            <p:ph idx="1"/>
          </p:nvPr>
        </p:nvPicPr>
        <p:blipFill>
          <a:blip r:embed="rId2"/>
          <a:stretch>
            <a:fillRect/>
          </a:stretch>
        </p:blipFill>
        <p:spPr>
          <a:xfrm>
            <a:off x="251520" y="1700808"/>
            <a:ext cx="4530725" cy="4530725"/>
          </a:xfrm>
          <a:prstGeom prst="rect">
            <a:avLst/>
          </a:prstGeom>
        </p:spPr>
      </p:pic>
      <p:sp>
        <p:nvSpPr>
          <p:cNvPr id="5" name="TextBox 4">
            <a:extLst>
              <a:ext uri="{FF2B5EF4-FFF2-40B4-BE49-F238E27FC236}">
                <a16:creationId xmlns:a16="http://schemas.microsoft.com/office/drawing/2014/main" id="{D907D159-A52C-4BDA-BF86-052D79D8A143}"/>
              </a:ext>
            </a:extLst>
          </p:cNvPr>
          <p:cNvSpPr txBox="1"/>
          <p:nvPr/>
        </p:nvSpPr>
        <p:spPr>
          <a:xfrm>
            <a:off x="4572000" y="1926124"/>
            <a:ext cx="4114800" cy="4524315"/>
          </a:xfrm>
          <a:prstGeom prst="rect">
            <a:avLst/>
          </a:prstGeom>
          <a:noFill/>
        </p:spPr>
        <p:txBody>
          <a:bodyPr wrap="square" rtlCol="0">
            <a:spAutoFit/>
          </a:bodyPr>
          <a:lstStyle/>
          <a:p>
            <a:endParaRPr lang="en-GB" sz="2400" dirty="0"/>
          </a:p>
          <a:p>
            <a:pPr marL="285750" indent="-285750">
              <a:buFont typeface="Arial" panose="020B0604020202020204" pitchFamily="34" charset="0"/>
              <a:buChar char="•"/>
            </a:pPr>
            <a:r>
              <a:rPr lang="en-GB" sz="2400" dirty="0"/>
              <a:t>Must be in the same font size</a:t>
            </a:r>
          </a:p>
          <a:p>
            <a:pPr marL="285750" indent="-285750">
              <a:buFont typeface="Arial" panose="020B0604020202020204" pitchFamily="34" charset="0"/>
              <a:buChar char="•"/>
            </a:pPr>
            <a:r>
              <a:rPr lang="en-GB" sz="2400" dirty="0"/>
              <a:t>Must be in alphabetical order</a:t>
            </a:r>
          </a:p>
          <a:p>
            <a:pPr marL="285750" indent="-285750">
              <a:buFont typeface="Arial" panose="020B0604020202020204" pitchFamily="34" charset="0"/>
              <a:buChar char="•"/>
            </a:pPr>
            <a:r>
              <a:rPr lang="en-GB" sz="2400" dirty="0"/>
              <a:t>Must correspond with a citation within the main body</a:t>
            </a:r>
          </a:p>
          <a:p>
            <a:pPr marL="285750" indent="-285750">
              <a:buFont typeface="Arial" panose="020B0604020202020204" pitchFamily="34" charset="0"/>
              <a:buChar char="•"/>
            </a:pPr>
            <a:r>
              <a:rPr lang="en-GB" sz="2400" dirty="0"/>
              <a:t>Must be on a separate page from your assignment</a:t>
            </a:r>
          </a:p>
          <a:p>
            <a:pPr marL="285750" indent="-285750">
              <a:buFont typeface="Arial" panose="020B0604020202020204" pitchFamily="34" charset="0"/>
              <a:buChar char="•"/>
            </a:pPr>
            <a:r>
              <a:rPr lang="en-GB" sz="2400" dirty="0"/>
              <a:t>Must be titled</a:t>
            </a:r>
          </a:p>
        </p:txBody>
      </p:sp>
      <p:sp>
        <p:nvSpPr>
          <p:cNvPr id="3" name="TextBox 2">
            <a:extLst>
              <a:ext uri="{FF2B5EF4-FFF2-40B4-BE49-F238E27FC236}">
                <a16:creationId xmlns:a16="http://schemas.microsoft.com/office/drawing/2014/main" id="{7BCEDE45-04F0-57DB-A6C2-A2E30EA01222}"/>
              </a:ext>
            </a:extLst>
          </p:cNvPr>
          <p:cNvSpPr txBox="1"/>
          <p:nvPr/>
        </p:nvSpPr>
        <p:spPr>
          <a:xfrm>
            <a:off x="426968" y="1556792"/>
            <a:ext cx="8393504" cy="738664"/>
          </a:xfrm>
          <a:prstGeom prst="rect">
            <a:avLst/>
          </a:prstGeom>
          <a:noFill/>
        </p:spPr>
        <p:txBody>
          <a:bodyPr wrap="square" rtlCol="0">
            <a:spAutoFit/>
          </a:bodyPr>
          <a:lstStyle/>
          <a:p>
            <a:r>
              <a:rPr lang="en-GB" sz="2400" dirty="0"/>
              <a:t>When using the HRS all references… </a:t>
            </a:r>
          </a:p>
          <a:p>
            <a:endParaRPr lang="en-GB" dirty="0"/>
          </a:p>
        </p:txBody>
      </p:sp>
    </p:spTree>
    <p:extLst>
      <p:ext uri="{BB962C8B-B14F-4D97-AF65-F5344CB8AC3E}">
        <p14:creationId xmlns:p14="http://schemas.microsoft.com/office/powerpoint/2010/main" val="359694305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276F-3C57-4ABB-A0FD-DA2C5865E06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A3086CE-0960-42BB-9F16-03F751779A03}"/>
              </a:ext>
            </a:extLst>
          </p:cNvPr>
          <p:cNvSpPr>
            <a:spLocks noGrp="1"/>
          </p:cNvSpPr>
          <p:nvPr>
            <p:ph idx="1"/>
          </p:nvPr>
        </p:nvSpPr>
        <p:spPr>
          <a:xfrm>
            <a:off x="4572000" y="1882346"/>
            <a:ext cx="4114800" cy="4530725"/>
          </a:xfrm>
        </p:spPr>
        <p:txBody>
          <a:bodyPr/>
          <a:lstStyle/>
          <a:p>
            <a:pPr marL="0" indent="0">
              <a:buNone/>
            </a:pPr>
            <a:r>
              <a:rPr lang="en-GB" dirty="0"/>
              <a:t>The following reference list consists of all the references we have used in this PowerPoint and is an example of how a properly constructed reference list should look</a:t>
            </a:r>
          </a:p>
        </p:txBody>
      </p:sp>
      <p:pic>
        <p:nvPicPr>
          <p:cNvPr id="4" name="Picture 3">
            <a:extLst>
              <a:ext uri="{FF2B5EF4-FFF2-40B4-BE49-F238E27FC236}">
                <a16:creationId xmlns:a16="http://schemas.microsoft.com/office/drawing/2014/main" id="{B3C4CFD5-7C70-47A3-9E5D-B5C634CBE1B6}"/>
              </a:ext>
            </a:extLst>
          </p:cNvPr>
          <p:cNvPicPr>
            <a:picLocks noChangeAspect="1"/>
          </p:cNvPicPr>
          <p:nvPr/>
        </p:nvPicPr>
        <p:blipFill>
          <a:blip r:embed="rId2"/>
          <a:stretch>
            <a:fillRect/>
          </a:stretch>
        </p:blipFill>
        <p:spPr>
          <a:xfrm>
            <a:off x="251520" y="2348880"/>
            <a:ext cx="4101413" cy="4089593"/>
          </a:xfrm>
          <a:prstGeom prst="rect">
            <a:avLst/>
          </a:prstGeom>
        </p:spPr>
      </p:pic>
    </p:spTree>
    <p:extLst>
      <p:ext uri="{BB962C8B-B14F-4D97-AF65-F5344CB8AC3E}">
        <p14:creationId xmlns:p14="http://schemas.microsoft.com/office/powerpoint/2010/main" val="111202728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8665-A11E-4C37-87F8-464B65B603A6}"/>
              </a:ext>
            </a:extLst>
          </p:cNvPr>
          <p:cNvSpPr>
            <a:spLocks noGrp="1"/>
          </p:cNvSpPr>
          <p:nvPr>
            <p:ph type="title"/>
          </p:nvPr>
        </p:nvSpPr>
        <p:spPr>
          <a:xfrm>
            <a:off x="482437" y="404664"/>
            <a:ext cx="8229600" cy="826733"/>
          </a:xfrm>
        </p:spPr>
        <p:txBody>
          <a:bodyPr/>
          <a:lstStyle/>
          <a:p>
            <a:r>
              <a:rPr lang="en-GB" dirty="0"/>
              <a:t>Reference List</a:t>
            </a:r>
          </a:p>
        </p:txBody>
      </p:sp>
      <p:sp>
        <p:nvSpPr>
          <p:cNvPr id="3" name="Content Placeholder 2">
            <a:extLst>
              <a:ext uri="{FF2B5EF4-FFF2-40B4-BE49-F238E27FC236}">
                <a16:creationId xmlns:a16="http://schemas.microsoft.com/office/drawing/2014/main" id="{7E58715B-A0D2-49EB-80FA-F514DF9FA9B5}"/>
              </a:ext>
            </a:extLst>
          </p:cNvPr>
          <p:cNvSpPr>
            <a:spLocks noGrp="1"/>
          </p:cNvSpPr>
          <p:nvPr>
            <p:ph idx="1"/>
          </p:nvPr>
        </p:nvSpPr>
        <p:spPr>
          <a:xfrm>
            <a:off x="457200" y="1556792"/>
            <a:ext cx="8229600" cy="5401591"/>
          </a:xfrm>
        </p:spPr>
        <p:txBody>
          <a:bodyPr/>
          <a:lstStyle/>
          <a:p>
            <a:pPr marL="0" indent="0">
              <a:buNone/>
            </a:pPr>
            <a:r>
              <a:rPr lang="en-GB" altLang="en-US" sz="1600" dirty="0">
                <a:latin typeface="Arial" panose="020B0604020202020204" pitchFamily="34" charset="0"/>
                <a:cs typeface="Arial" panose="020B0604020202020204" pitchFamily="34" charset="0"/>
              </a:rPr>
              <a:t>Cottrell, S. (2019) </a:t>
            </a:r>
            <a:r>
              <a:rPr lang="en-GB" altLang="en-US" sz="1600" i="1" dirty="0">
                <a:latin typeface="Arial" panose="020B0604020202020204" pitchFamily="34" charset="0"/>
                <a:cs typeface="Arial" panose="020B0604020202020204" pitchFamily="34" charset="0"/>
              </a:rPr>
              <a:t>The Study Skills Handbook</a:t>
            </a:r>
            <a:r>
              <a:rPr lang="en-GB" altLang="en-US" sz="1600" dirty="0">
                <a:latin typeface="Arial" panose="020B0604020202020204" pitchFamily="34" charset="0"/>
                <a:cs typeface="Arial" panose="020B0604020202020204" pitchFamily="34" charset="0"/>
              </a:rPr>
              <a:t>.</a:t>
            </a:r>
            <a:r>
              <a:rPr lang="en-GB" altLang="en-US" sz="1600" u="sng" dirty="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5</a:t>
            </a:r>
            <a:r>
              <a:rPr lang="en-GB" altLang="en-US" sz="1600" baseline="30000" dirty="0">
                <a:latin typeface="Arial" panose="020B0604020202020204" pitchFamily="34" charset="0"/>
                <a:cs typeface="Arial" panose="020B0604020202020204" pitchFamily="34" charset="0"/>
              </a:rPr>
              <a:t>th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London: Red Globe Press.</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Cushman, R. F., Carter, J. D., Gorman, P. J. and </a:t>
            </a:r>
            <a:r>
              <a:rPr lang="en-GB" sz="1600" dirty="0" err="1">
                <a:latin typeface="Arial" panose="020B0604020202020204" pitchFamily="34" charset="0"/>
                <a:cs typeface="Arial" panose="020B0604020202020204" pitchFamily="34" charset="0"/>
              </a:rPr>
              <a:t>Coppi</a:t>
            </a:r>
            <a:r>
              <a:rPr lang="en-GB" sz="1600" dirty="0">
                <a:latin typeface="Arial" panose="020B0604020202020204" pitchFamily="34" charset="0"/>
                <a:cs typeface="Arial" panose="020B0604020202020204" pitchFamily="34" charset="0"/>
              </a:rPr>
              <a:t>, D. F. (2001) </a:t>
            </a:r>
            <a:r>
              <a:rPr lang="en-GB" sz="1600" i="1" dirty="0">
                <a:latin typeface="Arial" panose="020B0604020202020204" pitchFamily="34" charset="0"/>
                <a:cs typeface="Arial" panose="020B0604020202020204" pitchFamily="34" charset="0"/>
              </a:rPr>
              <a:t>Proving and Pricing Construction Claims.</a:t>
            </a:r>
            <a:r>
              <a:rPr lang="en-GB" sz="1600" dirty="0">
                <a:latin typeface="Arial" panose="020B0604020202020204" pitchFamily="34" charset="0"/>
                <a:cs typeface="Arial" panose="020B0604020202020204" pitchFamily="34" charset="0"/>
              </a:rPr>
              <a:t>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Aspen: Aspen Publishers.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Department of Health (2002) </a:t>
            </a:r>
            <a:r>
              <a:rPr lang="en-GB" altLang="en-US" sz="1600" i="1" dirty="0">
                <a:latin typeface="Tahoma" pitchFamily="34" charset="0"/>
              </a:rPr>
              <a:t>A health service of all the talents: developing the NHS Workforce. Consultation document on the Review of Workforce Planning. </a:t>
            </a:r>
            <a:r>
              <a:rPr lang="en-GB" altLang="en-US" sz="1600" dirty="0">
                <a:latin typeface="Tahoma" pitchFamily="34" charset="0"/>
              </a:rPr>
              <a:t> Available at: http://www.doh.gov.uk/pdfs/workforce.pdf  (Accessed 17 July 2002).</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Fink, G. and Rockers, P. C. (2014) ‘Childhood growth, schooling, and cognitive development: further evidence from the Young Lives Study’, </a:t>
            </a:r>
            <a:r>
              <a:rPr lang="en-GB" sz="1600" i="1" dirty="0">
                <a:latin typeface="Arial" panose="020B0604020202020204" pitchFamily="34" charset="0"/>
                <a:cs typeface="Arial" panose="020B0604020202020204" pitchFamily="34" charset="0"/>
              </a:rPr>
              <a:t>The American Journal of Clinical Nutrition</a:t>
            </a:r>
            <a:r>
              <a:rPr lang="en-GB" sz="1600" dirty="0">
                <a:latin typeface="Arial" panose="020B0604020202020204" pitchFamily="34" charset="0"/>
                <a:cs typeface="Arial" panose="020B0604020202020204" pitchFamily="34" charset="0"/>
              </a:rPr>
              <a:t>, 100(1), pp.182 – 188.</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Flanagan, C., Jarvis, M. and Liddle, R. (2019) </a:t>
            </a:r>
            <a:r>
              <a:rPr lang="en-GB" sz="1600" i="1" dirty="0">
                <a:latin typeface="Arial" panose="020B0604020202020204" pitchFamily="34" charset="0"/>
                <a:cs typeface="Arial" panose="020B0604020202020204" pitchFamily="34" charset="0"/>
              </a:rPr>
              <a:t>AQA Psychology for A Level: Year 1 &amp; AS. </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Essex: Illuminate Publishing.</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Houk, C. C. and Post, R. (1996) </a:t>
            </a:r>
            <a:r>
              <a:rPr lang="en-GB" altLang="en-US" sz="1600" i="1" dirty="0">
                <a:latin typeface="Arial" panose="020B0604020202020204" pitchFamily="34" charset="0"/>
                <a:cs typeface="Arial" panose="020B0604020202020204" pitchFamily="34" charset="0"/>
              </a:rPr>
              <a:t>Chemistry Concepts &amp; Problems: A self-teaching guide</a:t>
            </a:r>
            <a:r>
              <a:rPr lang="en-GB" altLang="en-US" sz="1600" dirty="0">
                <a:latin typeface="Arial" panose="020B0604020202020204" pitchFamily="34" charset="0"/>
                <a:cs typeface="Arial" panose="020B0604020202020204" pitchFamily="34" charset="0"/>
              </a:rPr>
              <a:t>. 2</a:t>
            </a:r>
            <a:r>
              <a:rPr lang="en-GB" altLang="en-US" sz="1600" baseline="30000" dirty="0">
                <a:latin typeface="Arial" panose="020B0604020202020204" pitchFamily="34" charset="0"/>
                <a:cs typeface="Arial" panose="020B0604020202020204" pitchFamily="34" charset="0"/>
              </a:rPr>
              <a:t>nd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edn</a:t>
            </a:r>
            <a:r>
              <a:rPr lang="en-GB" altLang="en-US" sz="1600" dirty="0">
                <a:latin typeface="Arial" panose="020B0604020202020204" pitchFamily="34" charset="0"/>
                <a:cs typeface="Arial" panose="020B0604020202020204" pitchFamily="34" charset="0"/>
              </a:rPr>
              <a:t>. New York: John Wiley &amp; Sons Inc.</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600" dirty="0">
              <a:latin typeface="Arial" panose="020B0604020202020204" pitchFamily="34" charset="0"/>
              <a:cs typeface="Arial" panose="020B0604020202020204" pitchFamily="34" charset="0"/>
            </a:endParaRPr>
          </a:p>
          <a:p>
            <a:pPr marL="0" indent="0">
              <a:buNone/>
            </a:pPr>
            <a:endParaRPr lang="en-GB" altLang="en-US" sz="1800" dirty="0"/>
          </a:p>
          <a:p>
            <a:pPr marL="0" indent="0">
              <a:buNone/>
            </a:pPr>
            <a:endParaRPr lang="en-GB" altLang="en-US" sz="1800" dirty="0"/>
          </a:p>
          <a:p>
            <a:pPr marL="0" indent="0">
              <a:buNone/>
            </a:pPr>
            <a:endParaRPr lang="en-GB" dirty="0"/>
          </a:p>
        </p:txBody>
      </p:sp>
    </p:spTree>
    <p:extLst>
      <p:ext uri="{BB962C8B-B14F-4D97-AF65-F5344CB8AC3E}">
        <p14:creationId xmlns:p14="http://schemas.microsoft.com/office/powerpoint/2010/main" val="3602796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46F89-D8BD-4174-A767-73403CC8AC5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551CFD-2A78-463C-BC76-7A9553B811F2}"/>
              </a:ext>
            </a:extLst>
          </p:cNvPr>
          <p:cNvSpPr>
            <a:spLocks noGrp="1"/>
          </p:cNvSpPr>
          <p:nvPr>
            <p:ph idx="1"/>
          </p:nvPr>
        </p:nvSpPr>
        <p:spPr>
          <a:xfrm>
            <a:off x="490034" y="847725"/>
            <a:ext cx="8229600" cy="4530725"/>
          </a:xfrm>
        </p:spPr>
        <p:txBody>
          <a:bodyPr/>
          <a:lstStyle/>
          <a:p>
            <a:pPr marL="0" indent="0">
              <a:buNone/>
            </a:pPr>
            <a:r>
              <a:rPr lang="en-GB" altLang="en-US" sz="1600" dirty="0">
                <a:latin typeface="Arial" panose="020B0604020202020204" pitchFamily="34" charset="0"/>
                <a:cs typeface="Arial" panose="020B0604020202020204" pitchFamily="34" charset="0"/>
              </a:rPr>
              <a:t>McNamara, B. M. (2012) </a:t>
            </a:r>
            <a:r>
              <a:rPr lang="en-GB" altLang="en-US" sz="1600" i="1" dirty="0">
                <a:latin typeface="Arial" panose="020B0604020202020204" pitchFamily="34" charset="0"/>
                <a:cs typeface="Arial" panose="020B0604020202020204" pitchFamily="34" charset="0"/>
              </a:rPr>
              <a:t>Education for Life. </a:t>
            </a:r>
            <a:r>
              <a:rPr lang="en-GB" altLang="en-US" sz="1600" dirty="0">
                <a:latin typeface="Arial" panose="020B0604020202020204" pitchFamily="34" charset="0"/>
                <a:cs typeface="Arial" panose="020B0604020202020204" pitchFamily="34" charset="0"/>
              </a:rPr>
              <a:t>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McNamara, B. M. (2017) </a:t>
            </a:r>
            <a:r>
              <a:rPr lang="en-GB" altLang="en-US" sz="1600" i="1" dirty="0">
                <a:latin typeface="Arial" panose="020B0604020202020204" pitchFamily="34" charset="0"/>
                <a:cs typeface="Arial" panose="020B0604020202020204" pitchFamily="34" charset="0"/>
              </a:rPr>
              <a:t>Lifelong Learning</a:t>
            </a:r>
            <a:r>
              <a:rPr lang="en-GB" altLang="en-US" sz="1600" dirty="0">
                <a:latin typeface="Arial" panose="020B0604020202020204" pitchFamily="34" charset="0"/>
                <a:cs typeface="Arial" panose="020B0604020202020204" pitchFamily="34" charset="0"/>
              </a:rPr>
              <a:t>. Maidenhead: </a:t>
            </a:r>
            <a:r>
              <a:rPr lang="en-GB" altLang="en-US" sz="1600" dirty="0" err="1">
                <a:latin typeface="Arial" panose="020B0604020202020204" pitchFamily="34" charset="0"/>
                <a:cs typeface="Arial" panose="020B0604020202020204" pitchFamily="34" charset="0"/>
              </a:rPr>
              <a:t>Riverstory</a:t>
            </a:r>
            <a:r>
              <a:rPr lang="en-GB" altLang="en-US" sz="1600" dirty="0">
                <a:latin typeface="Arial" panose="020B0604020202020204" pitchFamily="34" charset="0"/>
                <a:cs typeface="Arial" panose="020B0604020202020204" pitchFamily="34" charset="0"/>
              </a:rPr>
              <a:t>.</a:t>
            </a:r>
          </a:p>
          <a:p>
            <a:pPr marL="0" indent="0">
              <a:buNone/>
            </a:pPr>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Tahoma" pitchFamily="34" charset="0"/>
              </a:rPr>
              <a:t>Mercer, J. (2004) ‘Making the news’, </a:t>
            </a:r>
            <a:r>
              <a:rPr lang="en-GB" altLang="en-US" sz="1600" i="1" dirty="0">
                <a:latin typeface="Tahoma" pitchFamily="34" charset="0"/>
              </a:rPr>
              <a:t>Journal of International Media History, </a:t>
            </a:r>
            <a:r>
              <a:rPr lang="en-GB" altLang="en-US" sz="1600" dirty="0">
                <a:latin typeface="Tahoma" pitchFamily="34" charset="0"/>
              </a:rPr>
              <a:t>10(3), pp. 187-199.</a:t>
            </a:r>
          </a:p>
          <a:p>
            <a:pPr marL="0" indent="0">
              <a:buNone/>
            </a:pPr>
            <a:endParaRPr lang="en-GB" altLang="en-US" sz="1600" dirty="0">
              <a:latin typeface="Tahoma" pitchFamily="34" charset="0"/>
            </a:endParaRPr>
          </a:p>
          <a:p>
            <a:pPr marL="0" indent="0">
              <a:buNone/>
            </a:pPr>
            <a:r>
              <a:rPr lang="en-GB" altLang="en-US" sz="1600" dirty="0">
                <a:latin typeface="Arial" panose="020B0604020202020204" pitchFamily="34" charset="0"/>
                <a:cs typeface="Arial" panose="020B0604020202020204" pitchFamily="34" charset="0"/>
              </a:rPr>
              <a:t>Mind (2024) Types of Mental Health Problems. Available at: https://www.mind.org.uk/information-support/types-of-mental-health-problems/ (Accessed on 9</a:t>
            </a:r>
            <a:r>
              <a:rPr lang="en-GB" altLang="en-US" sz="1600" baseline="30000" dirty="0">
                <a:latin typeface="Arial" panose="020B0604020202020204" pitchFamily="34" charset="0"/>
                <a:cs typeface="Arial" panose="020B0604020202020204" pitchFamily="34" charset="0"/>
              </a:rPr>
              <a:t>th</a:t>
            </a:r>
            <a:r>
              <a:rPr lang="en-GB" altLang="en-US" sz="1600" dirty="0">
                <a:latin typeface="Arial" panose="020B0604020202020204" pitchFamily="34" charset="0"/>
                <a:cs typeface="Arial" panose="020B0604020202020204" pitchFamily="34" charset="0"/>
              </a:rPr>
              <a:t>  October 2022).</a:t>
            </a:r>
            <a:endParaRPr lang="en-GB" altLang="en-US" sz="1600" dirty="0">
              <a:latin typeface="Tahoma" pitchFamily="34" charset="0"/>
            </a:endParaRPr>
          </a:p>
          <a:p>
            <a:pPr marL="0" indent="0">
              <a:buNone/>
            </a:pPr>
            <a:endParaRPr lang="en-GB" altLang="en-US" sz="1600" dirty="0">
              <a:latin typeface="Tahoma" pitchFamily="34" charset="0"/>
            </a:endParaRPr>
          </a:p>
          <a:p>
            <a:pPr marL="0" indent="0">
              <a:buNone/>
            </a:pPr>
            <a:r>
              <a:rPr lang="en-GB" sz="1600" dirty="0">
                <a:latin typeface="Arial" panose="020B0604020202020204" pitchFamily="34" charset="0"/>
                <a:cs typeface="Arial" panose="020B0604020202020204" pitchFamily="34" charset="0"/>
              </a:rPr>
              <a:t>Nursing &amp; Midwifery Council (2021) </a:t>
            </a:r>
            <a:r>
              <a:rPr lang="en-GB" sz="1600" i="1" dirty="0">
                <a:latin typeface="Arial" panose="020B0604020202020204" pitchFamily="34" charset="0"/>
                <a:cs typeface="Arial" panose="020B0604020202020204" pitchFamily="34" charset="0"/>
              </a:rPr>
              <a:t>Our role in education. </a:t>
            </a:r>
            <a:r>
              <a:rPr lang="en-GB" sz="1600" dirty="0">
                <a:latin typeface="Arial" panose="020B0604020202020204" pitchFamily="34" charset="0"/>
                <a:cs typeface="Arial" panose="020B0604020202020204" pitchFamily="34" charset="0"/>
              </a:rPr>
              <a:t>Available at: https://www.nmc.org.uk/education/our-role-in-education/ (Accessed on 4</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2021).</a:t>
            </a:r>
            <a:endParaRPr lang="en-GB" altLang="en-US"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(2016a) </a:t>
            </a:r>
            <a:r>
              <a:rPr lang="en-GB" sz="1600" i="1" dirty="0">
                <a:latin typeface="Arial" panose="020B0604020202020204" pitchFamily="34" charset="0"/>
                <a:cs typeface="Arial" panose="020B0604020202020204" pitchFamily="34" charset="0"/>
              </a:rPr>
              <a:t>Healthy Learning. </a:t>
            </a:r>
            <a:r>
              <a:rPr lang="en-GB" sz="1600" dirty="0">
                <a:latin typeface="Arial" panose="020B0604020202020204" pitchFamily="34" charset="0"/>
                <a:cs typeface="Arial" panose="020B0604020202020204" pitchFamily="34" charset="0"/>
              </a:rPr>
              <a:t>Edinburgh: Castle Books.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Phelps, P. J. (2016b) </a:t>
            </a:r>
            <a:r>
              <a:rPr lang="en-GB" sz="1600" i="1" dirty="0">
                <a:latin typeface="Arial" panose="020B0604020202020204" pitchFamily="34" charset="0"/>
                <a:cs typeface="Arial" panose="020B0604020202020204" pitchFamily="34" charset="0"/>
              </a:rPr>
              <a:t>Nutrition in the Early Years.</a:t>
            </a:r>
            <a:r>
              <a:rPr lang="en-GB" sz="1600" dirty="0">
                <a:latin typeface="Arial" panose="020B0604020202020204" pitchFamily="34" charset="0"/>
                <a:cs typeface="Arial" panose="020B0604020202020204" pitchFamily="34" charset="0"/>
              </a:rPr>
              <a:t> Edinburgh: Castle Books.</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84986013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39825"/>
          </a:xfrm>
        </p:spPr>
        <p:txBody>
          <a:bodyPr/>
          <a:lstStyle/>
          <a:p>
            <a:r>
              <a:rPr lang="en-GB" dirty="0"/>
              <a:t>Multiple works by Same Author</a:t>
            </a:r>
          </a:p>
        </p:txBody>
      </p:sp>
      <p:sp>
        <p:nvSpPr>
          <p:cNvPr id="3" name="Content Placeholder 2"/>
          <p:cNvSpPr>
            <a:spLocks noGrp="1"/>
          </p:cNvSpPr>
          <p:nvPr>
            <p:ph idx="1"/>
          </p:nvPr>
        </p:nvSpPr>
        <p:spPr>
          <a:xfrm>
            <a:off x="457200" y="1340768"/>
            <a:ext cx="8229600" cy="4530725"/>
          </a:xfrm>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pPr marL="0" indent="0">
              <a:buNone/>
            </a:pPr>
            <a:endParaRPr lang="en-GB" dirty="0"/>
          </a:p>
          <a:p>
            <a:pPr marL="0" indent="0" algn="ctr">
              <a:buNone/>
            </a:pPr>
            <a:r>
              <a:rPr lang="en-GB" dirty="0"/>
              <a:t>(Phelps, 2016a) (Phelps, 2016b)</a:t>
            </a:r>
          </a:p>
          <a:p>
            <a:endParaRPr lang="en-GB" dirty="0"/>
          </a:p>
        </p:txBody>
      </p:sp>
    </p:spTree>
    <p:extLst>
      <p:ext uri="{BB962C8B-B14F-4D97-AF65-F5344CB8AC3E}">
        <p14:creationId xmlns:p14="http://schemas.microsoft.com/office/powerpoint/2010/main" val="38490108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dirty="0"/>
              <a:t>Top Tips…</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endParaRPr lang="en-GB" altLang="en-US" dirty="0"/>
          </a:p>
        </p:txBody>
      </p:sp>
      <p:pic>
        <p:nvPicPr>
          <p:cNvPr id="8" name="Picture 7">
            <a:extLst>
              <a:ext uri="{FF2B5EF4-FFF2-40B4-BE49-F238E27FC236}">
                <a16:creationId xmlns:a16="http://schemas.microsoft.com/office/drawing/2014/main" id="{9681F705-61BB-4316-8DAB-69B97ABCF836}"/>
              </a:ext>
            </a:extLst>
          </p:cNvPr>
          <p:cNvPicPr>
            <a:picLocks noChangeAspect="1"/>
          </p:cNvPicPr>
          <p:nvPr/>
        </p:nvPicPr>
        <p:blipFill>
          <a:blip r:embed="rId2"/>
          <a:stretch>
            <a:fillRect/>
          </a:stretch>
        </p:blipFill>
        <p:spPr>
          <a:xfrm>
            <a:off x="394569" y="2055705"/>
            <a:ext cx="4177431" cy="4103820"/>
          </a:xfrm>
          <a:prstGeom prst="rect">
            <a:avLst/>
          </a:prstGeom>
        </p:spPr>
      </p:pic>
      <p:sp>
        <p:nvSpPr>
          <p:cNvPr id="6" name="TextBox 5">
            <a:extLst>
              <a:ext uri="{FF2B5EF4-FFF2-40B4-BE49-F238E27FC236}">
                <a16:creationId xmlns:a16="http://schemas.microsoft.com/office/drawing/2014/main" id="{BF6E9AF5-E374-4403-B215-9ADB5AEDC93B}"/>
              </a:ext>
            </a:extLst>
          </p:cNvPr>
          <p:cNvSpPr txBox="1"/>
          <p:nvPr/>
        </p:nvSpPr>
        <p:spPr>
          <a:xfrm>
            <a:off x="3779912" y="1628800"/>
            <a:ext cx="4906888"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t>Create your reference list as you go along.</a:t>
            </a:r>
          </a:p>
          <a:p>
            <a:pPr marL="342900" indent="-342900">
              <a:buFont typeface="Arial" panose="020B0604020202020204" pitchFamily="34" charset="0"/>
              <a:buChar char="•"/>
            </a:pPr>
            <a:r>
              <a:rPr lang="en-GB" sz="2400" dirty="0"/>
              <a:t>Jot down the websites as you go into them – one click and the webpage you are on may be lost forever</a:t>
            </a:r>
          </a:p>
          <a:p>
            <a:pPr marL="342900" indent="-342900">
              <a:buFont typeface="Arial" panose="020B0604020202020204" pitchFamily="34" charset="0"/>
              <a:buChar char="•"/>
            </a:pPr>
            <a:r>
              <a:rPr lang="en-GB" sz="2400" dirty="0"/>
              <a:t>Once finished proofread for any errors</a:t>
            </a:r>
          </a:p>
          <a:p>
            <a:pPr marL="342900" indent="-342900">
              <a:buFont typeface="Arial" panose="020B0604020202020204" pitchFamily="34" charset="0"/>
              <a:buChar char="•"/>
            </a:pPr>
            <a:r>
              <a:rPr lang="en-GB" sz="2400" dirty="0"/>
              <a:t>Check your citations correspond to your reference list entries</a:t>
            </a:r>
          </a:p>
          <a:p>
            <a:pPr marL="342900" indent="-342900">
              <a:buFont typeface="Arial" panose="020B0604020202020204" pitchFamily="34" charset="0"/>
              <a:buChar char="•"/>
            </a:pPr>
            <a:r>
              <a:rPr lang="en-GB" sz="2400" dirty="0"/>
              <a:t>Most importantly….</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CAC7A-AC5F-4171-BAF7-DE292C3E590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045CA9-D43A-44E1-B4A2-C0413F3800D0}"/>
              </a:ext>
            </a:extLst>
          </p:cNvPr>
          <p:cNvSpPr>
            <a:spLocks noGrp="1"/>
          </p:cNvSpPr>
          <p:nvPr>
            <p:ph idx="1"/>
          </p:nvPr>
        </p:nvSpPr>
        <p:spPr/>
        <p:txBody>
          <a:bodyPr/>
          <a:lstStyle/>
          <a:p>
            <a:pPr marL="0" indent="0">
              <a:buNone/>
            </a:pPr>
            <a:r>
              <a:rPr lang="en-GB" dirty="0"/>
              <a:t>…Stay Calm!!!!</a:t>
            </a:r>
          </a:p>
        </p:txBody>
      </p:sp>
      <p:pic>
        <p:nvPicPr>
          <p:cNvPr id="3074" name="Picture 2" descr="3d Man Angry On His Laptop - Isolated On White Stock Illustration -  Illustration of computer, assistance: 15052353">
            <a:extLst>
              <a:ext uri="{FF2B5EF4-FFF2-40B4-BE49-F238E27FC236}">
                <a16:creationId xmlns:a16="http://schemas.microsoft.com/office/drawing/2014/main" id="{F09CB081-593E-4828-8C05-F7906B1AFC2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12201"/>
          <a:stretch/>
        </p:blipFill>
        <p:spPr bwMode="auto">
          <a:xfrm>
            <a:off x="3275856" y="2106215"/>
            <a:ext cx="4286870" cy="4024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2081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2196D-25E4-4AD2-825D-A08C611AD69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127C76C-165B-4DBD-B0D3-131E311666B7}"/>
              </a:ext>
            </a:extLst>
          </p:cNvPr>
          <p:cNvSpPr>
            <a:spLocks noGrp="1"/>
          </p:cNvSpPr>
          <p:nvPr>
            <p:ph idx="1"/>
          </p:nvPr>
        </p:nvSpPr>
        <p:spPr/>
        <p:txBody>
          <a:bodyPr/>
          <a:lstStyle/>
          <a:p>
            <a:pPr marL="0" indent="0" algn="ctr">
              <a:buNone/>
            </a:pPr>
            <a:r>
              <a:rPr lang="en-GB" dirty="0"/>
              <a:t>You are now ready to </a:t>
            </a:r>
            <a:r>
              <a:rPr lang="en-GB"/>
              <a:t>tackle practice Referencing Activities </a:t>
            </a:r>
            <a:r>
              <a:rPr lang="en-GB" dirty="0"/>
              <a:t>on your Moodle page!!</a:t>
            </a:r>
          </a:p>
        </p:txBody>
      </p:sp>
      <p:pic>
        <p:nvPicPr>
          <p:cNvPr id="4" name="Picture 3">
            <a:extLst>
              <a:ext uri="{FF2B5EF4-FFF2-40B4-BE49-F238E27FC236}">
                <a16:creationId xmlns:a16="http://schemas.microsoft.com/office/drawing/2014/main" id="{5E0F4882-1D02-40B3-A854-254D89A05D72}"/>
              </a:ext>
            </a:extLst>
          </p:cNvPr>
          <p:cNvPicPr>
            <a:picLocks noChangeAspect="1"/>
          </p:cNvPicPr>
          <p:nvPr/>
        </p:nvPicPr>
        <p:blipFill>
          <a:blip r:embed="rId2"/>
          <a:stretch>
            <a:fillRect/>
          </a:stretch>
        </p:blipFill>
        <p:spPr>
          <a:xfrm>
            <a:off x="2555776" y="2560340"/>
            <a:ext cx="4297660" cy="4297660"/>
          </a:xfrm>
          <a:prstGeom prst="rect">
            <a:avLst/>
          </a:prstGeom>
        </p:spPr>
      </p:pic>
    </p:spTree>
    <p:extLst>
      <p:ext uri="{BB962C8B-B14F-4D97-AF65-F5344CB8AC3E}">
        <p14:creationId xmlns:p14="http://schemas.microsoft.com/office/powerpoint/2010/main" val="33972690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0</TotalTime>
  <Words>3626</Words>
  <Application>Microsoft Office PowerPoint</Application>
  <PresentationFormat>On-screen Show (4:3)</PresentationFormat>
  <Paragraphs>514</Paragraphs>
  <Slides>68</Slides>
  <Notes>18</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68</vt:i4>
      </vt:variant>
    </vt:vector>
  </HeadingPairs>
  <TitlesOfParts>
    <vt:vector size="77" baseType="lpstr">
      <vt:lpstr>Arial</vt:lpstr>
      <vt:lpstr>Calibri</vt:lpstr>
      <vt:lpstr>Garamond</vt:lpstr>
      <vt:lpstr>Tahoma</vt:lpstr>
      <vt:lpstr>Times New Roman</vt:lpstr>
      <vt:lpstr>Verdana</vt:lpstr>
      <vt:lpstr>Wingdings</vt:lpstr>
      <vt:lpstr>Wingdings 3</vt:lpstr>
      <vt:lpstr>Level</vt:lpstr>
      <vt:lpstr>Referencing Your Work</vt:lpstr>
      <vt:lpstr>We are going to look at…</vt:lpstr>
      <vt:lpstr>What is a Reference?</vt:lpstr>
      <vt:lpstr>Why use a referencing system?</vt:lpstr>
      <vt:lpstr>Why use a referencing system?</vt:lpstr>
      <vt:lpstr>When to Reference ???</vt:lpstr>
      <vt:lpstr>When NOT to reference…</vt:lpstr>
      <vt:lpstr>Top Tip - Paraphrasing</vt:lpstr>
      <vt:lpstr>How to Reference</vt:lpstr>
      <vt:lpstr>In the Harvard Referencing System…</vt:lpstr>
      <vt:lpstr>Advantages of the Harvard system</vt:lpstr>
      <vt:lpstr>When using the Harvard Referencing System…</vt:lpstr>
      <vt:lpstr>When do we cite…?</vt:lpstr>
      <vt:lpstr>How to provide a Citation</vt:lpstr>
      <vt:lpstr>Providing a Citation…</vt:lpstr>
      <vt:lpstr>Providing a Citation… Direct Quote</vt:lpstr>
      <vt:lpstr>PowerPoint Presentation</vt:lpstr>
      <vt:lpstr>  </vt:lpstr>
      <vt:lpstr>Where to place the brackets????</vt:lpstr>
      <vt:lpstr>Which one is correct?</vt:lpstr>
      <vt:lpstr>Which one is correct?</vt:lpstr>
      <vt:lpstr>Example of indented long direct quote Larger quotes (2 lines or 30 words +): Start quote on new line and indent.  </vt:lpstr>
      <vt:lpstr>Useful verbs and phrases for introducing direct quotes</vt:lpstr>
      <vt:lpstr>Providing a Citation… Paraphrasing</vt:lpstr>
      <vt:lpstr>Which is correct?</vt:lpstr>
      <vt:lpstr>Providing a citation… Paraphrasing – Top Tip</vt:lpstr>
      <vt:lpstr>Different Citations…</vt:lpstr>
      <vt:lpstr>Different citations….</vt:lpstr>
      <vt:lpstr>Different Citations….</vt:lpstr>
      <vt:lpstr>Different Citations…</vt:lpstr>
      <vt:lpstr>Different Citations…</vt:lpstr>
      <vt:lpstr>Different Citations….</vt:lpstr>
      <vt:lpstr>Citations… Points to Remember…</vt:lpstr>
      <vt:lpstr>Citations… Points to Remember…</vt:lpstr>
      <vt:lpstr>Citations… Direct Quotes…</vt:lpstr>
      <vt:lpstr>Don’t Forget….</vt:lpstr>
      <vt:lpstr>Kahoot!!!!</vt:lpstr>
      <vt:lpstr>Time for a break….?</vt:lpstr>
      <vt:lpstr>References or Bibliography – what’s the difference? </vt:lpstr>
      <vt:lpstr>Referencing Different Sources</vt:lpstr>
      <vt:lpstr>What information do I need to include to reference a book?</vt:lpstr>
      <vt:lpstr>Referencing a book…</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an Edited Book</vt:lpstr>
      <vt:lpstr>Referencing Journal/Magazine Articles</vt:lpstr>
      <vt:lpstr>PowerPoint Presentation</vt:lpstr>
      <vt:lpstr>PowerPoint Presentation</vt:lpstr>
      <vt:lpstr>Journal Referencing Example</vt:lpstr>
      <vt:lpstr>Referencing a Web Site</vt:lpstr>
      <vt:lpstr>PowerPoint Presentation</vt:lpstr>
      <vt:lpstr>PowerPoint Presentation</vt:lpstr>
      <vt:lpstr>Web Referencing Example</vt:lpstr>
      <vt:lpstr>Examples of web sources to avoid</vt:lpstr>
      <vt:lpstr>Presentation of Reference List</vt:lpstr>
      <vt:lpstr>PowerPoint Presentation</vt:lpstr>
      <vt:lpstr>Reference List</vt:lpstr>
      <vt:lpstr>PowerPoint Presentation</vt:lpstr>
      <vt:lpstr>Multiple works by Same Author</vt:lpstr>
      <vt:lpstr>Top Tips…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Donna Morgan</cp:lastModifiedBy>
  <cp:revision>231</cp:revision>
  <dcterms:created xsi:type="dcterms:W3CDTF">1601-01-01T00:00:00Z</dcterms:created>
  <dcterms:modified xsi:type="dcterms:W3CDTF">2024-10-01T08:07:11Z</dcterms:modified>
</cp:coreProperties>
</file>