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5"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567BCB-A7B5-4488-C97F-C68A11D3930D}" v="892" dt="2023-12-10T01:46:16.033"/>
    <p1510:client id="{390CE7B3-439A-06D6-FAB8-7BC5A142443B}" v="458" dt="2023-12-10T03:02:19.907"/>
    <p1510:client id="{7372D9D3-5DF3-429D-A22B-710D46EE2253}" v="1" dt="2023-12-10T03:25:53.008"/>
    <p1510:client id="{BFE8C44E-5BD4-E9E9-155B-10287CB59E88}" v="346" dt="2023-12-10T02:18:03.2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93" d="100"/>
          <a:sy n="93" d="100"/>
        </p:scale>
        <p:origin x="77" y="13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wish Nawaz" userId="9fbad84a56d06364" providerId="LiveId" clId="{7372D9D3-5DF3-429D-A22B-710D46EE2253}"/>
    <pc:docChg chg="modSld">
      <pc:chgData name="Mehwish Nawaz" userId="9fbad84a56d06364" providerId="LiveId" clId="{7372D9D3-5DF3-429D-A22B-710D46EE2253}" dt="2023-12-10T03:26:42.591" v="22" actId="20577"/>
      <pc:docMkLst>
        <pc:docMk/>
      </pc:docMkLst>
      <pc:sldChg chg="addSp modSp mod">
        <pc:chgData name="Mehwish Nawaz" userId="9fbad84a56d06364" providerId="LiveId" clId="{7372D9D3-5DF3-429D-A22B-710D46EE2253}" dt="2023-12-10T03:26:42.591" v="22" actId="20577"/>
        <pc:sldMkLst>
          <pc:docMk/>
          <pc:sldMk cId="109857222" sldId="256"/>
        </pc:sldMkLst>
        <pc:spChg chg="mod">
          <ac:chgData name="Mehwish Nawaz" userId="9fbad84a56d06364" providerId="LiveId" clId="{7372D9D3-5DF3-429D-A22B-710D46EE2253}" dt="2023-12-10T03:25:38.632" v="4" actId="14100"/>
          <ac:spMkLst>
            <pc:docMk/>
            <pc:sldMk cId="109857222" sldId="256"/>
            <ac:spMk id="3" creationId="{24E7942E-F3C6-6367-11FA-F9E81C13109B}"/>
          </ac:spMkLst>
        </pc:spChg>
        <pc:spChg chg="add mod">
          <ac:chgData name="Mehwish Nawaz" userId="9fbad84a56d06364" providerId="LiveId" clId="{7372D9D3-5DF3-429D-A22B-710D46EE2253}" dt="2023-12-10T03:26:42.591" v="22" actId="20577"/>
          <ac:spMkLst>
            <pc:docMk/>
            <pc:sldMk cId="109857222" sldId="256"/>
            <ac:spMk id="7" creationId="{C471476F-F2D6-5713-7C39-B9E0D4CA2BF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dirty="0"/>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12/10/2023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605695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998709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067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dirty="0"/>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297825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dirty="0"/>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1543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dirty="0"/>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12/10/2023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879885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17791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dirty="0"/>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46337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dirty="0"/>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121889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12/10/2023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758596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dirty="0"/>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12/10/2023</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755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dirty="0"/>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6</a:t>
            </a:r>
          </a:p>
          <a:p>
            <a:pPr lvl="6"/>
            <a:r>
              <a:rPr lang="en-US" dirty="0"/>
              <a:t>7</a:t>
            </a:r>
          </a:p>
          <a:p>
            <a:pPr lvl="7"/>
            <a:r>
              <a:rPr lang="en-US" dirty="0"/>
              <a:t>8</a:t>
            </a:r>
          </a:p>
          <a:p>
            <a:pPr lvl="8"/>
            <a:r>
              <a:rPr lang="en-US" dirty="0"/>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12/10/2023</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1113198266"/>
      </p:ext>
    </p:extLst>
  </p:cSld>
  <p:clrMap bg1="lt1" tx1="dk1" bg2="lt2" tx2="dk2" accent1="accent1" accent2="accent2" accent3="accent3" accent4="accent4" accent5="accent5" accent6="accent6" hlink="hlink" folHlink="folHlink"/>
  <p:sldLayoutIdLst>
    <p:sldLayoutId id="2147484036" r:id="rId1"/>
    <p:sldLayoutId id="2147484037" r:id="rId2"/>
    <p:sldLayoutId id="2147484038" r:id="rId3"/>
    <p:sldLayoutId id="2147484039" r:id="rId4"/>
    <p:sldLayoutId id="2147484040" r:id="rId5"/>
    <p:sldLayoutId id="2147484041" r:id="rId6"/>
    <p:sldLayoutId id="2147484042" r:id="rId7"/>
    <p:sldLayoutId id="2147484043" r:id="rId8"/>
    <p:sldLayoutId id="2147484044" r:id="rId9"/>
    <p:sldLayoutId id="2147484045" r:id="rId10"/>
    <p:sldLayoutId id="2147484046"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4725677-3E7E-224E-5185-E1C66FC1F88D}"/>
              </a:ext>
            </a:extLst>
          </p:cNvPr>
          <p:cNvPicPr>
            <a:picLocks noChangeAspect="1"/>
          </p:cNvPicPr>
          <p:nvPr/>
        </p:nvPicPr>
        <p:blipFill rotWithShape="1">
          <a:blip r:embed="rId2">
            <a:alphaModFix/>
          </a:blip>
          <a:srcRect l="31026" r="15864" b="2"/>
          <a:stretch/>
        </p:blipFill>
        <p:spPr>
          <a:xfrm>
            <a:off x="-1" y="10"/>
            <a:ext cx="6331324" cy="7126931"/>
          </a:xfrm>
          <a:prstGeom prst="rect">
            <a:avLst/>
          </a:prstGeom>
        </p:spPr>
      </p:pic>
      <p:pic>
        <p:nvPicPr>
          <p:cNvPr id="4" name="Picture 3">
            <a:extLst>
              <a:ext uri="{FF2B5EF4-FFF2-40B4-BE49-F238E27FC236}">
                <a16:creationId xmlns:a16="http://schemas.microsoft.com/office/drawing/2014/main" id="{30EF82DF-4A6B-D24E-58DE-4461F86FA498}"/>
              </a:ext>
            </a:extLst>
          </p:cNvPr>
          <p:cNvPicPr>
            <a:picLocks noChangeAspect="1"/>
          </p:cNvPicPr>
          <p:nvPr/>
        </p:nvPicPr>
        <p:blipFill rotWithShape="1">
          <a:blip r:embed="rId2"/>
          <a:srcRect l="31025" r="15864" b="2"/>
          <a:stretch/>
        </p:blipFill>
        <p:spPr>
          <a:xfrm>
            <a:off x="6051177" y="10"/>
            <a:ext cx="6196852" cy="6970048"/>
          </a:xfrm>
          <a:prstGeom prst="rect">
            <a:avLst/>
          </a:prstGeom>
        </p:spPr>
      </p:pic>
      <p:sp>
        <p:nvSpPr>
          <p:cNvPr id="2" name="Title 1">
            <a:extLst>
              <a:ext uri="{FF2B5EF4-FFF2-40B4-BE49-F238E27FC236}">
                <a16:creationId xmlns:a16="http://schemas.microsoft.com/office/drawing/2014/main" id="{3910571D-6D1D-B750-21E5-D4D3E1224EDB}"/>
              </a:ext>
            </a:extLst>
          </p:cNvPr>
          <p:cNvSpPr>
            <a:spLocks noGrp="1"/>
          </p:cNvSpPr>
          <p:nvPr>
            <p:ph type="ctrTitle"/>
          </p:nvPr>
        </p:nvSpPr>
        <p:spPr>
          <a:xfrm>
            <a:off x="1355911" y="509939"/>
            <a:ext cx="6190517" cy="1046867"/>
          </a:xfrm>
        </p:spPr>
        <p:txBody>
          <a:bodyPr vert="horz" lIns="91440" tIns="45720" rIns="91440" bIns="45720" rtlCol="0">
            <a:normAutofit/>
          </a:bodyPr>
          <a:lstStyle/>
          <a:p>
            <a:pPr algn="l"/>
            <a:r>
              <a:rPr lang="en-GB" sz="2400" err="1">
                <a:solidFill>
                  <a:srgbClr val="000000"/>
                </a:solidFill>
                <a:latin typeface="Rockwell"/>
                <a:cs typeface="Calibri Light"/>
              </a:rPr>
              <a:t>Tescos</a:t>
            </a:r>
            <a:r>
              <a:rPr lang="en-GB" sz="2400" dirty="0">
                <a:solidFill>
                  <a:srgbClr val="000000"/>
                </a:solidFill>
                <a:latin typeface="Rockwell"/>
                <a:cs typeface="Calibri Light"/>
              </a:rPr>
              <a:t> digital marketing for a thriving</a:t>
            </a:r>
            <a:br>
              <a:rPr lang="en-GB" sz="2400" dirty="0">
                <a:latin typeface="Rockwell"/>
                <a:cs typeface="Calibri Light"/>
              </a:rPr>
            </a:br>
            <a:r>
              <a:rPr lang="en-GB" sz="2400" dirty="0">
                <a:solidFill>
                  <a:srgbClr val="000000"/>
                </a:solidFill>
                <a:latin typeface="Rockwell"/>
                <a:cs typeface="Calibri Light"/>
              </a:rPr>
              <a:t> customer relationship</a:t>
            </a:r>
          </a:p>
        </p:txBody>
      </p:sp>
      <p:sp>
        <p:nvSpPr>
          <p:cNvPr id="3" name="Subtitle 2">
            <a:extLst>
              <a:ext uri="{FF2B5EF4-FFF2-40B4-BE49-F238E27FC236}">
                <a16:creationId xmlns:a16="http://schemas.microsoft.com/office/drawing/2014/main" id="{24E7942E-F3C6-6367-11FA-F9E81C13109B}"/>
              </a:ext>
            </a:extLst>
          </p:cNvPr>
          <p:cNvSpPr>
            <a:spLocks noGrp="1"/>
          </p:cNvSpPr>
          <p:nvPr>
            <p:ph type="subTitle" idx="1"/>
          </p:nvPr>
        </p:nvSpPr>
        <p:spPr>
          <a:xfrm>
            <a:off x="980303" y="4555524"/>
            <a:ext cx="7051589" cy="469557"/>
          </a:xfrm>
        </p:spPr>
        <p:txBody>
          <a:bodyPr vert="horz" lIns="91440" tIns="45720" rIns="91440" bIns="45720" rtlCol="0">
            <a:normAutofit/>
          </a:bodyPr>
          <a:lstStyle/>
          <a:p>
            <a:r>
              <a:rPr lang="en-GB" dirty="0">
                <a:solidFill>
                  <a:srgbClr val="000000"/>
                </a:solidFill>
              </a:rPr>
              <a:t> Mehwish Nawaz 2021045</a:t>
            </a:r>
          </a:p>
        </p:txBody>
      </p:sp>
      <p:sp>
        <p:nvSpPr>
          <p:cNvPr id="6" name="TextBox 5">
            <a:extLst>
              <a:ext uri="{FF2B5EF4-FFF2-40B4-BE49-F238E27FC236}">
                <a16:creationId xmlns:a16="http://schemas.microsoft.com/office/drawing/2014/main" id="{CDE8D859-62C5-D7FF-8292-07FE142427DB}"/>
              </a:ext>
            </a:extLst>
          </p:cNvPr>
          <p:cNvSpPr txBox="1"/>
          <p:nvPr/>
        </p:nvSpPr>
        <p:spPr>
          <a:xfrm>
            <a:off x="1879788" y="2414869"/>
            <a:ext cx="8077198"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cs typeface="Calibri"/>
              </a:rPr>
              <a:t>According to (Chaffy, D and Ellice, Chadwick F ,2019, p. 9) the use of digital media, and data and technology to support marketing activities has given rise to a bewildering range of labels and jargons created by both by academics and professionals it has been called digital marketing, internet marketing eMarketing and web marketing</a:t>
            </a:r>
            <a:endParaRPr lang="en-US" sz="2000"/>
          </a:p>
        </p:txBody>
      </p:sp>
      <p:sp>
        <p:nvSpPr>
          <p:cNvPr id="7" name="TextBox 6">
            <a:extLst>
              <a:ext uri="{FF2B5EF4-FFF2-40B4-BE49-F238E27FC236}">
                <a16:creationId xmlns:a16="http://schemas.microsoft.com/office/drawing/2014/main" id="{C471476F-F2D6-5713-7C39-B9E0D4CA2BF0}"/>
              </a:ext>
            </a:extLst>
          </p:cNvPr>
          <p:cNvSpPr txBox="1"/>
          <p:nvPr/>
        </p:nvSpPr>
        <p:spPr>
          <a:xfrm>
            <a:off x="609601" y="5873578"/>
            <a:ext cx="4069492" cy="369332"/>
          </a:xfrm>
          <a:prstGeom prst="rect">
            <a:avLst/>
          </a:prstGeom>
          <a:noFill/>
        </p:spPr>
        <p:txBody>
          <a:bodyPr wrap="square" rtlCol="0">
            <a:spAutoFit/>
          </a:bodyPr>
          <a:lstStyle/>
          <a:p>
            <a:r>
              <a:rPr lang="en-GB" dirty="0"/>
              <a:t>10</a:t>
            </a:r>
            <a:r>
              <a:rPr lang="en-GB" baseline="30000" dirty="0"/>
              <a:t>th</a:t>
            </a:r>
            <a:r>
              <a:rPr lang="en-GB" dirty="0"/>
              <a:t> dec,2023</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37FE2E0-15A7-CDC9-B173-2CEFDE9A36AD}"/>
              </a:ext>
            </a:extLst>
          </p:cNvPr>
          <p:cNvSpPr txBox="1"/>
          <p:nvPr/>
        </p:nvSpPr>
        <p:spPr>
          <a:xfrm>
            <a:off x="782171" y="1444625"/>
            <a:ext cx="11176747" cy="74304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1600" dirty="0">
                <a:latin typeface="Calibri"/>
                <a:cs typeface="Calibri"/>
              </a:rPr>
              <a:t>As Risteska Lajita, (2023, p ,209-224) observes that  “Digital marketing is an umbrella term for the marketing of products or services using digital technologies, mainly on the Internet”</a:t>
            </a:r>
            <a:r>
              <a:rPr lang="en-US" dirty="0">
                <a:latin typeface="Calibri"/>
                <a:cs typeface="Calibri"/>
              </a:rPr>
              <a:t> </a:t>
            </a:r>
          </a:p>
        </p:txBody>
      </p:sp>
      <p:sp>
        <p:nvSpPr>
          <p:cNvPr id="4" name="TextBox 3">
            <a:extLst>
              <a:ext uri="{FF2B5EF4-FFF2-40B4-BE49-F238E27FC236}">
                <a16:creationId xmlns:a16="http://schemas.microsoft.com/office/drawing/2014/main" id="{0849F97B-0308-0759-FBE4-EAEC8F1AED41}"/>
              </a:ext>
            </a:extLst>
          </p:cNvPr>
          <p:cNvSpPr txBox="1"/>
          <p:nvPr/>
        </p:nvSpPr>
        <p:spPr>
          <a:xfrm>
            <a:off x="1325095" y="2512920"/>
            <a:ext cx="88055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err="1">
                <a:latin typeface="Calibri"/>
                <a:cs typeface="Calibri"/>
              </a:rPr>
              <a:t>Veleva</a:t>
            </a:r>
            <a:r>
              <a:rPr lang="en-GB" sz="1600">
                <a:latin typeface="Calibri"/>
                <a:cs typeface="Calibri"/>
              </a:rPr>
              <a:t> S and Tsvetanov A  (2020,p,6-7) observes that "Digital marketing campaign can be easily copied by their competitors' trademarks and logos corporate identities and used by them to mislead consumer"</a:t>
            </a:r>
          </a:p>
        </p:txBody>
      </p:sp>
      <p:sp>
        <p:nvSpPr>
          <p:cNvPr id="3" name="TextBox 2">
            <a:extLst>
              <a:ext uri="{FF2B5EF4-FFF2-40B4-BE49-F238E27FC236}">
                <a16:creationId xmlns:a16="http://schemas.microsoft.com/office/drawing/2014/main" id="{693BF359-2E15-9E7C-913A-112D179B6631}"/>
              </a:ext>
            </a:extLst>
          </p:cNvPr>
          <p:cNvSpPr txBox="1"/>
          <p:nvPr/>
        </p:nvSpPr>
        <p:spPr>
          <a:xfrm>
            <a:off x="1241051" y="3585883"/>
            <a:ext cx="958999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latin typeface="Calibri"/>
                <a:cs typeface="Calibri"/>
              </a:rPr>
              <a:t>Amir Manzoor (2018 ,p.2) explains that" social networks provide the same essential features such as an individual profile the ability to include friends and photographs " </a:t>
            </a:r>
          </a:p>
        </p:txBody>
      </p:sp>
      <p:sp>
        <p:nvSpPr>
          <p:cNvPr id="6" name="TextBox 5">
            <a:extLst>
              <a:ext uri="{FF2B5EF4-FFF2-40B4-BE49-F238E27FC236}">
                <a16:creationId xmlns:a16="http://schemas.microsoft.com/office/drawing/2014/main" id="{79D8E14E-0352-9F13-BDA2-5214F44743AD}"/>
              </a:ext>
            </a:extLst>
          </p:cNvPr>
          <p:cNvSpPr txBox="1"/>
          <p:nvPr/>
        </p:nvSpPr>
        <p:spPr>
          <a:xfrm>
            <a:off x="1081368" y="4773706"/>
            <a:ext cx="103744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600">
                <a:latin typeface="Calibri"/>
                <a:cs typeface="Calibri"/>
              </a:rPr>
              <a:t>According to Marilyn price Mitchell (2023).  social media has proven to be a significant source of concern among privacy advocates particularly with concerns over how Cambridge Analytica used Facebook data, parents have become worried about their children's safety and how to protect their personal data.</a:t>
            </a:r>
          </a:p>
        </p:txBody>
      </p:sp>
      <p:sp>
        <p:nvSpPr>
          <p:cNvPr id="7" name="TextBox 6">
            <a:extLst>
              <a:ext uri="{FF2B5EF4-FFF2-40B4-BE49-F238E27FC236}">
                <a16:creationId xmlns:a16="http://schemas.microsoft.com/office/drawing/2014/main" id="{B838725A-8A1E-3406-EC7A-FBA104A7B5B9}"/>
              </a:ext>
            </a:extLst>
          </p:cNvPr>
          <p:cNvSpPr txBox="1"/>
          <p:nvPr/>
        </p:nvSpPr>
        <p:spPr>
          <a:xfrm>
            <a:off x="2804272" y="288552"/>
            <a:ext cx="48386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a:cs typeface="Calibri"/>
              </a:rPr>
              <a:t>Advantages and disadvantages of digital marketing and social media </a:t>
            </a:r>
          </a:p>
        </p:txBody>
      </p:sp>
    </p:spTree>
    <p:extLst>
      <p:ext uri="{BB962C8B-B14F-4D97-AF65-F5344CB8AC3E}">
        <p14:creationId xmlns:p14="http://schemas.microsoft.com/office/powerpoint/2010/main" val="268010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897C14-E42A-4170-ACAE-EDB98126AB0F}"/>
              </a:ext>
            </a:extLst>
          </p:cNvPr>
          <p:cNvSpPr txBox="1"/>
          <p:nvPr/>
        </p:nvSpPr>
        <p:spPr>
          <a:xfrm>
            <a:off x="838200" y="184805"/>
            <a:ext cx="10515600" cy="150588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200" b="1" kern="1200" cap="all" spc="600" baseline="0">
                <a:solidFill>
                  <a:schemeClr val="tx1"/>
                </a:solidFill>
                <a:latin typeface="+mj-lt"/>
                <a:ea typeface="+mj-ea"/>
                <a:cs typeface="+mj-cs"/>
              </a:rPr>
              <a:t>References</a:t>
            </a:r>
          </a:p>
        </p:txBody>
      </p:sp>
      <p:sp>
        <p:nvSpPr>
          <p:cNvPr id="3" name="TextBox 2">
            <a:extLst>
              <a:ext uri="{FF2B5EF4-FFF2-40B4-BE49-F238E27FC236}">
                <a16:creationId xmlns:a16="http://schemas.microsoft.com/office/drawing/2014/main" id="{F444126E-9AB9-13A9-A1E3-DFC2D74281ED}"/>
              </a:ext>
            </a:extLst>
          </p:cNvPr>
          <p:cNvSpPr txBox="1"/>
          <p:nvPr/>
        </p:nvSpPr>
        <p:spPr>
          <a:xfrm>
            <a:off x="838200" y="1844675"/>
            <a:ext cx="10512425" cy="143192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a:latin typeface="Calibri"/>
                <a:cs typeface="Calibri"/>
              </a:rPr>
              <a:t>Chaffy, D and Ellis, Chadwick F, (2019)</a:t>
            </a:r>
            <a:r>
              <a:rPr lang="en-US" i="1">
                <a:latin typeface="Calibri"/>
                <a:cs typeface="Calibri"/>
              </a:rPr>
              <a:t> digital marketing. Seventh edition. Harlow England. Pearson. p. (9)</a:t>
            </a:r>
          </a:p>
          <a:p>
            <a:pPr>
              <a:lnSpc>
                <a:spcPct val="90000"/>
              </a:lnSpc>
              <a:spcAft>
                <a:spcPts val="600"/>
              </a:spcAft>
            </a:pPr>
            <a:endParaRPr lang="en-US" i="1">
              <a:solidFill>
                <a:srgbClr val="000000"/>
              </a:solidFill>
              <a:latin typeface="Calibri"/>
              <a:cs typeface="Calibri"/>
            </a:endParaRPr>
          </a:p>
          <a:p>
            <a:pPr>
              <a:lnSpc>
                <a:spcPct val="90000"/>
              </a:lnSpc>
            </a:pPr>
            <a:r>
              <a:rPr lang="en-GB">
                <a:solidFill>
                  <a:srgbClr val="222222"/>
                </a:solidFill>
                <a:latin typeface="Calibri"/>
                <a:cs typeface="Arial"/>
              </a:rPr>
              <a:t>Risteska, L.(, 2023).</a:t>
            </a:r>
            <a:r>
              <a:rPr lang="en-GB" i="1">
                <a:solidFill>
                  <a:srgbClr val="222222"/>
                </a:solidFill>
                <a:latin typeface="Calibri"/>
                <a:cs typeface="Arial"/>
              </a:rPr>
              <a:t> Benefits of digital marketing.</a:t>
            </a:r>
            <a:r>
              <a:rPr lang="en-GB">
                <a:solidFill>
                  <a:srgbClr val="222222"/>
                </a:solidFill>
                <a:latin typeface="Calibri"/>
                <a:cs typeface="Arial"/>
              </a:rPr>
              <a:t> </a:t>
            </a:r>
            <a:r>
              <a:rPr lang="en-GB" i="1">
                <a:solidFill>
                  <a:srgbClr val="222222"/>
                </a:solidFill>
                <a:latin typeface="Calibri"/>
                <a:cs typeface="Arial"/>
              </a:rPr>
              <a:t>Vizi one</a:t>
            </a:r>
            <a:r>
              <a:rPr lang="en-GB">
                <a:solidFill>
                  <a:srgbClr val="222222"/>
                </a:solidFill>
                <a:latin typeface="Calibri"/>
                <a:cs typeface="Arial"/>
              </a:rPr>
              <a:t>, search ebscohost.com, (41). P (209-224)</a:t>
            </a:r>
          </a:p>
          <a:p>
            <a:pPr>
              <a:lnSpc>
                <a:spcPct val="90000"/>
              </a:lnSpc>
            </a:pPr>
            <a:endParaRPr lang="en-GB">
              <a:solidFill>
                <a:srgbClr val="222222"/>
              </a:solidFill>
              <a:latin typeface="Calibri"/>
              <a:cs typeface="Arial"/>
            </a:endParaRPr>
          </a:p>
          <a:p>
            <a:pPr>
              <a:lnSpc>
                <a:spcPct val="90000"/>
              </a:lnSpc>
            </a:pPr>
            <a:endParaRPr lang="en-GB">
              <a:solidFill>
                <a:srgbClr val="222222"/>
              </a:solidFill>
              <a:latin typeface="Calibri"/>
              <a:cs typeface="Arial"/>
            </a:endParaRPr>
          </a:p>
          <a:p>
            <a:pPr>
              <a:lnSpc>
                <a:spcPct val="90000"/>
              </a:lnSpc>
            </a:pPr>
            <a:endParaRPr lang="en-GB">
              <a:latin typeface="Times New Roman"/>
              <a:cs typeface="Times New Roman"/>
            </a:endParaRPr>
          </a:p>
          <a:p>
            <a:pPr>
              <a:lnSpc>
                <a:spcPct val="90000"/>
              </a:lnSpc>
              <a:spcAft>
                <a:spcPts val="600"/>
              </a:spcAft>
            </a:pPr>
            <a:endParaRPr lang="en-US" i="1"/>
          </a:p>
          <a:p>
            <a:pPr>
              <a:lnSpc>
                <a:spcPct val="90000"/>
              </a:lnSpc>
              <a:spcAft>
                <a:spcPts val="600"/>
              </a:spcAft>
            </a:pPr>
            <a:endParaRPr lang="en-US" i="1"/>
          </a:p>
          <a:p>
            <a:pPr>
              <a:lnSpc>
                <a:spcPct val="90000"/>
              </a:lnSpc>
              <a:spcAft>
                <a:spcPts val="600"/>
              </a:spcAft>
            </a:pPr>
            <a:endParaRPr lang="en-US" i="1"/>
          </a:p>
        </p:txBody>
      </p:sp>
      <p:sp>
        <p:nvSpPr>
          <p:cNvPr id="4" name="TextBox 3">
            <a:extLst>
              <a:ext uri="{FF2B5EF4-FFF2-40B4-BE49-F238E27FC236}">
                <a16:creationId xmlns:a16="http://schemas.microsoft.com/office/drawing/2014/main" id="{123DFE2B-AA73-762C-11AB-08CB9F07EC4F}"/>
              </a:ext>
            </a:extLst>
          </p:cNvPr>
          <p:cNvSpPr txBox="1"/>
          <p:nvPr/>
        </p:nvSpPr>
        <p:spPr>
          <a:xfrm>
            <a:off x="883024" y="3186487"/>
            <a:ext cx="10512425" cy="6717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1600" dirty="0">
                <a:latin typeface="Calibri"/>
                <a:ea typeface="Verdana"/>
                <a:cs typeface="Calibri"/>
              </a:rPr>
              <a:t>VELEVA, S.S. and TSVETANOVA, A.I.,( 2020) </a:t>
            </a:r>
            <a:r>
              <a:rPr lang="en-GB" sz="1600" i="1" dirty="0">
                <a:latin typeface="Calibri"/>
                <a:ea typeface="Verdana"/>
                <a:cs typeface="Calibri"/>
              </a:rPr>
              <a:t>Characteristics of the digital marketing advantages and disadvantages.</a:t>
            </a:r>
            <a:r>
              <a:rPr lang="en-GB" sz="1600" dirty="0">
                <a:latin typeface="Calibri"/>
                <a:ea typeface="Verdana"/>
                <a:cs typeface="Calibri"/>
              </a:rPr>
              <a:t> </a:t>
            </a:r>
            <a:r>
              <a:rPr lang="en-GB" sz="1600" i="1" dirty="0">
                <a:latin typeface="Calibri"/>
                <a:ea typeface="Verdana"/>
                <a:cs typeface="Calibri"/>
              </a:rPr>
              <a:t>IOP Conference Series. Materials Science and Engineering, </a:t>
            </a:r>
            <a:r>
              <a:rPr lang="en-GB" sz="1600" dirty="0">
                <a:latin typeface="Calibri"/>
                <a:ea typeface="Verdana"/>
                <a:cs typeface="Calibri"/>
              </a:rPr>
              <a:t>940 (1).pp12065  </a:t>
            </a:r>
            <a:r>
              <a:rPr lang="en-GB" sz="1600" dirty="0">
                <a:latin typeface="Calibri"/>
                <a:ea typeface="+mn-lt"/>
                <a:cs typeface="+mn-lt"/>
              </a:rPr>
              <a:t>https://doi.org/10.1088/1757-899X/940/1/012065</a:t>
            </a:r>
            <a:endParaRPr lang="en-US" sz="1600">
              <a:latin typeface="Calibri"/>
              <a:ea typeface="Verdana"/>
              <a:cs typeface="Calibri"/>
            </a:endParaRPr>
          </a:p>
          <a:p>
            <a:pPr>
              <a:lnSpc>
                <a:spcPct val="90000"/>
              </a:lnSpc>
              <a:spcAft>
                <a:spcPts val="600"/>
              </a:spcAft>
            </a:pPr>
            <a:endParaRPr lang="en-GB" sz="1600" dirty="0">
              <a:latin typeface="Calibri"/>
              <a:ea typeface="Verdana"/>
              <a:cs typeface="Calibri"/>
            </a:endParaRPr>
          </a:p>
          <a:p>
            <a:pPr>
              <a:lnSpc>
                <a:spcPct val="90000"/>
              </a:lnSpc>
              <a:spcAft>
                <a:spcPts val="600"/>
              </a:spcAft>
            </a:pPr>
            <a:endParaRPr lang="en-GB" sz="1600">
              <a:solidFill>
                <a:srgbClr val="555555"/>
              </a:solidFill>
              <a:latin typeface="Verdana"/>
              <a:ea typeface="Verdana"/>
            </a:endParaRPr>
          </a:p>
          <a:p>
            <a:pPr>
              <a:lnSpc>
                <a:spcPct val="90000"/>
              </a:lnSpc>
              <a:spcAft>
                <a:spcPts val="600"/>
              </a:spcAft>
            </a:pPr>
            <a:endParaRPr lang="en-GB" sz="1600">
              <a:solidFill>
                <a:srgbClr val="555555"/>
              </a:solidFill>
              <a:latin typeface="Verdana"/>
              <a:ea typeface="Verdana"/>
            </a:endParaRPr>
          </a:p>
        </p:txBody>
      </p:sp>
      <p:sp>
        <p:nvSpPr>
          <p:cNvPr id="5" name="TextBox 4">
            <a:extLst>
              <a:ext uri="{FF2B5EF4-FFF2-40B4-BE49-F238E27FC236}">
                <a16:creationId xmlns:a16="http://schemas.microsoft.com/office/drawing/2014/main" id="{FE484EB0-7006-F925-AD1D-CFB01973DD45}"/>
              </a:ext>
            </a:extLst>
          </p:cNvPr>
          <p:cNvSpPr txBox="1"/>
          <p:nvPr/>
        </p:nvSpPr>
        <p:spPr>
          <a:xfrm>
            <a:off x="883023" y="4261132"/>
            <a:ext cx="10467602" cy="12264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GB" sz="1600" dirty="0">
                <a:latin typeface="Calibri"/>
                <a:cs typeface="Calibri"/>
              </a:rPr>
              <a:t>Manzoor, A.(2018) </a:t>
            </a:r>
            <a:r>
              <a:rPr lang="en-GB" sz="1600" i="1" dirty="0">
                <a:latin typeface="Calibri"/>
                <a:cs typeface="Calibri"/>
              </a:rPr>
              <a:t>social media marketing for a competitive advantage: breakthrough in research and practise pp . (.21-38) IGI global  </a:t>
            </a:r>
            <a:r>
              <a:rPr lang="en-GB" sz="1600" dirty="0">
                <a:solidFill>
                  <a:srgbClr val="3A3A3A"/>
                </a:solidFill>
                <a:latin typeface="Calibri"/>
                <a:ea typeface="+mn-lt"/>
                <a:cs typeface="+mn-lt"/>
              </a:rPr>
              <a:t>Available at: https://doi.org/10.4018/978-1-5225-5637-4.</a:t>
            </a:r>
            <a:endParaRPr lang="en-GB" sz="1600" i="1" dirty="0">
              <a:latin typeface="Calibri"/>
              <a:cs typeface="Calibri"/>
            </a:endParaRPr>
          </a:p>
        </p:txBody>
      </p:sp>
      <p:sp>
        <p:nvSpPr>
          <p:cNvPr id="8" name="TextBox 7">
            <a:extLst>
              <a:ext uri="{FF2B5EF4-FFF2-40B4-BE49-F238E27FC236}">
                <a16:creationId xmlns:a16="http://schemas.microsoft.com/office/drawing/2014/main" id="{18492B97-CD02-9D94-53F1-5F3D6566D953}"/>
              </a:ext>
            </a:extLst>
          </p:cNvPr>
          <p:cNvSpPr txBox="1"/>
          <p:nvPr/>
        </p:nvSpPr>
        <p:spPr>
          <a:xfrm>
            <a:off x="946897" y="5056654"/>
            <a:ext cx="1124846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Calibri"/>
                <a:cs typeface="Calibri"/>
              </a:rPr>
              <a:t>Price, M (2023) </a:t>
            </a:r>
            <a:r>
              <a:rPr lang="en-GB" sz="1600" i="1" dirty="0">
                <a:latin typeface="Calibri"/>
                <a:cs typeface="Calibri"/>
              </a:rPr>
              <a:t>,disadvantages of social networking</a:t>
            </a:r>
            <a:r>
              <a:rPr lang="en-GB" sz="1600" dirty="0">
                <a:latin typeface="Calibri"/>
                <a:cs typeface="Calibri"/>
              </a:rPr>
              <a:t>,</a:t>
            </a:r>
            <a:r>
              <a:rPr lang="en-GB" sz="1600" i="1" dirty="0">
                <a:latin typeface="Calibri"/>
                <a:cs typeface="Calibri"/>
              </a:rPr>
              <a:t> Roots of action, viewed at 2 dec 2023,   </a:t>
            </a:r>
            <a:r>
              <a:rPr lang="en-GB" sz="1600" dirty="0">
                <a:latin typeface="Calibri"/>
                <a:ea typeface="+mn-lt"/>
                <a:cs typeface="+mn-lt"/>
              </a:rPr>
              <a:t>https://www.rootsofaction.com/disadvantages-of-social-networking/</a:t>
            </a:r>
            <a:endParaRPr lang="en-GB" sz="1600" i="1">
              <a:latin typeface="Calibri"/>
              <a:cs typeface="Calibri"/>
            </a:endParaRPr>
          </a:p>
        </p:txBody>
      </p:sp>
    </p:spTree>
    <p:extLst>
      <p:ext uri="{BB962C8B-B14F-4D97-AF65-F5344CB8AC3E}">
        <p14:creationId xmlns:p14="http://schemas.microsoft.com/office/powerpoint/2010/main" val="376008134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emplate>office theme</Template>
  <TotalTime>1</TotalTime>
  <Words>417</Words>
  <Application>Microsoft Office PowerPoint</Application>
  <PresentationFormat>Widescreen</PresentationFormat>
  <Paragraphs>21</Paragraphs>
  <Slides>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vt:i4>
      </vt:variant>
    </vt:vector>
  </HeadingPairs>
  <TitlesOfParts>
    <vt:vector size="10" baseType="lpstr">
      <vt:lpstr>Calibri</vt:lpstr>
      <vt:lpstr>Calibri Light</vt:lpstr>
      <vt:lpstr>Rockwell</vt:lpstr>
      <vt:lpstr>Times New Roman</vt:lpstr>
      <vt:lpstr>Verdana</vt:lpstr>
      <vt:lpstr>Wingdings</vt:lpstr>
      <vt:lpstr>Atlas</vt:lpstr>
      <vt:lpstr>Tescos digital marketing for a thriving  customer relationship</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Mehwish Nawaz</dc:creator>
  <cp:lastModifiedBy>Mehwish Nawaz</cp:lastModifiedBy>
  <cp:revision>676</cp:revision>
  <dcterms:created xsi:type="dcterms:W3CDTF">2023-12-09T01:22:50Z</dcterms:created>
  <dcterms:modified xsi:type="dcterms:W3CDTF">2023-12-10T03:26:49Z</dcterms:modified>
</cp:coreProperties>
</file>