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0.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1.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2.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3.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4.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77" r:id="rId1"/>
  </p:sldMasterIdLst>
  <p:notesMasterIdLst>
    <p:notesMasterId r:id="rId19"/>
  </p:notesMasterIdLst>
  <p:sldIdLst>
    <p:sldId id="256" r:id="rId2"/>
    <p:sldId id="257" r:id="rId3"/>
    <p:sldId id="258" r:id="rId4"/>
    <p:sldId id="259" r:id="rId5"/>
    <p:sldId id="260" r:id="rId6"/>
    <p:sldId id="262" r:id="rId7"/>
    <p:sldId id="263" r:id="rId8"/>
    <p:sldId id="264" r:id="rId9"/>
    <p:sldId id="265" r:id="rId10"/>
    <p:sldId id="266" r:id="rId11"/>
    <p:sldId id="267" r:id="rId12"/>
    <p:sldId id="270" r:id="rId13"/>
    <p:sldId id="271" r:id="rId14"/>
    <p:sldId id="272" r:id="rId15"/>
    <p:sldId id="273" r:id="rId16"/>
    <p:sldId id="274" r:id="rId17"/>
    <p:sldId id="275"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ilvia tanache" initials="st" lastIdx="1" clrIdx="0">
    <p:extLst>
      <p:ext uri="{19B8F6BF-5375-455C-9EA6-DF929625EA0E}">
        <p15:presenceInfo xmlns:p15="http://schemas.microsoft.com/office/powerpoint/2012/main" userId="83540f2009e8302e"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3" Type="http://schemas.openxmlformats.org/officeDocument/2006/relationships/slide" Target="slides/slide2.xml" /><Relationship Id="rId21" Type="http://schemas.openxmlformats.org/officeDocument/2006/relationships/presProps" Target="presProp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commentAuthors" Target="commentAuthor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tableStyles" Target="tableStyles.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theme" Target="theme/theme1.xml" /><Relationship Id="rId10" Type="http://schemas.openxmlformats.org/officeDocument/2006/relationships/slide" Target="slides/slide9.xml" /><Relationship Id="rId19" Type="http://schemas.openxmlformats.org/officeDocument/2006/relationships/notesMaster" Target="notesMasters/notesMaster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viewProps" Target="viewProps.xml" /></Relationships>
</file>

<file path=ppt/diagrams/colors1.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E8FD3F7-13D2-4583-AC91-D922CB0F1C12}" type="doc">
      <dgm:prSet loTypeId="urn:microsoft.com/office/officeart/2005/8/layout/vList2" loCatId="list" qsTypeId="urn:microsoft.com/office/officeart/2005/8/quickstyle/simple1" qsCatId="simple" csTypeId="urn:microsoft.com/office/officeart/2005/8/colors/accent0_2" csCatId="mainScheme"/>
      <dgm:spPr/>
      <dgm:t>
        <a:bodyPr/>
        <a:lstStyle/>
        <a:p>
          <a:endParaRPr lang="en-IN"/>
        </a:p>
      </dgm:t>
    </dgm:pt>
    <dgm:pt modelId="{A7F70A80-FE39-470D-B09E-54963D4395BD}">
      <dgm:prSet/>
      <dgm:spPr/>
      <dgm:t>
        <a:bodyPr/>
        <a:lstStyle/>
        <a:p>
          <a:r>
            <a:rPr lang="en-IN"/>
            <a:t>The presentation will focus on the business operations of the British multinational biotechnology and pharmaceutical company, GlaxoSmithKline (GSK).</a:t>
          </a:r>
        </a:p>
      </dgm:t>
    </dgm:pt>
    <dgm:pt modelId="{505ECBCB-7FD5-4F27-A4F2-E1979C996995}" type="parTrans" cxnId="{2825CE9B-E4DF-4240-83B9-9EBDC51B1984}">
      <dgm:prSet/>
      <dgm:spPr/>
      <dgm:t>
        <a:bodyPr/>
        <a:lstStyle/>
        <a:p>
          <a:endParaRPr lang="en-IN"/>
        </a:p>
      </dgm:t>
    </dgm:pt>
    <dgm:pt modelId="{502C781F-FF51-4153-8B4F-5C38F33BFBFC}" type="sibTrans" cxnId="{2825CE9B-E4DF-4240-83B9-9EBDC51B1984}">
      <dgm:prSet/>
      <dgm:spPr/>
      <dgm:t>
        <a:bodyPr/>
        <a:lstStyle/>
        <a:p>
          <a:endParaRPr lang="en-IN"/>
        </a:p>
      </dgm:t>
    </dgm:pt>
    <dgm:pt modelId="{07C6E3FB-87A2-4250-992E-1975C31136E1}">
      <dgm:prSet/>
      <dgm:spPr/>
      <dgm:t>
        <a:bodyPr/>
        <a:lstStyle/>
        <a:p>
          <a:r>
            <a:rPr lang="en-IN"/>
            <a:t>The business aims to establish its management office in Germany to have an EU management office and increase worldwide trading.</a:t>
          </a:r>
        </a:p>
      </dgm:t>
    </dgm:pt>
    <dgm:pt modelId="{71AD5A3A-F4FD-4704-87BC-7176D75853C7}" type="parTrans" cxnId="{E4776982-D734-4039-ACF8-993EC1504270}">
      <dgm:prSet/>
      <dgm:spPr/>
      <dgm:t>
        <a:bodyPr/>
        <a:lstStyle/>
        <a:p>
          <a:endParaRPr lang="en-IN"/>
        </a:p>
      </dgm:t>
    </dgm:pt>
    <dgm:pt modelId="{5B74BC1C-1958-4874-9E56-5BDD05D43D4F}" type="sibTrans" cxnId="{E4776982-D734-4039-ACF8-993EC1504270}">
      <dgm:prSet/>
      <dgm:spPr/>
      <dgm:t>
        <a:bodyPr/>
        <a:lstStyle/>
        <a:p>
          <a:endParaRPr lang="en-IN"/>
        </a:p>
      </dgm:t>
    </dgm:pt>
    <dgm:pt modelId="{4CAB58B2-37B6-42DD-8996-AAF9A7E690B1}">
      <dgm:prSet/>
      <dgm:spPr/>
      <dgm:t>
        <a:bodyPr/>
        <a:lstStyle/>
        <a:p>
          <a:r>
            <a:rPr lang="en-IN"/>
            <a:t>The cultural differences between the UK and Germany will be analysed with the application of intercultural communication theories and Hofsteed's cultural dimension model.</a:t>
          </a:r>
        </a:p>
      </dgm:t>
    </dgm:pt>
    <dgm:pt modelId="{40EB0FE1-D4A4-4B5D-A97E-89BD49558C25}" type="parTrans" cxnId="{9BFC8431-1624-47FE-8CFD-DBF2F183BEED}">
      <dgm:prSet/>
      <dgm:spPr/>
      <dgm:t>
        <a:bodyPr/>
        <a:lstStyle/>
        <a:p>
          <a:endParaRPr lang="en-IN"/>
        </a:p>
      </dgm:t>
    </dgm:pt>
    <dgm:pt modelId="{D62B96C8-97BA-4527-A094-6576633F68F8}" type="sibTrans" cxnId="{9BFC8431-1624-47FE-8CFD-DBF2F183BEED}">
      <dgm:prSet/>
      <dgm:spPr/>
      <dgm:t>
        <a:bodyPr/>
        <a:lstStyle/>
        <a:p>
          <a:endParaRPr lang="en-IN"/>
        </a:p>
      </dgm:t>
    </dgm:pt>
    <dgm:pt modelId="{5201BE34-7E2D-4910-BA11-CDF998C07161}" type="pres">
      <dgm:prSet presAssocID="{EE8FD3F7-13D2-4583-AC91-D922CB0F1C12}" presName="linear" presStyleCnt="0">
        <dgm:presLayoutVars>
          <dgm:animLvl val="lvl"/>
          <dgm:resizeHandles val="exact"/>
        </dgm:presLayoutVars>
      </dgm:prSet>
      <dgm:spPr/>
    </dgm:pt>
    <dgm:pt modelId="{18A92558-1906-4534-8AA8-F2A253502BF3}" type="pres">
      <dgm:prSet presAssocID="{A7F70A80-FE39-470D-B09E-54963D4395BD}" presName="parentText" presStyleLbl="node1" presStyleIdx="0" presStyleCnt="3">
        <dgm:presLayoutVars>
          <dgm:chMax val="0"/>
          <dgm:bulletEnabled val="1"/>
        </dgm:presLayoutVars>
      </dgm:prSet>
      <dgm:spPr/>
    </dgm:pt>
    <dgm:pt modelId="{261D3FCF-8287-40A0-AC23-56782677E18F}" type="pres">
      <dgm:prSet presAssocID="{502C781F-FF51-4153-8B4F-5C38F33BFBFC}" presName="spacer" presStyleCnt="0"/>
      <dgm:spPr/>
    </dgm:pt>
    <dgm:pt modelId="{C96A034D-85BC-458B-8F94-E8B9F697BBBF}" type="pres">
      <dgm:prSet presAssocID="{07C6E3FB-87A2-4250-992E-1975C31136E1}" presName="parentText" presStyleLbl="node1" presStyleIdx="1" presStyleCnt="3">
        <dgm:presLayoutVars>
          <dgm:chMax val="0"/>
          <dgm:bulletEnabled val="1"/>
        </dgm:presLayoutVars>
      </dgm:prSet>
      <dgm:spPr/>
    </dgm:pt>
    <dgm:pt modelId="{2EFD1311-17FC-4A1D-B2C9-1CDFA8EF16C4}" type="pres">
      <dgm:prSet presAssocID="{5B74BC1C-1958-4874-9E56-5BDD05D43D4F}" presName="spacer" presStyleCnt="0"/>
      <dgm:spPr/>
    </dgm:pt>
    <dgm:pt modelId="{106D4AB5-E8FB-45E3-81AD-69225562F442}" type="pres">
      <dgm:prSet presAssocID="{4CAB58B2-37B6-42DD-8996-AAF9A7E690B1}" presName="parentText" presStyleLbl="node1" presStyleIdx="2" presStyleCnt="3">
        <dgm:presLayoutVars>
          <dgm:chMax val="0"/>
          <dgm:bulletEnabled val="1"/>
        </dgm:presLayoutVars>
      </dgm:prSet>
      <dgm:spPr/>
    </dgm:pt>
  </dgm:ptLst>
  <dgm:cxnLst>
    <dgm:cxn modelId="{A0904B1A-FE06-44F1-B982-370D019017A1}" type="presOf" srcId="{EE8FD3F7-13D2-4583-AC91-D922CB0F1C12}" destId="{5201BE34-7E2D-4910-BA11-CDF998C07161}" srcOrd="0" destOrd="0" presId="urn:microsoft.com/office/officeart/2005/8/layout/vList2"/>
    <dgm:cxn modelId="{9BFC8431-1624-47FE-8CFD-DBF2F183BEED}" srcId="{EE8FD3F7-13D2-4583-AC91-D922CB0F1C12}" destId="{4CAB58B2-37B6-42DD-8996-AAF9A7E690B1}" srcOrd="2" destOrd="0" parTransId="{40EB0FE1-D4A4-4B5D-A97E-89BD49558C25}" sibTransId="{D62B96C8-97BA-4527-A094-6576633F68F8}"/>
    <dgm:cxn modelId="{E2E4A052-FBD0-463E-A737-E053B1330363}" type="presOf" srcId="{4CAB58B2-37B6-42DD-8996-AAF9A7E690B1}" destId="{106D4AB5-E8FB-45E3-81AD-69225562F442}" srcOrd="0" destOrd="0" presId="urn:microsoft.com/office/officeart/2005/8/layout/vList2"/>
    <dgm:cxn modelId="{E4776982-D734-4039-ACF8-993EC1504270}" srcId="{EE8FD3F7-13D2-4583-AC91-D922CB0F1C12}" destId="{07C6E3FB-87A2-4250-992E-1975C31136E1}" srcOrd="1" destOrd="0" parTransId="{71AD5A3A-F4FD-4704-87BC-7176D75853C7}" sibTransId="{5B74BC1C-1958-4874-9E56-5BDD05D43D4F}"/>
    <dgm:cxn modelId="{2825CE9B-E4DF-4240-83B9-9EBDC51B1984}" srcId="{EE8FD3F7-13D2-4583-AC91-D922CB0F1C12}" destId="{A7F70A80-FE39-470D-B09E-54963D4395BD}" srcOrd="0" destOrd="0" parTransId="{505ECBCB-7FD5-4F27-A4F2-E1979C996995}" sibTransId="{502C781F-FF51-4153-8B4F-5C38F33BFBFC}"/>
    <dgm:cxn modelId="{6C0C7FCE-AC06-4FBD-9267-4FE328EBC5E3}" type="presOf" srcId="{A7F70A80-FE39-470D-B09E-54963D4395BD}" destId="{18A92558-1906-4534-8AA8-F2A253502BF3}" srcOrd="0" destOrd="0" presId="urn:microsoft.com/office/officeart/2005/8/layout/vList2"/>
    <dgm:cxn modelId="{B947CBCF-17AD-4356-911A-C16F03DB67FF}" type="presOf" srcId="{07C6E3FB-87A2-4250-992E-1975C31136E1}" destId="{C96A034D-85BC-458B-8F94-E8B9F697BBBF}" srcOrd="0" destOrd="0" presId="urn:microsoft.com/office/officeart/2005/8/layout/vList2"/>
    <dgm:cxn modelId="{490B6F87-7A5B-427A-936C-4FECED4A7CC9}" type="presParOf" srcId="{5201BE34-7E2D-4910-BA11-CDF998C07161}" destId="{18A92558-1906-4534-8AA8-F2A253502BF3}" srcOrd="0" destOrd="0" presId="urn:microsoft.com/office/officeart/2005/8/layout/vList2"/>
    <dgm:cxn modelId="{1CA25DEC-A74E-433C-9BC0-09791A19D85E}" type="presParOf" srcId="{5201BE34-7E2D-4910-BA11-CDF998C07161}" destId="{261D3FCF-8287-40A0-AC23-56782677E18F}" srcOrd="1" destOrd="0" presId="urn:microsoft.com/office/officeart/2005/8/layout/vList2"/>
    <dgm:cxn modelId="{CE8E0B79-FD6A-4867-807E-A4AD374DC176}" type="presParOf" srcId="{5201BE34-7E2D-4910-BA11-CDF998C07161}" destId="{C96A034D-85BC-458B-8F94-E8B9F697BBBF}" srcOrd="2" destOrd="0" presId="urn:microsoft.com/office/officeart/2005/8/layout/vList2"/>
    <dgm:cxn modelId="{D8CC19E4-0142-48EE-A995-F9E5E6F76A9C}" type="presParOf" srcId="{5201BE34-7E2D-4910-BA11-CDF998C07161}" destId="{2EFD1311-17FC-4A1D-B2C9-1CDFA8EF16C4}" srcOrd="3" destOrd="0" presId="urn:microsoft.com/office/officeart/2005/8/layout/vList2"/>
    <dgm:cxn modelId="{805DB67D-0D81-48B4-B891-B5D5DEFBE56A}" type="presParOf" srcId="{5201BE34-7E2D-4910-BA11-CDF998C07161}" destId="{106D4AB5-E8FB-45E3-81AD-69225562F442}"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21666BE-82AF-494D-8AFD-D9AE7B6F936D}" type="doc">
      <dgm:prSet loTypeId="urn:microsoft.com/office/officeart/2005/8/layout/hProcess11" loCatId="process" qsTypeId="urn:microsoft.com/office/officeart/2005/8/quickstyle/simple1" qsCatId="simple" csTypeId="urn:microsoft.com/office/officeart/2005/8/colors/accent1_2" csCatId="accent1"/>
      <dgm:spPr/>
      <dgm:t>
        <a:bodyPr/>
        <a:lstStyle/>
        <a:p>
          <a:endParaRPr lang="en-IN"/>
        </a:p>
      </dgm:t>
    </dgm:pt>
    <dgm:pt modelId="{9FAB2A63-38D0-4B54-8F32-B1F72E418931}">
      <dgm:prSet/>
      <dgm:spPr/>
      <dgm:t>
        <a:bodyPr/>
        <a:lstStyle/>
        <a:p>
          <a:r>
            <a:rPr lang="en-IN"/>
            <a:t>British communication highlights the mix of indirect and direct communication.</a:t>
          </a:r>
        </a:p>
      </dgm:t>
    </dgm:pt>
    <dgm:pt modelId="{B861AFA9-E601-42B1-9E0A-E8D0E5132A4E}" type="parTrans" cxnId="{976530DB-A276-4E88-B8A7-E20149CBD717}">
      <dgm:prSet/>
      <dgm:spPr/>
      <dgm:t>
        <a:bodyPr/>
        <a:lstStyle/>
        <a:p>
          <a:endParaRPr lang="en-IN"/>
        </a:p>
      </dgm:t>
    </dgm:pt>
    <dgm:pt modelId="{3B32C26D-CEE9-4016-BC93-903D2DC58218}" type="sibTrans" cxnId="{976530DB-A276-4E88-B8A7-E20149CBD717}">
      <dgm:prSet/>
      <dgm:spPr/>
      <dgm:t>
        <a:bodyPr/>
        <a:lstStyle/>
        <a:p>
          <a:endParaRPr lang="en-IN"/>
        </a:p>
      </dgm:t>
    </dgm:pt>
    <dgm:pt modelId="{87A55697-B363-46A6-9BBB-5055237E8671}">
      <dgm:prSet/>
      <dgm:spPr/>
      <dgm:t>
        <a:bodyPr/>
        <a:lstStyle/>
        <a:p>
          <a:r>
            <a:rPr lang="en-IN" dirty="0"/>
            <a:t>Direct communication maintains transparency and in-direct communication emphasize relationships and feelings (</a:t>
          </a:r>
          <a:r>
            <a:rPr lang="en-IN" dirty="0" err="1"/>
            <a:t>Commisceo</a:t>
          </a:r>
          <a:r>
            <a:rPr lang="en-IN" dirty="0"/>
            <a:t> Global Consulting Ltd, 2024).</a:t>
          </a:r>
        </a:p>
      </dgm:t>
    </dgm:pt>
    <dgm:pt modelId="{855D4D8D-EEC7-4090-AD49-180B98029B69}" type="parTrans" cxnId="{B10C0B1F-E087-4A03-ACC0-AF1D44F06E53}">
      <dgm:prSet/>
      <dgm:spPr/>
      <dgm:t>
        <a:bodyPr/>
        <a:lstStyle/>
        <a:p>
          <a:endParaRPr lang="en-IN"/>
        </a:p>
      </dgm:t>
    </dgm:pt>
    <dgm:pt modelId="{39493785-C176-4F03-A7A6-D2B8D8C70560}" type="sibTrans" cxnId="{B10C0B1F-E087-4A03-ACC0-AF1D44F06E53}">
      <dgm:prSet/>
      <dgm:spPr/>
      <dgm:t>
        <a:bodyPr/>
        <a:lstStyle/>
        <a:p>
          <a:endParaRPr lang="en-IN"/>
        </a:p>
      </dgm:t>
    </dgm:pt>
    <dgm:pt modelId="{930D165B-C0EF-4F2B-A591-3400597D2F70}">
      <dgm:prSet/>
      <dgm:spPr/>
      <dgm:t>
        <a:bodyPr/>
        <a:lstStyle/>
        <a:p>
          <a:r>
            <a:rPr lang="en-IN"/>
            <a:t>British communication values politeness while interacting with proper manners which influences communication culture.</a:t>
          </a:r>
        </a:p>
      </dgm:t>
    </dgm:pt>
    <dgm:pt modelId="{4EE78C74-05FD-44BB-887B-A4E024F02417}" type="parTrans" cxnId="{8E44FB87-5E82-4075-B425-3F4A6F708B94}">
      <dgm:prSet/>
      <dgm:spPr/>
      <dgm:t>
        <a:bodyPr/>
        <a:lstStyle/>
        <a:p>
          <a:endParaRPr lang="en-IN"/>
        </a:p>
      </dgm:t>
    </dgm:pt>
    <dgm:pt modelId="{BBDA8C86-B435-4DD7-BA3A-80AF88CB3FED}" type="sibTrans" cxnId="{8E44FB87-5E82-4075-B425-3F4A6F708B94}">
      <dgm:prSet/>
      <dgm:spPr/>
      <dgm:t>
        <a:bodyPr/>
        <a:lstStyle/>
        <a:p>
          <a:endParaRPr lang="en-IN"/>
        </a:p>
      </dgm:t>
    </dgm:pt>
    <dgm:pt modelId="{E8431DD3-2C2F-494A-A973-EE3A0F1AD64A}" type="pres">
      <dgm:prSet presAssocID="{B21666BE-82AF-494D-8AFD-D9AE7B6F936D}" presName="Name0" presStyleCnt="0">
        <dgm:presLayoutVars>
          <dgm:dir/>
          <dgm:resizeHandles val="exact"/>
        </dgm:presLayoutVars>
      </dgm:prSet>
      <dgm:spPr/>
    </dgm:pt>
    <dgm:pt modelId="{B63D7AE5-19F4-4142-972D-2D9DB778CA16}" type="pres">
      <dgm:prSet presAssocID="{B21666BE-82AF-494D-8AFD-D9AE7B6F936D}" presName="arrow" presStyleLbl="bgShp" presStyleIdx="0" presStyleCnt="1"/>
      <dgm:spPr/>
    </dgm:pt>
    <dgm:pt modelId="{2D2059A4-399C-42DC-90A5-AFBC3400C605}" type="pres">
      <dgm:prSet presAssocID="{B21666BE-82AF-494D-8AFD-D9AE7B6F936D}" presName="points" presStyleCnt="0"/>
      <dgm:spPr/>
    </dgm:pt>
    <dgm:pt modelId="{41F31644-6AF7-46EA-A40E-187A730136E8}" type="pres">
      <dgm:prSet presAssocID="{9FAB2A63-38D0-4B54-8F32-B1F72E418931}" presName="compositeA" presStyleCnt="0"/>
      <dgm:spPr/>
    </dgm:pt>
    <dgm:pt modelId="{92DDC114-BABA-4207-BF09-8D4CB98443FC}" type="pres">
      <dgm:prSet presAssocID="{9FAB2A63-38D0-4B54-8F32-B1F72E418931}" presName="textA" presStyleLbl="revTx" presStyleIdx="0" presStyleCnt="3">
        <dgm:presLayoutVars>
          <dgm:bulletEnabled val="1"/>
        </dgm:presLayoutVars>
      </dgm:prSet>
      <dgm:spPr/>
    </dgm:pt>
    <dgm:pt modelId="{804C62AF-796A-4119-BFC6-3C5B12C326FA}" type="pres">
      <dgm:prSet presAssocID="{9FAB2A63-38D0-4B54-8F32-B1F72E418931}" presName="circleA" presStyleLbl="node1" presStyleIdx="0" presStyleCnt="3"/>
      <dgm:spPr/>
    </dgm:pt>
    <dgm:pt modelId="{09D79EC0-13DC-4AC9-9B15-357B35C0B507}" type="pres">
      <dgm:prSet presAssocID="{9FAB2A63-38D0-4B54-8F32-B1F72E418931}" presName="spaceA" presStyleCnt="0"/>
      <dgm:spPr/>
    </dgm:pt>
    <dgm:pt modelId="{D0EEF8C4-FC59-4EF3-BAE8-3C7511DA50D0}" type="pres">
      <dgm:prSet presAssocID="{3B32C26D-CEE9-4016-BC93-903D2DC58218}" presName="space" presStyleCnt="0"/>
      <dgm:spPr/>
    </dgm:pt>
    <dgm:pt modelId="{78707A03-7B13-4BDB-9C6B-892D94FEE6CD}" type="pres">
      <dgm:prSet presAssocID="{87A55697-B363-46A6-9BBB-5055237E8671}" presName="compositeB" presStyleCnt="0"/>
      <dgm:spPr/>
    </dgm:pt>
    <dgm:pt modelId="{D6EB9501-1549-4EB6-94CD-218F6A8E1AD4}" type="pres">
      <dgm:prSet presAssocID="{87A55697-B363-46A6-9BBB-5055237E8671}" presName="textB" presStyleLbl="revTx" presStyleIdx="1" presStyleCnt="3">
        <dgm:presLayoutVars>
          <dgm:bulletEnabled val="1"/>
        </dgm:presLayoutVars>
      </dgm:prSet>
      <dgm:spPr/>
    </dgm:pt>
    <dgm:pt modelId="{6E89BE94-36DC-4070-88AA-69132D06CAB0}" type="pres">
      <dgm:prSet presAssocID="{87A55697-B363-46A6-9BBB-5055237E8671}" presName="circleB" presStyleLbl="node1" presStyleIdx="1" presStyleCnt="3"/>
      <dgm:spPr/>
    </dgm:pt>
    <dgm:pt modelId="{9227F680-A140-47D8-9B16-DFC5279B9657}" type="pres">
      <dgm:prSet presAssocID="{87A55697-B363-46A6-9BBB-5055237E8671}" presName="spaceB" presStyleCnt="0"/>
      <dgm:spPr/>
    </dgm:pt>
    <dgm:pt modelId="{63FFAE35-3145-4073-A24C-F1C6F50A5589}" type="pres">
      <dgm:prSet presAssocID="{39493785-C176-4F03-A7A6-D2B8D8C70560}" presName="space" presStyleCnt="0"/>
      <dgm:spPr/>
    </dgm:pt>
    <dgm:pt modelId="{33468C75-55B3-4F15-BEA9-AC147B9612D4}" type="pres">
      <dgm:prSet presAssocID="{930D165B-C0EF-4F2B-A591-3400597D2F70}" presName="compositeA" presStyleCnt="0"/>
      <dgm:spPr/>
    </dgm:pt>
    <dgm:pt modelId="{D1DC4863-A350-43DE-A410-6200F014CCA4}" type="pres">
      <dgm:prSet presAssocID="{930D165B-C0EF-4F2B-A591-3400597D2F70}" presName="textA" presStyleLbl="revTx" presStyleIdx="2" presStyleCnt="3">
        <dgm:presLayoutVars>
          <dgm:bulletEnabled val="1"/>
        </dgm:presLayoutVars>
      </dgm:prSet>
      <dgm:spPr/>
    </dgm:pt>
    <dgm:pt modelId="{E49516FD-F3EE-410C-8B91-6642ACB5BD64}" type="pres">
      <dgm:prSet presAssocID="{930D165B-C0EF-4F2B-A591-3400597D2F70}" presName="circleA" presStyleLbl="node1" presStyleIdx="2" presStyleCnt="3"/>
      <dgm:spPr/>
    </dgm:pt>
    <dgm:pt modelId="{8C22E473-0E57-41D8-A995-B52BE5711484}" type="pres">
      <dgm:prSet presAssocID="{930D165B-C0EF-4F2B-A591-3400597D2F70}" presName="spaceA" presStyleCnt="0"/>
      <dgm:spPr/>
    </dgm:pt>
  </dgm:ptLst>
  <dgm:cxnLst>
    <dgm:cxn modelId="{B10C0B1F-E087-4A03-ACC0-AF1D44F06E53}" srcId="{B21666BE-82AF-494D-8AFD-D9AE7B6F936D}" destId="{87A55697-B363-46A6-9BBB-5055237E8671}" srcOrd="1" destOrd="0" parTransId="{855D4D8D-EEC7-4090-AD49-180B98029B69}" sibTransId="{39493785-C176-4F03-A7A6-D2B8D8C70560}"/>
    <dgm:cxn modelId="{6A4EE427-1643-47F8-BA65-BF07153E5ECF}" type="presOf" srcId="{87A55697-B363-46A6-9BBB-5055237E8671}" destId="{D6EB9501-1549-4EB6-94CD-218F6A8E1AD4}" srcOrd="0" destOrd="0" presId="urn:microsoft.com/office/officeart/2005/8/layout/hProcess11"/>
    <dgm:cxn modelId="{F5B2CB79-5E8B-4BAA-982A-69F332E7B97E}" type="presOf" srcId="{B21666BE-82AF-494D-8AFD-D9AE7B6F936D}" destId="{E8431DD3-2C2F-494A-A973-EE3A0F1AD64A}" srcOrd="0" destOrd="0" presId="urn:microsoft.com/office/officeart/2005/8/layout/hProcess11"/>
    <dgm:cxn modelId="{FB346E81-BD1D-4B82-8163-6EE443CD074D}" type="presOf" srcId="{9FAB2A63-38D0-4B54-8F32-B1F72E418931}" destId="{92DDC114-BABA-4207-BF09-8D4CB98443FC}" srcOrd="0" destOrd="0" presId="urn:microsoft.com/office/officeart/2005/8/layout/hProcess11"/>
    <dgm:cxn modelId="{8E44FB87-5E82-4075-B425-3F4A6F708B94}" srcId="{B21666BE-82AF-494D-8AFD-D9AE7B6F936D}" destId="{930D165B-C0EF-4F2B-A591-3400597D2F70}" srcOrd="2" destOrd="0" parTransId="{4EE78C74-05FD-44BB-887B-A4E024F02417}" sibTransId="{BBDA8C86-B435-4DD7-BA3A-80AF88CB3FED}"/>
    <dgm:cxn modelId="{AC6F4AC4-B207-46F7-A64E-B4B094BF128D}" type="presOf" srcId="{930D165B-C0EF-4F2B-A591-3400597D2F70}" destId="{D1DC4863-A350-43DE-A410-6200F014CCA4}" srcOrd="0" destOrd="0" presId="urn:microsoft.com/office/officeart/2005/8/layout/hProcess11"/>
    <dgm:cxn modelId="{976530DB-A276-4E88-B8A7-E20149CBD717}" srcId="{B21666BE-82AF-494D-8AFD-D9AE7B6F936D}" destId="{9FAB2A63-38D0-4B54-8F32-B1F72E418931}" srcOrd="0" destOrd="0" parTransId="{B861AFA9-E601-42B1-9E0A-E8D0E5132A4E}" sibTransId="{3B32C26D-CEE9-4016-BC93-903D2DC58218}"/>
    <dgm:cxn modelId="{1922FF74-516A-4B7E-9E90-14BAB164900D}" type="presParOf" srcId="{E8431DD3-2C2F-494A-A973-EE3A0F1AD64A}" destId="{B63D7AE5-19F4-4142-972D-2D9DB778CA16}" srcOrd="0" destOrd="0" presId="urn:microsoft.com/office/officeart/2005/8/layout/hProcess11"/>
    <dgm:cxn modelId="{36B98C5D-23B4-4E80-9CB4-7EAB31F489C0}" type="presParOf" srcId="{E8431DD3-2C2F-494A-A973-EE3A0F1AD64A}" destId="{2D2059A4-399C-42DC-90A5-AFBC3400C605}" srcOrd="1" destOrd="0" presId="urn:microsoft.com/office/officeart/2005/8/layout/hProcess11"/>
    <dgm:cxn modelId="{8E98B5E4-47DA-4EBD-897A-C07B5CFC01CA}" type="presParOf" srcId="{2D2059A4-399C-42DC-90A5-AFBC3400C605}" destId="{41F31644-6AF7-46EA-A40E-187A730136E8}" srcOrd="0" destOrd="0" presId="urn:microsoft.com/office/officeart/2005/8/layout/hProcess11"/>
    <dgm:cxn modelId="{34195004-2566-493B-AC49-D1D6BB61CBEE}" type="presParOf" srcId="{41F31644-6AF7-46EA-A40E-187A730136E8}" destId="{92DDC114-BABA-4207-BF09-8D4CB98443FC}" srcOrd="0" destOrd="0" presId="urn:microsoft.com/office/officeart/2005/8/layout/hProcess11"/>
    <dgm:cxn modelId="{E13FF977-1476-47F5-9CD8-F8592FB2A7E5}" type="presParOf" srcId="{41F31644-6AF7-46EA-A40E-187A730136E8}" destId="{804C62AF-796A-4119-BFC6-3C5B12C326FA}" srcOrd="1" destOrd="0" presId="urn:microsoft.com/office/officeart/2005/8/layout/hProcess11"/>
    <dgm:cxn modelId="{F39863BB-42F8-4157-9411-A0DA8CB3AFA2}" type="presParOf" srcId="{41F31644-6AF7-46EA-A40E-187A730136E8}" destId="{09D79EC0-13DC-4AC9-9B15-357B35C0B507}" srcOrd="2" destOrd="0" presId="urn:microsoft.com/office/officeart/2005/8/layout/hProcess11"/>
    <dgm:cxn modelId="{72AADFDC-800C-4582-BD06-6DC1E266C7A1}" type="presParOf" srcId="{2D2059A4-399C-42DC-90A5-AFBC3400C605}" destId="{D0EEF8C4-FC59-4EF3-BAE8-3C7511DA50D0}" srcOrd="1" destOrd="0" presId="urn:microsoft.com/office/officeart/2005/8/layout/hProcess11"/>
    <dgm:cxn modelId="{E6256B8B-E8EA-4BB0-BE0B-2684CB103BA7}" type="presParOf" srcId="{2D2059A4-399C-42DC-90A5-AFBC3400C605}" destId="{78707A03-7B13-4BDB-9C6B-892D94FEE6CD}" srcOrd="2" destOrd="0" presId="urn:microsoft.com/office/officeart/2005/8/layout/hProcess11"/>
    <dgm:cxn modelId="{9673ACCD-C13D-4CA0-90A6-99F96DEC4B7E}" type="presParOf" srcId="{78707A03-7B13-4BDB-9C6B-892D94FEE6CD}" destId="{D6EB9501-1549-4EB6-94CD-218F6A8E1AD4}" srcOrd="0" destOrd="0" presId="urn:microsoft.com/office/officeart/2005/8/layout/hProcess11"/>
    <dgm:cxn modelId="{6A838F4B-5187-4410-9A9F-8A0956212673}" type="presParOf" srcId="{78707A03-7B13-4BDB-9C6B-892D94FEE6CD}" destId="{6E89BE94-36DC-4070-88AA-69132D06CAB0}" srcOrd="1" destOrd="0" presId="urn:microsoft.com/office/officeart/2005/8/layout/hProcess11"/>
    <dgm:cxn modelId="{61DA7DB5-7277-4BE6-8B1E-45E15C1A0AD8}" type="presParOf" srcId="{78707A03-7B13-4BDB-9C6B-892D94FEE6CD}" destId="{9227F680-A140-47D8-9B16-DFC5279B9657}" srcOrd="2" destOrd="0" presId="urn:microsoft.com/office/officeart/2005/8/layout/hProcess11"/>
    <dgm:cxn modelId="{C1C5EEDB-196C-45BC-AD7A-636156A14F05}" type="presParOf" srcId="{2D2059A4-399C-42DC-90A5-AFBC3400C605}" destId="{63FFAE35-3145-4073-A24C-F1C6F50A5589}" srcOrd="3" destOrd="0" presId="urn:microsoft.com/office/officeart/2005/8/layout/hProcess11"/>
    <dgm:cxn modelId="{43BE81A1-EC40-4128-8CB1-663C6E18C3DA}" type="presParOf" srcId="{2D2059A4-399C-42DC-90A5-AFBC3400C605}" destId="{33468C75-55B3-4F15-BEA9-AC147B9612D4}" srcOrd="4" destOrd="0" presId="urn:microsoft.com/office/officeart/2005/8/layout/hProcess11"/>
    <dgm:cxn modelId="{AB42F1E0-58B6-41F2-8CE5-8D5FAD538CE1}" type="presParOf" srcId="{33468C75-55B3-4F15-BEA9-AC147B9612D4}" destId="{D1DC4863-A350-43DE-A410-6200F014CCA4}" srcOrd="0" destOrd="0" presId="urn:microsoft.com/office/officeart/2005/8/layout/hProcess11"/>
    <dgm:cxn modelId="{6180D983-9193-46B8-A266-5F8237040286}" type="presParOf" srcId="{33468C75-55B3-4F15-BEA9-AC147B9612D4}" destId="{E49516FD-F3EE-410C-8B91-6642ACB5BD64}" srcOrd="1" destOrd="0" presId="urn:microsoft.com/office/officeart/2005/8/layout/hProcess11"/>
    <dgm:cxn modelId="{47D1410C-150E-4B30-BA5F-73816EC183EE}" type="presParOf" srcId="{33468C75-55B3-4F15-BEA9-AC147B9612D4}" destId="{8C22E473-0E57-41D8-A995-B52BE5711484}" srcOrd="2" destOrd="0" presId="urn:microsoft.com/office/officeart/2005/8/layout/hProcess1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2109EC7-DAAB-4B86-A6E5-545968DD6EA5}" type="doc">
      <dgm:prSet loTypeId="urn:microsoft.com/office/officeart/2005/8/layout/vList2" loCatId="list" qsTypeId="urn:microsoft.com/office/officeart/2005/8/quickstyle/simple3" qsCatId="simple" csTypeId="urn:microsoft.com/office/officeart/2005/8/colors/accent1_1" csCatId="accent1"/>
      <dgm:spPr/>
      <dgm:t>
        <a:bodyPr/>
        <a:lstStyle/>
        <a:p>
          <a:endParaRPr lang="en-IN"/>
        </a:p>
      </dgm:t>
    </dgm:pt>
    <dgm:pt modelId="{CEE8CC21-516C-46CE-86AD-726CCDAB898A}">
      <dgm:prSet/>
      <dgm:spPr/>
      <dgm:t>
        <a:bodyPr/>
        <a:lstStyle/>
        <a:p>
          <a:r>
            <a:rPr lang="en-IN"/>
            <a:t>GlaxoSmithKline (GSK) is a popular British biotechnology and pharmaceutical company with Global headquarters located in London, UK.</a:t>
          </a:r>
        </a:p>
      </dgm:t>
    </dgm:pt>
    <dgm:pt modelId="{9E159E52-6402-49A7-A9DA-6432D57BAB5E}" type="parTrans" cxnId="{7DBDB6B6-AEB0-4E42-BCEF-110C37EEFA94}">
      <dgm:prSet/>
      <dgm:spPr/>
      <dgm:t>
        <a:bodyPr/>
        <a:lstStyle/>
        <a:p>
          <a:endParaRPr lang="en-IN"/>
        </a:p>
      </dgm:t>
    </dgm:pt>
    <dgm:pt modelId="{BCCE279A-0171-4E05-B30F-3F23EF0714C5}" type="sibTrans" cxnId="{7DBDB6B6-AEB0-4E42-BCEF-110C37EEFA94}">
      <dgm:prSet/>
      <dgm:spPr/>
      <dgm:t>
        <a:bodyPr/>
        <a:lstStyle/>
        <a:p>
          <a:endParaRPr lang="en-IN"/>
        </a:p>
      </dgm:t>
    </dgm:pt>
    <dgm:pt modelId="{EF37B2F9-048C-4632-AF0F-E24CC04979A0}">
      <dgm:prSet/>
      <dgm:spPr/>
      <dgm:t>
        <a:bodyPr/>
        <a:lstStyle/>
        <a:p>
          <a:r>
            <a:rPr lang="en-IN" dirty="0"/>
            <a:t>It is the 10th largest brand listed in the Fortune Global 500 with a business revenue of £30.321 in 2023 (GSK, 2024).</a:t>
          </a:r>
        </a:p>
      </dgm:t>
    </dgm:pt>
    <dgm:pt modelId="{41E2F42C-813F-4DA2-BAE4-C9D855C6A116}" type="parTrans" cxnId="{65FECEF9-52B6-46DA-AEBC-17775AFC122C}">
      <dgm:prSet/>
      <dgm:spPr/>
      <dgm:t>
        <a:bodyPr/>
        <a:lstStyle/>
        <a:p>
          <a:endParaRPr lang="en-IN"/>
        </a:p>
      </dgm:t>
    </dgm:pt>
    <dgm:pt modelId="{F01C299E-DCD1-417F-A3BA-7FE1867329F6}" type="sibTrans" cxnId="{65FECEF9-52B6-46DA-AEBC-17775AFC122C}">
      <dgm:prSet/>
      <dgm:spPr/>
      <dgm:t>
        <a:bodyPr/>
        <a:lstStyle/>
        <a:p>
          <a:endParaRPr lang="en-IN"/>
        </a:p>
      </dgm:t>
    </dgm:pt>
    <dgm:pt modelId="{416B9A7E-7A36-48E3-90C0-A35490BA9AEF}">
      <dgm:prSet/>
      <dgm:spPr/>
      <dgm:t>
        <a:bodyPr/>
        <a:lstStyle/>
        <a:p>
          <a:r>
            <a:rPr lang="en-IN"/>
            <a:t>Vitamin D is the first pharmaceutical product of GSK released in 1924.</a:t>
          </a:r>
        </a:p>
      </dgm:t>
    </dgm:pt>
    <dgm:pt modelId="{02975653-CBBF-4880-863E-2C1BCC5306FB}" type="parTrans" cxnId="{E8CEB5AB-1F80-422C-9965-5FB9869AEFD2}">
      <dgm:prSet/>
      <dgm:spPr/>
      <dgm:t>
        <a:bodyPr/>
        <a:lstStyle/>
        <a:p>
          <a:endParaRPr lang="en-IN"/>
        </a:p>
      </dgm:t>
    </dgm:pt>
    <dgm:pt modelId="{81B4B851-D4F2-4371-BD79-ACEAA516A7E9}" type="sibTrans" cxnId="{E8CEB5AB-1F80-422C-9965-5FB9869AEFD2}">
      <dgm:prSet/>
      <dgm:spPr/>
      <dgm:t>
        <a:bodyPr/>
        <a:lstStyle/>
        <a:p>
          <a:endParaRPr lang="en-IN"/>
        </a:p>
      </dgm:t>
    </dgm:pt>
    <dgm:pt modelId="{250A4719-BA91-4702-827B-61AB35C7DA02}" type="pres">
      <dgm:prSet presAssocID="{42109EC7-DAAB-4B86-A6E5-545968DD6EA5}" presName="linear" presStyleCnt="0">
        <dgm:presLayoutVars>
          <dgm:animLvl val="lvl"/>
          <dgm:resizeHandles val="exact"/>
        </dgm:presLayoutVars>
      </dgm:prSet>
      <dgm:spPr/>
    </dgm:pt>
    <dgm:pt modelId="{2DD2D652-8511-4201-AB32-256BBA1D0534}" type="pres">
      <dgm:prSet presAssocID="{CEE8CC21-516C-46CE-86AD-726CCDAB898A}" presName="parentText" presStyleLbl="node1" presStyleIdx="0" presStyleCnt="3">
        <dgm:presLayoutVars>
          <dgm:chMax val="0"/>
          <dgm:bulletEnabled val="1"/>
        </dgm:presLayoutVars>
      </dgm:prSet>
      <dgm:spPr/>
    </dgm:pt>
    <dgm:pt modelId="{132EA263-5D43-486E-AB39-A165E5A29AFE}" type="pres">
      <dgm:prSet presAssocID="{BCCE279A-0171-4E05-B30F-3F23EF0714C5}" presName="spacer" presStyleCnt="0"/>
      <dgm:spPr/>
    </dgm:pt>
    <dgm:pt modelId="{6A3C778D-F128-4BB1-BD8C-BE00F800D5A0}" type="pres">
      <dgm:prSet presAssocID="{EF37B2F9-048C-4632-AF0F-E24CC04979A0}" presName="parentText" presStyleLbl="node1" presStyleIdx="1" presStyleCnt="3">
        <dgm:presLayoutVars>
          <dgm:chMax val="0"/>
          <dgm:bulletEnabled val="1"/>
        </dgm:presLayoutVars>
      </dgm:prSet>
      <dgm:spPr/>
    </dgm:pt>
    <dgm:pt modelId="{759F2C79-569A-48A1-9BB5-CBD87406AFDA}" type="pres">
      <dgm:prSet presAssocID="{F01C299E-DCD1-417F-A3BA-7FE1867329F6}" presName="spacer" presStyleCnt="0"/>
      <dgm:spPr/>
    </dgm:pt>
    <dgm:pt modelId="{C0FE2CC5-69A1-4B03-A201-E6B3BBCC8A74}" type="pres">
      <dgm:prSet presAssocID="{416B9A7E-7A36-48E3-90C0-A35490BA9AEF}" presName="parentText" presStyleLbl="node1" presStyleIdx="2" presStyleCnt="3">
        <dgm:presLayoutVars>
          <dgm:chMax val="0"/>
          <dgm:bulletEnabled val="1"/>
        </dgm:presLayoutVars>
      </dgm:prSet>
      <dgm:spPr/>
    </dgm:pt>
  </dgm:ptLst>
  <dgm:cxnLst>
    <dgm:cxn modelId="{860DB110-FD5A-4CB9-87B7-5BEB42CB5358}" type="presOf" srcId="{416B9A7E-7A36-48E3-90C0-A35490BA9AEF}" destId="{C0FE2CC5-69A1-4B03-A201-E6B3BBCC8A74}" srcOrd="0" destOrd="0" presId="urn:microsoft.com/office/officeart/2005/8/layout/vList2"/>
    <dgm:cxn modelId="{42946946-5C3D-44FF-AE10-D0CE7C87869E}" type="presOf" srcId="{42109EC7-DAAB-4B86-A6E5-545968DD6EA5}" destId="{250A4719-BA91-4702-827B-61AB35C7DA02}" srcOrd="0" destOrd="0" presId="urn:microsoft.com/office/officeart/2005/8/layout/vList2"/>
    <dgm:cxn modelId="{55C52A73-CA7D-457D-925E-356DF899A8A2}" type="presOf" srcId="{CEE8CC21-516C-46CE-86AD-726CCDAB898A}" destId="{2DD2D652-8511-4201-AB32-256BBA1D0534}" srcOrd="0" destOrd="0" presId="urn:microsoft.com/office/officeart/2005/8/layout/vList2"/>
    <dgm:cxn modelId="{E8CEB5AB-1F80-422C-9965-5FB9869AEFD2}" srcId="{42109EC7-DAAB-4B86-A6E5-545968DD6EA5}" destId="{416B9A7E-7A36-48E3-90C0-A35490BA9AEF}" srcOrd="2" destOrd="0" parTransId="{02975653-CBBF-4880-863E-2C1BCC5306FB}" sibTransId="{81B4B851-D4F2-4371-BD79-ACEAA516A7E9}"/>
    <dgm:cxn modelId="{7DBDB6B6-AEB0-4E42-BCEF-110C37EEFA94}" srcId="{42109EC7-DAAB-4B86-A6E5-545968DD6EA5}" destId="{CEE8CC21-516C-46CE-86AD-726CCDAB898A}" srcOrd="0" destOrd="0" parTransId="{9E159E52-6402-49A7-A9DA-6432D57BAB5E}" sibTransId="{BCCE279A-0171-4E05-B30F-3F23EF0714C5}"/>
    <dgm:cxn modelId="{5F38B5DE-6C0A-46A8-B5A2-CCBADCAAB8FA}" type="presOf" srcId="{EF37B2F9-048C-4632-AF0F-E24CC04979A0}" destId="{6A3C778D-F128-4BB1-BD8C-BE00F800D5A0}" srcOrd="0" destOrd="0" presId="urn:microsoft.com/office/officeart/2005/8/layout/vList2"/>
    <dgm:cxn modelId="{65FECEF9-52B6-46DA-AEBC-17775AFC122C}" srcId="{42109EC7-DAAB-4B86-A6E5-545968DD6EA5}" destId="{EF37B2F9-048C-4632-AF0F-E24CC04979A0}" srcOrd="1" destOrd="0" parTransId="{41E2F42C-813F-4DA2-BAE4-C9D855C6A116}" sibTransId="{F01C299E-DCD1-417F-A3BA-7FE1867329F6}"/>
    <dgm:cxn modelId="{7A237B22-EAC9-404A-9505-CC81D0658593}" type="presParOf" srcId="{250A4719-BA91-4702-827B-61AB35C7DA02}" destId="{2DD2D652-8511-4201-AB32-256BBA1D0534}" srcOrd="0" destOrd="0" presId="urn:microsoft.com/office/officeart/2005/8/layout/vList2"/>
    <dgm:cxn modelId="{7509A956-06CA-4498-94FD-6A5AE03D5000}" type="presParOf" srcId="{250A4719-BA91-4702-827B-61AB35C7DA02}" destId="{132EA263-5D43-486E-AB39-A165E5A29AFE}" srcOrd="1" destOrd="0" presId="urn:microsoft.com/office/officeart/2005/8/layout/vList2"/>
    <dgm:cxn modelId="{A8217BE9-366B-44F8-951B-21B77EE3743A}" type="presParOf" srcId="{250A4719-BA91-4702-827B-61AB35C7DA02}" destId="{6A3C778D-F128-4BB1-BD8C-BE00F800D5A0}" srcOrd="2" destOrd="0" presId="urn:microsoft.com/office/officeart/2005/8/layout/vList2"/>
    <dgm:cxn modelId="{72E7D538-863A-409D-9EB4-91D1D66428CB}" type="presParOf" srcId="{250A4719-BA91-4702-827B-61AB35C7DA02}" destId="{759F2C79-569A-48A1-9BB5-CBD87406AFDA}" srcOrd="3" destOrd="0" presId="urn:microsoft.com/office/officeart/2005/8/layout/vList2"/>
    <dgm:cxn modelId="{88406AA4-2F55-427C-940B-42BD1E8A0013}" type="presParOf" srcId="{250A4719-BA91-4702-827B-61AB35C7DA02}" destId="{C0FE2CC5-69A1-4B03-A201-E6B3BBCC8A74}"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6C620C4-9C68-4C65-BC88-DCF4009FD0AE}" type="doc">
      <dgm:prSet loTypeId="urn:microsoft.com/office/officeart/2005/8/layout/process1" loCatId="process" qsTypeId="urn:microsoft.com/office/officeart/2005/8/quickstyle/simple1" qsCatId="simple" csTypeId="urn:microsoft.com/office/officeart/2005/8/colors/colorful3" csCatId="colorful"/>
      <dgm:spPr/>
      <dgm:t>
        <a:bodyPr/>
        <a:lstStyle/>
        <a:p>
          <a:endParaRPr lang="en-IN"/>
        </a:p>
      </dgm:t>
    </dgm:pt>
    <dgm:pt modelId="{2A2A32FC-7B3B-4E87-9653-D1622C3585F7}">
      <dgm:prSet/>
      <dgm:spPr/>
      <dgm:t>
        <a:bodyPr/>
        <a:lstStyle/>
        <a:p>
          <a:r>
            <a:rPr lang="en-IN"/>
            <a:t>Highly developed infrastructure, strong economy and business-friendly regulatory framework in the UK promote business success.</a:t>
          </a:r>
        </a:p>
      </dgm:t>
    </dgm:pt>
    <dgm:pt modelId="{56C36DC1-FA70-4BE6-AB5C-F8B23C6640E5}" type="parTrans" cxnId="{E0D8D36C-434D-451C-8470-8016B3480A78}">
      <dgm:prSet/>
      <dgm:spPr/>
      <dgm:t>
        <a:bodyPr/>
        <a:lstStyle/>
        <a:p>
          <a:endParaRPr lang="en-IN"/>
        </a:p>
      </dgm:t>
    </dgm:pt>
    <dgm:pt modelId="{CAFA7FAC-9942-48EA-8D72-426BCF949573}" type="sibTrans" cxnId="{E0D8D36C-434D-451C-8470-8016B3480A78}">
      <dgm:prSet/>
      <dgm:spPr/>
      <dgm:t>
        <a:bodyPr/>
        <a:lstStyle/>
        <a:p>
          <a:endParaRPr lang="en-IN"/>
        </a:p>
      </dgm:t>
    </dgm:pt>
    <dgm:pt modelId="{C5267827-D543-4199-A8B8-157253BCCD74}">
      <dgm:prSet/>
      <dgm:spPr/>
      <dgm:t>
        <a:bodyPr/>
        <a:lstStyle/>
        <a:p>
          <a:r>
            <a:rPr lang="en-IN"/>
            <a:t>However, uncertainties like trade disruptions and Brexit pose various challenges to business management.</a:t>
          </a:r>
        </a:p>
      </dgm:t>
    </dgm:pt>
    <dgm:pt modelId="{20AF69BF-8B13-4E26-9EF9-3A200C55B539}" type="parTrans" cxnId="{43471F3F-D8F2-46A4-ABFD-41F67DBE3CA2}">
      <dgm:prSet/>
      <dgm:spPr/>
      <dgm:t>
        <a:bodyPr/>
        <a:lstStyle/>
        <a:p>
          <a:endParaRPr lang="en-IN"/>
        </a:p>
      </dgm:t>
    </dgm:pt>
    <dgm:pt modelId="{06352F89-B797-43E2-A4CA-BA5C1E9C5472}" type="sibTrans" cxnId="{43471F3F-D8F2-46A4-ABFD-41F67DBE3CA2}">
      <dgm:prSet/>
      <dgm:spPr/>
      <dgm:t>
        <a:bodyPr/>
        <a:lstStyle/>
        <a:p>
          <a:endParaRPr lang="en-IN"/>
        </a:p>
      </dgm:t>
    </dgm:pt>
    <dgm:pt modelId="{24F60914-A8E4-4296-A618-F2703A2745A2}">
      <dgm:prSet/>
      <dgm:spPr/>
      <dgm:t>
        <a:bodyPr/>
        <a:lstStyle/>
        <a:p>
          <a:r>
            <a:rPr lang="en-IN" dirty="0"/>
            <a:t>Germany is popular for its skilled workforce, business efficiency and a stable economy with clear access to the diverse market (</a:t>
          </a:r>
          <a:r>
            <a:rPr lang="en-IN" dirty="0" err="1"/>
            <a:t>Expatrio</a:t>
          </a:r>
          <a:r>
            <a:rPr lang="en-IN" dirty="0"/>
            <a:t>, 2024).</a:t>
          </a:r>
        </a:p>
      </dgm:t>
    </dgm:pt>
    <dgm:pt modelId="{8292C74B-D0F1-4C0D-A324-3CA1E13EB193}" type="parTrans" cxnId="{09E392C8-285E-47F4-B147-41352704957C}">
      <dgm:prSet/>
      <dgm:spPr/>
      <dgm:t>
        <a:bodyPr/>
        <a:lstStyle/>
        <a:p>
          <a:endParaRPr lang="en-IN"/>
        </a:p>
      </dgm:t>
    </dgm:pt>
    <dgm:pt modelId="{A416F505-BCC9-4729-B674-CC48E1CADEBF}" type="sibTrans" cxnId="{09E392C8-285E-47F4-B147-41352704957C}">
      <dgm:prSet/>
      <dgm:spPr/>
      <dgm:t>
        <a:bodyPr/>
        <a:lstStyle/>
        <a:p>
          <a:endParaRPr lang="en-IN"/>
        </a:p>
      </dgm:t>
    </dgm:pt>
    <dgm:pt modelId="{957E1E6A-F537-49C8-A885-684EEA61F8B4}">
      <dgm:prSet/>
      <dgm:spPr/>
      <dgm:t>
        <a:bodyPr/>
        <a:lstStyle/>
        <a:p>
          <a:r>
            <a:rPr lang="en-IN"/>
            <a:t>Strict labour regulations and cultural differences compared to the UK might impact business functioning, understanding market references and managing risk tolerance factors.</a:t>
          </a:r>
        </a:p>
      </dgm:t>
    </dgm:pt>
    <dgm:pt modelId="{55796EA8-62A2-447E-A6DC-D697AB5CF799}" type="parTrans" cxnId="{24D3EFB6-EDC2-448D-BDE0-F182A28EA29D}">
      <dgm:prSet/>
      <dgm:spPr/>
      <dgm:t>
        <a:bodyPr/>
        <a:lstStyle/>
        <a:p>
          <a:endParaRPr lang="en-IN"/>
        </a:p>
      </dgm:t>
    </dgm:pt>
    <dgm:pt modelId="{BE6A00F2-58E8-4318-B178-FB88A8D69A35}" type="sibTrans" cxnId="{24D3EFB6-EDC2-448D-BDE0-F182A28EA29D}">
      <dgm:prSet/>
      <dgm:spPr/>
      <dgm:t>
        <a:bodyPr/>
        <a:lstStyle/>
        <a:p>
          <a:endParaRPr lang="en-IN"/>
        </a:p>
      </dgm:t>
    </dgm:pt>
    <dgm:pt modelId="{65ECFF2F-CD04-44B8-8B23-29491A211D24}" type="pres">
      <dgm:prSet presAssocID="{06C620C4-9C68-4C65-BC88-DCF4009FD0AE}" presName="Name0" presStyleCnt="0">
        <dgm:presLayoutVars>
          <dgm:dir/>
          <dgm:resizeHandles val="exact"/>
        </dgm:presLayoutVars>
      </dgm:prSet>
      <dgm:spPr/>
    </dgm:pt>
    <dgm:pt modelId="{94E72789-7278-43EE-9747-67A9AC8DACB0}" type="pres">
      <dgm:prSet presAssocID="{2A2A32FC-7B3B-4E87-9653-D1622C3585F7}" presName="node" presStyleLbl="node1" presStyleIdx="0" presStyleCnt="4">
        <dgm:presLayoutVars>
          <dgm:bulletEnabled val="1"/>
        </dgm:presLayoutVars>
      </dgm:prSet>
      <dgm:spPr/>
    </dgm:pt>
    <dgm:pt modelId="{E4F9F5C2-2AC6-4F39-94A9-EDFD1E587D9D}" type="pres">
      <dgm:prSet presAssocID="{CAFA7FAC-9942-48EA-8D72-426BCF949573}" presName="sibTrans" presStyleLbl="sibTrans2D1" presStyleIdx="0" presStyleCnt="3"/>
      <dgm:spPr/>
    </dgm:pt>
    <dgm:pt modelId="{E256AC87-F360-44F4-BE06-AE60FE7B098E}" type="pres">
      <dgm:prSet presAssocID="{CAFA7FAC-9942-48EA-8D72-426BCF949573}" presName="connectorText" presStyleLbl="sibTrans2D1" presStyleIdx="0" presStyleCnt="3"/>
      <dgm:spPr/>
    </dgm:pt>
    <dgm:pt modelId="{16DC5C87-D6DA-446A-A3F0-40FAC25D578D}" type="pres">
      <dgm:prSet presAssocID="{C5267827-D543-4199-A8B8-157253BCCD74}" presName="node" presStyleLbl="node1" presStyleIdx="1" presStyleCnt="4">
        <dgm:presLayoutVars>
          <dgm:bulletEnabled val="1"/>
        </dgm:presLayoutVars>
      </dgm:prSet>
      <dgm:spPr/>
    </dgm:pt>
    <dgm:pt modelId="{4E51D98A-CA19-4B17-8DD2-C110A93CE598}" type="pres">
      <dgm:prSet presAssocID="{06352F89-B797-43E2-A4CA-BA5C1E9C5472}" presName="sibTrans" presStyleLbl="sibTrans2D1" presStyleIdx="1" presStyleCnt="3"/>
      <dgm:spPr/>
    </dgm:pt>
    <dgm:pt modelId="{118674BE-34FA-4C90-8A21-A84BB6C4AC95}" type="pres">
      <dgm:prSet presAssocID="{06352F89-B797-43E2-A4CA-BA5C1E9C5472}" presName="connectorText" presStyleLbl="sibTrans2D1" presStyleIdx="1" presStyleCnt="3"/>
      <dgm:spPr/>
    </dgm:pt>
    <dgm:pt modelId="{C4619887-D0AE-4D53-9820-CA218B61E5AB}" type="pres">
      <dgm:prSet presAssocID="{24F60914-A8E4-4296-A618-F2703A2745A2}" presName="node" presStyleLbl="node1" presStyleIdx="2" presStyleCnt="4">
        <dgm:presLayoutVars>
          <dgm:bulletEnabled val="1"/>
        </dgm:presLayoutVars>
      </dgm:prSet>
      <dgm:spPr/>
    </dgm:pt>
    <dgm:pt modelId="{E5717930-F30E-4FBC-9124-F7B5E6A0D583}" type="pres">
      <dgm:prSet presAssocID="{A416F505-BCC9-4729-B674-CC48E1CADEBF}" presName="sibTrans" presStyleLbl="sibTrans2D1" presStyleIdx="2" presStyleCnt="3"/>
      <dgm:spPr/>
    </dgm:pt>
    <dgm:pt modelId="{9D4D78DF-2487-4831-84A2-EEC253CDC1A1}" type="pres">
      <dgm:prSet presAssocID="{A416F505-BCC9-4729-B674-CC48E1CADEBF}" presName="connectorText" presStyleLbl="sibTrans2D1" presStyleIdx="2" presStyleCnt="3"/>
      <dgm:spPr/>
    </dgm:pt>
    <dgm:pt modelId="{063FE873-2242-4A16-B280-81D6756D6D55}" type="pres">
      <dgm:prSet presAssocID="{957E1E6A-F537-49C8-A885-684EEA61F8B4}" presName="node" presStyleLbl="node1" presStyleIdx="3" presStyleCnt="4">
        <dgm:presLayoutVars>
          <dgm:bulletEnabled val="1"/>
        </dgm:presLayoutVars>
      </dgm:prSet>
      <dgm:spPr/>
    </dgm:pt>
  </dgm:ptLst>
  <dgm:cxnLst>
    <dgm:cxn modelId="{EDC85D01-1E1D-4FA0-9748-0D42E8ADAED6}" type="presOf" srcId="{06C620C4-9C68-4C65-BC88-DCF4009FD0AE}" destId="{65ECFF2F-CD04-44B8-8B23-29491A211D24}" srcOrd="0" destOrd="0" presId="urn:microsoft.com/office/officeart/2005/8/layout/process1"/>
    <dgm:cxn modelId="{3542F639-1E0B-4F65-A0F0-BE3AF61753D2}" type="presOf" srcId="{2A2A32FC-7B3B-4E87-9653-D1622C3585F7}" destId="{94E72789-7278-43EE-9747-67A9AC8DACB0}" srcOrd="0" destOrd="0" presId="urn:microsoft.com/office/officeart/2005/8/layout/process1"/>
    <dgm:cxn modelId="{43471F3F-D8F2-46A4-ABFD-41F67DBE3CA2}" srcId="{06C620C4-9C68-4C65-BC88-DCF4009FD0AE}" destId="{C5267827-D543-4199-A8B8-157253BCCD74}" srcOrd="1" destOrd="0" parTransId="{20AF69BF-8B13-4E26-9EF9-3A200C55B539}" sibTransId="{06352F89-B797-43E2-A4CA-BA5C1E9C5472}"/>
    <dgm:cxn modelId="{A4BA4A43-8893-4090-8D03-BE101B365C8D}" type="presOf" srcId="{C5267827-D543-4199-A8B8-157253BCCD74}" destId="{16DC5C87-D6DA-446A-A3F0-40FAC25D578D}" srcOrd="0" destOrd="0" presId="urn:microsoft.com/office/officeart/2005/8/layout/process1"/>
    <dgm:cxn modelId="{E0D8D36C-434D-451C-8470-8016B3480A78}" srcId="{06C620C4-9C68-4C65-BC88-DCF4009FD0AE}" destId="{2A2A32FC-7B3B-4E87-9653-D1622C3585F7}" srcOrd="0" destOrd="0" parTransId="{56C36DC1-FA70-4BE6-AB5C-F8B23C6640E5}" sibTransId="{CAFA7FAC-9942-48EA-8D72-426BCF949573}"/>
    <dgm:cxn modelId="{2E700177-D252-46BE-A075-94A01CC3EA0B}" type="presOf" srcId="{A416F505-BCC9-4729-B674-CC48E1CADEBF}" destId="{9D4D78DF-2487-4831-84A2-EEC253CDC1A1}" srcOrd="1" destOrd="0" presId="urn:microsoft.com/office/officeart/2005/8/layout/process1"/>
    <dgm:cxn modelId="{E4E7418D-CFCE-4D96-97AE-C2DD1D79B240}" type="presOf" srcId="{CAFA7FAC-9942-48EA-8D72-426BCF949573}" destId="{E256AC87-F360-44F4-BE06-AE60FE7B098E}" srcOrd="1" destOrd="0" presId="urn:microsoft.com/office/officeart/2005/8/layout/process1"/>
    <dgm:cxn modelId="{1F5019B1-E4C6-4092-AABF-0DAF4B204034}" type="presOf" srcId="{06352F89-B797-43E2-A4CA-BA5C1E9C5472}" destId="{4E51D98A-CA19-4B17-8DD2-C110A93CE598}" srcOrd="0" destOrd="0" presId="urn:microsoft.com/office/officeart/2005/8/layout/process1"/>
    <dgm:cxn modelId="{24D3EFB6-EDC2-448D-BDE0-F182A28EA29D}" srcId="{06C620C4-9C68-4C65-BC88-DCF4009FD0AE}" destId="{957E1E6A-F537-49C8-A885-684EEA61F8B4}" srcOrd="3" destOrd="0" parTransId="{55796EA8-62A2-447E-A6DC-D697AB5CF799}" sibTransId="{BE6A00F2-58E8-4318-B178-FB88A8D69A35}"/>
    <dgm:cxn modelId="{E75BDCBA-CEC1-4DB4-9CA6-005BF3520FCC}" type="presOf" srcId="{A416F505-BCC9-4729-B674-CC48E1CADEBF}" destId="{E5717930-F30E-4FBC-9124-F7B5E6A0D583}" srcOrd="0" destOrd="0" presId="urn:microsoft.com/office/officeart/2005/8/layout/process1"/>
    <dgm:cxn modelId="{7B5FB7C2-C867-4A34-B013-CE4B9E0DC93C}" type="presOf" srcId="{24F60914-A8E4-4296-A618-F2703A2745A2}" destId="{C4619887-D0AE-4D53-9820-CA218B61E5AB}" srcOrd="0" destOrd="0" presId="urn:microsoft.com/office/officeart/2005/8/layout/process1"/>
    <dgm:cxn modelId="{09E392C8-285E-47F4-B147-41352704957C}" srcId="{06C620C4-9C68-4C65-BC88-DCF4009FD0AE}" destId="{24F60914-A8E4-4296-A618-F2703A2745A2}" srcOrd="2" destOrd="0" parTransId="{8292C74B-D0F1-4C0D-A324-3CA1E13EB193}" sibTransId="{A416F505-BCC9-4729-B674-CC48E1CADEBF}"/>
    <dgm:cxn modelId="{CD5463CB-8640-44DC-AF7D-6A0D935C00C8}" type="presOf" srcId="{957E1E6A-F537-49C8-A885-684EEA61F8B4}" destId="{063FE873-2242-4A16-B280-81D6756D6D55}" srcOrd="0" destOrd="0" presId="urn:microsoft.com/office/officeart/2005/8/layout/process1"/>
    <dgm:cxn modelId="{79A108F1-0865-42BF-8787-2E55478F8B37}" type="presOf" srcId="{06352F89-B797-43E2-A4CA-BA5C1E9C5472}" destId="{118674BE-34FA-4C90-8A21-A84BB6C4AC95}" srcOrd="1" destOrd="0" presId="urn:microsoft.com/office/officeart/2005/8/layout/process1"/>
    <dgm:cxn modelId="{8A17CBF1-254A-4FC2-9977-514033341782}" type="presOf" srcId="{CAFA7FAC-9942-48EA-8D72-426BCF949573}" destId="{E4F9F5C2-2AC6-4F39-94A9-EDFD1E587D9D}" srcOrd="0" destOrd="0" presId="urn:microsoft.com/office/officeart/2005/8/layout/process1"/>
    <dgm:cxn modelId="{22EA1EC9-54D7-4959-88E3-C8E9B6D2A062}" type="presParOf" srcId="{65ECFF2F-CD04-44B8-8B23-29491A211D24}" destId="{94E72789-7278-43EE-9747-67A9AC8DACB0}" srcOrd="0" destOrd="0" presId="urn:microsoft.com/office/officeart/2005/8/layout/process1"/>
    <dgm:cxn modelId="{4991F24F-1F3C-488D-9D20-5108F2C926B0}" type="presParOf" srcId="{65ECFF2F-CD04-44B8-8B23-29491A211D24}" destId="{E4F9F5C2-2AC6-4F39-94A9-EDFD1E587D9D}" srcOrd="1" destOrd="0" presId="urn:microsoft.com/office/officeart/2005/8/layout/process1"/>
    <dgm:cxn modelId="{EDF8DF95-FA87-4B8E-8ED6-BCDF3C986054}" type="presParOf" srcId="{E4F9F5C2-2AC6-4F39-94A9-EDFD1E587D9D}" destId="{E256AC87-F360-44F4-BE06-AE60FE7B098E}" srcOrd="0" destOrd="0" presId="urn:microsoft.com/office/officeart/2005/8/layout/process1"/>
    <dgm:cxn modelId="{1619C952-3CCB-4DFF-9309-68B9DC3CB5B4}" type="presParOf" srcId="{65ECFF2F-CD04-44B8-8B23-29491A211D24}" destId="{16DC5C87-D6DA-446A-A3F0-40FAC25D578D}" srcOrd="2" destOrd="0" presId="urn:microsoft.com/office/officeart/2005/8/layout/process1"/>
    <dgm:cxn modelId="{32C774FB-891F-49E3-B831-4565C588DB8A}" type="presParOf" srcId="{65ECFF2F-CD04-44B8-8B23-29491A211D24}" destId="{4E51D98A-CA19-4B17-8DD2-C110A93CE598}" srcOrd="3" destOrd="0" presId="urn:microsoft.com/office/officeart/2005/8/layout/process1"/>
    <dgm:cxn modelId="{EDE791EB-D9FE-45B8-A391-CD08457A346F}" type="presParOf" srcId="{4E51D98A-CA19-4B17-8DD2-C110A93CE598}" destId="{118674BE-34FA-4C90-8A21-A84BB6C4AC95}" srcOrd="0" destOrd="0" presId="urn:microsoft.com/office/officeart/2005/8/layout/process1"/>
    <dgm:cxn modelId="{F8F5F1E6-E615-42A0-8C14-FCD58A812CDF}" type="presParOf" srcId="{65ECFF2F-CD04-44B8-8B23-29491A211D24}" destId="{C4619887-D0AE-4D53-9820-CA218B61E5AB}" srcOrd="4" destOrd="0" presId="urn:microsoft.com/office/officeart/2005/8/layout/process1"/>
    <dgm:cxn modelId="{A4F555AF-5295-4A9B-85FA-92422F04EF7D}" type="presParOf" srcId="{65ECFF2F-CD04-44B8-8B23-29491A211D24}" destId="{E5717930-F30E-4FBC-9124-F7B5E6A0D583}" srcOrd="5" destOrd="0" presId="urn:microsoft.com/office/officeart/2005/8/layout/process1"/>
    <dgm:cxn modelId="{18CECBFD-97B1-4183-B742-1A618AEC9045}" type="presParOf" srcId="{E5717930-F30E-4FBC-9124-F7B5E6A0D583}" destId="{9D4D78DF-2487-4831-84A2-EEC253CDC1A1}" srcOrd="0" destOrd="0" presId="urn:microsoft.com/office/officeart/2005/8/layout/process1"/>
    <dgm:cxn modelId="{FFD71F2C-9C57-431E-A269-8528B600243F}" type="presParOf" srcId="{65ECFF2F-CD04-44B8-8B23-29491A211D24}" destId="{063FE873-2242-4A16-B280-81D6756D6D55}" srcOrd="6"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B822DD4-A011-415C-B8F1-DA52E607DFAF}" type="doc">
      <dgm:prSet loTypeId="urn:microsoft.com/office/officeart/2005/8/layout/vList2" loCatId="list" qsTypeId="urn:microsoft.com/office/officeart/2005/8/quickstyle/simple1" qsCatId="simple" csTypeId="urn:microsoft.com/office/officeart/2005/8/colors/colorful3" csCatId="colorful"/>
      <dgm:spPr/>
      <dgm:t>
        <a:bodyPr/>
        <a:lstStyle/>
        <a:p>
          <a:endParaRPr lang="en-IN"/>
        </a:p>
      </dgm:t>
    </dgm:pt>
    <dgm:pt modelId="{236BE449-0D36-4EEB-8C80-2E1B209643CF}">
      <dgm:prSet/>
      <dgm:spPr/>
      <dgm:t>
        <a:bodyPr/>
        <a:lstStyle/>
        <a:p>
          <a:r>
            <a:rPr lang="en-IN"/>
            <a:t>The power distance dimension for both of the countries is similar which indicates clear accessibility in social structure.</a:t>
          </a:r>
        </a:p>
      </dgm:t>
    </dgm:pt>
    <dgm:pt modelId="{B343BB41-0686-4022-92AB-C784D3333A17}" type="parTrans" cxnId="{F6027EC3-2F35-49F9-AE62-B09AE945ABB6}">
      <dgm:prSet/>
      <dgm:spPr/>
      <dgm:t>
        <a:bodyPr/>
        <a:lstStyle/>
        <a:p>
          <a:endParaRPr lang="en-IN"/>
        </a:p>
      </dgm:t>
    </dgm:pt>
    <dgm:pt modelId="{F99A1AD4-F245-4349-AA6D-396BEC09010A}" type="sibTrans" cxnId="{F6027EC3-2F35-49F9-AE62-B09AE945ABB6}">
      <dgm:prSet/>
      <dgm:spPr/>
      <dgm:t>
        <a:bodyPr/>
        <a:lstStyle/>
        <a:p>
          <a:endParaRPr lang="en-IN"/>
        </a:p>
      </dgm:t>
    </dgm:pt>
    <dgm:pt modelId="{47A0A9B3-94CA-4FE3-BF89-929EE015F9B0}">
      <dgm:prSet/>
      <dgm:spPr/>
      <dgm:t>
        <a:bodyPr/>
        <a:lstStyle/>
        <a:p>
          <a:r>
            <a:rPr lang="en-IN" dirty="0"/>
            <a:t>In individualism, Germany scores high on the preferences for self-expression and autonomy (Hofstede Insights, 2023).</a:t>
          </a:r>
        </a:p>
      </dgm:t>
    </dgm:pt>
    <dgm:pt modelId="{F331005F-CB57-49C0-9109-827E0250BA4C}" type="parTrans" cxnId="{4A3CAFA5-C2C4-43CB-AEF5-09C3BF3CBE38}">
      <dgm:prSet/>
      <dgm:spPr/>
      <dgm:t>
        <a:bodyPr/>
        <a:lstStyle/>
        <a:p>
          <a:endParaRPr lang="en-IN"/>
        </a:p>
      </dgm:t>
    </dgm:pt>
    <dgm:pt modelId="{824B84E8-4C50-4B7D-9430-AB01372A6BB2}" type="sibTrans" cxnId="{4A3CAFA5-C2C4-43CB-AEF5-09C3BF3CBE38}">
      <dgm:prSet/>
      <dgm:spPr/>
      <dgm:t>
        <a:bodyPr/>
        <a:lstStyle/>
        <a:p>
          <a:endParaRPr lang="en-IN"/>
        </a:p>
      </dgm:t>
    </dgm:pt>
    <dgm:pt modelId="{0E839D84-1990-498E-892A-F27054B1B1E5}">
      <dgm:prSet/>
      <dgm:spPr/>
      <dgm:t>
        <a:bodyPr/>
        <a:lstStyle/>
        <a:p>
          <a:r>
            <a:rPr lang="en-IN"/>
            <a:t>The tolerance of ambiguity in the UK is greater than in Germany, however, the higher scores are noticed in uncertainty avoidance which is a great preference for rules and structures.</a:t>
          </a:r>
        </a:p>
      </dgm:t>
    </dgm:pt>
    <dgm:pt modelId="{95F05626-F117-41D8-9F0D-9F16DF1AFACB}" type="parTrans" cxnId="{6FA15CB3-29BA-4C0C-A8D0-B4378B2AD472}">
      <dgm:prSet/>
      <dgm:spPr/>
      <dgm:t>
        <a:bodyPr/>
        <a:lstStyle/>
        <a:p>
          <a:endParaRPr lang="en-IN"/>
        </a:p>
      </dgm:t>
    </dgm:pt>
    <dgm:pt modelId="{35F21FC0-3BB1-4780-9923-2509E580CE0D}" type="sibTrans" cxnId="{6FA15CB3-29BA-4C0C-A8D0-B4378B2AD472}">
      <dgm:prSet/>
      <dgm:spPr/>
      <dgm:t>
        <a:bodyPr/>
        <a:lstStyle/>
        <a:p>
          <a:endParaRPr lang="en-IN"/>
        </a:p>
      </dgm:t>
    </dgm:pt>
    <dgm:pt modelId="{8CF1A915-6C55-4B25-B684-D3D9952A8FE9}">
      <dgm:prSet/>
      <dgm:spPr/>
      <dgm:t>
        <a:bodyPr/>
        <a:lstStyle/>
        <a:p>
          <a:r>
            <a:rPr lang="en-IN"/>
            <a:t>Long-term orientation and trends towards indulgence are higher in the UK which indicates Germany depends on short-term perspectives.</a:t>
          </a:r>
        </a:p>
      </dgm:t>
    </dgm:pt>
    <dgm:pt modelId="{510234D8-77CC-453C-BCD5-A8B91CBB7D8E}" type="parTrans" cxnId="{A1757EA2-3ABC-4B9E-9524-3978E3FD1B05}">
      <dgm:prSet/>
      <dgm:spPr/>
      <dgm:t>
        <a:bodyPr/>
        <a:lstStyle/>
        <a:p>
          <a:endParaRPr lang="en-IN"/>
        </a:p>
      </dgm:t>
    </dgm:pt>
    <dgm:pt modelId="{903E467E-447E-4644-B708-1F2DE29494AC}" type="sibTrans" cxnId="{A1757EA2-3ABC-4B9E-9524-3978E3FD1B05}">
      <dgm:prSet/>
      <dgm:spPr/>
      <dgm:t>
        <a:bodyPr/>
        <a:lstStyle/>
        <a:p>
          <a:endParaRPr lang="en-IN"/>
        </a:p>
      </dgm:t>
    </dgm:pt>
    <dgm:pt modelId="{AD8B71A8-9A41-4DC8-AD0E-8D5A032A6428}" type="pres">
      <dgm:prSet presAssocID="{FB822DD4-A011-415C-B8F1-DA52E607DFAF}" presName="linear" presStyleCnt="0">
        <dgm:presLayoutVars>
          <dgm:animLvl val="lvl"/>
          <dgm:resizeHandles val="exact"/>
        </dgm:presLayoutVars>
      </dgm:prSet>
      <dgm:spPr/>
    </dgm:pt>
    <dgm:pt modelId="{CD5A4105-C294-4B0F-A9CB-2E2C7AB8A2FF}" type="pres">
      <dgm:prSet presAssocID="{236BE449-0D36-4EEB-8C80-2E1B209643CF}" presName="parentText" presStyleLbl="node1" presStyleIdx="0" presStyleCnt="4">
        <dgm:presLayoutVars>
          <dgm:chMax val="0"/>
          <dgm:bulletEnabled val="1"/>
        </dgm:presLayoutVars>
      </dgm:prSet>
      <dgm:spPr/>
    </dgm:pt>
    <dgm:pt modelId="{56BC2677-3B07-4731-91CE-6C66D6101B77}" type="pres">
      <dgm:prSet presAssocID="{F99A1AD4-F245-4349-AA6D-396BEC09010A}" presName="spacer" presStyleCnt="0"/>
      <dgm:spPr/>
    </dgm:pt>
    <dgm:pt modelId="{C75B7767-CA17-466C-A8F0-2874A3FBFDA0}" type="pres">
      <dgm:prSet presAssocID="{47A0A9B3-94CA-4FE3-BF89-929EE015F9B0}" presName="parentText" presStyleLbl="node1" presStyleIdx="1" presStyleCnt="4">
        <dgm:presLayoutVars>
          <dgm:chMax val="0"/>
          <dgm:bulletEnabled val="1"/>
        </dgm:presLayoutVars>
      </dgm:prSet>
      <dgm:spPr/>
    </dgm:pt>
    <dgm:pt modelId="{4B06B5AA-5A77-4EBD-BEAA-7C891EB9095F}" type="pres">
      <dgm:prSet presAssocID="{824B84E8-4C50-4B7D-9430-AB01372A6BB2}" presName="spacer" presStyleCnt="0"/>
      <dgm:spPr/>
    </dgm:pt>
    <dgm:pt modelId="{1174A3B3-9D20-4956-8250-9CE851CADBFE}" type="pres">
      <dgm:prSet presAssocID="{0E839D84-1990-498E-892A-F27054B1B1E5}" presName="parentText" presStyleLbl="node1" presStyleIdx="2" presStyleCnt="4">
        <dgm:presLayoutVars>
          <dgm:chMax val="0"/>
          <dgm:bulletEnabled val="1"/>
        </dgm:presLayoutVars>
      </dgm:prSet>
      <dgm:spPr/>
    </dgm:pt>
    <dgm:pt modelId="{6E03AED2-4E12-4C1D-B77B-94B34B5873FA}" type="pres">
      <dgm:prSet presAssocID="{35F21FC0-3BB1-4780-9923-2509E580CE0D}" presName="spacer" presStyleCnt="0"/>
      <dgm:spPr/>
    </dgm:pt>
    <dgm:pt modelId="{1669D67E-07DA-4086-B1FF-DEB7CE6CC105}" type="pres">
      <dgm:prSet presAssocID="{8CF1A915-6C55-4B25-B684-D3D9952A8FE9}" presName="parentText" presStyleLbl="node1" presStyleIdx="3" presStyleCnt="4">
        <dgm:presLayoutVars>
          <dgm:chMax val="0"/>
          <dgm:bulletEnabled val="1"/>
        </dgm:presLayoutVars>
      </dgm:prSet>
      <dgm:spPr/>
    </dgm:pt>
  </dgm:ptLst>
  <dgm:cxnLst>
    <dgm:cxn modelId="{B3EFC85C-6720-44EF-8BEA-74B983005B92}" type="presOf" srcId="{47A0A9B3-94CA-4FE3-BF89-929EE015F9B0}" destId="{C75B7767-CA17-466C-A8F0-2874A3FBFDA0}" srcOrd="0" destOrd="0" presId="urn:microsoft.com/office/officeart/2005/8/layout/vList2"/>
    <dgm:cxn modelId="{6F1EDE4D-5CF4-4FBD-B199-607500B834E7}" type="presOf" srcId="{236BE449-0D36-4EEB-8C80-2E1B209643CF}" destId="{CD5A4105-C294-4B0F-A9CB-2E2C7AB8A2FF}" srcOrd="0" destOrd="0" presId="urn:microsoft.com/office/officeart/2005/8/layout/vList2"/>
    <dgm:cxn modelId="{4FD4D37F-1FA1-48A1-A5BF-3494F03A21FC}" type="presOf" srcId="{8CF1A915-6C55-4B25-B684-D3D9952A8FE9}" destId="{1669D67E-07DA-4086-B1FF-DEB7CE6CC105}" srcOrd="0" destOrd="0" presId="urn:microsoft.com/office/officeart/2005/8/layout/vList2"/>
    <dgm:cxn modelId="{6DC97D8E-7923-4BBF-9324-B2151137FA31}" type="presOf" srcId="{0E839D84-1990-498E-892A-F27054B1B1E5}" destId="{1174A3B3-9D20-4956-8250-9CE851CADBFE}" srcOrd="0" destOrd="0" presId="urn:microsoft.com/office/officeart/2005/8/layout/vList2"/>
    <dgm:cxn modelId="{A1757EA2-3ABC-4B9E-9524-3978E3FD1B05}" srcId="{FB822DD4-A011-415C-B8F1-DA52E607DFAF}" destId="{8CF1A915-6C55-4B25-B684-D3D9952A8FE9}" srcOrd="3" destOrd="0" parTransId="{510234D8-77CC-453C-BCD5-A8B91CBB7D8E}" sibTransId="{903E467E-447E-4644-B708-1F2DE29494AC}"/>
    <dgm:cxn modelId="{4A3CAFA5-C2C4-43CB-AEF5-09C3BF3CBE38}" srcId="{FB822DD4-A011-415C-B8F1-DA52E607DFAF}" destId="{47A0A9B3-94CA-4FE3-BF89-929EE015F9B0}" srcOrd="1" destOrd="0" parTransId="{F331005F-CB57-49C0-9109-827E0250BA4C}" sibTransId="{824B84E8-4C50-4B7D-9430-AB01372A6BB2}"/>
    <dgm:cxn modelId="{6FA15CB3-29BA-4C0C-A8D0-B4378B2AD472}" srcId="{FB822DD4-A011-415C-B8F1-DA52E607DFAF}" destId="{0E839D84-1990-498E-892A-F27054B1B1E5}" srcOrd="2" destOrd="0" parTransId="{95F05626-F117-41D8-9F0D-9F16DF1AFACB}" sibTransId="{35F21FC0-3BB1-4780-9923-2509E580CE0D}"/>
    <dgm:cxn modelId="{F6027EC3-2F35-49F9-AE62-B09AE945ABB6}" srcId="{FB822DD4-A011-415C-B8F1-DA52E607DFAF}" destId="{236BE449-0D36-4EEB-8C80-2E1B209643CF}" srcOrd="0" destOrd="0" parTransId="{B343BB41-0686-4022-92AB-C784D3333A17}" sibTransId="{F99A1AD4-F245-4349-AA6D-396BEC09010A}"/>
    <dgm:cxn modelId="{1BDD8ACB-D02F-4ACA-9F8F-D31971D9788B}" type="presOf" srcId="{FB822DD4-A011-415C-B8F1-DA52E607DFAF}" destId="{AD8B71A8-9A41-4DC8-AD0E-8D5A032A6428}" srcOrd="0" destOrd="0" presId="urn:microsoft.com/office/officeart/2005/8/layout/vList2"/>
    <dgm:cxn modelId="{831298F8-65CC-4D0D-98F4-C6E85F6A13F5}" type="presParOf" srcId="{AD8B71A8-9A41-4DC8-AD0E-8D5A032A6428}" destId="{CD5A4105-C294-4B0F-A9CB-2E2C7AB8A2FF}" srcOrd="0" destOrd="0" presId="urn:microsoft.com/office/officeart/2005/8/layout/vList2"/>
    <dgm:cxn modelId="{651B8E42-D249-49B9-9615-A7F77AFA2C16}" type="presParOf" srcId="{AD8B71A8-9A41-4DC8-AD0E-8D5A032A6428}" destId="{56BC2677-3B07-4731-91CE-6C66D6101B77}" srcOrd="1" destOrd="0" presId="urn:microsoft.com/office/officeart/2005/8/layout/vList2"/>
    <dgm:cxn modelId="{2A98ABAC-792A-4665-80CB-1CEC3E5D7A21}" type="presParOf" srcId="{AD8B71A8-9A41-4DC8-AD0E-8D5A032A6428}" destId="{C75B7767-CA17-466C-A8F0-2874A3FBFDA0}" srcOrd="2" destOrd="0" presId="urn:microsoft.com/office/officeart/2005/8/layout/vList2"/>
    <dgm:cxn modelId="{2546E72F-7EAD-40CE-A37C-AEF7CA543F1F}" type="presParOf" srcId="{AD8B71A8-9A41-4DC8-AD0E-8D5A032A6428}" destId="{4B06B5AA-5A77-4EBD-BEAA-7C891EB9095F}" srcOrd="3" destOrd="0" presId="urn:microsoft.com/office/officeart/2005/8/layout/vList2"/>
    <dgm:cxn modelId="{8E283220-FF38-4872-AB37-BC0D8643881A}" type="presParOf" srcId="{AD8B71A8-9A41-4DC8-AD0E-8D5A032A6428}" destId="{1174A3B3-9D20-4956-8250-9CE851CADBFE}" srcOrd="4" destOrd="0" presId="urn:microsoft.com/office/officeart/2005/8/layout/vList2"/>
    <dgm:cxn modelId="{FA149EED-3AC2-478A-9BCA-AA3157EB5690}" type="presParOf" srcId="{AD8B71A8-9A41-4DC8-AD0E-8D5A032A6428}" destId="{6E03AED2-4E12-4C1D-B77B-94B34B5873FA}" srcOrd="5" destOrd="0" presId="urn:microsoft.com/office/officeart/2005/8/layout/vList2"/>
    <dgm:cxn modelId="{B8DE4639-9D4C-4635-AF00-D2B3F2CEA995}" type="presParOf" srcId="{AD8B71A8-9A41-4DC8-AD0E-8D5A032A6428}" destId="{1669D67E-07DA-4086-B1FF-DEB7CE6CC105}"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E147F32-2A83-4B8A-B144-B56C93CA8AA1}"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IN"/>
        </a:p>
      </dgm:t>
    </dgm:pt>
    <dgm:pt modelId="{9AF6EDEC-FA5D-46FF-9371-62ABFD02660E}">
      <dgm:prSet/>
      <dgm:spPr/>
      <dgm:t>
        <a:bodyPr/>
        <a:lstStyle/>
        <a:p>
          <a:r>
            <a:rPr lang="en-IN"/>
            <a:t>The cultural similarities can be identified in the UK and Germany in social structure, language diversity, stability and religious influence.</a:t>
          </a:r>
        </a:p>
      </dgm:t>
    </dgm:pt>
    <dgm:pt modelId="{AE8FAD07-6B34-4D75-A41C-51FEE012C0A0}" type="parTrans" cxnId="{F3801D6E-E836-4F7F-8A87-19D1B373A310}">
      <dgm:prSet/>
      <dgm:spPr/>
      <dgm:t>
        <a:bodyPr/>
        <a:lstStyle/>
        <a:p>
          <a:endParaRPr lang="en-IN"/>
        </a:p>
      </dgm:t>
    </dgm:pt>
    <dgm:pt modelId="{BD98FBC9-F31E-49C9-8803-466288B05D3D}" type="sibTrans" cxnId="{F3801D6E-E836-4F7F-8A87-19D1B373A310}">
      <dgm:prSet/>
      <dgm:spPr/>
      <dgm:t>
        <a:bodyPr/>
        <a:lstStyle/>
        <a:p>
          <a:endParaRPr lang="en-IN"/>
        </a:p>
      </dgm:t>
    </dgm:pt>
    <dgm:pt modelId="{EB0BE689-3CE2-4A3D-9373-D25E05F01BA8}">
      <dgm:prSet/>
      <dgm:spPr/>
      <dgm:t>
        <a:bodyPr/>
        <a:lstStyle/>
        <a:p>
          <a:r>
            <a:rPr lang="en-IN" dirty="0"/>
            <a:t>Both of the countries value middle-class traditions and ethnic groups (</a:t>
          </a:r>
          <a:r>
            <a:rPr lang="en-IN" dirty="0" err="1"/>
            <a:t>Bradač</a:t>
          </a:r>
          <a:r>
            <a:rPr lang="en-IN" dirty="0"/>
            <a:t> </a:t>
          </a:r>
          <a:r>
            <a:rPr lang="en-IN" dirty="0" err="1"/>
            <a:t>Hojnik</a:t>
          </a:r>
          <a:r>
            <a:rPr lang="en-IN" dirty="0"/>
            <a:t> and </a:t>
          </a:r>
          <a:r>
            <a:rPr lang="en-IN" dirty="0" err="1"/>
            <a:t>Crnogaj</a:t>
          </a:r>
          <a:r>
            <a:rPr lang="en-IN" dirty="0"/>
            <a:t>, 2020).</a:t>
          </a:r>
        </a:p>
      </dgm:t>
    </dgm:pt>
    <dgm:pt modelId="{F987452B-67D1-4A97-99BC-BFB2A9F24A11}" type="parTrans" cxnId="{77EFA12B-7417-4D5A-808D-0A001C847745}">
      <dgm:prSet/>
      <dgm:spPr/>
      <dgm:t>
        <a:bodyPr/>
        <a:lstStyle/>
        <a:p>
          <a:endParaRPr lang="en-IN"/>
        </a:p>
      </dgm:t>
    </dgm:pt>
    <dgm:pt modelId="{977ED752-26C0-4A94-B994-89F1CD7BDA89}" type="sibTrans" cxnId="{77EFA12B-7417-4D5A-808D-0A001C847745}">
      <dgm:prSet/>
      <dgm:spPr/>
      <dgm:t>
        <a:bodyPr/>
        <a:lstStyle/>
        <a:p>
          <a:endParaRPr lang="en-IN"/>
        </a:p>
      </dgm:t>
    </dgm:pt>
    <dgm:pt modelId="{C011421D-420E-4A6B-916A-01D7903336A4}">
      <dgm:prSet/>
      <dgm:spPr/>
      <dgm:t>
        <a:bodyPr/>
        <a:lstStyle/>
        <a:p>
          <a:r>
            <a:rPr lang="en-IN"/>
            <a:t>Professionalism in behaviour among people can be identified in both the UK and Germany.</a:t>
          </a:r>
        </a:p>
      </dgm:t>
    </dgm:pt>
    <dgm:pt modelId="{AF655969-72DA-440B-9B60-A33C1AD11E83}" type="parTrans" cxnId="{B313DA6F-8C38-42BD-B17A-4DFEDE6E6A9B}">
      <dgm:prSet/>
      <dgm:spPr/>
      <dgm:t>
        <a:bodyPr/>
        <a:lstStyle/>
        <a:p>
          <a:endParaRPr lang="en-IN"/>
        </a:p>
      </dgm:t>
    </dgm:pt>
    <dgm:pt modelId="{D16F14F6-DD9B-4EAA-9BE9-0A1B5F6FFB64}" type="sibTrans" cxnId="{B313DA6F-8C38-42BD-B17A-4DFEDE6E6A9B}">
      <dgm:prSet/>
      <dgm:spPr/>
      <dgm:t>
        <a:bodyPr/>
        <a:lstStyle/>
        <a:p>
          <a:endParaRPr lang="en-IN"/>
        </a:p>
      </dgm:t>
    </dgm:pt>
    <dgm:pt modelId="{10245712-1114-4B9A-8A10-00FDA69C4ABA}" type="pres">
      <dgm:prSet presAssocID="{AE147F32-2A83-4B8A-B144-B56C93CA8AA1}" presName="vert0" presStyleCnt="0">
        <dgm:presLayoutVars>
          <dgm:dir/>
          <dgm:animOne val="branch"/>
          <dgm:animLvl val="lvl"/>
        </dgm:presLayoutVars>
      </dgm:prSet>
      <dgm:spPr/>
    </dgm:pt>
    <dgm:pt modelId="{80467BCA-99F4-4B1E-88AE-1D04C37558F7}" type="pres">
      <dgm:prSet presAssocID="{9AF6EDEC-FA5D-46FF-9371-62ABFD02660E}" presName="thickLine" presStyleLbl="alignNode1" presStyleIdx="0" presStyleCnt="3"/>
      <dgm:spPr/>
    </dgm:pt>
    <dgm:pt modelId="{F7EC16FD-5AF4-458F-A283-5AAECE5F719B}" type="pres">
      <dgm:prSet presAssocID="{9AF6EDEC-FA5D-46FF-9371-62ABFD02660E}" presName="horz1" presStyleCnt="0"/>
      <dgm:spPr/>
    </dgm:pt>
    <dgm:pt modelId="{F3680B6E-7A47-4A6C-9C9B-BA9DD93156DF}" type="pres">
      <dgm:prSet presAssocID="{9AF6EDEC-FA5D-46FF-9371-62ABFD02660E}" presName="tx1" presStyleLbl="revTx" presStyleIdx="0" presStyleCnt="3"/>
      <dgm:spPr/>
    </dgm:pt>
    <dgm:pt modelId="{84494F8A-0743-4B2A-976A-269BC51E8855}" type="pres">
      <dgm:prSet presAssocID="{9AF6EDEC-FA5D-46FF-9371-62ABFD02660E}" presName="vert1" presStyleCnt="0"/>
      <dgm:spPr/>
    </dgm:pt>
    <dgm:pt modelId="{EEBB5D3E-0626-491D-988F-C0420E47431A}" type="pres">
      <dgm:prSet presAssocID="{EB0BE689-3CE2-4A3D-9373-D25E05F01BA8}" presName="thickLine" presStyleLbl="alignNode1" presStyleIdx="1" presStyleCnt="3"/>
      <dgm:spPr/>
    </dgm:pt>
    <dgm:pt modelId="{3D326040-0866-4F95-95DD-F3DE05687ED8}" type="pres">
      <dgm:prSet presAssocID="{EB0BE689-3CE2-4A3D-9373-D25E05F01BA8}" presName="horz1" presStyleCnt="0"/>
      <dgm:spPr/>
    </dgm:pt>
    <dgm:pt modelId="{F9D9F09A-03C9-4443-BD1A-5304F66357B8}" type="pres">
      <dgm:prSet presAssocID="{EB0BE689-3CE2-4A3D-9373-D25E05F01BA8}" presName="tx1" presStyleLbl="revTx" presStyleIdx="1" presStyleCnt="3"/>
      <dgm:spPr/>
    </dgm:pt>
    <dgm:pt modelId="{86CEE9D6-D3E0-4461-8867-79C9F36E3844}" type="pres">
      <dgm:prSet presAssocID="{EB0BE689-3CE2-4A3D-9373-D25E05F01BA8}" presName="vert1" presStyleCnt="0"/>
      <dgm:spPr/>
    </dgm:pt>
    <dgm:pt modelId="{C3A4DBC0-9A49-4493-A92C-75F38E3CFE3D}" type="pres">
      <dgm:prSet presAssocID="{C011421D-420E-4A6B-916A-01D7903336A4}" presName="thickLine" presStyleLbl="alignNode1" presStyleIdx="2" presStyleCnt="3"/>
      <dgm:spPr/>
    </dgm:pt>
    <dgm:pt modelId="{79243256-E876-4A9C-879A-EE46BFE303B4}" type="pres">
      <dgm:prSet presAssocID="{C011421D-420E-4A6B-916A-01D7903336A4}" presName="horz1" presStyleCnt="0"/>
      <dgm:spPr/>
    </dgm:pt>
    <dgm:pt modelId="{E9681B0B-FDDD-4141-B1E6-FD38B8A64A65}" type="pres">
      <dgm:prSet presAssocID="{C011421D-420E-4A6B-916A-01D7903336A4}" presName="tx1" presStyleLbl="revTx" presStyleIdx="2" presStyleCnt="3"/>
      <dgm:spPr/>
    </dgm:pt>
    <dgm:pt modelId="{8C6F926F-5E3B-4359-A6F6-E46E0B0A01A7}" type="pres">
      <dgm:prSet presAssocID="{C011421D-420E-4A6B-916A-01D7903336A4}" presName="vert1" presStyleCnt="0"/>
      <dgm:spPr/>
    </dgm:pt>
  </dgm:ptLst>
  <dgm:cxnLst>
    <dgm:cxn modelId="{77EFA12B-7417-4D5A-808D-0A001C847745}" srcId="{AE147F32-2A83-4B8A-B144-B56C93CA8AA1}" destId="{EB0BE689-3CE2-4A3D-9373-D25E05F01BA8}" srcOrd="1" destOrd="0" parTransId="{F987452B-67D1-4A97-99BC-BFB2A9F24A11}" sibTransId="{977ED752-26C0-4A94-B994-89F1CD7BDA89}"/>
    <dgm:cxn modelId="{11663662-F0FA-45BC-8A00-E47819F8768F}" type="presOf" srcId="{AE147F32-2A83-4B8A-B144-B56C93CA8AA1}" destId="{10245712-1114-4B9A-8A10-00FDA69C4ABA}" srcOrd="0" destOrd="0" presId="urn:microsoft.com/office/officeart/2008/layout/LinedList"/>
    <dgm:cxn modelId="{F3801D6E-E836-4F7F-8A87-19D1B373A310}" srcId="{AE147F32-2A83-4B8A-B144-B56C93CA8AA1}" destId="{9AF6EDEC-FA5D-46FF-9371-62ABFD02660E}" srcOrd="0" destOrd="0" parTransId="{AE8FAD07-6B34-4D75-A41C-51FEE012C0A0}" sibTransId="{BD98FBC9-F31E-49C9-8803-466288B05D3D}"/>
    <dgm:cxn modelId="{B313DA6F-8C38-42BD-B17A-4DFEDE6E6A9B}" srcId="{AE147F32-2A83-4B8A-B144-B56C93CA8AA1}" destId="{C011421D-420E-4A6B-916A-01D7903336A4}" srcOrd="2" destOrd="0" parTransId="{AF655969-72DA-440B-9B60-A33C1AD11E83}" sibTransId="{D16F14F6-DD9B-4EAA-9BE9-0A1B5F6FFB64}"/>
    <dgm:cxn modelId="{AE0AFAA2-51EC-4A29-8B94-28C9DD839D0A}" type="presOf" srcId="{EB0BE689-3CE2-4A3D-9373-D25E05F01BA8}" destId="{F9D9F09A-03C9-4443-BD1A-5304F66357B8}" srcOrd="0" destOrd="0" presId="urn:microsoft.com/office/officeart/2008/layout/LinedList"/>
    <dgm:cxn modelId="{D3B2E5B0-DA15-47E3-8AA6-8BD3D2D66308}" type="presOf" srcId="{C011421D-420E-4A6B-916A-01D7903336A4}" destId="{E9681B0B-FDDD-4141-B1E6-FD38B8A64A65}" srcOrd="0" destOrd="0" presId="urn:microsoft.com/office/officeart/2008/layout/LinedList"/>
    <dgm:cxn modelId="{8BC20EEF-2EFA-4EB7-964F-495CAAC55E15}" type="presOf" srcId="{9AF6EDEC-FA5D-46FF-9371-62ABFD02660E}" destId="{F3680B6E-7A47-4A6C-9C9B-BA9DD93156DF}" srcOrd="0" destOrd="0" presId="urn:microsoft.com/office/officeart/2008/layout/LinedList"/>
    <dgm:cxn modelId="{29DC5643-F8D0-4425-9D7D-1550FB6D8424}" type="presParOf" srcId="{10245712-1114-4B9A-8A10-00FDA69C4ABA}" destId="{80467BCA-99F4-4B1E-88AE-1D04C37558F7}" srcOrd="0" destOrd="0" presId="urn:microsoft.com/office/officeart/2008/layout/LinedList"/>
    <dgm:cxn modelId="{E3E7AA17-FC20-4AA6-86B2-0DA56534FF37}" type="presParOf" srcId="{10245712-1114-4B9A-8A10-00FDA69C4ABA}" destId="{F7EC16FD-5AF4-458F-A283-5AAECE5F719B}" srcOrd="1" destOrd="0" presId="urn:microsoft.com/office/officeart/2008/layout/LinedList"/>
    <dgm:cxn modelId="{05AB20B2-9523-4519-AF17-AA97B61A427E}" type="presParOf" srcId="{F7EC16FD-5AF4-458F-A283-5AAECE5F719B}" destId="{F3680B6E-7A47-4A6C-9C9B-BA9DD93156DF}" srcOrd="0" destOrd="0" presId="urn:microsoft.com/office/officeart/2008/layout/LinedList"/>
    <dgm:cxn modelId="{C74B6189-689B-4A70-B38C-AA5CD849CB2E}" type="presParOf" srcId="{F7EC16FD-5AF4-458F-A283-5AAECE5F719B}" destId="{84494F8A-0743-4B2A-976A-269BC51E8855}" srcOrd="1" destOrd="0" presId="urn:microsoft.com/office/officeart/2008/layout/LinedList"/>
    <dgm:cxn modelId="{F4D70D7D-2BAB-4208-A623-5A09DC08ED01}" type="presParOf" srcId="{10245712-1114-4B9A-8A10-00FDA69C4ABA}" destId="{EEBB5D3E-0626-491D-988F-C0420E47431A}" srcOrd="2" destOrd="0" presId="urn:microsoft.com/office/officeart/2008/layout/LinedList"/>
    <dgm:cxn modelId="{4CA3F63D-E9A2-4C70-A690-C39D8EE4F9F2}" type="presParOf" srcId="{10245712-1114-4B9A-8A10-00FDA69C4ABA}" destId="{3D326040-0866-4F95-95DD-F3DE05687ED8}" srcOrd="3" destOrd="0" presId="urn:microsoft.com/office/officeart/2008/layout/LinedList"/>
    <dgm:cxn modelId="{6F5D2D51-D637-44EB-96BC-8F57AD843197}" type="presParOf" srcId="{3D326040-0866-4F95-95DD-F3DE05687ED8}" destId="{F9D9F09A-03C9-4443-BD1A-5304F66357B8}" srcOrd="0" destOrd="0" presId="urn:microsoft.com/office/officeart/2008/layout/LinedList"/>
    <dgm:cxn modelId="{B7F44DDC-9E95-4195-8C9D-01343ED3923C}" type="presParOf" srcId="{3D326040-0866-4F95-95DD-F3DE05687ED8}" destId="{86CEE9D6-D3E0-4461-8867-79C9F36E3844}" srcOrd="1" destOrd="0" presId="urn:microsoft.com/office/officeart/2008/layout/LinedList"/>
    <dgm:cxn modelId="{D2A060E2-73F8-443F-883A-4098CF516206}" type="presParOf" srcId="{10245712-1114-4B9A-8A10-00FDA69C4ABA}" destId="{C3A4DBC0-9A49-4493-A92C-75F38E3CFE3D}" srcOrd="4" destOrd="0" presId="urn:microsoft.com/office/officeart/2008/layout/LinedList"/>
    <dgm:cxn modelId="{C14988EE-9123-4065-811D-494584737401}" type="presParOf" srcId="{10245712-1114-4B9A-8A10-00FDA69C4ABA}" destId="{79243256-E876-4A9C-879A-EE46BFE303B4}" srcOrd="5" destOrd="0" presId="urn:microsoft.com/office/officeart/2008/layout/LinedList"/>
    <dgm:cxn modelId="{07D32E6F-607B-4214-B994-6E82AB10B133}" type="presParOf" srcId="{79243256-E876-4A9C-879A-EE46BFE303B4}" destId="{E9681B0B-FDDD-4141-B1E6-FD38B8A64A65}" srcOrd="0" destOrd="0" presId="urn:microsoft.com/office/officeart/2008/layout/LinedList"/>
    <dgm:cxn modelId="{91C15A4D-9B57-49D1-9CF8-4FA16C1E9866}" type="presParOf" srcId="{79243256-E876-4A9C-879A-EE46BFE303B4}" destId="{8C6F926F-5E3B-4359-A6F6-E46E0B0A01A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7F6A2F6-4F2E-45DB-B2E2-5F45A08C07FB}" type="doc">
      <dgm:prSet loTypeId="urn:microsoft.com/office/officeart/2005/8/layout/venn1" loCatId="relationship" qsTypeId="urn:microsoft.com/office/officeart/2005/8/quickstyle/simple1" qsCatId="simple" csTypeId="urn:microsoft.com/office/officeart/2005/8/colors/accent1_2" csCatId="accent1"/>
      <dgm:spPr/>
      <dgm:t>
        <a:bodyPr/>
        <a:lstStyle/>
        <a:p>
          <a:endParaRPr lang="en-IN"/>
        </a:p>
      </dgm:t>
    </dgm:pt>
    <dgm:pt modelId="{53318C34-C956-47B2-B194-8CDF9E798461}">
      <dgm:prSet/>
      <dgm:spPr/>
      <dgm:t>
        <a:bodyPr/>
        <a:lstStyle/>
        <a:p>
          <a:r>
            <a:rPr lang="en-IN"/>
            <a:t>The primary language in the UK is English however, German is the main language spoken in Germany.</a:t>
          </a:r>
        </a:p>
      </dgm:t>
    </dgm:pt>
    <dgm:pt modelId="{643A45CE-DA58-4FD2-8BAF-B858D824FEE5}" type="parTrans" cxnId="{673677F7-9254-45F2-A104-40D3A62D14FF}">
      <dgm:prSet/>
      <dgm:spPr/>
      <dgm:t>
        <a:bodyPr/>
        <a:lstStyle/>
        <a:p>
          <a:endParaRPr lang="en-IN"/>
        </a:p>
      </dgm:t>
    </dgm:pt>
    <dgm:pt modelId="{111B2800-4B33-4373-A388-C0899D470A06}" type="sibTrans" cxnId="{673677F7-9254-45F2-A104-40D3A62D14FF}">
      <dgm:prSet/>
      <dgm:spPr/>
      <dgm:t>
        <a:bodyPr/>
        <a:lstStyle/>
        <a:p>
          <a:endParaRPr lang="en-IN"/>
        </a:p>
      </dgm:t>
    </dgm:pt>
    <dgm:pt modelId="{46A6E29E-1B2F-48AB-BCD3-84E085987979}">
      <dgm:prSet/>
      <dgm:spPr/>
      <dgm:t>
        <a:bodyPr/>
        <a:lstStyle/>
        <a:p>
          <a:r>
            <a:rPr lang="en-IN"/>
            <a:t>Ethnic Germans can be identified in Germany, on the other hand, diverse ethnic groups live in the UK.</a:t>
          </a:r>
        </a:p>
      </dgm:t>
    </dgm:pt>
    <dgm:pt modelId="{4B71C779-4266-41DB-98A3-C0D7F942F9B5}" type="parTrans" cxnId="{7C50E1C9-9CCD-412F-8F06-D1A419E8A426}">
      <dgm:prSet/>
      <dgm:spPr/>
      <dgm:t>
        <a:bodyPr/>
        <a:lstStyle/>
        <a:p>
          <a:endParaRPr lang="en-IN"/>
        </a:p>
      </dgm:t>
    </dgm:pt>
    <dgm:pt modelId="{B150945C-5E7D-422D-A1D3-154AE72F85A3}" type="sibTrans" cxnId="{7C50E1C9-9CCD-412F-8F06-D1A419E8A426}">
      <dgm:prSet/>
      <dgm:spPr/>
      <dgm:t>
        <a:bodyPr/>
        <a:lstStyle/>
        <a:p>
          <a:endParaRPr lang="en-IN"/>
        </a:p>
      </dgm:t>
    </dgm:pt>
    <dgm:pt modelId="{337E261D-22DB-4A47-BE74-E3EE537AD8CE}">
      <dgm:prSet/>
      <dgm:spPr/>
      <dgm:t>
        <a:bodyPr/>
        <a:lstStyle/>
        <a:p>
          <a:r>
            <a:rPr lang="en-IN" dirty="0"/>
            <a:t>The social structure is less hierarchical in the UK than in Germany which provides important flexibility and individual initiatives (</a:t>
          </a:r>
          <a:r>
            <a:rPr lang="en-IN" dirty="0" err="1"/>
            <a:t>Expatrio</a:t>
          </a:r>
          <a:r>
            <a:rPr lang="en-IN" dirty="0"/>
            <a:t>, 2024).</a:t>
          </a:r>
        </a:p>
      </dgm:t>
    </dgm:pt>
    <dgm:pt modelId="{A961F12A-69E3-498C-BF69-B7064DBEE475}" type="parTrans" cxnId="{B4FC0684-3A4C-4149-A6E8-C25F4E34F236}">
      <dgm:prSet/>
      <dgm:spPr/>
      <dgm:t>
        <a:bodyPr/>
        <a:lstStyle/>
        <a:p>
          <a:endParaRPr lang="en-IN"/>
        </a:p>
      </dgm:t>
    </dgm:pt>
    <dgm:pt modelId="{7AE98445-2444-40F2-B5D2-56C3B05CFCA4}" type="sibTrans" cxnId="{B4FC0684-3A4C-4149-A6E8-C25F4E34F236}">
      <dgm:prSet/>
      <dgm:spPr/>
      <dgm:t>
        <a:bodyPr/>
        <a:lstStyle/>
        <a:p>
          <a:endParaRPr lang="en-IN"/>
        </a:p>
      </dgm:t>
    </dgm:pt>
    <dgm:pt modelId="{804CC090-39B5-4700-855F-02CFF6BAD62B}">
      <dgm:prSet/>
      <dgm:spPr/>
      <dgm:t>
        <a:bodyPr/>
        <a:lstStyle/>
        <a:p>
          <a:r>
            <a:rPr lang="en-IN"/>
            <a:t>The religious values are different as the UK promotes secularism and Christianity is valued in Germany.</a:t>
          </a:r>
        </a:p>
      </dgm:t>
    </dgm:pt>
    <dgm:pt modelId="{D24D48C7-C0B3-480F-A45D-5F063E5AE7D7}" type="parTrans" cxnId="{EF6FFAE0-E0F7-4698-B046-15AA8E422548}">
      <dgm:prSet/>
      <dgm:spPr/>
      <dgm:t>
        <a:bodyPr/>
        <a:lstStyle/>
        <a:p>
          <a:endParaRPr lang="en-IN"/>
        </a:p>
      </dgm:t>
    </dgm:pt>
    <dgm:pt modelId="{8CEA415F-4C4F-4ABB-8D00-E3022CEC271A}" type="sibTrans" cxnId="{EF6FFAE0-E0F7-4698-B046-15AA8E422548}">
      <dgm:prSet/>
      <dgm:spPr/>
      <dgm:t>
        <a:bodyPr/>
        <a:lstStyle/>
        <a:p>
          <a:endParaRPr lang="en-IN"/>
        </a:p>
      </dgm:t>
    </dgm:pt>
    <dgm:pt modelId="{4DC08703-6C6B-47E3-9B16-25F020AD531C}" type="pres">
      <dgm:prSet presAssocID="{27F6A2F6-4F2E-45DB-B2E2-5F45A08C07FB}" presName="compositeShape" presStyleCnt="0">
        <dgm:presLayoutVars>
          <dgm:chMax val="7"/>
          <dgm:dir/>
          <dgm:resizeHandles val="exact"/>
        </dgm:presLayoutVars>
      </dgm:prSet>
      <dgm:spPr/>
    </dgm:pt>
    <dgm:pt modelId="{008FC375-328D-437A-9575-A79B87A068CE}" type="pres">
      <dgm:prSet presAssocID="{53318C34-C956-47B2-B194-8CDF9E798461}" presName="circ1" presStyleLbl="vennNode1" presStyleIdx="0" presStyleCnt="4"/>
      <dgm:spPr/>
    </dgm:pt>
    <dgm:pt modelId="{221E47B2-8655-4737-B96B-CF7410E6508E}" type="pres">
      <dgm:prSet presAssocID="{53318C34-C956-47B2-B194-8CDF9E798461}" presName="circ1Tx" presStyleLbl="revTx" presStyleIdx="0" presStyleCnt="0">
        <dgm:presLayoutVars>
          <dgm:chMax val="0"/>
          <dgm:chPref val="0"/>
          <dgm:bulletEnabled val="1"/>
        </dgm:presLayoutVars>
      </dgm:prSet>
      <dgm:spPr/>
    </dgm:pt>
    <dgm:pt modelId="{B812D3C8-0D6F-4A23-BA7D-3F3EA1B76858}" type="pres">
      <dgm:prSet presAssocID="{46A6E29E-1B2F-48AB-BCD3-84E085987979}" presName="circ2" presStyleLbl="vennNode1" presStyleIdx="1" presStyleCnt="4"/>
      <dgm:spPr/>
    </dgm:pt>
    <dgm:pt modelId="{4F8A36D9-58F5-4114-A547-D7A0B4009EEF}" type="pres">
      <dgm:prSet presAssocID="{46A6E29E-1B2F-48AB-BCD3-84E085987979}" presName="circ2Tx" presStyleLbl="revTx" presStyleIdx="0" presStyleCnt="0">
        <dgm:presLayoutVars>
          <dgm:chMax val="0"/>
          <dgm:chPref val="0"/>
          <dgm:bulletEnabled val="1"/>
        </dgm:presLayoutVars>
      </dgm:prSet>
      <dgm:spPr/>
    </dgm:pt>
    <dgm:pt modelId="{20390057-FEA4-441A-B5B3-9B1A8995F509}" type="pres">
      <dgm:prSet presAssocID="{337E261D-22DB-4A47-BE74-E3EE537AD8CE}" presName="circ3" presStyleLbl="vennNode1" presStyleIdx="2" presStyleCnt="4"/>
      <dgm:spPr/>
    </dgm:pt>
    <dgm:pt modelId="{1743C64B-F16A-4626-913E-08DB608197C8}" type="pres">
      <dgm:prSet presAssocID="{337E261D-22DB-4A47-BE74-E3EE537AD8CE}" presName="circ3Tx" presStyleLbl="revTx" presStyleIdx="0" presStyleCnt="0">
        <dgm:presLayoutVars>
          <dgm:chMax val="0"/>
          <dgm:chPref val="0"/>
          <dgm:bulletEnabled val="1"/>
        </dgm:presLayoutVars>
      </dgm:prSet>
      <dgm:spPr/>
    </dgm:pt>
    <dgm:pt modelId="{37C6E14F-F710-40E0-8E99-F31524D9C16A}" type="pres">
      <dgm:prSet presAssocID="{804CC090-39B5-4700-855F-02CFF6BAD62B}" presName="circ4" presStyleLbl="vennNode1" presStyleIdx="3" presStyleCnt="4"/>
      <dgm:spPr/>
    </dgm:pt>
    <dgm:pt modelId="{4DB6F496-6DC4-4CD6-835D-790765AB9F32}" type="pres">
      <dgm:prSet presAssocID="{804CC090-39B5-4700-855F-02CFF6BAD62B}" presName="circ4Tx" presStyleLbl="revTx" presStyleIdx="0" presStyleCnt="0">
        <dgm:presLayoutVars>
          <dgm:chMax val="0"/>
          <dgm:chPref val="0"/>
          <dgm:bulletEnabled val="1"/>
        </dgm:presLayoutVars>
      </dgm:prSet>
      <dgm:spPr/>
    </dgm:pt>
  </dgm:ptLst>
  <dgm:cxnLst>
    <dgm:cxn modelId="{48482416-BFBE-495E-A5AB-CB54E6038F01}" type="presOf" srcId="{53318C34-C956-47B2-B194-8CDF9E798461}" destId="{221E47B2-8655-4737-B96B-CF7410E6508E}" srcOrd="1" destOrd="0" presId="urn:microsoft.com/office/officeart/2005/8/layout/venn1"/>
    <dgm:cxn modelId="{C3DF472C-F53D-45F2-A8E3-AF0EF8D401A2}" type="presOf" srcId="{27F6A2F6-4F2E-45DB-B2E2-5F45A08C07FB}" destId="{4DC08703-6C6B-47E3-9B16-25F020AD531C}" srcOrd="0" destOrd="0" presId="urn:microsoft.com/office/officeart/2005/8/layout/venn1"/>
    <dgm:cxn modelId="{E864CA3C-298C-427A-9346-3D7424578609}" type="presOf" srcId="{46A6E29E-1B2F-48AB-BCD3-84E085987979}" destId="{B812D3C8-0D6F-4A23-BA7D-3F3EA1B76858}" srcOrd="0" destOrd="0" presId="urn:microsoft.com/office/officeart/2005/8/layout/venn1"/>
    <dgm:cxn modelId="{79F92B46-712A-4188-A16F-24DFB496D002}" type="presOf" srcId="{337E261D-22DB-4A47-BE74-E3EE537AD8CE}" destId="{1743C64B-F16A-4626-913E-08DB608197C8}" srcOrd="1" destOrd="0" presId="urn:microsoft.com/office/officeart/2005/8/layout/venn1"/>
    <dgm:cxn modelId="{B4FC0684-3A4C-4149-A6E8-C25F4E34F236}" srcId="{27F6A2F6-4F2E-45DB-B2E2-5F45A08C07FB}" destId="{337E261D-22DB-4A47-BE74-E3EE537AD8CE}" srcOrd="2" destOrd="0" parTransId="{A961F12A-69E3-498C-BF69-B7064DBEE475}" sibTransId="{7AE98445-2444-40F2-B5D2-56C3B05CFCA4}"/>
    <dgm:cxn modelId="{2CA661A1-2B1E-47AA-AD8C-49B2EA4E1E7E}" type="presOf" srcId="{46A6E29E-1B2F-48AB-BCD3-84E085987979}" destId="{4F8A36D9-58F5-4114-A547-D7A0B4009EEF}" srcOrd="1" destOrd="0" presId="urn:microsoft.com/office/officeart/2005/8/layout/venn1"/>
    <dgm:cxn modelId="{7C50E1C9-9CCD-412F-8F06-D1A419E8A426}" srcId="{27F6A2F6-4F2E-45DB-B2E2-5F45A08C07FB}" destId="{46A6E29E-1B2F-48AB-BCD3-84E085987979}" srcOrd="1" destOrd="0" parTransId="{4B71C779-4266-41DB-98A3-C0D7F942F9B5}" sibTransId="{B150945C-5E7D-422D-A1D3-154AE72F85A3}"/>
    <dgm:cxn modelId="{47C986CA-23F4-48C7-8EFF-7E154F8F0502}" type="presOf" srcId="{337E261D-22DB-4A47-BE74-E3EE537AD8CE}" destId="{20390057-FEA4-441A-B5B3-9B1A8995F509}" srcOrd="0" destOrd="0" presId="urn:microsoft.com/office/officeart/2005/8/layout/venn1"/>
    <dgm:cxn modelId="{6C8EB0D1-718A-47CB-BD32-2E6F679B9FCF}" type="presOf" srcId="{804CC090-39B5-4700-855F-02CFF6BAD62B}" destId="{37C6E14F-F710-40E0-8E99-F31524D9C16A}" srcOrd="0" destOrd="0" presId="urn:microsoft.com/office/officeart/2005/8/layout/venn1"/>
    <dgm:cxn modelId="{D0A41FDC-A250-445B-B7DC-F53AD3A2EF8A}" type="presOf" srcId="{804CC090-39B5-4700-855F-02CFF6BAD62B}" destId="{4DB6F496-6DC4-4CD6-835D-790765AB9F32}" srcOrd="1" destOrd="0" presId="urn:microsoft.com/office/officeart/2005/8/layout/venn1"/>
    <dgm:cxn modelId="{EF6FFAE0-E0F7-4698-B046-15AA8E422548}" srcId="{27F6A2F6-4F2E-45DB-B2E2-5F45A08C07FB}" destId="{804CC090-39B5-4700-855F-02CFF6BAD62B}" srcOrd="3" destOrd="0" parTransId="{D24D48C7-C0B3-480F-A45D-5F063E5AE7D7}" sibTransId="{8CEA415F-4C4F-4ABB-8D00-E3022CEC271A}"/>
    <dgm:cxn modelId="{673677F7-9254-45F2-A104-40D3A62D14FF}" srcId="{27F6A2F6-4F2E-45DB-B2E2-5F45A08C07FB}" destId="{53318C34-C956-47B2-B194-8CDF9E798461}" srcOrd="0" destOrd="0" parTransId="{643A45CE-DA58-4FD2-8BAF-B858D824FEE5}" sibTransId="{111B2800-4B33-4373-A388-C0899D470A06}"/>
    <dgm:cxn modelId="{4288BBFC-64D4-4F26-A13A-68517EF3CEB6}" type="presOf" srcId="{53318C34-C956-47B2-B194-8CDF9E798461}" destId="{008FC375-328D-437A-9575-A79B87A068CE}" srcOrd="0" destOrd="0" presId="urn:microsoft.com/office/officeart/2005/8/layout/venn1"/>
    <dgm:cxn modelId="{B89AC369-1904-456A-BD2F-8E763BF29E86}" type="presParOf" srcId="{4DC08703-6C6B-47E3-9B16-25F020AD531C}" destId="{008FC375-328D-437A-9575-A79B87A068CE}" srcOrd="0" destOrd="0" presId="urn:microsoft.com/office/officeart/2005/8/layout/venn1"/>
    <dgm:cxn modelId="{34C8B264-DE8E-41DD-8E7C-9F612FD5CE8A}" type="presParOf" srcId="{4DC08703-6C6B-47E3-9B16-25F020AD531C}" destId="{221E47B2-8655-4737-B96B-CF7410E6508E}" srcOrd="1" destOrd="0" presId="urn:microsoft.com/office/officeart/2005/8/layout/venn1"/>
    <dgm:cxn modelId="{36744B37-831F-49F7-A12D-06C863FA45DD}" type="presParOf" srcId="{4DC08703-6C6B-47E3-9B16-25F020AD531C}" destId="{B812D3C8-0D6F-4A23-BA7D-3F3EA1B76858}" srcOrd="2" destOrd="0" presId="urn:microsoft.com/office/officeart/2005/8/layout/venn1"/>
    <dgm:cxn modelId="{C5204392-34C4-4552-A85A-F51349EB5F2B}" type="presParOf" srcId="{4DC08703-6C6B-47E3-9B16-25F020AD531C}" destId="{4F8A36D9-58F5-4114-A547-D7A0B4009EEF}" srcOrd="3" destOrd="0" presId="urn:microsoft.com/office/officeart/2005/8/layout/venn1"/>
    <dgm:cxn modelId="{B1ADFAD5-4276-483B-B603-29AE77B58801}" type="presParOf" srcId="{4DC08703-6C6B-47E3-9B16-25F020AD531C}" destId="{20390057-FEA4-441A-B5B3-9B1A8995F509}" srcOrd="4" destOrd="0" presId="urn:microsoft.com/office/officeart/2005/8/layout/venn1"/>
    <dgm:cxn modelId="{6464D77E-AB0D-41F5-A227-073EE8B4024C}" type="presParOf" srcId="{4DC08703-6C6B-47E3-9B16-25F020AD531C}" destId="{1743C64B-F16A-4626-913E-08DB608197C8}" srcOrd="5" destOrd="0" presId="urn:microsoft.com/office/officeart/2005/8/layout/venn1"/>
    <dgm:cxn modelId="{F4640E6E-33B5-4F86-84E6-59F0BC3D446C}" type="presParOf" srcId="{4DC08703-6C6B-47E3-9B16-25F020AD531C}" destId="{37C6E14F-F710-40E0-8E99-F31524D9C16A}" srcOrd="6" destOrd="0" presId="urn:microsoft.com/office/officeart/2005/8/layout/venn1"/>
    <dgm:cxn modelId="{5ED01A35-0A59-4318-B5D8-EE3F30F38EDD}" type="presParOf" srcId="{4DC08703-6C6B-47E3-9B16-25F020AD531C}" destId="{4DB6F496-6DC4-4CD6-835D-790765AB9F32}" srcOrd="7"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AA1934A-9D31-4DBE-AD1B-6F92BFA25A9F}" type="doc">
      <dgm:prSet loTypeId="urn:microsoft.com/office/officeart/2005/8/layout/hProcess11" loCatId="process" qsTypeId="urn:microsoft.com/office/officeart/2005/8/quickstyle/simple1" qsCatId="simple" csTypeId="urn:microsoft.com/office/officeart/2005/8/colors/accent1_2" csCatId="accent1"/>
      <dgm:spPr/>
      <dgm:t>
        <a:bodyPr/>
        <a:lstStyle/>
        <a:p>
          <a:endParaRPr lang="en-IN"/>
        </a:p>
      </dgm:t>
    </dgm:pt>
    <dgm:pt modelId="{BC7A157F-71D8-452D-A3AF-A448689C16CA}">
      <dgm:prSet/>
      <dgm:spPr/>
      <dgm:t>
        <a:bodyPr/>
        <a:lstStyle/>
        <a:p>
          <a:r>
            <a:rPr lang="en-IN"/>
            <a:t>Expanding in Germany, GSK should be aware of the hierarchical structure, business protocols and other cultural differences presented in the country.</a:t>
          </a:r>
        </a:p>
      </dgm:t>
    </dgm:pt>
    <dgm:pt modelId="{FEFBE6CE-548F-4AD3-A030-73EA55AAB943}" type="parTrans" cxnId="{B767F27D-D755-40D2-A878-1AA0E3DFC565}">
      <dgm:prSet/>
      <dgm:spPr/>
      <dgm:t>
        <a:bodyPr/>
        <a:lstStyle/>
        <a:p>
          <a:endParaRPr lang="en-IN"/>
        </a:p>
      </dgm:t>
    </dgm:pt>
    <dgm:pt modelId="{3BC657BB-0E8C-4477-B167-5C2CA958201A}" type="sibTrans" cxnId="{B767F27D-D755-40D2-A878-1AA0E3DFC565}">
      <dgm:prSet/>
      <dgm:spPr/>
      <dgm:t>
        <a:bodyPr/>
        <a:lstStyle/>
        <a:p>
          <a:endParaRPr lang="en-IN"/>
        </a:p>
      </dgm:t>
    </dgm:pt>
    <dgm:pt modelId="{851291AF-4460-413A-A289-6B18873C53A3}">
      <dgm:prSet/>
      <dgm:spPr/>
      <dgm:t>
        <a:bodyPr/>
        <a:lstStyle/>
        <a:p>
          <a:r>
            <a:rPr lang="en-IN" dirty="0"/>
            <a:t>The business culture of Germany values punctuality, self-awareness, professionalism, hierarchical values and formalities which should be followed by GSK (</a:t>
          </a:r>
          <a:r>
            <a:rPr lang="en-IN" dirty="0" err="1"/>
            <a:t>Knippschild</a:t>
          </a:r>
          <a:r>
            <a:rPr lang="en-IN" dirty="0"/>
            <a:t> and </a:t>
          </a:r>
          <a:r>
            <a:rPr lang="en-IN" dirty="0" err="1"/>
            <a:t>Zöllter</a:t>
          </a:r>
          <a:r>
            <a:rPr lang="en-IN" dirty="0"/>
            <a:t>, 2021).</a:t>
          </a:r>
        </a:p>
      </dgm:t>
    </dgm:pt>
    <dgm:pt modelId="{D1261A25-DE85-4432-AB4F-75A8EF584334}" type="parTrans" cxnId="{D65A5BD0-32DB-4D36-9753-361EB8F09A8C}">
      <dgm:prSet/>
      <dgm:spPr/>
      <dgm:t>
        <a:bodyPr/>
        <a:lstStyle/>
        <a:p>
          <a:endParaRPr lang="en-IN"/>
        </a:p>
      </dgm:t>
    </dgm:pt>
    <dgm:pt modelId="{A6E6F8CB-B480-4EE3-9416-6DAE774A787D}" type="sibTrans" cxnId="{D65A5BD0-32DB-4D36-9753-361EB8F09A8C}">
      <dgm:prSet/>
      <dgm:spPr/>
      <dgm:t>
        <a:bodyPr/>
        <a:lstStyle/>
        <a:p>
          <a:endParaRPr lang="en-IN"/>
        </a:p>
      </dgm:t>
    </dgm:pt>
    <dgm:pt modelId="{3691341E-282D-4817-822D-5CFE234D3EAD}">
      <dgm:prSet/>
      <dgm:spPr/>
      <dgm:t>
        <a:bodyPr/>
        <a:lstStyle/>
        <a:p>
          <a:r>
            <a:rPr lang="en-IN"/>
            <a:t>Apart from that strong work-life balance and developing positive relationships are crucial for the employees and customers to succeed in operating in Germany.</a:t>
          </a:r>
        </a:p>
      </dgm:t>
    </dgm:pt>
    <dgm:pt modelId="{A3D4DCF5-40BF-4939-806D-E0D8FB56A9A5}" type="parTrans" cxnId="{0D3B998D-7F50-4B01-8591-4A7F0439D8C9}">
      <dgm:prSet/>
      <dgm:spPr/>
      <dgm:t>
        <a:bodyPr/>
        <a:lstStyle/>
        <a:p>
          <a:endParaRPr lang="en-IN"/>
        </a:p>
      </dgm:t>
    </dgm:pt>
    <dgm:pt modelId="{AF543D24-826C-44F6-B96E-26443278F5D2}" type="sibTrans" cxnId="{0D3B998D-7F50-4B01-8591-4A7F0439D8C9}">
      <dgm:prSet/>
      <dgm:spPr/>
      <dgm:t>
        <a:bodyPr/>
        <a:lstStyle/>
        <a:p>
          <a:endParaRPr lang="en-IN"/>
        </a:p>
      </dgm:t>
    </dgm:pt>
    <dgm:pt modelId="{1D5DC5BF-FF10-48FA-AAE2-DA8981EB6150}" type="pres">
      <dgm:prSet presAssocID="{4AA1934A-9D31-4DBE-AD1B-6F92BFA25A9F}" presName="Name0" presStyleCnt="0">
        <dgm:presLayoutVars>
          <dgm:dir/>
          <dgm:resizeHandles val="exact"/>
        </dgm:presLayoutVars>
      </dgm:prSet>
      <dgm:spPr/>
    </dgm:pt>
    <dgm:pt modelId="{3AE3631E-B23B-4B6D-ADCE-0852946A9616}" type="pres">
      <dgm:prSet presAssocID="{4AA1934A-9D31-4DBE-AD1B-6F92BFA25A9F}" presName="arrow" presStyleLbl="bgShp" presStyleIdx="0" presStyleCnt="1"/>
      <dgm:spPr/>
    </dgm:pt>
    <dgm:pt modelId="{7A325030-F471-4B7E-B79C-F3FE817056B8}" type="pres">
      <dgm:prSet presAssocID="{4AA1934A-9D31-4DBE-AD1B-6F92BFA25A9F}" presName="points" presStyleCnt="0"/>
      <dgm:spPr/>
    </dgm:pt>
    <dgm:pt modelId="{7966C9FC-7AB6-4582-B1C7-3E6DDDACDEA5}" type="pres">
      <dgm:prSet presAssocID="{BC7A157F-71D8-452D-A3AF-A448689C16CA}" presName="compositeA" presStyleCnt="0"/>
      <dgm:spPr/>
    </dgm:pt>
    <dgm:pt modelId="{3009DB70-DFBD-4115-BC5F-4F9117F66C6A}" type="pres">
      <dgm:prSet presAssocID="{BC7A157F-71D8-452D-A3AF-A448689C16CA}" presName="textA" presStyleLbl="revTx" presStyleIdx="0" presStyleCnt="3">
        <dgm:presLayoutVars>
          <dgm:bulletEnabled val="1"/>
        </dgm:presLayoutVars>
      </dgm:prSet>
      <dgm:spPr/>
    </dgm:pt>
    <dgm:pt modelId="{1F096360-7AF7-4336-98E7-E69280BB19F0}" type="pres">
      <dgm:prSet presAssocID="{BC7A157F-71D8-452D-A3AF-A448689C16CA}" presName="circleA" presStyleLbl="node1" presStyleIdx="0" presStyleCnt="3"/>
      <dgm:spPr/>
    </dgm:pt>
    <dgm:pt modelId="{B59C43ED-81ED-4313-9ED7-C1B97EB594A3}" type="pres">
      <dgm:prSet presAssocID="{BC7A157F-71D8-452D-A3AF-A448689C16CA}" presName="spaceA" presStyleCnt="0"/>
      <dgm:spPr/>
    </dgm:pt>
    <dgm:pt modelId="{E33F8823-327C-493D-B409-1EF433E4CE4E}" type="pres">
      <dgm:prSet presAssocID="{3BC657BB-0E8C-4477-B167-5C2CA958201A}" presName="space" presStyleCnt="0"/>
      <dgm:spPr/>
    </dgm:pt>
    <dgm:pt modelId="{B76A1224-BCCD-4767-BFC4-8C90AE6758E4}" type="pres">
      <dgm:prSet presAssocID="{851291AF-4460-413A-A289-6B18873C53A3}" presName="compositeB" presStyleCnt="0"/>
      <dgm:spPr/>
    </dgm:pt>
    <dgm:pt modelId="{78A7D7B3-2DE6-4B8E-B5A5-C1787B88C8BB}" type="pres">
      <dgm:prSet presAssocID="{851291AF-4460-413A-A289-6B18873C53A3}" presName="textB" presStyleLbl="revTx" presStyleIdx="1" presStyleCnt="3">
        <dgm:presLayoutVars>
          <dgm:bulletEnabled val="1"/>
        </dgm:presLayoutVars>
      </dgm:prSet>
      <dgm:spPr/>
    </dgm:pt>
    <dgm:pt modelId="{77FA74D1-7A9A-4117-A7B4-7E779C890E61}" type="pres">
      <dgm:prSet presAssocID="{851291AF-4460-413A-A289-6B18873C53A3}" presName="circleB" presStyleLbl="node1" presStyleIdx="1" presStyleCnt="3"/>
      <dgm:spPr/>
    </dgm:pt>
    <dgm:pt modelId="{FD40BC25-519A-4FF7-BCA8-00E3F95D9B85}" type="pres">
      <dgm:prSet presAssocID="{851291AF-4460-413A-A289-6B18873C53A3}" presName="spaceB" presStyleCnt="0"/>
      <dgm:spPr/>
    </dgm:pt>
    <dgm:pt modelId="{B1C2ACF5-24C2-44A7-ABF6-EE85D17019D8}" type="pres">
      <dgm:prSet presAssocID="{A6E6F8CB-B480-4EE3-9416-6DAE774A787D}" presName="space" presStyleCnt="0"/>
      <dgm:spPr/>
    </dgm:pt>
    <dgm:pt modelId="{77A04EC0-55E2-4C01-9663-31E7E446F124}" type="pres">
      <dgm:prSet presAssocID="{3691341E-282D-4817-822D-5CFE234D3EAD}" presName="compositeA" presStyleCnt="0"/>
      <dgm:spPr/>
    </dgm:pt>
    <dgm:pt modelId="{D5CF1FC4-8431-4ADF-B300-C1BF3F31CFC3}" type="pres">
      <dgm:prSet presAssocID="{3691341E-282D-4817-822D-5CFE234D3EAD}" presName="textA" presStyleLbl="revTx" presStyleIdx="2" presStyleCnt="3">
        <dgm:presLayoutVars>
          <dgm:bulletEnabled val="1"/>
        </dgm:presLayoutVars>
      </dgm:prSet>
      <dgm:spPr/>
    </dgm:pt>
    <dgm:pt modelId="{81E068BC-5830-44F4-9A5F-595AD458E784}" type="pres">
      <dgm:prSet presAssocID="{3691341E-282D-4817-822D-5CFE234D3EAD}" presName="circleA" presStyleLbl="node1" presStyleIdx="2" presStyleCnt="3"/>
      <dgm:spPr/>
    </dgm:pt>
    <dgm:pt modelId="{F3490906-C232-47E3-9F78-267D2D8C5BC3}" type="pres">
      <dgm:prSet presAssocID="{3691341E-282D-4817-822D-5CFE234D3EAD}" presName="spaceA" presStyleCnt="0"/>
      <dgm:spPr/>
    </dgm:pt>
  </dgm:ptLst>
  <dgm:cxnLst>
    <dgm:cxn modelId="{59A20A11-0F85-4987-BB3D-8F31B91920BC}" type="presOf" srcId="{BC7A157F-71D8-452D-A3AF-A448689C16CA}" destId="{3009DB70-DFBD-4115-BC5F-4F9117F66C6A}" srcOrd="0" destOrd="0" presId="urn:microsoft.com/office/officeart/2005/8/layout/hProcess11"/>
    <dgm:cxn modelId="{7D4B0034-3975-4E14-A573-A1F3692E48C5}" type="presOf" srcId="{851291AF-4460-413A-A289-6B18873C53A3}" destId="{78A7D7B3-2DE6-4B8E-B5A5-C1787B88C8BB}" srcOrd="0" destOrd="0" presId="urn:microsoft.com/office/officeart/2005/8/layout/hProcess11"/>
    <dgm:cxn modelId="{B767F27D-D755-40D2-A878-1AA0E3DFC565}" srcId="{4AA1934A-9D31-4DBE-AD1B-6F92BFA25A9F}" destId="{BC7A157F-71D8-452D-A3AF-A448689C16CA}" srcOrd="0" destOrd="0" parTransId="{FEFBE6CE-548F-4AD3-A030-73EA55AAB943}" sibTransId="{3BC657BB-0E8C-4477-B167-5C2CA958201A}"/>
    <dgm:cxn modelId="{0D3B998D-7F50-4B01-8591-4A7F0439D8C9}" srcId="{4AA1934A-9D31-4DBE-AD1B-6F92BFA25A9F}" destId="{3691341E-282D-4817-822D-5CFE234D3EAD}" srcOrd="2" destOrd="0" parTransId="{A3D4DCF5-40BF-4939-806D-E0D8FB56A9A5}" sibTransId="{AF543D24-826C-44F6-B96E-26443278F5D2}"/>
    <dgm:cxn modelId="{2F4257C8-113F-4BDE-A021-8C449A132B0D}" type="presOf" srcId="{4AA1934A-9D31-4DBE-AD1B-6F92BFA25A9F}" destId="{1D5DC5BF-FF10-48FA-AAE2-DA8981EB6150}" srcOrd="0" destOrd="0" presId="urn:microsoft.com/office/officeart/2005/8/layout/hProcess11"/>
    <dgm:cxn modelId="{D65A5BD0-32DB-4D36-9753-361EB8F09A8C}" srcId="{4AA1934A-9D31-4DBE-AD1B-6F92BFA25A9F}" destId="{851291AF-4460-413A-A289-6B18873C53A3}" srcOrd="1" destOrd="0" parTransId="{D1261A25-DE85-4432-AB4F-75A8EF584334}" sibTransId="{A6E6F8CB-B480-4EE3-9416-6DAE774A787D}"/>
    <dgm:cxn modelId="{3B16D8DB-6C1D-42A5-85E6-1B3098E3C770}" type="presOf" srcId="{3691341E-282D-4817-822D-5CFE234D3EAD}" destId="{D5CF1FC4-8431-4ADF-B300-C1BF3F31CFC3}" srcOrd="0" destOrd="0" presId="urn:microsoft.com/office/officeart/2005/8/layout/hProcess11"/>
    <dgm:cxn modelId="{33A7BF7C-8B2A-43DB-B8EC-2ABBCBC462A9}" type="presParOf" srcId="{1D5DC5BF-FF10-48FA-AAE2-DA8981EB6150}" destId="{3AE3631E-B23B-4B6D-ADCE-0852946A9616}" srcOrd="0" destOrd="0" presId="urn:microsoft.com/office/officeart/2005/8/layout/hProcess11"/>
    <dgm:cxn modelId="{B9AE3575-D577-471F-8AB7-EE75EB3716FA}" type="presParOf" srcId="{1D5DC5BF-FF10-48FA-AAE2-DA8981EB6150}" destId="{7A325030-F471-4B7E-B79C-F3FE817056B8}" srcOrd="1" destOrd="0" presId="urn:microsoft.com/office/officeart/2005/8/layout/hProcess11"/>
    <dgm:cxn modelId="{3BE19E3A-199D-4E69-8224-C72835C47A9C}" type="presParOf" srcId="{7A325030-F471-4B7E-B79C-F3FE817056B8}" destId="{7966C9FC-7AB6-4582-B1C7-3E6DDDACDEA5}" srcOrd="0" destOrd="0" presId="urn:microsoft.com/office/officeart/2005/8/layout/hProcess11"/>
    <dgm:cxn modelId="{A45BE645-6A7C-403B-B6F8-117C34561C71}" type="presParOf" srcId="{7966C9FC-7AB6-4582-B1C7-3E6DDDACDEA5}" destId="{3009DB70-DFBD-4115-BC5F-4F9117F66C6A}" srcOrd="0" destOrd="0" presId="urn:microsoft.com/office/officeart/2005/8/layout/hProcess11"/>
    <dgm:cxn modelId="{6D5FBBBD-2254-4054-A278-D59EE4BA5D19}" type="presParOf" srcId="{7966C9FC-7AB6-4582-B1C7-3E6DDDACDEA5}" destId="{1F096360-7AF7-4336-98E7-E69280BB19F0}" srcOrd="1" destOrd="0" presId="urn:microsoft.com/office/officeart/2005/8/layout/hProcess11"/>
    <dgm:cxn modelId="{8AF3C5D4-7B72-4C26-9734-E00641BFAB3B}" type="presParOf" srcId="{7966C9FC-7AB6-4582-B1C7-3E6DDDACDEA5}" destId="{B59C43ED-81ED-4313-9ED7-C1B97EB594A3}" srcOrd="2" destOrd="0" presId="urn:microsoft.com/office/officeart/2005/8/layout/hProcess11"/>
    <dgm:cxn modelId="{2B6A939E-7B72-4C8B-8FEC-676762D18BB8}" type="presParOf" srcId="{7A325030-F471-4B7E-B79C-F3FE817056B8}" destId="{E33F8823-327C-493D-B409-1EF433E4CE4E}" srcOrd="1" destOrd="0" presId="urn:microsoft.com/office/officeart/2005/8/layout/hProcess11"/>
    <dgm:cxn modelId="{A464D066-5C8E-4977-A914-AED5A4EBA15F}" type="presParOf" srcId="{7A325030-F471-4B7E-B79C-F3FE817056B8}" destId="{B76A1224-BCCD-4767-BFC4-8C90AE6758E4}" srcOrd="2" destOrd="0" presId="urn:microsoft.com/office/officeart/2005/8/layout/hProcess11"/>
    <dgm:cxn modelId="{CDC6CB30-96C5-4A60-81EA-61FCA4B55561}" type="presParOf" srcId="{B76A1224-BCCD-4767-BFC4-8C90AE6758E4}" destId="{78A7D7B3-2DE6-4B8E-B5A5-C1787B88C8BB}" srcOrd="0" destOrd="0" presId="urn:microsoft.com/office/officeart/2005/8/layout/hProcess11"/>
    <dgm:cxn modelId="{2523AAA5-EAE0-42B5-AFEE-FC8B7D6A135B}" type="presParOf" srcId="{B76A1224-BCCD-4767-BFC4-8C90AE6758E4}" destId="{77FA74D1-7A9A-4117-A7B4-7E779C890E61}" srcOrd="1" destOrd="0" presId="urn:microsoft.com/office/officeart/2005/8/layout/hProcess11"/>
    <dgm:cxn modelId="{06FC75BE-CC85-4343-95CB-7A465DF75EA6}" type="presParOf" srcId="{B76A1224-BCCD-4767-BFC4-8C90AE6758E4}" destId="{FD40BC25-519A-4FF7-BCA8-00E3F95D9B85}" srcOrd="2" destOrd="0" presId="urn:microsoft.com/office/officeart/2005/8/layout/hProcess11"/>
    <dgm:cxn modelId="{288EEC31-518E-4989-AB97-45DA76B0231D}" type="presParOf" srcId="{7A325030-F471-4B7E-B79C-F3FE817056B8}" destId="{B1C2ACF5-24C2-44A7-ABF6-EE85D17019D8}" srcOrd="3" destOrd="0" presId="urn:microsoft.com/office/officeart/2005/8/layout/hProcess11"/>
    <dgm:cxn modelId="{D3371736-9965-4387-92A0-A7658667691A}" type="presParOf" srcId="{7A325030-F471-4B7E-B79C-F3FE817056B8}" destId="{77A04EC0-55E2-4C01-9663-31E7E446F124}" srcOrd="4" destOrd="0" presId="urn:microsoft.com/office/officeart/2005/8/layout/hProcess11"/>
    <dgm:cxn modelId="{37A240A9-392B-4CFE-9C57-0F1C65E9B07B}" type="presParOf" srcId="{77A04EC0-55E2-4C01-9663-31E7E446F124}" destId="{D5CF1FC4-8431-4ADF-B300-C1BF3F31CFC3}" srcOrd="0" destOrd="0" presId="urn:microsoft.com/office/officeart/2005/8/layout/hProcess11"/>
    <dgm:cxn modelId="{89420777-2920-4106-8544-8C77C740E189}" type="presParOf" srcId="{77A04EC0-55E2-4C01-9663-31E7E446F124}" destId="{81E068BC-5830-44F4-9A5F-595AD458E784}" srcOrd="1" destOrd="0" presId="urn:microsoft.com/office/officeart/2005/8/layout/hProcess11"/>
    <dgm:cxn modelId="{563287D7-CF5B-40CA-8C7B-8BE34C7FF353}" type="presParOf" srcId="{77A04EC0-55E2-4C01-9663-31E7E446F124}" destId="{F3490906-C232-47E3-9F78-267D2D8C5BC3}" srcOrd="2" destOrd="0" presId="urn:microsoft.com/office/officeart/2005/8/layout/hProcess1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CD99416-8FF6-4027-91DC-99F17C3F6321}" type="doc">
      <dgm:prSet loTypeId="urn:microsoft.com/office/officeart/2005/8/layout/hProcess9" loCatId="process" qsTypeId="urn:microsoft.com/office/officeart/2005/8/quickstyle/simple3" qsCatId="simple" csTypeId="urn:microsoft.com/office/officeart/2005/8/colors/accent1_2" csCatId="accent1"/>
      <dgm:spPr/>
      <dgm:t>
        <a:bodyPr/>
        <a:lstStyle/>
        <a:p>
          <a:endParaRPr lang="en-IN"/>
        </a:p>
      </dgm:t>
    </dgm:pt>
    <dgm:pt modelId="{1B80C468-8DDF-4644-AC1E-0A05887F7902}">
      <dgm:prSet/>
      <dgm:spPr/>
      <dgm:t>
        <a:bodyPr/>
        <a:lstStyle/>
        <a:p>
          <a:r>
            <a:rPr lang="en-IN"/>
            <a:t>Understanding the cultural differences between Germany and the UK is crucial for the establishment of effective decision-making and leadership practices.</a:t>
          </a:r>
        </a:p>
      </dgm:t>
    </dgm:pt>
    <dgm:pt modelId="{E97B5B35-3223-4C05-947D-E1A148B49313}" type="parTrans" cxnId="{FF3E6D24-3A79-4FEB-943D-D8AED6D090FA}">
      <dgm:prSet/>
      <dgm:spPr/>
      <dgm:t>
        <a:bodyPr/>
        <a:lstStyle/>
        <a:p>
          <a:endParaRPr lang="en-IN"/>
        </a:p>
      </dgm:t>
    </dgm:pt>
    <dgm:pt modelId="{9CA34491-BC53-49DF-A38E-2BDB812E6833}" type="sibTrans" cxnId="{FF3E6D24-3A79-4FEB-943D-D8AED6D090FA}">
      <dgm:prSet/>
      <dgm:spPr/>
      <dgm:t>
        <a:bodyPr/>
        <a:lstStyle/>
        <a:p>
          <a:endParaRPr lang="en-IN"/>
        </a:p>
      </dgm:t>
    </dgm:pt>
    <dgm:pt modelId="{A20FBA5B-0E86-461F-AE95-9F9147343D85}">
      <dgm:prSet/>
      <dgm:spPr/>
      <dgm:t>
        <a:bodyPr/>
        <a:lstStyle/>
        <a:p>
          <a:r>
            <a:rPr lang="en-IN" dirty="0"/>
            <a:t>The business managers of GSK should be aware of the preferences of German people towards formalities, punctuality and hierarchical values (</a:t>
          </a:r>
          <a:r>
            <a:rPr lang="en-IN" dirty="0" err="1"/>
            <a:t>Blštáková</a:t>
          </a:r>
          <a:r>
            <a:rPr lang="en-IN" dirty="0"/>
            <a:t> et al., 2020).</a:t>
          </a:r>
        </a:p>
      </dgm:t>
    </dgm:pt>
    <dgm:pt modelId="{4267BEFA-B3A7-43FA-85EE-7BF8226EC5C4}" type="parTrans" cxnId="{E90BCAA2-B2B2-4E6A-B22F-E868377321E2}">
      <dgm:prSet/>
      <dgm:spPr/>
      <dgm:t>
        <a:bodyPr/>
        <a:lstStyle/>
        <a:p>
          <a:endParaRPr lang="en-IN"/>
        </a:p>
      </dgm:t>
    </dgm:pt>
    <dgm:pt modelId="{3F946246-14A0-4CAE-A878-64FFB6D3A63D}" type="sibTrans" cxnId="{E90BCAA2-B2B2-4E6A-B22F-E868377321E2}">
      <dgm:prSet/>
      <dgm:spPr/>
      <dgm:t>
        <a:bodyPr/>
        <a:lstStyle/>
        <a:p>
          <a:endParaRPr lang="en-IN"/>
        </a:p>
      </dgm:t>
    </dgm:pt>
    <dgm:pt modelId="{D2E69667-9EC1-4776-9E14-07CD6625EA26}">
      <dgm:prSet/>
      <dgm:spPr/>
      <dgm:t>
        <a:bodyPr/>
        <a:lstStyle/>
        <a:p>
          <a:r>
            <a:rPr lang="en-IN"/>
            <a:t>Maintaining a positive relationship with the German stakeholders and employees adopting work-life balance and transparency in business functions are crucial to sustain in the long run.</a:t>
          </a:r>
        </a:p>
      </dgm:t>
    </dgm:pt>
    <dgm:pt modelId="{D4000224-DA92-4B0F-97A8-36198F8FA443}" type="parTrans" cxnId="{E99F839A-DE95-4865-A7A1-CA0416037AD5}">
      <dgm:prSet/>
      <dgm:spPr/>
      <dgm:t>
        <a:bodyPr/>
        <a:lstStyle/>
        <a:p>
          <a:endParaRPr lang="en-IN"/>
        </a:p>
      </dgm:t>
    </dgm:pt>
    <dgm:pt modelId="{FDB9A3FA-A0B6-4E37-BFD1-B1BDA8E27D53}" type="sibTrans" cxnId="{E99F839A-DE95-4865-A7A1-CA0416037AD5}">
      <dgm:prSet/>
      <dgm:spPr/>
      <dgm:t>
        <a:bodyPr/>
        <a:lstStyle/>
        <a:p>
          <a:endParaRPr lang="en-IN"/>
        </a:p>
      </dgm:t>
    </dgm:pt>
    <dgm:pt modelId="{04731FE3-27E5-48AE-99BF-C8967516D0E7}" type="pres">
      <dgm:prSet presAssocID="{ACD99416-8FF6-4027-91DC-99F17C3F6321}" presName="CompostProcess" presStyleCnt="0">
        <dgm:presLayoutVars>
          <dgm:dir/>
          <dgm:resizeHandles val="exact"/>
        </dgm:presLayoutVars>
      </dgm:prSet>
      <dgm:spPr/>
    </dgm:pt>
    <dgm:pt modelId="{C0D9770C-3164-436E-834D-6593BC1EE4CD}" type="pres">
      <dgm:prSet presAssocID="{ACD99416-8FF6-4027-91DC-99F17C3F6321}" presName="arrow" presStyleLbl="bgShp" presStyleIdx="0" presStyleCnt="1"/>
      <dgm:spPr/>
    </dgm:pt>
    <dgm:pt modelId="{A46889A6-541B-48D0-A3A3-367AB091999F}" type="pres">
      <dgm:prSet presAssocID="{ACD99416-8FF6-4027-91DC-99F17C3F6321}" presName="linearProcess" presStyleCnt="0"/>
      <dgm:spPr/>
    </dgm:pt>
    <dgm:pt modelId="{9558A850-891A-4C3B-925C-10BFBCC8D9EE}" type="pres">
      <dgm:prSet presAssocID="{1B80C468-8DDF-4644-AC1E-0A05887F7902}" presName="textNode" presStyleLbl="node1" presStyleIdx="0" presStyleCnt="3">
        <dgm:presLayoutVars>
          <dgm:bulletEnabled val="1"/>
        </dgm:presLayoutVars>
      </dgm:prSet>
      <dgm:spPr/>
    </dgm:pt>
    <dgm:pt modelId="{939A8369-C224-4A32-B26F-DB99F394F163}" type="pres">
      <dgm:prSet presAssocID="{9CA34491-BC53-49DF-A38E-2BDB812E6833}" presName="sibTrans" presStyleCnt="0"/>
      <dgm:spPr/>
    </dgm:pt>
    <dgm:pt modelId="{8CF48083-9D75-43FF-93EF-06C7CADA64A8}" type="pres">
      <dgm:prSet presAssocID="{A20FBA5B-0E86-461F-AE95-9F9147343D85}" presName="textNode" presStyleLbl="node1" presStyleIdx="1" presStyleCnt="3">
        <dgm:presLayoutVars>
          <dgm:bulletEnabled val="1"/>
        </dgm:presLayoutVars>
      </dgm:prSet>
      <dgm:spPr/>
    </dgm:pt>
    <dgm:pt modelId="{B7E4E981-D477-4B7B-AC2D-C770768FC842}" type="pres">
      <dgm:prSet presAssocID="{3F946246-14A0-4CAE-A878-64FFB6D3A63D}" presName="sibTrans" presStyleCnt="0"/>
      <dgm:spPr/>
    </dgm:pt>
    <dgm:pt modelId="{8913EC59-BE20-4684-8B58-1FAE8AE877DE}" type="pres">
      <dgm:prSet presAssocID="{D2E69667-9EC1-4776-9E14-07CD6625EA26}" presName="textNode" presStyleLbl="node1" presStyleIdx="2" presStyleCnt="3">
        <dgm:presLayoutVars>
          <dgm:bulletEnabled val="1"/>
        </dgm:presLayoutVars>
      </dgm:prSet>
      <dgm:spPr/>
    </dgm:pt>
  </dgm:ptLst>
  <dgm:cxnLst>
    <dgm:cxn modelId="{FF3E6D24-3A79-4FEB-943D-D8AED6D090FA}" srcId="{ACD99416-8FF6-4027-91DC-99F17C3F6321}" destId="{1B80C468-8DDF-4644-AC1E-0A05887F7902}" srcOrd="0" destOrd="0" parTransId="{E97B5B35-3223-4C05-947D-E1A148B49313}" sibTransId="{9CA34491-BC53-49DF-A38E-2BDB812E6833}"/>
    <dgm:cxn modelId="{6F82E93F-630D-4B73-8DE0-9A052D722808}" type="presOf" srcId="{A20FBA5B-0E86-461F-AE95-9F9147343D85}" destId="{8CF48083-9D75-43FF-93EF-06C7CADA64A8}" srcOrd="0" destOrd="0" presId="urn:microsoft.com/office/officeart/2005/8/layout/hProcess9"/>
    <dgm:cxn modelId="{D14AAD41-DC0B-4819-8D5F-FF749345C979}" type="presOf" srcId="{1B80C468-8DDF-4644-AC1E-0A05887F7902}" destId="{9558A850-891A-4C3B-925C-10BFBCC8D9EE}" srcOrd="0" destOrd="0" presId="urn:microsoft.com/office/officeart/2005/8/layout/hProcess9"/>
    <dgm:cxn modelId="{E99F839A-DE95-4865-A7A1-CA0416037AD5}" srcId="{ACD99416-8FF6-4027-91DC-99F17C3F6321}" destId="{D2E69667-9EC1-4776-9E14-07CD6625EA26}" srcOrd="2" destOrd="0" parTransId="{D4000224-DA92-4B0F-97A8-36198F8FA443}" sibTransId="{FDB9A3FA-A0B6-4E37-BFD1-B1BDA8E27D53}"/>
    <dgm:cxn modelId="{E90BCAA2-B2B2-4E6A-B22F-E868377321E2}" srcId="{ACD99416-8FF6-4027-91DC-99F17C3F6321}" destId="{A20FBA5B-0E86-461F-AE95-9F9147343D85}" srcOrd="1" destOrd="0" parTransId="{4267BEFA-B3A7-43FA-85EE-7BF8226EC5C4}" sibTransId="{3F946246-14A0-4CAE-A878-64FFB6D3A63D}"/>
    <dgm:cxn modelId="{1F5F35AB-C823-4F3F-BA75-FA3C07A58CC7}" type="presOf" srcId="{ACD99416-8FF6-4027-91DC-99F17C3F6321}" destId="{04731FE3-27E5-48AE-99BF-C8967516D0E7}" srcOrd="0" destOrd="0" presId="urn:microsoft.com/office/officeart/2005/8/layout/hProcess9"/>
    <dgm:cxn modelId="{7F9CCEE0-186C-416A-AC7A-EC20A40F4970}" type="presOf" srcId="{D2E69667-9EC1-4776-9E14-07CD6625EA26}" destId="{8913EC59-BE20-4684-8B58-1FAE8AE877DE}" srcOrd="0" destOrd="0" presId="urn:microsoft.com/office/officeart/2005/8/layout/hProcess9"/>
    <dgm:cxn modelId="{92C0ACE5-B1FA-4915-9C9F-7EBF753F6E03}" type="presParOf" srcId="{04731FE3-27E5-48AE-99BF-C8967516D0E7}" destId="{C0D9770C-3164-436E-834D-6593BC1EE4CD}" srcOrd="0" destOrd="0" presId="urn:microsoft.com/office/officeart/2005/8/layout/hProcess9"/>
    <dgm:cxn modelId="{831A6953-47A0-42EE-BD0A-A539EF648B37}" type="presParOf" srcId="{04731FE3-27E5-48AE-99BF-C8967516D0E7}" destId="{A46889A6-541B-48D0-A3A3-367AB091999F}" srcOrd="1" destOrd="0" presId="urn:microsoft.com/office/officeart/2005/8/layout/hProcess9"/>
    <dgm:cxn modelId="{E260F4A0-0CFF-42DD-8A3B-9D508E076B1E}" type="presParOf" srcId="{A46889A6-541B-48D0-A3A3-367AB091999F}" destId="{9558A850-891A-4C3B-925C-10BFBCC8D9EE}" srcOrd="0" destOrd="0" presId="urn:microsoft.com/office/officeart/2005/8/layout/hProcess9"/>
    <dgm:cxn modelId="{F2B7AF9A-20E5-4766-9860-2665B8EFC94A}" type="presParOf" srcId="{A46889A6-541B-48D0-A3A3-367AB091999F}" destId="{939A8369-C224-4A32-B26F-DB99F394F163}" srcOrd="1" destOrd="0" presId="urn:microsoft.com/office/officeart/2005/8/layout/hProcess9"/>
    <dgm:cxn modelId="{08DB79C9-5485-4B67-AF98-D4E5A525A173}" type="presParOf" srcId="{A46889A6-541B-48D0-A3A3-367AB091999F}" destId="{8CF48083-9D75-43FF-93EF-06C7CADA64A8}" srcOrd="2" destOrd="0" presId="urn:microsoft.com/office/officeart/2005/8/layout/hProcess9"/>
    <dgm:cxn modelId="{48EB378D-3DA8-4616-B162-EF472BEA3078}" type="presParOf" srcId="{A46889A6-541B-48D0-A3A3-367AB091999F}" destId="{B7E4E981-D477-4B7B-AC2D-C770768FC842}" srcOrd="3" destOrd="0" presId="urn:microsoft.com/office/officeart/2005/8/layout/hProcess9"/>
    <dgm:cxn modelId="{AFBAC006-5858-4F48-BAFD-673F95CF0042}" type="presParOf" srcId="{A46889A6-541B-48D0-A3A3-367AB091999F}" destId="{8913EC59-BE20-4684-8B58-1FAE8AE877DE}"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3400A50-6985-4C0A-8787-EFEC6F5ACD9E}"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IN"/>
        </a:p>
      </dgm:t>
    </dgm:pt>
    <dgm:pt modelId="{CCA1A44C-C6B2-4907-965F-4ED57CD03DED}">
      <dgm:prSet/>
      <dgm:spPr/>
      <dgm:t>
        <a:bodyPr/>
        <a:lstStyle/>
        <a:p>
          <a:r>
            <a:rPr lang="en-IN"/>
            <a:t>The success factors in establishing the management office of GSK in Germany highlight respecting cultural values including hierarchical levels, work-life balance, punctuality and professionalism adopting business strategies. </a:t>
          </a:r>
        </a:p>
      </dgm:t>
    </dgm:pt>
    <dgm:pt modelId="{411E134C-2B87-4EEF-9223-4F5614365063}" type="parTrans" cxnId="{6E6BC396-5ABD-416F-8223-EFDDEA036C12}">
      <dgm:prSet/>
      <dgm:spPr/>
      <dgm:t>
        <a:bodyPr/>
        <a:lstStyle/>
        <a:p>
          <a:endParaRPr lang="en-IN"/>
        </a:p>
      </dgm:t>
    </dgm:pt>
    <dgm:pt modelId="{80953A4F-1219-4BDF-BE4D-5B9063095DC3}" type="sibTrans" cxnId="{6E6BC396-5ABD-416F-8223-EFDDEA036C12}">
      <dgm:prSet/>
      <dgm:spPr/>
      <dgm:t>
        <a:bodyPr/>
        <a:lstStyle/>
        <a:p>
          <a:endParaRPr lang="en-IN"/>
        </a:p>
      </dgm:t>
    </dgm:pt>
    <dgm:pt modelId="{47F06D90-1B74-40C8-BFAC-11E573525DA2}">
      <dgm:prSet/>
      <dgm:spPr/>
      <dgm:t>
        <a:bodyPr/>
        <a:lstStyle/>
        <a:p>
          <a:r>
            <a:rPr lang="en-IN" dirty="0"/>
            <a:t>GSK might face failure due to avoiding local traditions, punctuality, cultural values and preferences (Globalization Partners, 2021).</a:t>
          </a:r>
        </a:p>
      </dgm:t>
    </dgm:pt>
    <dgm:pt modelId="{33BC0C06-A417-4CF0-8F0C-A154262E4A33}" type="parTrans" cxnId="{D4082C89-5224-4213-83A8-E252E0548A2B}">
      <dgm:prSet/>
      <dgm:spPr/>
      <dgm:t>
        <a:bodyPr/>
        <a:lstStyle/>
        <a:p>
          <a:endParaRPr lang="en-IN"/>
        </a:p>
      </dgm:t>
    </dgm:pt>
    <dgm:pt modelId="{453BA788-EDB6-4C49-94BA-B9284CD0D129}" type="sibTrans" cxnId="{D4082C89-5224-4213-83A8-E252E0548A2B}">
      <dgm:prSet/>
      <dgm:spPr/>
      <dgm:t>
        <a:bodyPr/>
        <a:lstStyle/>
        <a:p>
          <a:endParaRPr lang="en-IN"/>
        </a:p>
      </dgm:t>
    </dgm:pt>
    <dgm:pt modelId="{EA0B3618-BF4A-4E52-883B-8CBA68FAA905}">
      <dgm:prSet/>
      <dgm:spPr/>
      <dgm:t>
        <a:bodyPr/>
        <a:lstStyle/>
        <a:p>
          <a:r>
            <a:rPr lang="en-IN" dirty="0"/>
            <a:t>GSK should be aware of long-term relationships and commitment with the stakeholders successfully operating in Germany.</a:t>
          </a:r>
        </a:p>
      </dgm:t>
    </dgm:pt>
    <dgm:pt modelId="{D06ACE81-EE69-4134-8E21-9232133AF047}" type="parTrans" cxnId="{299D65D9-EE15-4B77-ADD5-990E747DA0F6}">
      <dgm:prSet/>
      <dgm:spPr/>
      <dgm:t>
        <a:bodyPr/>
        <a:lstStyle/>
        <a:p>
          <a:endParaRPr lang="en-IN"/>
        </a:p>
      </dgm:t>
    </dgm:pt>
    <dgm:pt modelId="{031DCF38-FEC4-4E38-8B41-E75DD15DE336}" type="sibTrans" cxnId="{299D65D9-EE15-4B77-ADD5-990E747DA0F6}">
      <dgm:prSet/>
      <dgm:spPr/>
      <dgm:t>
        <a:bodyPr/>
        <a:lstStyle/>
        <a:p>
          <a:endParaRPr lang="en-IN"/>
        </a:p>
      </dgm:t>
    </dgm:pt>
    <dgm:pt modelId="{CAA1ED3E-D73A-4388-A751-D46B4ED1CDDD}" type="pres">
      <dgm:prSet presAssocID="{73400A50-6985-4C0A-8787-EFEC6F5ACD9E}" presName="linear" presStyleCnt="0">
        <dgm:presLayoutVars>
          <dgm:animLvl val="lvl"/>
          <dgm:resizeHandles val="exact"/>
        </dgm:presLayoutVars>
      </dgm:prSet>
      <dgm:spPr/>
    </dgm:pt>
    <dgm:pt modelId="{90147DF2-E997-4FE7-9329-08511F33D507}" type="pres">
      <dgm:prSet presAssocID="{CCA1A44C-C6B2-4907-965F-4ED57CD03DED}" presName="parentText" presStyleLbl="node1" presStyleIdx="0" presStyleCnt="3">
        <dgm:presLayoutVars>
          <dgm:chMax val="0"/>
          <dgm:bulletEnabled val="1"/>
        </dgm:presLayoutVars>
      </dgm:prSet>
      <dgm:spPr/>
    </dgm:pt>
    <dgm:pt modelId="{9CBB9F12-5AB9-40BF-8F9F-587D88114094}" type="pres">
      <dgm:prSet presAssocID="{80953A4F-1219-4BDF-BE4D-5B9063095DC3}" presName="spacer" presStyleCnt="0"/>
      <dgm:spPr/>
    </dgm:pt>
    <dgm:pt modelId="{7B8CBF82-0BC7-48CA-9E44-2ACB61B3AD72}" type="pres">
      <dgm:prSet presAssocID="{47F06D90-1B74-40C8-BFAC-11E573525DA2}" presName="parentText" presStyleLbl="node1" presStyleIdx="1" presStyleCnt="3">
        <dgm:presLayoutVars>
          <dgm:chMax val="0"/>
          <dgm:bulletEnabled val="1"/>
        </dgm:presLayoutVars>
      </dgm:prSet>
      <dgm:spPr/>
    </dgm:pt>
    <dgm:pt modelId="{2FD7424C-81EF-4E09-A987-225BDA3A0E03}" type="pres">
      <dgm:prSet presAssocID="{453BA788-EDB6-4C49-94BA-B9284CD0D129}" presName="spacer" presStyleCnt="0"/>
      <dgm:spPr/>
    </dgm:pt>
    <dgm:pt modelId="{7E6E8609-5A2E-4B90-9D74-0221F272AD18}" type="pres">
      <dgm:prSet presAssocID="{EA0B3618-BF4A-4E52-883B-8CBA68FAA905}" presName="parentText" presStyleLbl="node1" presStyleIdx="2" presStyleCnt="3">
        <dgm:presLayoutVars>
          <dgm:chMax val="0"/>
          <dgm:bulletEnabled val="1"/>
        </dgm:presLayoutVars>
      </dgm:prSet>
      <dgm:spPr/>
    </dgm:pt>
  </dgm:ptLst>
  <dgm:cxnLst>
    <dgm:cxn modelId="{9D14DE53-E506-458A-B665-DE48BC83082B}" type="presOf" srcId="{EA0B3618-BF4A-4E52-883B-8CBA68FAA905}" destId="{7E6E8609-5A2E-4B90-9D74-0221F272AD18}" srcOrd="0" destOrd="0" presId="urn:microsoft.com/office/officeart/2005/8/layout/vList2"/>
    <dgm:cxn modelId="{9362097B-E14D-4410-8730-4B849E928A3E}" type="presOf" srcId="{47F06D90-1B74-40C8-BFAC-11E573525DA2}" destId="{7B8CBF82-0BC7-48CA-9E44-2ACB61B3AD72}" srcOrd="0" destOrd="0" presId="urn:microsoft.com/office/officeart/2005/8/layout/vList2"/>
    <dgm:cxn modelId="{D4082C89-5224-4213-83A8-E252E0548A2B}" srcId="{73400A50-6985-4C0A-8787-EFEC6F5ACD9E}" destId="{47F06D90-1B74-40C8-BFAC-11E573525DA2}" srcOrd="1" destOrd="0" parTransId="{33BC0C06-A417-4CF0-8F0C-A154262E4A33}" sibTransId="{453BA788-EDB6-4C49-94BA-B9284CD0D129}"/>
    <dgm:cxn modelId="{A1985A90-5E6E-4F87-A302-46A9EB771D07}" type="presOf" srcId="{73400A50-6985-4C0A-8787-EFEC6F5ACD9E}" destId="{CAA1ED3E-D73A-4388-A751-D46B4ED1CDDD}" srcOrd="0" destOrd="0" presId="urn:microsoft.com/office/officeart/2005/8/layout/vList2"/>
    <dgm:cxn modelId="{6E6BC396-5ABD-416F-8223-EFDDEA036C12}" srcId="{73400A50-6985-4C0A-8787-EFEC6F5ACD9E}" destId="{CCA1A44C-C6B2-4907-965F-4ED57CD03DED}" srcOrd="0" destOrd="0" parTransId="{411E134C-2B87-4EEF-9223-4F5614365063}" sibTransId="{80953A4F-1219-4BDF-BE4D-5B9063095DC3}"/>
    <dgm:cxn modelId="{158EB9A1-16D3-4AA1-AA1E-A892AB75743A}" type="presOf" srcId="{CCA1A44C-C6B2-4907-965F-4ED57CD03DED}" destId="{90147DF2-E997-4FE7-9329-08511F33D507}" srcOrd="0" destOrd="0" presId="urn:microsoft.com/office/officeart/2005/8/layout/vList2"/>
    <dgm:cxn modelId="{299D65D9-EE15-4B77-ADD5-990E747DA0F6}" srcId="{73400A50-6985-4C0A-8787-EFEC6F5ACD9E}" destId="{EA0B3618-BF4A-4E52-883B-8CBA68FAA905}" srcOrd="2" destOrd="0" parTransId="{D06ACE81-EE69-4134-8E21-9232133AF047}" sibTransId="{031DCF38-FEC4-4E38-8B41-E75DD15DE336}"/>
    <dgm:cxn modelId="{3A5BD280-DBDE-419A-B223-7F6C2B5C253F}" type="presParOf" srcId="{CAA1ED3E-D73A-4388-A751-D46B4ED1CDDD}" destId="{90147DF2-E997-4FE7-9329-08511F33D507}" srcOrd="0" destOrd="0" presId="urn:microsoft.com/office/officeart/2005/8/layout/vList2"/>
    <dgm:cxn modelId="{FAC0A70B-CF91-4EF4-A5DC-14034F3B2BA6}" type="presParOf" srcId="{CAA1ED3E-D73A-4388-A751-D46B4ED1CDDD}" destId="{9CBB9F12-5AB9-40BF-8F9F-587D88114094}" srcOrd="1" destOrd="0" presId="urn:microsoft.com/office/officeart/2005/8/layout/vList2"/>
    <dgm:cxn modelId="{EB2C2597-4767-49DB-B08F-E4B91AD71E32}" type="presParOf" srcId="{CAA1ED3E-D73A-4388-A751-D46B4ED1CDDD}" destId="{7B8CBF82-0BC7-48CA-9E44-2ACB61B3AD72}" srcOrd="2" destOrd="0" presId="urn:microsoft.com/office/officeart/2005/8/layout/vList2"/>
    <dgm:cxn modelId="{29951D4A-3312-4F2D-AAD1-DBE66143FE41}" type="presParOf" srcId="{CAA1ED3E-D73A-4388-A751-D46B4ED1CDDD}" destId="{2FD7424C-81EF-4E09-A987-225BDA3A0E03}" srcOrd="3" destOrd="0" presId="urn:microsoft.com/office/officeart/2005/8/layout/vList2"/>
    <dgm:cxn modelId="{DC7D7888-87F5-4B9C-9868-4B95D7383DFD}" type="presParOf" srcId="{CAA1ED3E-D73A-4388-A751-D46B4ED1CDDD}" destId="{7E6E8609-5A2E-4B90-9D74-0221F272AD18}"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04371A71-CBF0-4220-B59A-251393C820E1}" type="doc">
      <dgm:prSet loTypeId="urn:microsoft.com/office/officeart/2005/8/layout/cycle2" loCatId="cycle" qsTypeId="urn:microsoft.com/office/officeart/2005/8/quickstyle/simple1" qsCatId="simple" csTypeId="urn:microsoft.com/office/officeart/2005/8/colors/accent1_2" csCatId="accent1"/>
      <dgm:spPr/>
      <dgm:t>
        <a:bodyPr/>
        <a:lstStyle/>
        <a:p>
          <a:endParaRPr lang="en-IN"/>
        </a:p>
      </dgm:t>
    </dgm:pt>
    <dgm:pt modelId="{755F1E49-3660-436F-B014-8B2AA5B7A709}">
      <dgm:prSet/>
      <dgm:spPr/>
      <dgm:t>
        <a:bodyPr/>
        <a:lstStyle/>
        <a:p>
          <a:r>
            <a:rPr lang="en-IN"/>
            <a:t>The language barrier is one of the significant causes of business challenges, specifically establishing an EU management office in Germany.</a:t>
          </a:r>
        </a:p>
      </dgm:t>
    </dgm:pt>
    <dgm:pt modelId="{B5C236D6-3B15-44D4-94B3-38D53E2910ED}" type="parTrans" cxnId="{13C805C0-E6B2-4628-9D08-5997C9851580}">
      <dgm:prSet/>
      <dgm:spPr/>
      <dgm:t>
        <a:bodyPr/>
        <a:lstStyle/>
        <a:p>
          <a:endParaRPr lang="en-IN"/>
        </a:p>
      </dgm:t>
    </dgm:pt>
    <dgm:pt modelId="{979FF132-A152-4EEE-8334-FEB1B7039C9F}" type="sibTrans" cxnId="{13C805C0-E6B2-4628-9D08-5997C9851580}">
      <dgm:prSet/>
      <dgm:spPr/>
      <dgm:t>
        <a:bodyPr/>
        <a:lstStyle/>
        <a:p>
          <a:endParaRPr lang="en-IN"/>
        </a:p>
      </dgm:t>
    </dgm:pt>
    <dgm:pt modelId="{FE9BD7C2-A961-4012-BA15-B40AC5A46F3E}">
      <dgm:prSet/>
      <dgm:spPr/>
      <dgm:t>
        <a:bodyPr/>
        <a:lstStyle/>
        <a:p>
          <a:r>
            <a:rPr lang="en-IN" dirty="0"/>
            <a:t>Cultural factors like managing nonverbal communication, and indirectness might create misunderstandings (</a:t>
          </a:r>
          <a:r>
            <a:rPr lang="en-IN" dirty="0" err="1"/>
            <a:t>Linkedin</a:t>
          </a:r>
          <a:r>
            <a:rPr lang="en-IN" dirty="0"/>
            <a:t>, 2024).</a:t>
          </a:r>
        </a:p>
      </dgm:t>
    </dgm:pt>
    <dgm:pt modelId="{9C4F7E8B-9A4C-4F56-AFE3-7E87ECA66A4D}" type="parTrans" cxnId="{09397143-1591-4451-B0DD-6E99BD4B8D8B}">
      <dgm:prSet/>
      <dgm:spPr/>
      <dgm:t>
        <a:bodyPr/>
        <a:lstStyle/>
        <a:p>
          <a:endParaRPr lang="en-IN"/>
        </a:p>
      </dgm:t>
    </dgm:pt>
    <dgm:pt modelId="{A84F4E0F-D849-4364-8584-79F462E5EE75}" type="sibTrans" cxnId="{09397143-1591-4451-B0DD-6E99BD4B8D8B}">
      <dgm:prSet/>
      <dgm:spPr/>
      <dgm:t>
        <a:bodyPr/>
        <a:lstStyle/>
        <a:p>
          <a:endParaRPr lang="en-IN"/>
        </a:p>
      </dgm:t>
    </dgm:pt>
    <dgm:pt modelId="{C10CEF22-F2AD-4D87-934F-2D25B267F18A}">
      <dgm:prSet/>
      <dgm:spPr/>
      <dgm:t>
        <a:bodyPr/>
        <a:lstStyle/>
        <a:p>
          <a:r>
            <a:rPr lang="en-IN"/>
            <a:t>Managing the hierarchical structure and values, formality and punctuality otherwise might create business communication challenges in GSK.</a:t>
          </a:r>
        </a:p>
      </dgm:t>
    </dgm:pt>
    <dgm:pt modelId="{3E544637-A5C7-4D5E-AE21-E9DC2FDBEDEC}" type="parTrans" cxnId="{B00A50D5-2F24-430C-8FB5-E3B6E913A85C}">
      <dgm:prSet/>
      <dgm:spPr/>
      <dgm:t>
        <a:bodyPr/>
        <a:lstStyle/>
        <a:p>
          <a:endParaRPr lang="en-IN"/>
        </a:p>
      </dgm:t>
    </dgm:pt>
    <dgm:pt modelId="{5355B74F-338A-4DEA-9016-AC1637534A1C}" type="sibTrans" cxnId="{B00A50D5-2F24-430C-8FB5-E3B6E913A85C}">
      <dgm:prSet/>
      <dgm:spPr/>
      <dgm:t>
        <a:bodyPr/>
        <a:lstStyle/>
        <a:p>
          <a:endParaRPr lang="en-IN"/>
        </a:p>
      </dgm:t>
    </dgm:pt>
    <dgm:pt modelId="{4AF8E1A7-E92C-49D4-B447-71BCE381FB3F}" type="pres">
      <dgm:prSet presAssocID="{04371A71-CBF0-4220-B59A-251393C820E1}" presName="cycle" presStyleCnt="0">
        <dgm:presLayoutVars>
          <dgm:dir/>
          <dgm:resizeHandles val="exact"/>
        </dgm:presLayoutVars>
      </dgm:prSet>
      <dgm:spPr/>
    </dgm:pt>
    <dgm:pt modelId="{A6D79C3F-D567-4A9E-8D47-1C000F337773}" type="pres">
      <dgm:prSet presAssocID="{755F1E49-3660-436F-B014-8B2AA5B7A709}" presName="node" presStyleLbl="node1" presStyleIdx="0" presStyleCnt="3">
        <dgm:presLayoutVars>
          <dgm:bulletEnabled val="1"/>
        </dgm:presLayoutVars>
      </dgm:prSet>
      <dgm:spPr/>
    </dgm:pt>
    <dgm:pt modelId="{78BA8E56-BD95-41E0-A4A8-38F3480BC619}" type="pres">
      <dgm:prSet presAssocID="{979FF132-A152-4EEE-8334-FEB1B7039C9F}" presName="sibTrans" presStyleLbl="sibTrans2D1" presStyleIdx="0" presStyleCnt="3"/>
      <dgm:spPr/>
    </dgm:pt>
    <dgm:pt modelId="{4E49FBB4-B28B-4FEB-A46C-4B2944EC9A03}" type="pres">
      <dgm:prSet presAssocID="{979FF132-A152-4EEE-8334-FEB1B7039C9F}" presName="connectorText" presStyleLbl="sibTrans2D1" presStyleIdx="0" presStyleCnt="3"/>
      <dgm:spPr/>
    </dgm:pt>
    <dgm:pt modelId="{C5D91934-DCB3-4FE9-A8BD-4134A9E898FC}" type="pres">
      <dgm:prSet presAssocID="{FE9BD7C2-A961-4012-BA15-B40AC5A46F3E}" presName="node" presStyleLbl="node1" presStyleIdx="1" presStyleCnt="3">
        <dgm:presLayoutVars>
          <dgm:bulletEnabled val="1"/>
        </dgm:presLayoutVars>
      </dgm:prSet>
      <dgm:spPr/>
    </dgm:pt>
    <dgm:pt modelId="{88F2E095-0CBC-4F58-B892-154861ECDBD8}" type="pres">
      <dgm:prSet presAssocID="{A84F4E0F-D849-4364-8584-79F462E5EE75}" presName="sibTrans" presStyleLbl="sibTrans2D1" presStyleIdx="1" presStyleCnt="3"/>
      <dgm:spPr/>
    </dgm:pt>
    <dgm:pt modelId="{C6D09707-D362-4C6B-96D4-4EB31EC1FA3F}" type="pres">
      <dgm:prSet presAssocID="{A84F4E0F-D849-4364-8584-79F462E5EE75}" presName="connectorText" presStyleLbl="sibTrans2D1" presStyleIdx="1" presStyleCnt="3"/>
      <dgm:spPr/>
    </dgm:pt>
    <dgm:pt modelId="{61572418-5FBE-495B-990B-E2183BB72007}" type="pres">
      <dgm:prSet presAssocID="{C10CEF22-F2AD-4D87-934F-2D25B267F18A}" presName="node" presStyleLbl="node1" presStyleIdx="2" presStyleCnt="3">
        <dgm:presLayoutVars>
          <dgm:bulletEnabled val="1"/>
        </dgm:presLayoutVars>
      </dgm:prSet>
      <dgm:spPr/>
    </dgm:pt>
    <dgm:pt modelId="{B6907B94-559C-48AF-B088-F5FC29D7CED6}" type="pres">
      <dgm:prSet presAssocID="{5355B74F-338A-4DEA-9016-AC1637534A1C}" presName="sibTrans" presStyleLbl="sibTrans2D1" presStyleIdx="2" presStyleCnt="3"/>
      <dgm:spPr/>
    </dgm:pt>
    <dgm:pt modelId="{25B173DE-4818-4049-992C-60CBFC8259E9}" type="pres">
      <dgm:prSet presAssocID="{5355B74F-338A-4DEA-9016-AC1637534A1C}" presName="connectorText" presStyleLbl="sibTrans2D1" presStyleIdx="2" presStyleCnt="3"/>
      <dgm:spPr/>
    </dgm:pt>
  </dgm:ptLst>
  <dgm:cxnLst>
    <dgm:cxn modelId="{E7144613-81E4-4989-B3E2-E74623777A17}" type="presOf" srcId="{979FF132-A152-4EEE-8334-FEB1B7039C9F}" destId="{4E49FBB4-B28B-4FEB-A46C-4B2944EC9A03}" srcOrd="1" destOrd="0" presId="urn:microsoft.com/office/officeart/2005/8/layout/cycle2"/>
    <dgm:cxn modelId="{6E6A511C-D3BE-49B6-9019-3A7885801361}" type="presOf" srcId="{5355B74F-338A-4DEA-9016-AC1637534A1C}" destId="{25B173DE-4818-4049-992C-60CBFC8259E9}" srcOrd="1" destOrd="0" presId="urn:microsoft.com/office/officeart/2005/8/layout/cycle2"/>
    <dgm:cxn modelId="{DC2EA52F-C6D0-485A-9A4B-DDDEBF5E2D7C}" type="presOf" srcId="{C10CEF22-F2AD-4D87-934F-2D25B267F18A}" destId="{61572418-5FBE-495B-990B-E2183BB72007}" srcOrd="0" destOrd="0" presId="urn:microsoft.com/office/officeart/2005/8/layout/cycle2"/>
    <dgm:cxn modelId="{2E70A733-B318-4715-ADF2-DC494DE20D8D}" type="presOf" srcId="{A84F4E0F-D849-4364-8584-79F462E5EE75}" destId="{C6D09707-D362-4C6B-96D4-4EB31EC1FA3F}" srcOrd="1" destOrd="0" presId="urn:microsoft.com/office/officeart/2005/8/layout/cycle2"/>
    <dgm:cxn modelId="{1FEB813A-E046-4A1A-965A-624BA22BFAD8}" type="presOf" srcId="{A84F4E0F-D849-4364-8584-79F462E5EE75}" destId="{88F2E095-0CBC-4F58-B892-154861ECDBD8}" srcOrd="0" destOrd="0" presId="urn:microsoft.com/office/officeart/2005/8/layout/cycle2"/>
    <dgm:cxn modelId="{1242C63C-02AE-4067-9E71-95FBBE836D42}" type="presOf" srcId="{5355B74F-338A-4DEA-9016-AC1637534A1C}" destId="{B6907B94-559C-48AF-B088-F5FC29D7CED6}" srcOrd="0" destOrd="0" presId="urn:microsoft.com/office/officeart/2005/8/layout/cycle2"/>
    <dgm:cxn modelId="{09397143-1591-4451-B0DD-6E99BD4B8D8B}" srcId="{04371A71-CBF0-4220-B59A-251393C820E1}" destId="{FE9BD7C2-A961-4012-BA15-B40AC5A46F3E}" srcOrd="1" destOrd="0" parTransId="{9C4F7E8B-9A4C-4F56-AFE3-7E87ECA66A4D}" sibTransId="{A84F4E0F-D849-4364-8584-79F462E5EE75}"/>
    <dgm:cxn modelId="{E24CDD86-F99B-4257-8803-AB24119DCBE3}" type="presOf" srcId="{04371A71-CBF0-4220-B59A-251393C820E1}" destId="{4AF8E1A7-E92C-49D4-B447-71BCE381FB3F}" srcOrd="0" destOrd="0" presId="urn:microsoft.com/office/officeart/2005/8/layout/cycle2"/>
    <dgm:cxn modelId="{2C7BDF8A-CD0E-43E9-A874-E8309F9D16E3}" type="presOf" srcId="{979FF132-A152-4EEE-8334-FEB1B7039C9F}" destId="{78BA8E56-BD95-41E0-A4A8-38F3480BC619}" srcOrd="0" destOrd="0" presId="urn:microsoft.com/office/officeart/2005/8/layout/cycle2"/>
    <dgm:cxn modelId="{A2EEC2A7-DB35-4C15-8F14-4A5B7A70E793}" type="presOf" srcId="{755F1E49-3660-436F-B014-8B2AA5B7A709}" destId="{A6D79C3F-D567-4A9E-8D47-1C000F337773}" srcOrd="0" destOrd="0" presId="urn:microsoft.com/office/officeart/2005/8/layout/cycle2"/>
    <dgm:cxn modelId="{13C805C0-E6B2-4628-9D08-5997C9851580}" srcId="{04371A71-CBF0-4220-B59A-251393C820E1}" destId="{755F1E49-3660-436F-B014-8B2AA5B7A709}" srcOrd="0" destOrd="0" parTransId="{B5C236D6-3B15-44D4-94B3-38D53E2910ED}" sibTransId="{979FF132-A152-4EEE-8334-FEB1B7039C9F}"/>
    <dgm:cxn modelId="{B00A50D5-2F24-430C-8FB5-E3B6E913A85C}" srcId="{04371A71-CBF0-4220-B59A-251393C820E1}" destId="{C10CEF22-F2AD-4D87-934F-2D25B267F18A}" srcOrd="2" destOrd="0" parTransId="{3E544637-A5C7-4D5E-AE21-E9DC2FDBEDEC}" sibTransId="{5355B74F-338A-4DEA-9016-AC1637534A1C}"/>
    <dgm:cxn modelId="{DB3E49DA-DF86-452E-958D-B0F4F6A28D60}" type="presOf" srcId="{FE9BD7C2-A961-4012-BA15-B40AC5A46F3E}" destId="{C5D91934-DCB3-4FE9-A8BD-4134A9E898FC}" srcOrd="0" destOrd="0" presId="urn:microsoft.com/office/officeart/2005/8/layout/cycle2"/>
    <dgm:cxn modelId="{4802BFD7-4525-4AC9-9B53-1D9699618051}" type="presParOf" srcId="{4AF8E1A7-E92C-49D4-B447-71BCE381FB3F}" destId="{A6D79C3F-D567-4A9E-8D47-1C000F337773}" srcOrd="0" destOrd="0" presId="urn:microsoft.com/office/officeart/2005/8/layout/cycle2"/>
    <dgm:cxn modelId="{F89BE50A-279B-40DB-A405-46E5225BD208}" type="presParOf" srcId="{4AF8E1A7-E92C-49D4-B447-71BCE381FB3F}" destId="{78BA8E56-BD95-41E0-A4A8-38F3480BC619}" srcOrd="1" destOrd="0" presId="urn:microsoft.com/office/officeart/2005/8/layout/cycle2"/>
    <dgm:cxn modelId="{5AA55109-240F-4AD8-9A13-82AE97430213}" type="presParOf" srcId="{78BA8E56-BD95-41E0-A4A8-38F3480BC619}" destId="{4E49FBB4-B28B-4FEB-A46C-4B2944EC9A03}" srcOrd="0" destOrd="0" presId="urn:microsoft.com/office/officeart/2005/8/layout/cycle2"/>
    <dgm:cxn modelId="{3F84589F-4599-4BF1-9877-B0317633B8AC}" type="presParOf" srcId="{4AF8E1A7-E92C-49D4-B447-71BCE381FB3F}" destId="{C5D91934-DCB3-4FE9-A8BD-4134A9E898FC}" srcOrd="2" destOrd="0" presId="urn:microsoft.com/office/officeart/2005/8/layout/cycle2"/>
    <dgm:cxn modelId="{E2A0E380-E510-4F4E-890A-4B8CC144E818}" type="presParOf" srcId="{4AF8E1A7-E92C-49D4-B447-71BCE381FB3F}" destId="{88F2E095-0CBC-4F58-B892-154861ECDBD8}" srcOrd="3" destOrd="0" presId="urn:microsoft.com/office/officeart/2005/8/layout/cycle2"/>
    <dgm:cxn modelId="{01E2728A-428C-41EB-8704-DCADCAA0DEB6}" type="presParOf" srcId="{88F2E095-0CBC-4F58-B892-154861ECDBD8}" destId="{C6D09707-D362-4C6B-96D4-4EB31EC1FA3F}" srcOrd="0" destOrd="0" presId="urn:microsoft.com/office/officeart/2005/8/layout/cycle2"/>
    <dgm:cxn modelId="{B7340FC9-0ABE-490A-9398-6D140B69300F}" type="presParOf" srcId="{4AF8E1A7-E92C-49D4-B447-71BCE381FB3F}" destId="{61572418-5FBE-495B-990B-E2183BB72007}" srcOrd="4" destOrd="0" presId="urn:microsoft.com/office/officeart/2005/8/layout/cycle2"/>
    <dgm:cxn modelId="{418E8C78-29D4-4C61-9BFD-9B2A33497764}" type="presParOf" srcId="{4AF8E1A7-E92C-49D4-B447-71BCE381FB3F}" destId="{B6907B94-559C-48AF-B088-F5FC29D7CED6}" srcOrd="5" destOrd="0" presId="urn:microsoft.com/office/officeart/2005/8/layout/cycle2"/>
    <dgm:cxn modelId="{528CB7B5-6CBD-44B5-9D06-A9072FD949A6}" type="presParOf" srcId="{B6907B94-559C-48AF-B088-F5FC29D7CED6}" destId="{25B173DE-4818-4049-992C-60CBFC8259E9}"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FCE525AC-23A2-4AEF-B768-9F6A3518D0AB}" type="doc">
      <dgm:prSet loTypeId="urn:microsoft.com/office/officeart/2005/8/layout/vList5" loCatId="list" qsTypeId="urn:microsoft.com/office/officeart/2005/8/quickstyle/simple2" qsCatId="simple" csTypeId="urn:microsoft.com/office/officeart/2005/8/colors/accent1_2" csCatId="accent1"/>
      <dgm:spPr/>
      <dgm:t>
        <a:bodyPr/>
        <a:lstStyle/>
        <a:p>
          <a:endParaRPr lang="en-IN"/>
        </a:p>
      </dgm:t>
    </dgm:pt>
    <dgm:pt modelId="{82155480-158C-4BC1-B012-D73B5C88E649}">
      <dgm:prSet/>
      <dgm:spPr/>
      <dgm:t>
        <a:bodyPr/>
        <a:lstStyle/>
        <a:p>
          <a:r>
            <a:rPr lang="en-IN"/>
            <a:t>Proper training and knowledge development among the existing employees of GSK is crucial to avoid communication issues.</a:t>
          </a:r>
        </a:p>
      </dgm:t>
    </dgm:pt>
    <dgm:pt modelId="{F8EE556D-9531-421C-B1A9-F5F87FB3EE37}" type="parTrans" cxnId="{0A4C2F9F-2D37-4947-BCA8-F7292937D517}">
      <dgm:prSet/>
      <dgm:spPr/>
      <dgm:t>
        <a:bodyPr/>
        <a:lstStyle/>
        <a:p>
          <a:endParaRPr lang="en-IN"/>
        </a:p>
      </dgm:t>
    </dgm:pt>
    <dgm:pt modelId="{EA187A9D-DBF4-4708-839E-BA272CFF6F2E}" type="sibTrans" cxnId="{0A4C2F9F-2D37-4947-BCA8-F7292937D517}">
      <dgm:prSet/>
      <dgm:spPr/>
      <dgm:t>
        <a:bodyPr/>
        <a:lstStyle/>
        <a:p>
          <a:endParaRPr lang="en-IN"/>
        </a:p>
      </dgm:t>
    </dgm:pt>
    <dgm:pt modelId="{C4F2B439-BFAA-4C57-A727-0D8D9C21F69C}">
      <dgm:prSet/>
      <dgm:spPr/>
      <dgm:t>
        <a:bodyPr/>
        <a:lstStyle/>
        <a:p>
          <a:r>
            <a:rPr lang="en-IN" dirty="0"/>
            <a:t>Avoiding cultural and language-related differences, and hiring local experts and German employees is crucial to maintaining diversity (</a:t>
          </a:r>
          <a:r>
            <a:rPr lang="en-IN" dirty="0" err="1"/>
            <a:t>Bratianu</a:t>
          </a:r>
          <a:r>
            <a:rPr lang="en-IN" dirty="0"/>
            <a:t> et al., 2021).</a:t>
          </a:r>
        </a:p>
      </dgm:t>
    </dgm:pt>
    <dgm:pt modelId="{D9F5651E-07A4-4C23-BCD7-C3B6B0CAF989}" type="parTrans" cxnId="{E2CC3685-B1DC-4DF1-A59B-06F3A9EE678F}">
      <dgm:prSet/>
      <dgm:spPr/>
      <dgm:t>
        <a:bodyPr/>
        <a:lstStyle/>
        <a:p>
          <a:endParaRPr lang="en-IN"/>
        </a:p>
      </dgm:t>
    </dgm:pt>
    <dgm:pt modelId="{11CD6326-78BD-43E7-9547-F4342778BDE9}" type="sibTrans" cxnId="{E2CC3685-B1DC-4DF1-A59B-06F3A9EE678F}">
      <dgm:prSet/>
      <dgm:spPr/>
      <dgm:t>
        <a:bodyPr/>
        <a:lstStyle/>
        <a:p>
          <a:endParaRPr lang="en-IN"/>
        </a:p>
      </dgm:t>
    </dgm:pt>
    <dgm:pt modelId="{8B12553E-E92C-44FA-B7FB-07CE743EFD69}">
      <dgm:prSet/>
      <dgm:spPr/>
      <dgm:t>
        <a:bodyPr/>
        <a:lstStyle/>
        <a:p>
          <a:r>
            <a:rPr lang="en-IN"/>
            <a:t>Understanding the concerns of the employees well as improving employment policies and practices aligning with the German culture is required in operating in Germany.</a:t>
          </a:r>
        </a:p>
      </dgm:t>
    </dgm:pt>
    <dgm:pt modelId="{C24DD89E-9E8F-493E-BB0B-585BF74155C4}" type="parTrans" cxnId="{2687D579-F07F-446E-AD29-EA685C4067F6}">
      <dgm:prSet/>
      <dgm:spPr/>
      <dgm:t>
        <a:bodyPr/>
        <a:lstStyle/>
        <a:p>
          <a:endParaRPr lang="en-IN"/>
        </a:p>
      </dgm:t>
    </dgm:pt>
    <dgm:pt modelId="{F94CF58D-AC68-4E8C-9969-CC1178D56D31}" type="sibTrans" cxnId="{2687D579-F07F-446E-AD29-EA685C4067F6}">
      <dgm:prSet/>
      <dgm:spPr/>
      <dgm:t>
        <a:bodyPr/>
        <a:lstStyle/>
        <a:p>
          <a:endParaRPr lang="en-IN"/>
        </a:p>
      </dgm:t>
    </dgm:pt>
    <dgm:pt modelId="{9290288C-9AD4-49C3-A8F4-03A17D4FA059}" type="pres">
      <dgm:prSet presAssocID="{FCE525AC-23A2-4AEF-B768-9F6A3518D0AB}" presName="Name0" presStyleCnt="0">
        <dgm:presLayoutVars>
          <dgm:dir/>
          <dgm:animLvl val="lvl"/>
          <dgm:resizeHandles val="exact"/>
        </dgm:presLayoutVars>
      </dgm:prSet>
      <dgm:spPr/>
    </dgm:pt>
    <dgm:pt modelId="{3C9BBFCF-D187-406F-AE52-4D10B44F66A3}" type="pres">
      <dgm:prSet presAssocID="{82155480-158C-4BC1-B012-D73B5C88E649}" presName="linNode" presStyleCnt="0"/>
      <dgm:spPr/>
    </dgm:pt>
    <dgm:pt modelId="{EBD81491-734B-43FE-AB17-56B898F6E163}" type="pres">
      <dgm:prSet presAssocID="{82155480-158C-4BC1-B012-D73B5C88E649}" presName="parentText" presStyleLbl="node1" presStyleIdx="0" presStyleCnt="3">
        <dgm:presLayoutVars>
          <dgm:chMax val="1"/>
          <dgm:bulletEnabled val="1"/>
        </dgm:presLayoutVars>
      </dgm:prSet>
      <dgm:spPr/>
    </dgm:pt>
    <dgm:pt modelId="{D15EF958-1E65-47A0-A748-1204A643B0A1}" type="pres">
      <dgm:prSet presAssocID="{EA187A9D-DBF4-4708-839E-BA272CFF6F2E}" presName="sp" presStyleCnt="0"/>
      <dgm:spPr/>
    </dgm:pt>
    <dgm:pt modelId="{E0A03433-F9AF-4926-B2AE-1E766785B57B}" type="pres">
      <dgm:prSet presAssocID="{C4F2B439-BFAA-4C57-A727-0D8D9C21F69C}" presName="linNode" presStyleCnt="0"/>
      <dgm:spPr/>
    </dgm:pt>
    <dgm:pt modelId="{A5E6E876-E74D-4289-9AA0-343E6B01765E}" type="pres">
      <dgm:prSet presAssocID="{C4F2B439-BFAA-4C57-A727-0D8D9C21F69C}" presName="parentText" presStyleLbl="node1" presStyleIdx="1" presStyleCnt="3">
        <dgm:presLayoutVars>
          <dgm:chMax val="1"/>
          <dgm:bulletEnabled val="1"/>
        </dgm:presLayoutVars>
      </dgm:prSet>
      <dgm:spPr/>
    </dgm:pt>
    <dgm:pt modelId="{5CA8E33F-EC00-4056-BEA7-4FB5123CAACB}" type="pres">
      <dgm:prSet presAssocID="{11CD6326-78BD-43E7-9547-F4342778BDE9}" presName="sp" presStyleCnt="0"/>
      <dgm:spPr/>
    </dgm:pt>
    <dgm:pt modelId="{652D0402-EA63-448E-9984-E35B3F8727BC}" type="pres">
      <dgm:prSet presAssocID="{8B12553E-E92C-44FA-B7FB-07CE743EFD69}" presName="linNode" presStyleCnt="0"/>
      <dgm:spPr/>
    </dgm:pt>
    <dgm:pt modelId="{6159F374-5F66-4771-A730-9110D60BF65B}" type="pres">
      <dgm:prSet presAssocID="{8B12553E-E92C-44FA-B7FB-07CE743EFD69}" presName="parentText" presStyleLbl="node1" presStyleIdx="2" presStyleCnt="3">
        <dgm:presLayoutVars>
          <dgm:chMax val="1"/>
          <dgm:bulletEnabled val="1"/>
        </dgm:presLayoutVars>
      </dgm:prSet>
      <dgm:spPr/>
    </dgm:pt>
  </dgm:ptLst>
  <dgm:cxnLst>
    <dgm:cxn modelId="{32AB700C-6ED2-4F61-827C-AA758D7CF3FE}" type="presOf" srcId="{FCE525AC-23A2-4AEF-B768-9F6A3518D0AB}" destId="{9290288C-9AD4-49C3-A8F4-03A17D4FA059}" srcOrd="0" destOrd="0" presId="urn:microsoft.com/office/officeart/2005/8/layout/vList5"/>
    <dgm:cxn modelId="{2687D579-F07F-446E-AD29-EA685C4067F6}" srcId="{FCE525AC-23A2-4AEF-B768-9F6A3518D0AB}" destId="{8B12553E-E92C-44FA-B7FB-07CE743EFD69}" srcOrd="2" destOrd="0" parTransId="{C24DD89E-9E8F-493E-BB0B-585BF74155C4}" sibTransId="{F94CF58D-AC68-4E8C-9969-CC1178D56D31}"/>
    <dgm:cxn modelId="{E2CC3685-B1DC-4DF1-A59B-06F3A9EE678F}" srcId="{FCE525AC-23A2-4AEF-B768-9F6A3518D0AB}" destId="{C4F2B439-BFAA-4C57-A727-0D8D9C21F69C}" srcOrd="1" destOrd="0" parTransId="{D9F5651E-07A4-4C23-BCD7-C3B6B0CAF989}" sibTransId="{11CD6326-78BD-43E7-9547-F4342778BDE9}"/>
    <dgm:cxn modelId="{8CE5A68B-627D-4888-8357-8D9C78EE3A03}" type="presOf" srcId="{82155480-158C-4BC1-B012-D73B5C88E649}" destId="{EBD81491-734B-43FE-AB17-56B898F6E163}" srcOrd="0" destOrd="0" presId="urn:microsoft.com/office/officeart/2005/8/layout/vList5"/>
    <dgm:cxn modelId="{ACF25E95-E34E-4521-ACD4-49CB67BBDDE8}" type="presOf" srcId="{8B12553E-E92C-44FA-B7FB-07CE743EFD69}" destId="{6159F374-5F66-4771-A730-9110D60BF65B}" srcOrd="0" destOrd="0" presId="urn:microsoft.com/office/officeart/2005/8/layout/vList5"/>
    <dgm:cxn modelId="{0A4C2F9F-2D37-4947-BCA8-F7292937D517}" srcId="{FCE525AC-23A2-4AEF-B768-9F6A3518D0AB}" destId="{82155480-158C-4BC1-B012-D73B5C88E649}" srcOrd="0" destOrd="0" parTransId="{F8EE556D-9531-421C-B1A9-F5F87FB3EE37}" sibTransId="{EA187A9D-DBF4-4708-839E-BA272CFF6F2E}"/>
    <dgm:cxn modelId="{B86209EF-4861-4C54-9208-2A532F2EFD4F}" type="presOf" srcId="{C4F2B439-BFAA-4C57-A727-0D8D9C21F69C}" destId="{A5E6E876-E74D-4289-9AA0-343E6B01765E}" srcOrd="0" destOrd="0" presId="urn:microsoft.com/office/officeart/2005/8/layout/vList5"/>
    <dgm:cxn modelId="{6F49CD50-6556-4A89-B7F6-AEFDC39F0E11}" type="presParOf" srcId="{9290288C-9AD4-49C3-A8F4-03A17D4FA059}" destId="{3C9BBFCF-D187-406F-AE52-4D10B44F66A3}" srcOrd="0" destOrd="0" presId="urn:microsoft.com/office/officeart/2005/8/layout/vList5"/>
    <dgm:cxn modelId="{60CCBD58-691E-4B50-A4C4-84133C512714}" type="presParOf" srcId="{3C9BBFCF-D187-406F-AE52-4D10B44F66A3}" destId="{EBD81491-734B-43FE-AB17-56B898F6E163}" srcOrd="0" destOrd="0" presId="urn:microsoft.com/office/officeart/2005/8/layout/vList5"/>
    <dgm:cxn modelId="{0F30F698-F8A6-4E2C-97EB-DBC97FA34A94}" type="presParOf" srcId="{9290288C-9AD4-49C3-A8F4-03A17D4FA059}" destId="{D15EF958-1E65-47A0-A748-1204A643B0A1}" srcOrd="1" destOrd="0" presId="urn:microsoft.com/office/officeart/2005/8/layout/vList5"/>
    <dgm:cxn modelId="{52156776-3FA2-453F-B917-F13B68036442}" type="presParOf" srcId="{9290288C-9AD4-49C3-A8F4-03A17D4FA059}" destId="{E0A03433-F9AF-4926-B2AE-1E766785B57B}" srcOrd="2" destOrd="0" presId="urn:microsoft.com/office/officeart/2005/8/layout/vList5"/>
    <dgm:cxn modelId="{112866E6-6D10-4DD5-B67D-31B735B30B9F}" type="presParOf" srcId="{E0A03433-F9AF-4926-B2AE-1E766785B57B}" destId="{A5E6E876-E74D-4289-9AA0-343E6B01765E}" srcOrd="0" destOrd="0" presId="urn:microsoft.com/office/officeart/2005/8/layout/vList5"/>
    <dgm:cxn modelId="{DA8E694C-E33F-461A-A475-C234BAC4F370}" type="presParOf" srcId="{9290288C-9AD4-49C3-A8F4-03A17D4FA059}" destId="{5CA8E33F-EC00-4056-BEA7-4FB5123CAACB}" srcOrd="3" destOrd="0" presId="urn:microsoft.com/office/officeart/2005/8/layout/vList5"/>
    <dgm:cxn modelId="{BB8680E5-9E3D-4321-BB06-CB724CD8EE07}" type="presParOf" srcId="{9290288C-9AD4-49C3-A8F4-03A17D4FA059}" destId="{652D0402-EA63-448E-9984-E35B3F8727BC}" srcOrd="4" destOrd="0" presId="urn:microsoft.com/office/officeart/2005/8/layout/vList5"/>
    <dgm:cxn modelId="{7F8EB4B2-A0CF-4D15-AF50-C663D14346E7}" type="presParOf" srcId="{652D0402-EA63-448E-9984-E35B3F8727BC}" destId="{6159F374-5F66-4771-A730-9110D60BF65B}"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901D9341-9D48-4F5B-9575-B9B2B10146A7}" type="doc">
      <dgm:prSet loTypeId="urn:microsoft.com/office/officeart/2005/8/layout/hProcess11" loCatId="process" qsTypeId="urn:microsoft.com/office/officeart/2005/8/quickstyle/simple1" qsCatId="simple" csTypeId="urn:microsoft.com/office/officeart/2005/8/colors/accent1_2" csCatId="accent1"/>
      <dgm:spPr/>
      <dgm:t>
        <a:bodyPr/>
        <a:lstStyle/>
        <a:p>
          <a:endParaRPr lang="en-IN"/>
        </a:p>
      </dgm:t>
    </dgm:pt>
    <dgm:pt modelId="{56B9C7FA-6091-4F4A-A344-9BDB7A6C0178}">
      <dgm:prSet/>
      <dgm:spPr/>
      <dgm:t>
        <a:bodyPr/>
        <a:lstStyle/>
        <a:p>
          <a:r>
            <a:rPr lang="en-IN"/>
            <a:t>The presentation highlighted the differences between business culture and communication practices in countries the UK and Germany.</a:t>
          </a:r>
        </a:p>
      </dgm:t>
    </dgm:pt>
    <dgm:pt modelId="{9E846F02-49EF-47EC-AA18-3ADD720612ED}" type="parTrans" cxnId="{3F9B9EE6-5291-4AC9-AD40-6E6331F7E046}">
      <dgm:prSet/>
      <dgm:spPr/>
      <dgm:t>
        <a:bodyPr/>
        <a:lstStyle/>
        <a:p>
          <a:endParaRPr lang="en-IN"/>
        </a:p>
      </dgm:t>
    </dgm:pt>
    <dgm:pt modelId="{B19F4885-1363-4CD6-9702-4AFFAEA783B4}" type="sibTrans" cxnId="{3F9B9EE6-5291-4AC9-AD40-6E6331F7E046}">
      <dgm:prSet/>
      <dgm:spPr/>
      <dgm:t>
        <a:bodyPr/>
        <a:lstStyle/>
        <a:p>
          <a:endParaRPr lang="en-IN"/>
        </a:p>
      </dgm:t>
    </dgm:pt>
    <dgm:pt modelId="{8925E543-F095-4D24-8D56-0A306C5603A7}">
      <dgm:prSet/>
      <dgm:spPr/>
      <dgm:t>
        <a:bodyPr/>
        <a:lstStyle/>
        <a:p>
          <a:r>
            <a:rPr lang="en-IN" dirty="0"/>
            <a:t>Analysing the aim of GSK expansion in Germany, the cultural differences and similarities are analysed here.</a:t>
          </a:r>
        </a:p>
      </dgm:t>
    </dgm:pt>
    <dgm:pt modelId="{F5A075D6-7F2B-43C2-AEA9-980749117852}" type="parTrans" cxnId="{CB4F14BB-E761-43BB-B763-9A1409A4ABF9}">
      <dgm:prSet/>
      <dgm:spPr/>
      <dgm:t>
        <a:bodyPr/>
        <a:lstStyle/>
        <a:p>
          <a:endParaRPr lang="en-IN"/>
        </a:p>
      </dgm:t>
    </dgm:pt>
    <dgm:pt modelId="{F897F6EC-F752-4212-91AE-7CA4842FD8F7}" type="sibTrans" cxnId="{CB4F14BB-E761-43BB-B763-9A1409A4ABF9}">
      <dgm:prSet/>
      <dgm:spPr/>
      <dgm:t>
        <a:bodyPr/>
        <a:lstStyle/>
        <a:p>
          <a:endParaRPr lang="en-IN"/>
        </a:p>
      </dgm:t>
    </dgm:pt>
    <dgm:pt modelId="{53EDEC12-C105-4636-9C1F-982617280BE6}">
      <dgm:prSet/>
      <dgm:spPr/>
      <dgm:t>
        <a:bodyPr/>
        <a:lstStyle/>
        <a:p>
          <a:r>
            <a:rPr lang="en-IN"/>
            <a:t>Identifying the challenges strategic representation analysed in this presentation supporting The Business expansion of GSK in Germany.</a:t>
          </a:r>
        </a:p>
      </dgm:t>
    </dgm:pt>
    <dgm:pt modelId="{E3DB3C01-108E-4358-B9CF-657AFD3F1AC4}" type="parTrans" cxnId="{A4D55AC4-9D39-4076-BD2E-D577B3A27288}">
      <dgm:prSet/>
      <dgm:spPr/>
      <dgm:t>
        <a:bodyPr/>
        <a:lstStyle/>
        <a:p>
          <a:endParaRPr lang="en-IN"/>
        </a:p>
      </dgm:t>
    </dgm:pt>
    <dgm:pt modelId="{097C8AE2-E2A8-4A02-AC24-9B70D61910D9}" type="sibTrans" cxnId="{A4D55AC4-9D39-4076-BD2E-D577B3A27288}">
      <dgm:prSet/>
      <dgm:spPr/>
      <dgm:t>
        <a:bodyPr/>
        <a:lstStyle/>
        <a:p>
          <a:endParaRPr lang="en-IN"/>
        </a:p>
      </dgm:t>
    </dgm:pt>
    <dgm:pt modelId="{E8463AAE-FBC1-4557-AE85-67546B6BE443}" type="pres">
      <dgm:prSet presAssocID="{901D9341-9D48-4F5B-9575-B9B2B10146A7}" presName="Name0" presStyleCnt="0">
        <dgm:presLayoutVars>
          <dgm:dir/>
          <dgm:resizeHandles val="exact"/>
        </dgm:presLayoutVars>
      </dgm:prSet>
      <dgm:spPr/>
    </dgm:pt>
    <dgm:pt modelId="{B7F219DD-4DC0-4DBB-B78B-08D334490595}" type="pres">
      <dgm:prSet presAssocID="{901D9341-9D48-4F5B-9575-B9B2B10146A7}" presName="arrow" presStyleLbl="bgShp" presStyleIdx="0" presStyleCnt="1"/>
      <dgm:spPr/>
    </dgm:pt>
    <dgm:pt modelId="{47DEFC80-4DF1-47A4-8569-55B62858AAEC}" type="pres">
      <dgm:prSet presAssocID="{901D9341-9D48-4F5B-9575-B9B2B10146A7}" presName="points" presStyleCnt="0"/>
      <dgm:spPr/>
    </dgm:pt>
    <dgm:pt modelId="{BC945F73-3FE7-49C8-9C89-9656F751F4EF}" type="pres">
      <dgm:prSet presAssocID="{56B9C7FA-6091-4F4A-A344-9BDB7A6C0178}" presName="compositeA" presStyleCnt="0"/>
      <dgm:spPr/>
    </dgm:pt>
    <dgm:pt modelId="{1DB47A32-EDC8-4D5B-96D6-DFA7A5C0BCA5}" type="pres">
      <dgm:prSet presAssocID="{56B9C7FA-6091-4F4A-A344-9BDB7A6C0178}" presName="textA" presStyleLbl="revTx" presStyleIdx="0" presStyleCnt="3">
        <dgm:presLayoutVars>
          <dgm:bulletEnabled val="1"/>
        </dgm:presLayoutVars>
      </dgm:prSet>
      <dgm:spPr/>
    </dgm:pt>
    <dgm:pt modelId="{17B50A9C-40FA-42C6-9369-36655DB2CF36}" type="pres">
      <dgm:prSet presAssocID="{56B9C7FA-6091-4F4A-A344-9BDB7A6C0178}" presName="circleA" presStyleLbl="node1" presStyleIdx="0" presStyleCnt="3"/>
      <dgm:spPr/>
    </dgm:pt>
    <dgm:pt modelId="{3A113E8F-53FB-4955-A8E8-46BC68BAB576}" type="pres">
      <dgm:prSet presAssocID="{56B9C7FA-6091-4F4A-A344-9BDB7A6C0178}" presName="spaceA" presStyleCnt="0"/>
      <dgm:spPr/>
    </dgm:pt>
    <dgm:pt modelId="{97A4E475-007E-4D02-9911-88C2FDAC3873}" type="pres">
      <dgm:prSet presAssocID="{B19F4885-1363-4CD6-9702-4AFFAEA783B4}" presName="space" presStyleCnt="0"/>
      <dgm:spPr/>
    </dgm:pt>
    <dgm:pt modelId="{939FF7E6-3087-4BDA-B986-5D18DF97D19E}" type="pres">
      <dgm:prSet presAssocID="{8925E543-F095-4D24-8D56-0A306C5603A7}" presName="compositeB" presStyleCnt="0"/>
      <dgm:spPr/>
    </dgm:pt>
    <dgm:pt modelId="{855AF034-500D-4B21-BE5A-064CF84B3F76}" type="pres">
      <dgm:prSet presAssocID="{8925E543-F095-4D24-8D56-0A306C5603A7}" presName="textB" presStyleLbl="revTx" presStyleIdx="1" presStyleCnt="3">
        <dgm:presLayoutVars>
          <dgm:bulletEnabled val="1"/>
        </dgm:presLayoutVars>
      </dgm:prSet>
      <dgm:spPr/>
    </dgm:pt>
    <dgm:pt modelId="{AC254BDC-B473-48E2-9131-11AD4D4FC4E2}" type="pres">
      <dgm:prSet presAssocID="{8925E543-F095-4D24-8D56-0A306C5603A7}" presName="circleB" presStyleLbl="node1" presStyleIdx="1" presStyleCnt="3"/>
      <dgm:spPr/>
    </dgm:pt>
    <dgm:pt modelId="{6620E7D7-81F9-4DFA-B60A-2F090022F6E0}" type="pres">
      <dgm:prSet presAssocID="{8925E543-F095-4D24-8D56-0A306C5603A7}" presName="spaceB" presStyleCnt="0"/>
      <dgm:spPr/>
    </dgm:pt>
    <dgm:pt modelId="{BA602469-0EAD-4ED0-A535-90BC411180B9}" type="pres">
      <dgm:prSet presAssocID="{F897F6EC-F752-4212-91AE-7CA4842FD8F7}" presName="space" presStyleCnt="0"/>
      <dgm:spPr/>
    </dgm:pt>
    <dgm:pt modelId="{00EABF43-60DD-444B-AC95-D937D7602B0A}" type="pres">
      <dgm:prSet presAssocID="{53EDEC12-C105-4636-9C1F-982617280BE6}" presName="compositeA" presStyleCnt="0"/>
      <dgm:spPr/>
    </dgm:pt>
    <dgm:pt modelId="{B343E9EF-B797-4F4E-A8FC-F38D6C10A1CC}" type="pres">
      <dgm:prSet presAssocID="{53EDEC12-C105-4636-9C1F-982617280BE6}" presName="textA" presStyleLbl="revTx" presStyleIdx="2" presStyleCnt="3">
        <dgm:presLayoutVars>
          <dgm:bulletEnabled val="1"/>
        </dgm:presLayoutVars>
      </dgm:prSet>
      <dgm:spPr/>
    </dgm:pt>
    <dgm:pt modelId="{00D9F217-68A6-4DBE-8FE3-B8D8B2FF720B}" type="pres">
      <dgm:prSet presAssocID="{53EDEC12-C105-4636-9C1F-982617280BE6}" presName="circleA" presStyleLbl="node1" presStyleIdx="2" presStyleCnt="3"/>
      <dgm:spPr/>
    </dgm:pt>
    <dgm:pt modelId="{675182C6-C859-48DB-939D-F991C4CFA0A4}" type="pres">
      <dgm:prSet presAssocID="{53EDEC12-C105-4636-9C1F-982617280BE6}" presName="spaceA" presStyleCnt="0"/>
      <dgm:spPr/>
    </dgm:pt>
  </dgm:ptLst>
  <dgm:cxnLst>
    <dgm:cxn modelId="{CC9F37A2-38C8-48FE-B7DC-7491A09FE98D}" type="presOf" srcId="{53EDEC12-C105-4636-9C1F-982617280BE6}" destId="{B343E9EF-B797-4F4E-A8FC-F38D6C10A1CC}" srcOrd="0" destOrd="0" presId="urn:microsoft.com/office/officeart/2005/8/layout/hProcess11"/>
    <dgm:cxn modelId="{CB4F14BB-E761-43BB-B763-9A1409A4ABF9}" srcId="{901D9341-9D48-4F5B-9575-B9B2B10146A7}" destId="{8925E543-F095-4D24-8D56-0A306C5603A7}" srcOrd="1" destOrd="0" parTransId="{F5A075D6-7F2B-43C2-AEA9-980749117852}" sibTransId="{F897F6EC-F752-4212-91AE-7CA4842FD8F7}"/>
    <dgm:cxn modelId="{A4D55AC4-9D39-4076-BD2E-D577B3A27288}" srcId="{901D9341-9D48-4F5B-9575-B9B2B10146A7}" destId="{53EDEC12-C105-4636-9C1F-982617280BE6}" srcOrd="2" destOrd="0" parTransId="{E3DB3C01-108E-4358-B9CF-657AFD3F1AC4}" sibTransId="{097C8AE2-E2A8-4A02-AC24-9B70D61910D9}"/>
    <dgm:cxn modelId="{0743A3D2-F19F-492A-9BEA-27307B038374}" type="presOf" srcId="{56B9C7FA-6091-4F4A-A344-9BDB7A6C0178}" destId="{1DB47A32-EDC8-4D5B-96D6-DFA7A5C0BCA5}" srcOrd="0" destOrd="0" presId="urn:microsoft.com/office/officeart/2005/8/layout/hProcess11"/>
    <dgm:cxn modelId="{D4652AD6-FEA5-4CFD-B14D-04B10CF47709}" type="presOf" srcId="{901D9341-9D48-4F5B-9575-B9B2B10146A7}" destId="{E8463AAE-FBC1-4557-AE85-67546B6BE443}" srcOrd="0" destOrd="0" presId="urn:microsoft.com/office/officeart/2005/8/layout/hProcess11"/>
    <dgm:cxn modelId="{3F9B9EE6-5291-4AC9-AD40-6E6331F7E046}" srcId="{901D9341-9D48-4F5B-9575-B9B2B10146A7}" destId="{56B9C7FA-6091-4F4A-A344-9BDB7A6C0178}" srcOrd="0" destOrd="0" parTransId="{9E846F02-49EF-47EC-AA18-3ADD720612ED}" sibTransId="{B19F4885-1363-4CD6-9702-4AFFAEA783B4}"/>
    <dgm:cxn modelId="{5B6CDDFC-CF39-4C89-B676-9534071B91D0}" type="presOf" srcId="{8925E543-F095-4D24-8D56-0A306C5603A7}" destId="{855AF034-500D-4B21-BE5A-064CF84B3F76}" srcOrd="0" destOrd="0" presId="urn:microsoft.com/office/officeart/2005/8/layout/hProcess11"/>
    <dgm:cxn modelId="{43AB2673-F8C8-48F0-B348-1966FEA5F7A3}" type="presParOf" srcId="{E8463AAE-FBC1-4557-AE85-67546B6BE443}" destId="{B7F219DD-4DC0-4DBB-B78B-08D334490595}" srcOrd="0" destOrd="0" presId="urn:microsoft.com/office/officeart/2005/8/layout/hProcess11"/>
    <dgm:cxn modelId="{8A86EFCF-97F1-48D3-A1A8-0832AB26329A}" type="presParOf" srcId="{E8463AAE-FBC1-4557-AE85-67546B6BE443}" destId="{47DEFC80-4DF1-47A4-8569-55B62858AAEC}" srcOrd="1" destOrd="0" presId="urn:microsoft.com/office/officeart/2005/8/layout/hProcess11"/>
    <dgm:cxn modelId="{F4689827-5479-4AC2-9172-823ED35693FC}" type="presParOf" srcId="{47DEFC80-4DF1-47A4-8569-55B62858AAEC}" destId="{BC945F73-3FE7-49C8-9C89-9656F751F4EF}" srcOrd="0" destOrd="0" presId="urn:microsoft.com/office/officeart/2005/8/layout/hProcess11"/>
    <dgm:cxn modelId="{F1BB49A1-2413-44FF-A7B6-E0854C8573CC}" type="presParOf" srcId="{BC945F73-3FE7-49C8-9C89-9656F751F4EF}" destId="{1DB47A32-EDC8-4D5B-96D6-DFA7A5C0BCA5}" srcOrd="0" destOrd="0" presId="urn:microsoft.com/office/officeart/2005/8/layout/hProcess11"/>
    <dgm:cxn modelId="{6B9B638E-BE1E-4DFE-9DB5-5B70C18D7810}" type="presParOf" srcId="{BC945F73-3FE7-49C8-9C89-9656F751F4EF}" destId="{17B50A9C-40FA-42C6-9369-36655DB2CF36}" srcOrd="1" destOrd="0" presId="urn:microsoft.com/office/officeart/2005/8/layout/hProcess11"/>
    <dgm:cxn modelId="{E9382ABA-E45B-41CB-B23B-ABB921F38C64}" type="presParOf" srcId="{BC945F73-3FE7-49C8-9C89-9656F751F4EF}" destId="{3A113E8F-53FB-4955-A8E8-46BC68BAB576}" srcOrd="2" destOrd="0" presId="urn:microsoft.com/office/officeart/2005/8/layout/hProcess11"/>
    <dgm:cxn modelId="{FA0CBA22-891A-4027-B7D5-4B58EEE096A5}" type="presParOf" srcId="{47DEFC80-4DF1-47A4-8569-55B62858AAEC}" destId="{97A4E475-007E-4D02-9911-88C2FDAC3873}" srcOrd="1" destOrd="0" presId="urn:microsoft.com/office/officeart/2005/8/layout/hProcess11"/>
    <dgm:cxn modelId="{B3B51295-E37A-4D9A-9F76-70E6560E9593}" type="presParOf" srcId="{47DEFC80-4DF1-47A4-8569-55B62858AAEC}" destId="{939FF7E6-3087-4BDA-B986-5D18DF97D19E}" srcOrd="2" destOrd="0" presId="urn:microsoft.com/office/officeart/2005/8/layout/hProcess11"/>
    <dgm:cxn modelId="{D96AAF6C-407A-4AD0-B6D9-800E6BA22855}" type="presParOf" srcId="{939FF7E6-3087-4BDA-B986-5D18DF97D19E}" destId="{855AF034-500D-4B21-BE5A-064CF84B3F76}" srcOrd="0" destOrd="0" presId="urn:microsoft.com/office/officeart/2005/8/layout/hProcess11"/>
    <dgm:cxn modelId="{918F05B7-E57A-45F0-A7A5-6B6313EAAC77}" type="presParOf" srcId="{939FF7E6-3087-4BDA-B986-5D18DF97D19E}" destId="{AC254BDC-B473-48E2-9131-11AD4D4FC4E2}" srcOrd="1" destOrd="0" presId="urn:microsoft.com/office/officeart/2005/8/layout/hProcess11"/>
    <dgm:cxn modelId="{DD9E1986-5674-4680-ACCF-8243BA4AF8DC}" type="presParOf" srcId="{939FF7E6-3087-4BDA-B986-5D18DF97D19E}" destId="{6620E7D7-81F9-4DFA-B60A-2F090022F6E0}" srcOrd="2" destOrd="0" presId="urn:microsoft.com/office/officeart/2005/8/layout/hProcess11"/>
    <dgm:cxn modelId="{342B6DB8-052C-4F73-AD2A-A45847D9C1EA}" type="presParOf" srcId="{47DEFC80-4DF1-47A4-8569-55B62858AAEC}" destId="{BA602469-0EAD-4ED0-A535-90BC411180B9}" srcOrd="3" destOrd="0" presId="urn:microsoft.com/office/officeart/2005/8/layout/hProcess11"/>
    <dgm:cxn modelId="{95D9A0FD-4BEE-4961-A830-4B14C5E32AF9}" type="presParOf" srcId="{47DEFC80-4DF1-47A4-8569-55B62858AAEC}" destId="{00EABF43-60DD-444B-AC95-D937D7602B0A}" srcOrd="4" destOrd="0" presId="urn:microsoft.com/office/officeart/2005/8/layout/hProcess11"/>
    <dgm:cxn modelId="{1A3BC17E-6F9B-4905-81C2-666495805694}" type="presParOf" srcId="{00EABF43-60DD-444B-AC95-D937D7602B0A}" destId="{B343E9EF-B797-4F4E-A8FC-F38D6C10A1CC}" srcOrd="0" destOrd="0" presId="urn:microsoft.com/office/officeart/2005/8/layout/hProcess11"/>
    <dgm:cxn modelId="{DBEAFBA6-129B-44BA-9F38-820F8119325E}" type="presParOf" srcId="{00EABF43-60DD-444B-AC95-D937D7602B0A}" destId="{00D9F217-68A6-4DBE-8FE3-B8D8B2FF720B}" srcOrd="1" destOrd="0" presId="urn:microsoft.com/office/officeart/2005/8/layout/hProcess11"/>
    <dgm:cxn modelId="{81797B33-8BB2-428A-A683-6997939F2933}" type="presParOf" srcId="{00EABF43-60DD-444B-AC95-D937D7602B0A}" destId="{675182C6-C859-48DB-939D-F991C4CFA0A4}" srcOrd="2" destOrd="0" presId="urn:microsoft.com/office/officeart/2005/8/layout/hProcess1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A92558-1906-4534-8AA8-F2A253502BF3}">
      <dsp:nvSpPr>
        <dsp:cNvPr id="0" name=""/>
        <dsp:cNvSpPr/>
      </dsp:nvSpPr>
      <dsp:spPr>
        <a:xfrm>
          <a:off x="0" y="53821"/>
          <a:ext cx="5676812" cy="1079325"/>
        </a:xfrm>
        <a:prstGeom prst="roundRect">
          <a:avLst/>
        </a:prstGeom>
        <a:solidFill>
          <a:schemeClr val="lt1">
            <a:hueOff val="0"/>
            <a:satOff val="0"/>
            <a:lumOff val="0"/>
            <a:alphaOff val="0"/>
          </a:schemeClr>
        </a:solidFill>
        <a:ln w="19050" cap="rnd"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IN" sz="1600" kern="1200"/>
            <a:t>The presentation will focus on the business operations of the British multinational biotechnology and pharmaceutical company, GlaxoSmithKline (GSK).</a:t>
          </a:r>
        </a:p>
      </dsp:txBody>
      <dsp:txXfrm>
        <a:off x="52688" y="106509"/>
        <a:ext cx="5571436" cy="973949"/>
      </dsp:txXfrm>
    </dsp:sp>
    <dsp:sp modelId="{C96A034D-85BC-458B-8F94-E8B9F697BBBF}">
      <dsp:nvSpPr>
        <dsp:cNvPr id="0" name=""/>
        <dsp:cNvSpPr/>
      </dsp:nvSpPr>
      <dsp:spPr>
        <a:xfrm>
          <a:off x="0" y="1179226"/>
          <a:ext cx="5676812" cy="1079325"/>
        </a:xfrm>
        <a:prstGeom prst="roundRect">
          <a:avLst/>
        </a:prstGeom>
        <a:solidFill>
          <a:schemeClr val="lt1">
            <a:hueOff val="0"/>
            <a:satOff val="0"/>
            <a:lumOff val="0"/>
            <a:alphaOff val="0"/>
          </a:schemeClr>
        </a:solidFill>
        <a:ln w="19050" cap="rnd"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IN" sz="1600" kern="1200"/>
            <a:t>The business aims to establish its management office in Germany to have an EU management office and increase worldwide trading.</a:t>
          </a:r>
        </a:p>
      </dsp:txBody>
      <dsp:txXfrm>
        <a:off x="52688" y="1231914"/>
        <a:ext cx="5571436" cy="973949"/>
      </dsp:txXfrm>
    </dsp:sp>
    <dsp:sp modelId="{106D4AB5-E8FB-45E3-81AD-69225562F442}">
      <dsp:nvSpPr>
        <dsp:cNvPr id="0" name=""/>
        <dsp:cNvSpPr/>
      </dsp:nvSpPr>
      <dsp:spPr>
        <a:xfrm>
          <a:off x="0" y="2304631"/>
          <a:ext cx="5676812" cy="1079325"/>
        </a:xfrm>
        <a:prstGeom prst="roundRect">
          <a:avLst/>
        </a:prstGeom>
        <a:solidFill>
          <a:schemeClr val="lt1">
            <a:hueOff val="0"/>
            <a:satOff val="0"/>
            <a:lumOff val="0"/>
            <a:alphaOff val="0"/>
          </a:schemeClr>
        </a:solidFill>
        <a:ln w="19050" cap="rnd"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IN" sz="1600" kern="1200"/>
            <a:t>The cultural differences between the UK and Germany will be analysed with the application of intercultural communication theories and Hofsteed's cultural dimension model.</a:t>
          </a:r>
        </a:p>
      </dsp:txBody>
      <dsp:txXfrm>
        <a:off x="52688" y="2357319"/>
        <a:ext cx="5571436" cy="97394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3D7AE5-19F4-4142-972D-2D9DB778CA16}">
      <dsp:nvSpPr>
        <dsp:cNvPr id="0" name=""/>
        <dsp:cNvSpPr/>
      </dsp:nvSpPr>
      <dsp:spPr>
        <a:xfrm>
          <a:off x="0" y="1164231"/>
          <a:ext cx="6913169" cy="1552309"/>
        </a:xfrm>
        <a:prstGeom prst="notched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DDC114-BABA-4207-BF09-8D4CB98443FC}">
      <dsp:nvSpPr>
        <dsp:cNvPr id="0" name=""/>
        <dsp:cNvSpPr/>
      </dsp:nvSpPr>
      <dsp:spPr>
        <a:xfrm>
          <a:off x="3038" y="0"/>
          <a:ext cx="2005089" cy="15523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85344" rIns="85344" bIns="85344" numCol="1" spcCol="1270" anchor="b" anchorCtr="0">
          <a:noAutofit/>
        </a:bodyPr>
        <a:lstStyle/>
        <a:p>
          <a:pPr marL="0" lvl="0" indent="0" algn="ctr" defTabSz="533400">
            <a:lnSpc>
              <a:spcPct val="90000"/>
            </a:lnSpc>
            <a:spcBef>
              <a:spcPct val="0"/>
            </a:spcBef>
            <a:spcAft>
              <a:spcPct val="35000"/>
            </a:spcAft>
            <a:buNone/>
          </a:pPr>
          <a:r>
            <a:rPr lang="en-IN" sz="1200" kern="1200"/>
            <a:t>British communication highlights the mix of indirect and direct communication.</a:t>
          </a:r>
        </a:p>
      </dsp:txBody>
      <dsp:txXfrm>
        <a:off x="3038" y="0"/>
        <a:ext cx="2005089" cy="1552309"/>
      </dsp:txXfrm>
    </dsp:sp>
    <dsp:sp modelId="{804C62AF-796A-4119-BFC6-3C5B12C326FA}">
      <dsp:nvSpPr>
        <dsp:cNvPr id="0" name=""/>
        <dsp:cNvSpPr/>
      </dsp:nvSpPr>
      <dsp:spPr>
        <a:xfrm>
          <a:off x="811543" y="1746347"/>
          <a:ext cx="388077" cy="388077"/>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6EB9501-1549-4EB6-94CD-218F6A8E1AD4}">
      <dsp:nvSpPr>
        <dsp:cNvPr id="0" name=""/>
        <dsp:cNvSpPr/>
      </dsp:nvSpPr>
      <dsp:spPr>
        <a:xfrm>
          <a:off x="2108381" y="2328463"/>
          <a:ext cx="2005089" cy="15523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85344" rIns="85344" bIns="85344" numCol="1" spcCol="1270" anchor="t" anchorCtr="0">
          <a:noAutofit/>
        </a:bodyPr>
        <a:lstStyle/>
        <a:p>
          <a:pPr marL="0" lvl="0" indent="0" algn="ctr" defTabSz="533400">
            <a:lnSpc>
              <a:spcPct val="90000"/>
            </a:lnSpc>
            <a:spcBef>
              <a:spcPct val="0"/>
            </a:spcBef>
            <a:spcAft>
              <a:spcPct val="35000"/>
            </a:spcAft>
            <a:buNone/>
          </a:pPr>
          <a:r>
            <a:rPr lang="en-IN" sz="1200" kern="1200" dirty="0"/>
            <a:t>Direct communication maintains transparency and in-direct communication emphasize relationships and feelings (</a:t>
          </a:r>
          <a:r>
            <a:rPr lang="en-IN" sz="1200" kern="1200" dirty="0" err="1"/>
            <a:t>Commisceo</a:t>
          </a:r>
          <a:r>
            <a:rPr lang="en-IN" sz="1200" kern="1200" dirty="0"/>
            <a:t> Global Consulting Ltd, 2024).</a:t>
          </a:r>
        </a:p>
      </dsp:txBody>
      <dsp:txXfrm>
        <a:off x="2108381" y="2328463"/>
        <a:ext cx="2005089" cy="1552309"/>
      </dsp:txXfrm>
    </dsp:sp>
    <dsp:sp modelId="{6E89BE94-36DC-4070-88AA-69132D06CAB0}">
      <dsp:nvSpPr>
        <dsp:cNvPr id="0" name=""/>
        <dsp:cNvSpPr/>
      </dsp:nvSpPr>
      <dsp:spPr>
        <a:xfrm>
          <a:off x="2916887" y="1746347"/>
          <a:ext cx="388077" cy="388077"/>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1DC4863-A350-43DE-A410-6200F014CCA4}">
      <dsp:nvSpPr>
        <dsp:cNvPr id="0" name=""/>
        <dsp:cNvSpPr/>
      </dsp:nvSpPr>
      <dsp:spPr>
        <a:xfrm>
          <a:off x="4213725" y="0"/>
          <a:ext cx="2005089" cy="15523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85344" rIns="85344" bIns="85344" numCol="1" spcCol="1270" anchor="b" anchorCtr="0">
          <a:noAutofit/>
        </a:bodyPr>
        <a:lstStyle/>
        <a:p>
          <a:pPr marL="0" lvl="0" indent="0" algn="ctr" defTabSz="533400">
            <a:lnSpc>
              <a:spcPct val="90000"/>
            </a:lnSpc>
            <a:spcBef>
              <a:spcPct val="0"/>
            </a:spcBef>
            <a:spcAft>
              <a:spcPct val="35000"/>
            </a:spcAft>
            <a:buNone/>
          </a:pPr>
          <a:r>
            <a:rPr lang="en-IN" sz="1200" kern="1200"/>
            <a:t>British communication values politeness while interacting with proper manners which influences communication culture.</a:t>
          </a:r>
        </a:p>
      </dsp:txBody>
      <dsp:txXfrm>
        <a:off x="4213725" y="0"/>
        <a:ext cx="2005089" cy="1552309"/>
      </dsp:txXfrm>
    </dsp:sp>
    <dsp:sp modelId="{E49516FD-F3EE-410C-8B91-6642ACB5BD64}">
      <dsp:nvSpPr>
        <dsp:cNvPr id="0" name=""/>
        <dsp:cNvSpPr/>
      </dsp:nvSpPr>
      <dsp:spPr>
        <a:xfrm>
          <a:off x="5022230" y="1746347"/>
          <a:ext cx="388077" cy="388077"/>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D2D652-8511-4201-AB32-256BBA1D0534}">
      <dsp:nvSpPr>
        <dsp:cNvPr id="0" name=""/>
        <dsp:cNvSpPr/>
      </dsp:nvSpPr>
      <dsp:spPr>
        <a:xfrm>
          <a:off x="0" y="30479"/>
          <a:ext cx="6716524" cy="895050"/>
        </a:xfrm>
        <a:prstGeom prst="roundRect">
          <a:avLst/>
        </a:prstGeom>
        <a:gradFill rotWithShape="0">
          <a:gsLst>
            <a:gs pos="0">
              <a:schemeClr val="lt1">
                <a:hueOff val="0"/>
                <a:satOff val="0"/>
                <a:lumOff val="0"/>
                <a:alphaOff val="0"/>
                <a:tint val="65000"/>
                <a:lumMod val="110000"/>
              </a:schemeClr>
            </a:gs>
            <a:gs pos="88000">
              <a:schemeClr val="lt1">
                <a:hueOff val="0"/>
                <a:satOff val="0"/>
                <a:lumOff val="0"/>
                <a:alphaOff val="0"/>
                <a:tint val="9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IN" sz="1700" kern="1200"/>
            <a:t>GlaxoSmithKline (GSK) is a popular British biotechnology and pharmaceutical company with Global headquarters located in London, UK.</a:t>
          </a:r>
        </a:p>
      </dsp:txBody>
      <dsp:txXfrm>
        <a:off x="43693" y="74172"/>
        <a:ext cx="6629138" cy="807664"/>
      </dsp:txXfrm>
    </dsp:sp>
    <dsp:sp modelId="{6A3C778D-F128-4BB1-BD8C-BE00F800D5A0}">
      <dsp:nvSpPr>
        <dsp:cNvPr id="0" name=""/>
        <dsp:cNvSpPr/>
      </dsp:nvSpPr>
      <dsp:spPr>
        <a:xfrm>
          <a:off x="0" y="974490"/>
          <a:ext cx="6716524" cy="895050"/>
        </a:xfrm>
        <a:prstGeom prst="roundRect">
          <a:avLst/>
        </a:prstGeom>
        <a:gradFill rotWithShape="0">
          <a:gsLst>
            <a:gs pos="0">
              <a:schemeClr val="lt1">
                <a:hueOff val="0"/>
                <a:satOff val="0"/>
                <a:lumOff val="0"/>
                <a:alphaOff val="0"/>
                <a:tint val="65000"/>
                <a:lumMod val="110000"/>
              </a:schemeClr>
            </a:gs>
            <a:gs pos="88000">
              <a:schemeClr val="lt1">
                <a:hueOff val="0"/>
                <a:satOff val="0"/>
                <a:lumOff val="0"/>
                <a:alphaOff val="0"/>
                <a:tint val="9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IN" sz="1700" kern="1200" dirty="0"/>
            <a:t>It is the 10th largest brand listed in the Fortune Global 500 with a business revenue of £30.321 in 2023 (GSK, 2024).</a:t>
          </a:r>
        </a:p>
      </dsp:txBody>
      <dsp:txXfrm>
        <a:off x="43693" y="1018183"/>
        <a:ext cx="6629138" cy="807664"/>
      </dsp:txXfrm>
    </dsp:sp>
    <dsp:sp modelId="{C0FE2CC5-69A1-4B03-A201-E6B3BBCC8A74}">
      <dsp:nvSpPr>
        <dsp:cNvPr id="0" name=""/>
        <dsp:cNvSpPr/>
      </dsp:nvSpPr>
      <dsp:spPr>
        <a:xfrm>
          <a:off x="0" y="1918500"/>
          <a:ext cx="6716524" cy="895050"/>
        </a:xfrm>
        <a:prstGeom prst="roundRect">
          <a:avLst/>
        </a:prstGeom>
        <a:gradFill rotWithShape="0">
          <a:gsLst>
            <a:gs pos="0">
              <a:schemeClr val="lt1">
                <a:hueOff val="0"/>
                <a:satOff val="0"/>
                <a:lumOff val="0"/>
                <a:alphaOff val="0"/>
                <a:tint val="65000"/>
                <a:lumMod val="110000"/>
              </a:schemeClr>
            </a:gs>
            <a:gs pos="88000">
              <a:schemeClr val="lt1">
                <a:hueOff val="0"/>
                <a:satOff val="0"/>
                <a:lumOff val="0"/>
                <a:alphaOff val="0"/>
                <a:tint val="9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IN" sz="1700" kern="1200"/>
            <a:t>Vitamin D is the first pharmaceutical product of GSK released in 1924.</a:t>
          </a:r>
        </a:p>
      </dsp:txBody>
      <dsp:txXfrm>
        <a:off x="43693" y="1962193"/>
        <a:ext cx="6629138" cy="80766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E72789-7278-43EE-9747-67A9AC8DACB0}">
      <dsp:nvSpPr>
        <dsp:cNvPr id="0" name=""/>
        <dsp:cNvSpPr/>
      </dsp:nvSpPr>
      <dsp:spPr>
        <a:xfrm>
          <a:off x="3383" y="894819"/>
          <a:ext cx="1479419" cy="2091134"/>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IN" sz="1200" kern="1200"/>
            <a:t>Highly developed infrastructure, strong economy and business-friendly regulatory framework in the UK promote business success.</a:t>
          </a:r>
        </a:p>
      </dsp:txBody>
      <dsp:txXfrm>
        <a:off x="46714" y="938150"/>
        <a:ext cx="1392757" cy="2004472"/>
      </dsp:txXfrm>
    </dsp:sp>
    <dsp:sp modelId="{E4F9F5C2-2AC6-4F39-94A9-EDFD1E587D9D}">
      <dsp:nvSpPr>
        <dsp:cNvPr id="0" name=""/>
        <dsp:cNvSpPr/>
      </dsp:nvSpPr>
      <dsp:spPr>
        <a:xfrm>
          <a:off x="1630745" y="1756938"/>
          <a:ext cx="313636" cy="366896"/>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IN" sz="1000" kern="1200"/>
        </a:p>
      </dsp:txBody>
      <dsp:txXfrm>
        <a:off x="1630745" y="1830317"/>
        <a:ext cx="219545" cy="220138"/>
      </dsp:txXfrm>
    </dsp:sp>
    <dsp:sp modelId="{16DC5C87-D6DA-446A-A3F0-40FAC25D578D}">
      <dsp:nvSpPr>
        <dsp:cNvPr id="0" name=""/>
        <dsp:cNvSpPr/>
      </dsp:nvSpPr>
      <dsp:spPr>
        <a:xfrm>
          <a:off x="2074571" y="894819"/>
          <a:ext cx="1479419" cy="2091134"/>
        </a:xfrm>
        <a:prstGeom prst="roundRect">
          <a:avLst>
            <a:gd name="adj" fmla="val 10000"/>
          </a:avLst>
        </a:prstGeom>
        <a:solidFill>
          <a:schemeClr val="accent3">
            <a:hueOff val="-93612"/>
            <a:satOff val="-2531"/>
            <a:lumOff val="-522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IN" sz="1200" kern="1200"/>
            <a:t>However, uncertainties like trade disruptions and Brexit pose various challenges to business management.</a:t>
          </a:r>
        </a:p>
      </dsp:txBody>
      <dsp:txXfrm>
        <a:off x="2117902" y="938150"/>
        <a:ext cx="1392757" cy="2004472"/>
      </dsp:txXfrm>
    </dsp:sp>
    <dsp:sp modelId="{4E51D98A-CA19-4B17-8DD2-C110A93CE598}">
      <dsp:nvSpPr>
        <dsp:cNvPr id="0" name=""/>
        <dsp:cNvSpPr/>
      </dsp:nvSpPr>
      <dsp:spPr>
        <a:xfrm>
          <a:off x="3701933" y="1756938"/>
          <a:ext cx="313636" cy="366896"/>
        </a:xfrm>
        <a:prstGeom prst="rightArrow">
          <a:avLst>
            <a:gd name="adj1" fmla="val 60000"/>
            <a:gd name="adj2" fmla="val 50000"/>
          </a:avLst>
        </a:prstGeom>
        <a:solidFill>
          <a:schemeClr val="accent3">
            <a:hueOff val="-140419"/>
            <a:satOff val="-3796"/>
            <a:lumOff val="-784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IN" sz="1000" kern="1200"/>
        </a:p>
      </dsp:txBody>
      <dsp:txXfrm>
        <a:off x="3701933" y="1830317"/>
        <a:ext cx="219545" cy="220138"/>
      </dsp:txXfrm>
    </dsp:sp>
    <dsp:sp modelId="{C4619887-D0AE-4D53-9820-CA218B61E5AB}">
      <dsp:nvSpPr>
        <dsp:cNvPr id="0" name=""/>
        <dsp:cNvSpPr/>
      </dsp:nvSpPr>
      <dsp:spPr>
        <a:xfrm>
          <a:off x="4145758" y="894819"/>
          <a:ext cx="1479419" cy="2091134"/>
        </a:xfrm>
        <a:prstGeom prst="roundRect">
          <a:avLst>
            <a:gd name="adj" fmla="val 10000"/>
          </a:avLst>
        </a:prstGeom>
        <a:solidFill>
          <a:schemeClr val="accent3">
            <a:hueOff val="-187225"/>
            <a:satOff val="-5061"/>
            <a:lumOff val="-10458"/>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IN" sz="1200" kern="1200" dirty="0"/>
            <a:t>Germany is popular for its skilled workforce, business efficiency and a stable economy with clear access to the diverse market (</a:t>
          </a:r>
          <a:r>
            <a:rPr lang="en-IN" sz="1200" kern="1200" dirty="0" err="1"/>
            <a:t>Expatrio</a:t>
          </a:r>
          <a:r>
            <a:rPr lang="en-IN" sz="1200" kern="1200" dirty="0"/>
            <a:t>, 2024).</a:t>
          </a:r>
        </a:p>
      </dsp:txBody>
      <dsp:txXfrm>
        <a:off x="4189089" y="938150"/>
        <a:ext cx="1392757" cy="2004472"/>
      </dsp:txXfrm>
    </dsp:sp>
    <dsp:sp modelId="{E5717930-F30E-4FBC-9124-F7B5E6A0D583}">
      <dsp:nvSpPr>
        <dsp:cNvPr id="0" name=""/>
        <dsp:cNvSpPr/>
      </dsp:nvSpPr>
      <dsp:spPr>
        <a:xfrm>
          <a:off x="5773120" y="1756938"/>
          <a:ext cx="313636" cy="366896"/>
        </a:xfrm>
        <a:prstGeom prst="rightArrow">
          <a:avLst>
            <a:gd name="adj1" fmla="val 60000"/>
            <a:gd name="adj2" fmla="val 50000"/>
          </a:avLst>
        </a:prstGeom>
        <a:solidFill>
          <a:schemeClr val="accent3">
            <a:hueOff val="-280837"/>
            <a:satOff val="-7592"/>
            <a:lumOff val="-15687"/>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IN" sz="1000" kern="1200"/>
        </a:p>
      </dsp:txBody>
      <dsp:txXfrm>
        <a:off x="5773120" y="1830317"/>
        <a:ext cx="219545" cy="220138"/>
      </dsp:txXfrm>
    </dsp:sp>
    <dsp:sp modelId="{063FE873-2242-4A16-B280-81D6756D6D55}">
      <dsp:nvSpPr>
        <dsp:cNvPr id="0" name=""/>
        <dsp:cNvSpPr/>
      </dsp:nvSpPr>
      <dsp:spPr>
        <a:xfrm>
          <a:off x="6216946" y="894819"/>
          <a:ext cx="1479419" cy="2091134"/>
        </a:xfrm>
        <a:prstGeom prst="roundRect">
          <a:avLst>
            <a:gd name="adj" fmla="val 10000"/>
          </a:avLst>
        </a:prstGeom>
        <a:solidFill>
          <a:schemeClr val="accent3">
            <a:hueOff val="-280837"/>
            <a:satOff val="-7592"/>
            <a:lumOff val="-1568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IN" sz="1200" kern="1200"/>
            <a:t>Strict labour regulations and cultural differences compared to the UK might impact business functioning, understanding market references and managing risk tolerance factors.</a:t>
          </a:r>
        </a:p>
      </dsp:txBody>
      <dsp:txXfrm>
        <a:off x="6260277" y="938150"/>
        <a:ext cx="1392757" cy="200447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5A4105-C294-4B0F-A9CB-2E2C7AB8A2FF}">
      <dsp:nvSpPr>
        <dsp:cNvPr id="0" name=""/>
        <dsp:cNvSpPr/>
      </dsp:nvSpPr>
      <dsp:spPr>
        <a:xfrm>
          <a:off x="0" y="94606"/>
          <a:ext cx="4858227" cy="944409"/>
        </a:xfrm>
        <a:prstGeom prst="round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IN" sz="1400" kern="1200"/>
            <a:t>The power distance dimension for both of the countries is similar which indicates clear accessibility in social structure.</a:t>
          </a:r>
        </a:p>
      </dsp:txBody>
      <dsp:txXfrm>
        <a:off x="46102" y="140708"/>
        <a:ext cx="4766023" cy="852205"/>
      </dsp:txXfrm>
    </dsp:sp>
    <dsp:sp modelId="{C75B7767-CA17-466C-A8F0-2874A3FBFDA0}">
      <dsp:nvSpPr>
        <dsp:cNvPr id="0" name=""/>
        <dsp:cNvSpPr/>
      </dsp:nvSpPr>
      <dsp:spPr>
        <a:xfrm>
          <a:off x="0" y="1079335"/>
          <a:ext cx="4858227" cy="944409"/>
        </a:xfrm>
        <a:prstGeom prst="roundRect">
          <a:avLst/>
        </a:prstGeom>
        <a:solidFill>
          <a:schemeClr val="accent3">
            <a:hueOff val="-93612"/>
            <a:satOff val="-2531"/>
            <a:lumOff val="-522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IN" sz="1400" kern="1200" dirty="0"/>
            <a:t>In individualism, Germany scores high on the preferences for self-expression and autonomy (Hofstede Insights, 2023).</a:t>
          </a:r>
        </a:p>
      </dsp:txBody>
      <dsp:txXfrm>
        <a:off x="46102" y="1125437"/>
        <a:ext cx="4766023" cy="852205"/>
      </dsp:txXfrm>
    </dsp:sp>
    <dsp:sp modelId="{1174A3B3-9D20-4956-8250-9CE851CADBFE}">
      <dsp:nvSpPr>
        <dsp:cNvPr id="0" name=""/>
        <dsp:cNvSpPr/>
      </dsp:nvSpPr>
      <dsp:spPr>
        <a:xfrm>
          <a:off x="0" y="2064065"/>
          <a:ext cx="4858227" cy="944409"/>
        </a:xfrm>
        <a:prstGeom prst="roundRect">
          <a:avLst/>
        </a:prstGeom>
        <a:solidFill>
          <a:schemeClr val="accent3">
            <a:hueOff val="-187225"/>
            <a:satOff val="-5061"/>
            <a:lumOff val="-10458"/>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IN" sz="1400" kern="1200"/>
            <a:t>The tolerance of ambiguity in the UK is greater than in Germany, however, the higher scores are noticed in uncertainty avoidance which is a great preference for rules and structures.</a:t>
          </a:r>
        </a:p>
      </dsp:txBody>
      <dsp:txXfrm>
        <a:off x="46102" y="2110167"/>
        <a:ext cx="4766023" cy="852205"/>
      </dsp:txXfrm>
    </dsp:sp>
    <dsp:sp modelId="{1669D67E-07DA-4086-B1FF-DEB7CE6CC105}">
      <dsp:nvSpPr>
        <dsp:cNvPr id="0" name=""/>
        <dsp:cNvSpPr/>
      </dsp:nvSpPr>
      <dsp:spPr>
        <a:xfrm>
          <a:off x="0" y="3048794"/>
          <a:ext cx="4858227" cy="944409"/>
        </a:xfrm>
        <a:prstGeom prst="roundRect">
          <a:avLst/>
        </a:prstGeom>
        <a:solidFill>
          <a:schemeClr val="accent3">
            <a:hueOff val="-280837"/>
            <a:satOff val="-7592"/>
            <a:lumOff val="-1568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IN" sz="1400" kern="1200"/>
            <a:t>Long-term orientation and trends towards indulgence are higher in the UK which indicates Germany depends on short-term perspectives.</a:t>
          </a:r>
        </a:p>
      </dsp:txBody>
      <dsp:txXfrm>
        <a:off x="46102" y="3094896"/>
        <a:ext cx="4766023" cy="85220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467BCA-99F4-4B1E-88AE-1D04C37558F7}">
      <dsp:nvSpPr>
        <dsp:cNvPr id="0" name=""/>
        <dsp:cNvSpPr/>
      </dsp:nvSpPr>
      <dsp:spPr>
        <a:xfrm>
          <a:off x="0" y="1772"/>
          <a:ext cx="6175750"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3680B6E-7A47-4A6C-9C9B-BA9DD93156DF}">
      <dsp:nvSpPr>
        <dsp:cNvPr id="0" name=""/>
        <dsp:cNvSpPr/>
      </dsp:nvSpPr>
      <dsp:spPr>
        <a:xfrm>
          <a:off x="0" y="1772"/>
          <a:ext cx="6175750" cy="12090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IN" sz="2100" kern="1200"/>
            <a:t>The cultural similarities can be identified in the UK and Germany in social structure, language diversity, stability and religious influence.</a:t>
          </a:r>
        </a:p>
      </dsp:txBody>
      <dsp:txXfrm>
        <a:off x="0" y="1772"/>
        <a:ext cx="6175750" cy="1209021"/>
      </dsp:txXfrm>
    </dsp:sp>
    <dsp:sp modelId="{EEBB5D3E-0626-491D-988F-C0420E47431A}">
      <dsp:nvSpPr>
        <dsp:cNvPr id="0" name=""/>
        <dsp:cNvSpPr/>
      </dsp:nvSpPr>
      <dsp:spPr>
        <a:xfrm>
          <a:off x="0" y="1210794"/>
          <a:ext cx="6175750"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9D9F09A-03C9-4443-BD1A-5304F66357B8}">
      <dsp:nvSpPr>
        <dsp:cNvPr id="0" name=""/>
        <dsp:cNvSpPr/>
      </dsp:nvSpPr>
      <dsp:spPr>
        <a:xfrm>
          <a:off x="0" y="1210794"/>
          <a:ext cx="6175750" cy="12090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IN" sz="2100" kern="1200" dirty="0"/>
            <a:t>Both of the countries value middle-class traditions and ethnic groups (</a:t>
          </a:r>
          <a:r>
            <a:rPr lang="en-IN" sz="2100" kern="1200" dirty="0" err="1"/>
            <a:t>Bradač</a:t>
          </a:r>
          <a:r>
            <a:rPr lang="en-IN" sz="2100" kern="1200" dirty="0"/>
            <a:t> </a:t>
          </a:r>
          <a:r>
            <a:rPr lang="en-IN" sz="2100" kern="1200" dirty="0" err="1"/>
            <a:t>Hojnik</a:t>
          </a:r>
          <a:r>
            <a:rPr lang="en-IN" sz="2100" kern="1200" dirty="0"/>
            <a:t> and </a:t>
          </a:r>
          <a:r>
            <a:rPr lang="en-IN" sz="2100" kern="1200" dirty="0" err="1"/>
            <a:t>Crnogaj</a:t>
          </a:r>
          <a:r>
            <a:rPr lang="en-IN" sz="2100" kern="1200" dirty="0"/>
            <a:t>, 2020).</a:t>
          </a:r>
        </a:p>
      </dsp:txBody>
      <dsp:txXfrm>
        <a:off x="0" y="1210794"/>
        <a:ext cx="6175750" cy="1209021"/>
      </dsp:txXfrm>
    </dsp:sp>
    <dsp:sp modelId="{C3A4DBC0-9A49-4493-A92C-75F38E3CFE3D}">
      <dsp:nvSpPr>
        <dsp:cNvPr id="0" name=""/>
        <dsp:cNvSpPr/>
      </dsp:nvSpPr>
      <dsp:spPr>
        <a:xfrm>
          <a:off x="0" y="2419816"/>
          <a:ext cx="6175750"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9681B0B-FDDD-4141-B1E6-FD38B8A64A65}">
      <dsp:nvSpPr>
        <dsp:cNvPr id="0" name=""/>
        <dsp:cNvSpPr/>
      </dsp:nvSpPr>
      <dsp:spPr>
        <a:xfrm>
          <a:off x="0" y="2419816"/>
          <a:ext cx="6175750" cy="12090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IN" sz="2100" kern="1200"/>
            <a:t>Professionalism in behaviour among people can be identified in both the UK and Germany.</a:t>
          </a:r>
        </a:p>
      </dsp:txBody>
      <dsp:txXfrm>
        <a:off x="0" y="2419816"/>
        <a:ext cx="6175750" cy="120902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8FC375-328D-437A-9575-A79B87A068CE}">
      <dsp:nvSpPr>
        <dsp:cNvPr id="0" name=""/>
        <dsp:cNvSpPr/>
      </dsp:nvSpPr>
      <dsp:spPr>
        <a:xfrm>
          <a:off x="3126856" y="45056"/>
          <a:ext cx="2342954" cy="2342954"/>
        </a:xfrm>
        <a:prstGeom prst="ellipse">
          <a:avLst/>
        </a:prstGeom>
        <a:solidFill>
          <a:schemeClr val="accent1">
            <a:alpha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r>
            <a:rPr lang="en-IN" sz="900" kern="1200"/>
            <a:t>The primary language in the UK is English however, German is the main language spoken in Germany.</a:t>
          </a:r>
        </a:p>
      </dsp:txBody>
      <dsp:txXfrm>
        <a:off x="3397197" y="360454"/>
        <a:ext cx="1802272" cy="743437"/>
      </dsp:txXfrm>
    </dsp:sp>
    <dsp:sp modelId="{B812D3C8-0D6F-4A23-BA7D-3F3EA1B76858}">
      <dsp:nvSpPr>
        <dsp:cNvPr id="0" name=""/>
        <dsp:cNvSpPr/>
      </dsp:nvSpPr>
      <dsp:spPr>
        <a:xfrm>
          <a:off x="4163163" y="1081363"/>
          <a:ext cx="2342954" cy="2342954"/>
        </a:xfrm>
        <a:prstGeom prst="ellipse">
          <a:avLst/>
        </a:prstGeom>
        <a:solidFill>
          <a:schemeClr val="accent1">
            <a:alpha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r>
            <a:rPr lang="en-IN" sz="900" kern="1200"/>
            <a:t>Ethnic Germans can be identified in Germany, on the other hand, diverse ethnic groups live in the UK.</a:t>
          </a:r>
        </a:p>
      </dsp:txBody>
      <dsp:txXfrm>
        <a:off x="5424754" y="1351704"/>
        <a:ext cx="901136" cy="1802272"/>
      </dsp:txXfrm>
    </dsp:sp>
    <dsp:sp modelId="{20390057-FEA4-441A-B5B3-9B1A8995F509}">
      <dsp:nvSpPr>
        <dsp:cNvPr id="0" name=""/>
        <dsp:cNvSpPr/>
      </dsp:nvSpPr>
      <dsp:spPr>
        <a:xfrm>
          <a:off x="3126856" y="2117670"/>
          <a:ext cx="2342954" cy="2342954"/>
        </a:xfrm>
        <a:prstGeom prst="ellipse">
          <a:avLst/>
        </a:prstGeom>
        <a:solidFill>
          <a:schemeClr val="accent1">
            <a:alpha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r>
            <a:rPr lang="en-IN" sz="900" kern="1200" dirty="0"/>
            <a:t>The social structure is less hierarchical in the UK than in Germany which provides important flexibility and individual initiatives (</a:t>
          </a:r>
          <a:r>
            <a:rPr lang="en-IN" sz="900" kern="1200" dirty="0" err="1"/>
            <a:t>Expatrio</a:t>
          </a:r>
          <a:r>
            <a:rPr lang="en-IN" sz="900" kern="1200" dirty="0"/>
            <a:t>, 2024).</a:t>
          </a:r>
        </a:p>
      </dsp:txBody>
      <dsp:txXfrm>
        <a:off x="3397197" y="3401789"/>
        <a:ext cx="1802272" cy="743437"/>
      </dsp:txXfrm>
    </dsp:sp>
    <dsp:sp modelId="{37C6E14F-F710-40E0-8E99-F31524D9C16A}">
      <dsp:nvSpPr>
        <dsp:cNvPr id="0" name=""/>
        <dsp:cNvSpPr/>
      </dsp:nvSpPr>
      <dsp:spPr>
        <a:xfrm>
          <a:off x="2090549" y="1081363"/>
          <a:ext cx="2342954" cy="2342954"/>
        </a:xfrm>
        <a:prstGeom prst="ellipse">
          <a:avLst/>
        </a:prstGeom>
        <a:solidFill>
          <a:schemeClr val="accent1">
            <a:alpha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r>
            <a:rPr lang="en-IN" sz="900" kern="1200"/>
            <a:t>The religious values are different as the UK promotes secularism and Christianity is valued in Germany.</a:t>
          </a:r>
        </a:p>
      </dsp:txBody>
      <dsp:txXfrm>
        <a:off x="2270777" y="1351704"/>
        <a:ext cx="901136" cy="180227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E3631E-B23B-4B6D-ADCE-0852946A9616}">
      <dsp:nvSpPr>
        <dsp:cNvPr id="0" name=""/>
        <dsp:cNvSpPr/>
      </dsp:nvSpPr>
      <dsp:spPr>
        <a:xfrm>
          <a:off x="0" y="1164231"/>
          <a:ext cx="6981995" cy="1552309"/>
        </a:xfrm>
        <a:prstGeom prst="notched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09DB70-DFBD-4115-BC5F-4F9117F66C6A}">
      <dsp:nvSpPr>
        <dsp:cNvPr id="0" name=""/>
        <dsp:cNvSpPr/>
      </dsp:nvSpPr>
      <dsp:spPr>
        <a:xfrm>
          <a:off x="3068" y="0"/>
          <a:ext cx="2025051" cy="15523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232" tIns="78232" rIns="78232" bIns="78232" numCol="1" spcCol="1270" anchor="b" anchorCtr="0">
          <a:noAutofit/>
        </a:bodyPr>
        <a:lstStyle/>
        <a:p>
          <a:pPr marL="0" lvl="0" indent="0" algn="ctr" defTabSz="488950">
            <a:lnSpc>
              <a:spcPct val="90000"/>
            </a:lnSpc>
            <a:spcBef>
              <a:spcPct val="0"/>
            </a:spcBef>
            <a:spcAft>
              <a:spcPct val="35000"/>
            </a:spcAft>
            <a:buNone/>
          </a:pPr>
          <a:r>
            <a:rPr lang="en-IN" sz="1100" kern="1200"/>
            <a:t>Expanding in Germany, GSK should be aware of the hierarchical structure, business protocols and other cultural differences presented in the country.</a:t>
          </a:r>
        </a:p>
      </dsp:txBody>
      <dsp:txXfrm>
        <a:off x="3068" y="0"/>
        <a:ext cx="2025051" cy="1552309"/>
      </dsp:txXfrm>
    </dsp:sp>
    <dsp:sp modelId="{1F096360-7AF7-4336-98E7-E69280BB19F0}">
      <dsp:nvSpPr>
        <dsp:cNvPr id="0" name=""/>
        <dsp:cNvSpPr/>
      </dsp:nvSpPr>
      <dsp:spPr>
        <a:xfrm>
          <a:off x="821555" y="1746347"/>
          <a:ext cx="388077" cy="388077"/>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8A7D7B3-2DE6-4B8E-B5A5-C1787B88C8BB}">
      <dsp:nvSpPr>
        <dsp:cNvPr id="0" name=""/>
        <dsp:cNvSpPr/>
      </dsp:nvSpPr>
      <dsp:spPr>
        <a:xfrm>
          <a:off x="2129372" y="2328463"/>
          <a:ext cx="2025051" cy="15523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232" tIns="78232" rIns="78232" bIns="78232" numCol="1" spcCol="1270" anchor="t" anchorCtr="0">
          <a:noAutofit/>
        </a:bodyPr>
        <a:lstStyle/>
        <a:p>
          <a:pPr marL="0" lvl="0" indent="0" algn="ctr" defTabSz="488950">
            <a:lnSpc>
              <a:spcPct val="90000"/>
            </a:lnSpc>
            <a:spcBef>
              <a:spcPct val="0"/>
            </a:spcBef>
            <a:spcAft>
              <a:spcPct val="35000"/>
            </a:spcAft>
            <a:buNone/>
          </a:pPr>
          <a:r>
            <a:rPr lang="en-IN" sz="1100" kern="1200" dirty="0"/>
            <a:t>The business culture of Germany values punctuality, self-awareness, professionalism, hierarchical values and formalities which should be followed by GSK (</a:t>
          </a:r>
          <a:r>
            <a:rPr lang="en-IN" sz="1100" kern="1200" dirty="0" err="1"/>
            <a:t>Knippschild</a:t>
          </a:r>
          <a:r>
            <a:rPr lang="en-IN" sz="1100" kern="1200" dirty="0"/>
            <a:t> and </a:t>
          </a:r>
          <a:r>
            <a:rPr lang="en-IN" sz="1100" kern="1200" dirty="0" err="1"/>
            <a:t>Zöllter</a:t>
          </a:r>
          <a:r>
            <a:rPr lang="en-IN" sz="1100" kern="1200" dirty="0"/>
            <a:t>, 2021).</a:t>
          </a:r>
        </a:p>
      </dsp:txBody>
      <dsp:txXfrm>
        <a:off x="2129372" y="2328463"/>
        <a:ext cx="2025051" cy="1552309"/>
      </dsp:txXfrm>
    </dsp:sp>
    <dsp:sp modelId="{77FA74D1-7A9A-4117-A7B4-7E779C890E61}">
      <dsp:nvSpPr>
        <dsp:cNvPr id="0" name=""/>
        <dsp:cNvSpPr/>
      </dsp:nvSpPr>
      <dsp:spPr>
        <a:xfrm>
          <a:off x="2947859" y="1746347"/>
          <a:ext cx="388077" cy="388077"/>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5CF1FC4-8431-4ADF-B300-C1BF3F31CFC3}">
      <dsp:nvSpPr>
        <dsp:cNvPr id="0" name=""/>
        <dsp:cNvSpPr/>
      </dsp:nvSpPr>
      <dsp:spPr>
        <a:xfrm>
          <a:off x="4255675" y="0"/>
          <a:ext cx="2025051" cy="15523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232" tIns="78232" rIns="78232" bIns="78232" numCol="1" spcCol="1270" anchor="b" anchorCtr="0">
          <a:noAutofit/>
        </a:bodyPr>
        <a:lstStyle/>
        <a:p>
          <a:pPr marL="0" lvl="0" indent="0" algn="ctr" defTabSz="488950">
            <a:lnSpc>
              <a:spcPct val="90000"/>
            </a:lnSpc>
            <a:spcBef>
              <a:spcPct val="0"/>
            </a:spcBef>
            <a:spcAft>
              <a:spcPct val="35000"/>
            </a:spcAft>
            <a:buNone/>
          </a:pPr>
          <a:r>
            <a:rPr lang="en-IN" sz="1100" kern="1200"/>
            <a:t>Apart from that strong work-life balance and developing positive relationships are crucial for the employees and customers to succeed in operating in Germany.</a:t>
          </a:r>
        </a:p>
      </dsp:txBody>
      <dsp:txXfrm>
        <a:off x="4255675" y="0"/>
        <a:ext cx="2025051" cy="1552309"/>
      </dsp:txXfrm>
    </dsp:sp>
    <dsp:sp modelId="{81E068BC-5830-44F4-9A5F-595AD458E784}">
      <dsp:nvSpPr>
        <dsp:cNvPr id="0" name=""/>
        <dsp:cNvSpPr/>
      </dsp:nvSpPr>
      <dsp:spPr>
        <a:xfrm>
          <a:off x="5074162" y="1746347"/>
          <a:ext cx="388077" cy="388077"/>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D9770C-3164-436E-834D-6593BC1EE4CD}">
      <dsp:nvSpPr>
        <dsp:cNvPr id="0" name=""/>
        <dsp:cNvSpPr/>
      </dsp:nvSpPr>
      <dsp:spPr>
        <a:xfrm>
          <a:off x="505214" y="0"/>
          <a:ext cx="5725760" cy="3880773"/>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9558A850-891A-4C3B-925C-10BFBCC8D9EE}">
      <dsp:nvSpPr>
        <dsp:cNvPr id="0" name=""/>
        <dsp:cNvSpPr/>
      </dsp:nvSpPr>
      <dsp:spPr>
        <a:xfrm>
          <a:off x="228267" y="1164231"/>
          <a:ext cx="2020856" cy="1552309"/>
        </a:xfrm>
        <a:prstGeom prst="roundRect">
          <a:avLst/>
        </a:prstGeom>
        <a:gradFill rotWithShape="0">
          <a:gsLst>
            <a:gs pos="0">
              <a:schemeClr val="accent1">
                <a:hueOff val="0"/>
                <a:satOff val="0"/>
                <a:lumOff val="0"/>
                <a:alphaOff val="0"/>
                <a:tint val="65000"/>
                <a:lumMod val="110000"/>
              </a:schemeClr>
            </a:gs>
            <a:gs pos="88000">
              <a:schemeClr val="accent1">
                <a:hueOff val="0"/>
                <a:satOff val="0"/>
                <a:lumOff val="0"/>
                <a:alphaOff val="0"/>
                <a:tint val="9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IN" sz="1200" kern="1200"/>
            <a:t>Understanding the cultural differences between Germany and the UK is crucial for the establishment of effective decision-making and leadership practices.</a:t>
          </a:r>
        </a:p>
      </dsp:txBody>
      <dsp:txXfrm>
        <a:off x="304044" y="1240008"/>
        <a:ext cx="1869302" cy="1400755"/>
      </dsp:txXfrm>
    </dsp:sp>
    <dsp:sp modelId="{8CF48083-9D75-43FF-93EF-06C7CADA64A8}">
      <dsp:nvSpPr>
        <dsp:cNvPr id="0" name=""/>
        <dsp:cNvSpPr/>
      </dsp:nvSpPr>
      <dsp:spPr>
        <a:xfrm>
          <a:off x="2357666" y="1164231"/>
          <a:ext cx="2020856" cy="1552309"/>
        </a:xfrm>
        <a:prstGeom prst="roundRect">
          <a:avLst/>
        </a:prstGeom>
        <a:gradFill rotWithShape="0">
          <a:gsLst>
            <a:gs pos="0">
              <a:schemeClr val="accent1">
                <a:hueOff val="0"/>
                <a:satOff val="0"/>
                <a:lumOff val="0"/>
                <a:alphaOff val="0"/>
                <a:tint val="65000"/>
                <a:lumMod val="110000"/>
              </a:schemeClr>
            </a:gs>
            <a:gs pos="88000">
              <a:schemeClr val="accent1">
                <a:hueOff val="0"/>
                <a:satOff val="0"/>
                <a:lumOff val="0"/>
                <a:alphaOff val="0"/>
                <a:tint val="9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IN" sz="1200" kern="1200" dirty="0"/>
            <a:t>The business managers of GSK should be aware of the preferences of German people towards formalities, punctuality and hierarchical values (</a:t>
          </a:r>
          <a:r>
            <a:rPr lang="en-IN" sz="1200" kern="1200" dirty="0" err="1"/>
            <a:t>Blštáková</a:t>
          </a:r>
          <a:r>
            <a:rPr lang="en-IN" sz="1200" kern="1200" dirty="0"/>
            <a:t> et al., 2020).</a:t>
          </a:r>
        </a:p>
      </dsp:txBody>
      <dsp:txXfrm>
        <a:off x="2433443" y="1240008"/>
        <a:ext cx="1869302" cy="1400755"/>
      </dsp:txXfrm>
    </dsp:sp>
    <dsp:sp modelId="{8913EC59-BE20-4684-8B58-1FAE8AE877DE}">
      <dsp:nvSpPr>
        <dsp:cNvPr id="0" name=""/>
        <dsp:cNvSpPr/>
      </dsp:nvSpPr>
      <dsp:spPr>
        <a:xfrm>
          <a:off x="4487064" y="1164231"/>
          <a:ext cx="2020856" cy="1552309"/>
        </a:xfrm>
        <a:prstGeom prst="roundRect">
          <a:avLst/>
        </a:prstGeom>
        <a:gradFill rotWithShape="0">
          <a:gsLst>
            <a:gs pos="0">
              <a:schemeClr val="accent1">
                <a:hueOff val="0"/>
                <a:satOff val="0"/>
                <a:lumOff val="0"/>
                <a:alphaOff val="0"/>
                <a:tint val="65000"/>
                <a:lumMod val="110000"/>
              </a:schemeClr>
            </a:gs>
            <a:gs pos="88000">
              <a:schemeClr val="accent1">
                <a:hueOff val="0"/>
                <a:satOff val="0"/>
                <a:lumOff val="0"/>
                <a:alphaOff val="0"/>
                <a:tint val="9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IN" sz="1200" kern="1200"/>
            <a:t>Maintaining a positive relationship with the German stakeholders and employees adopting work-life balance and transparency in business functions are crucial to sustain in the long run.</a:t>
          </a:r>
        </a:p>
      </dsp:txBody>
      <dsp:txXfrm>
        <a:off x="4562841" y="1240008"/>
        <a:ext cx="1869302" cy="140075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147DF2-E997-4FE7-9329-08511F33D507}">
      <dsp:nvSpPr>
        <dsp:cNvPr id="0" name=""/>
        <dsp:cNvSpPr/>
      </dsp:nvSpPr>
      <dsp:spPr>
        <a:xfrm>
          <a:off x="0" y="80160"/>
          <a:ext cx="6175750" cy="115362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IN" sz="1700" kern="1200"/>
            <a:t>The success factors in establishing the management office of GSK in Germany highlight respecting cultural values including hierarchical levels, work-life balance, punctuality and professionalism adopting business strategies. </a:t>
          </a:r>
        </a:p>
      </dsp:txBody>
      <dsp:txXfrm>
        <a:off x="56315" y="136475"/>
        <a:ext cx="6063120" cy="1040990"/>
      </dsp:txXfrm>
    </dsp:sp>
    <dsp:sp modelId="{7B8CBF82-0BC7-48CA-9E44-2ACB61B3AD72}">
      <dsp:nvSpPr>
        <dsp:cNvPr id="0" name=""/>
        <dsp:cNvSpPr/>
      </dsp:nvSpPr>
      <dsp:spPr>
        <a:xfrm>
          <a:off x="0" y="1282740"/>
          <a:ext cx="6175750" cy="115362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IN" sz="1700" kern="1200" dirty="0"/>
            <a:t>GSK might face failure due to avoiding local traditions, punctuality, cultural values and preferences (Globalization Partners, 2021).</a:t>
          </a:r>
        </a:p>
      </dsp:txBody>
      <dsp:txXfrm>
        <a:off x="56315" y="1339055"/>
        <a:ext cx="6063120" cy="1040990"/>
      </dsp:txXfrm>
    </dsp:sp>
    <dsp:sp modelId="{7E6E8609-5A2E-4B90-9D74-0221F272AD18}">
      <dsp:nvSpPr>
        <dsp:cNvPr id="0" name=""/>
        <dsp:cNvSpPr/>
      </dsp:nvSpPr>
      <dsp:spPr>
        <a:xfrm>
          <a:off x="0" y="2485320"/>
          <a:ext cx="6175750" cy="115362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IN" sz="1700" kern="1200" dirty="0"/>
            <a:t>GSK should be aware of long-term relationships and commitment with the stakeholders successfully operating in Germany.</a:t>
          </a:r>
        </a:p>
      </dsp:txBody>
      <dsp:txXfrm>
        <a:off x="56315" y="2541635"/>
        <a:ext cx="6063120" cy="104099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D79C3F-D567-4A9E-8D47-1C000F337773}">
      <dsp:nvSpPr>
        <dsp:cNvPr id="0" name=""/>
        <dsp:cNvSpPr/>
      </dsp:nvSpPr>
      <dsp:spPr>
        <a:xfrm>
          <a:off x="3323443" y="961"/>
          <a:ext cx="1949781" cy="1949781"/>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IN" sz="1100" kern="1200"/>
            <a:t>The language barrier is one of the significant causes of business challenges, specifically establishing an EU management office in Germany.</a:t>
          </a:r>
        </a:p>
      </dsp:txBody>
      <dsp:txXfrm>
        <a:off x="3608982" y="286500"/>
        <a:ext cx="1378703" cy="1378703"/>
      </dsp:txXfrm>
    </dsp:sp>
    <dsp:sp modelId="{78BA8E56-BD95-41E0-A4A8-38F3480BC619}">
      <dsp:nvSpPr>
        <dsp:cNvPr id="0" name=""/>
        <dsp:cNvSpPr/>
      </dsp:nvSpPr>
      <dsp:spPr>
        <a:xfrm rot="3600000">
          <a:off x="4763806" y="1901296"/>
          <a:ext cx="517593" cy="65805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IN" sz="900" kern="1200"/>
        </a:p>
      </dsp:txBody>
      <dsp:txXfrm>
        <a:off x="4802626" y="1965669"/>
        <a:ext cx="362315" cy="394831"/>
      </dsp:txXfrm>
    </dsp:sp>
    <dsp:sp modelId="{C5D91934-DCB3-4FE9-A8BD-4134A9E898FC}">
      <dsp:nvSpPr>
        <dsp:cNvPr id="0" name=""/>
        <dsp:cNvSpPr/>
      </dsp:nvSpPr>
      <dsp:spPr>
        <a:xfrm>
          <a:off x="4786629" y="2535274"/>
          <a:ext cx="1949781" cy="1949781"/>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IN" sz="1100" kern="1200" dirty="0"/>
            <a:t>Cultural factors like managing nonverbal communication, and indirectness might create misunderstandings (</a:t>
          </a:r>
          <a:r>
            <a:rPr lang="en-IN" sz="1100" kern="1200" dirty="0" err="1"/>
            <a:t>Linkedin</a:t>
          </a:r>
          <a:r>
            <a:rPr lang="en-IN" sz="1100" kern="1200" dirty="0"/>
            <a:t>, 2024).</a:t>
          </a:r>
        </a:p>
      </dsp:txBody>
      <dsp:txXfrm>
        <a:off x="5072168" y="2820813"/>
        <a:ext cx="1378703" cy="1378703"/>
      </dsp:txXfrm>
    </dsp:sp>
    <dsp:sp modelId="{88F2E095-0CBC-4F58-B892-154861ECDBD8}">
      <dsp:nvSpPr>
        <dsp:cNvPr id="0" name=""/>
        <dsp:cNvSpPr/>
      </dsp:nvSpPr>
      <dsp:spPr>
        <a:xfrm rot="10800000">
          <a:off x="4054186" y="3181139"/>
          <a:ext cx="517593" cy="65805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IN" sz="900" kern="1200"/>
        </a:p>
      </dsp:txBody>
      <dsp:txXfrm rot="10800000">
        <a:off x="4209464" y="3312749"/>
        <a:ext cx="362315" cy="394831"/>
      </dsp:txXfrm>
    </dsp:sp>
    <dsp:sp modelId="{61572418-5FBE-495B-990B-E2183BB72007}">
      <dsp:nvSpPr>
        <dsp:cNvPr id="0" name=""/>
        <dsp:cNvSpPr/>
      </dsp:nvSpPr>
      <dsp:spPr>
        <a:xfrm>
          <a:off x="1860257" y="2535274"/>
          <a:ext cx="1949781" cy="1949781"/>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IN" sz="1100" kern="1200"/>
            <a:t>Managing the hierarchical structure and values, formality and punctuality otherwise might create business communication challenges in GSK.</a:t>
          </a:r>
        </a:p>
      </dsp:txBody>
      <dsp:txXfrm>
        <a:off x="2145796" y="2820813"/>
        <a:ext cx="1378703" cy="1378703"/>
      </dsp:txXfrm>
    </dsp:sp>
    <dsp:sp modelId="{B6907B94-559C-48AF-B088-F5FC29D7CED6}">
      <dsp:nvSpPr>
        <dsp:cNvPr id="0" name=""/>
        <dsp:cNvSpPr/>
      </dsp:nvSpPr>
      <dsp:spPr>
        <a:xfrm rot="18000000">
          <a:off x="3300619" y="1926669"/>
          <a:ext cx="517593" cy="65805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IN" sz="900" kern="1200"/>
        </a:p>
      </dsp:txBody>
      <dsp:txXfrm>
        <a:off x="3339439" y="2125516"/>
        <a:ext cx="362315" cy="394831"/>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D81491-734B-43FE-AB17-56B898F6E163}">
      <dsp:nvSpPr>
        <dsp:cNvPr id="0" name=""/>
        <dsp:cNvSpPr/>
      </dsp:nvSpPr>
      <dsp:spPr>
        <a:xfrm>
          <a:off x="2750933" y="2032"/>
          <a:ext cx="3094800" cy="1341125"/>
        </a:xfrm>
        <a:prstGeom prst="roundRect">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ctr" defTabSz="622300">
            <a:lnSpc>
              <a:spcPct val="90000"/>
            </a:lnSpc>
            <a:spcBef>
              <a:spcPct val="0"/>
            </a:spcBef>
            <a:spcAft>
              <a:spcPct val="35000"/>
            </a:spcAft>
            <a:buNone/>
          </a:pPr>
          <a:r>
            <a:rPr lang="en-IN" sz="1400" kern="1200"/>
            <a:t>Proper training and knowledge development among the existing employees of GSK is crucial to avoid communication issues.</a:t>
          </a:r>
        </a:p>
      </dsp:txBody>
      <dsp:txXfrm>
        <a:off x="2816401" y="67500"/>
        <a:ext cx="2963864" cy="1210189"/>
      </dsp:txXfrm>
    </dsp:sp>
    <dsp:sp modelId="{A5E6E876-E74D-4289-9AA0-343E6B01765E}">
      <dsp:nvSpPr>
        <dsp:cNvPr id="0" name=""/>
        <dsp:cNvSpPr/>
      </dsp:nvSpPr>
      <dsp:spPr>
        <a:xfrm>
          <a:off x="2750933" y="1410213"/>
          <a:ext cx="3094800" cy="1341125"/>
        </a:xfrm>
        <a:prstGeom prst="roundRect">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ctr" defTabSz="622300">
            <a:lnSpc>
              <a:spcPct val="90000"/>
            </a:lnSpc>
            <a:spcBef>
              <a:spcPct val="0"/>
            </a:spcBef>
            <a:spcAft>
              <a:spcPct val="35000"/>
            </a:spcAft>
            <a:buNone/>
          </a:pPr>
          <a:r>
            <a:rPr lang="en-IN" sz="1400" kern="1200" dirty="0"/>
            <a:t>Avoiding cultural and language-related differences, and hiring local experts and German employees is crucial to maintaining diversity (</a:t>
          </a:r>
          <a:r>
            <a:rPr lang="en-IN" sz="1400" kern="1200" dirty="0" err="1"/>
            <a:t>Bratianu</a:t>
          </a:r>
          <a:r>
            <a:rPr lang="en-IN" sz="1400" kern="1200" dirty="0"/>
            <a:t> et al., 2021).</a:t>
          </a:r>
        </a:p>
      </dsp:txBody>
      <dsp:txXfrm>
        <a:off x="2816401" y="1475681"/>
        <a:ext cx="2963864" cy="1210189"/>
      </dsp:txXfrm>
    </dsp:sp>
    <dsp:sp modelId="{6159F374-5F66-4771-A730-9110D60BF65B}">
      <dsp:nvSpPr>
        <dsp:cNvPr id="0" name=""/>
        <dsp:cNvSpPr/>
      </dsp:nvSpPr>
      <dsp:spPr>
        <a:xfrm>
          <a:off x="2750933" y="2818395"/>
          <a:ext cx="3094800" cy="1341125"/>
        </a:xfrm>
        <a:prstGeom prst="roundRect">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ctr" defTabSz="622300">
            <a:lnSpc>
              <a:spcPct val="90000"/>
            </a:lnSpc>
            <a:spcBef>
              <a:spcPct val="0"/>
            </a:spcBef>
            <a:spcAft>
              <a:spcPct val="35000"/>
            </a:spcAft>
            <a:buNone/>
          </a:pPr>
          <a:r>
            <a:rPr lang="en-IN" sz="1400" kern="1200"/>
            <a:t>Understanding the concerns of the employees well as improving employment policies and practices aligning with the German culture is required in operating in Germany.</a:t>
          </a:r>
        </a:p>
      </dsp:txBody>
      <dsp:txXfrm>
        <a:off x="2816401" y="2883863"/>
        <a:ext cx="2963864" cy="1210189"/>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F219DD-4DC0-4DBB-B78B-08D334490595}">
      <dsp:nvSpPr>
        <dsp:cNvPr id="0" name=""/>
        <dsp:cNvSpPr/>
      </dsp:nvSpPr>
      <dsp:spPr>
        <a:xfrm>
          <a:off x="0" y="1164231"/>
          <a:ext cx="6972163" cy="1552309"/>
        </a:xfrm>
        <a:prstGeom prst="notched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B47A32-EDC8-4D5B-96D6-DFA7A5C0BCA5}">
      <dsp:nvSpPr>
        <dsp:cNvPr id="0" name=""/>
        <dsp:cNvSpPr/>
      </dsp:nvSpPr>
      <dsp:spPr>
        <a:xfrm>
          <a:off x="3063" y="0"/>
          <a:ext cx="2022199" cy="15523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56" tIns="92456" rIns="92456" bIns="92456" numCol="1" spcCol="1270" anchor="b" anchorCtr="0">
          <a:noAutofit/>
        </a:bodyPr>
        <a:lstStyle/>
        <a:p>
          <a:pPr marL="0" lvl="0" indent="0" algn="ctr" defTabSz="577850">
            <a:lnSpc>
              <a:spcPct val="90000"/>
            </a:lnSpc>
            <a:spcBef>
              <a:spcPct val="0"/>
            </a:spcBef>
            <a:spcAft>
              <a:spcPct val="35000"/>
            </a:spcAft>
            <a:buNone/>
          </a:pPr>
          <a:r>
            <a:rPr lang="en-IN" sz="1300" kern="1200"/>
            <a:t>The presentation highlighted the differences between business culture and communication practices in countries the UK and Germany.</a:t>
          </a:r>
        </a:p>
      </dsp:txBody>
      <dsp:txXfrm>
        <a:off x="3063" y="0"/>
        <a:ext cx="2022199" cy="1552309"/>
      </dsp:txXfrm>
    </dsp:sp>
    <dsp:sp modelId="{17B50A9C-40FA-42C6-9369-36655DB2CF36}">
      <dsp:nvSpPr>
        <dsp:cNvPr id="0" name=""/>
        <dsp:cNvSpPr/>
      </dsp:nvSpPr>
      <dsp:spPr>
        <a:xfrm>
          <a:off x="820125" y="1746347"/>
          <a:ext cx="388077" cy="388077"/>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55AF034-500D-4B21-BE5A-064CF84B3F76}">
      <dsp:nvSpPr>
        <dsp:cNvPr id="0" name=""/>
        <dsp:cNvSpPr/>
      </dsp:nvSpPr>
      <dsp:spPr>
        <a:xfrm>
          <a:off x="2126373" y="2328463"/>
          <a:ext cx="2022199" cy="15523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56" tIns="92456" rIns="92456" bIns="92456" numCol="1" spcCol="1270" anchor="t" anchorCtr="0">
          <a:noAutofit/>
        </a:bodyPr>
        <a:lstStyle/>
        <a:p>
          <a:pPr marL="0" lvl="0" indent="0" algn="ctr" defTabSz="577850">
            <a:lnSpc>
              <a:spcPct val="90000"/>
            </a:lnSpc>
            <a:spcBef>
              <a:spcPct val="0"/>
            </a:spcBef>
            <a:spcAft>
              <a:spcPct val="35000"/>
            </a:spcAft>
            <a:buNone/>
          </a:pPr>
          <a:r>
            <a:rPr lang="en-IN" sz="1300" kern="1200" dirty="0"/>
            <a:t>Analysing the aim of GSK expansion in Germany, the cultural differences and similarities are analysed here.</a:t>
          </a:r>
        </a:p>
      </dsp:txBody>
      <dsp:txXfrm>
        <a:off x="2126373" y="2328463"/>
        <a:ext cx="2022199" cy="1552309"/>
      </dsp:txXfrm>
    </dsp:sp>
    <dsp:sp modelId="{AC254BDC-B473-48E2-9131-11AD4D4FC4E2}">
      <dsp:nvSpPr>
        <dsp:cNvPr id="0" name=""/>
        <dsp:cNvSpPr/>
      </dsp:nvSpPr>
      <dsp:spPr>
        <a:xfrm>
          <a:off x="2943434" y="1746347"/>
          <a:ext cx="388077" cy="388077"/>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343E9EF-B797-4F4E-A8FC-F38D6C10A1CC}">
      <dsp:nvSpPr>
        <dsp:cNvPr id="0" name=""/>
        <dsp:cNvSpPr/>
      </dsp:nvSpPr>
      <dsp:spPr>
        <a:xfrm>
          <a:off x="4249683" y="0"/>
          <a:ext cx="2022199" cy="15523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56" tIns="92456" rIns="92456" bIns="92456" numCol="1" spcCol="1270" anchor="b" anchorCtr="0">
          <a:noAutofit/>
        </a:bodyPr>
        <a:lstStyle/>
        <a:p>
          <a:pPr marL="0" lvl="0" indent="0" algn="ctr" defTabSz="577850">
            <a:lnSpc>
              <a:spcPct val="90000"/>
            </a:lnSpc>
            <a:spcBef>
              <a:spcPct val="0"/>
            </a:spcBef>
            <a:spcAft>
              <a:spcPct val="35000"/>
            </a:spcAft>
            <a:buNone/>
          </a:pPr>
          <a:r>
            <a:rPr lang="en-IN" sz="1300" kern="1200"/>
            <a:t>Identifying the challenges strategic representation analysed in this presentation supporting The Business expansion of GSK in Germany.</a:t>
          </a:r>
        </a:p>
      </dsp:txBody>
      <dsp:txXfrm>
        <a:off x="4249683" y="0"/>
        <a:ext cx="2022199" cy="1552309"/>
      </dsp:txXfrm>
    </dsp:sp>
    <dsp:sp modelId="{00D9F217-68A6-4DBE-8FE3-B8D8B2FF720B}">
      <dsp:nvSpPr>
        <dsp:cNvPr id="0" name=""/>
        <dsp:cNvSpPr/>
      </dsp:nvSpPr>
      <dsp:spPr>
        <a:xfrm>
          <a:off x="5066744" y="1746347"/>
          <a:ext cx="388077" cy="388077"/>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venn1">
  <dgm:title val=""/>
  <dgm:desc val=""/>
  <dgm:catLst>
    <dgm:cat type="relationship" pri="103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9.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6B37124-0982-43A9-8D8C-C9A535E22A64}" type="datetimeFigureOut">
              <a:rPr lang="en-IN" smtClean="0"/>
              <a:t>05-04-2024</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E04159C-4605-4E5F-9193-769605A09559}" type="slidenum">
              <a:rPr lang="en-IN" smtClean="0"/>
              <a:t>‹#›</a:t>
            </a:fld>
            <a:endParaRPr lang="en-IN"/>
          </a:p>
        </p:txBody>
      </p:sp>
    </p:spTree>
    <p:extLst>
      <p:ext uri="{BB962C8B-B14F-4D97-AF65-F5344CB8AC3E}">
        <p14:creationId xmlns:p14="http://schemas.microsoft.com/office/powerpoint/2010/main" val="9969257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Jjjio</a:t>
            </a:r>
            <a:endParaRPr lang="en-US" dirty="0"/>
          </a:p>
        </p:txBody>
      </p:sp>
      <p:sp>
        <p:nvSpPr>
          <p:cNvPr id="4" name="Slide Number Placeholder 3"/>
          <p:cNvSpPr>
            <a:spLocks noGrp="1"/>
          </p:cNvSpPr>
          <p:nvPr>
            <p:ph type="sldNum" sz="quarter" idx="5"/>
          </p:nvPr>
        </p:nvSpPr>
        <p:spPr/>
        <p:txBody>
          <a:bodyPr/>
          <a:lstStyle/>
          <a:p>
            <a:fld id="{3E04159C-4605-4E5F-9193-769605A09559}" type="slidenum">
              <a:rPr lang="en-IN" smtClean="0"/>
              <a:t>1</a:t>
            </a:fld>
            <a:endParaRPr lang="en-IN"/>
          </a:p>
        </p:txBody>
      </p:sp>
    </p:spTree>
    <p:extLst>
      <p:ext uri="{BB962C8B-B14F-4D97-AF65-F5344CB8AC3E}">
        <p14:creationId xmlns:p14="http://schemas.microsoft.com/office/powerpoint/2010/main" val="34948161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Arial" panose="020B0604020202020204" pitchFamily="34" charset="0"/>
              </a:rPr>
              <a:t>The presentation will evaluate the aim of the multinational pharmaceutical company GlaxoSmithKline expanding its office in Germany. The evaluation of cultural differences between the two countries will be analysed with the application of theories and Hofstede's cultural dimensions. Cultural variations and similarities will be analysed here. Based on the challenges, communication solutions and recommendations will be suggested to handle the situations for successfully establishing the management office in the country.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3E04159C-4605-4E5F-9193-769605A09559}" type="slidenum">
              <a:rPr lang="en-IN" smtClean="0"/>
              <a:t>2</a:t>
            </a:fld>
            <a:endParaRPr lang="en-IN"/>
          </a:p>
        </p:txBody>
      </p:sp>
    </p:spTree>
    <p:extLst>
      <p:ext uri="{BB962C8B-B14F-4D97-AF65-F5344CB8AC3E}">
        <p14:creationId xmlns:p14="http://schemas.microsoft.com/office/powerpoint/2010/main" val="18236170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Arial" panose="020B0604020202020204" pitchFamily="34" charset="0"/>
              </a:rPr>
              <a:t>British communication indicates the way of utilising a mix of indirect and direct communication. In direct communication, the people highlight their cultural background, languages and thinking emphasizing transparency over feelings and relationships. On the other hand, in in-direct communication, people value feelings and understanding while maintaining empathy while communicating with others.</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3E04159C-4605-4E5F-9193-769605A09559}" type="slidenum">
              <a:rPr lang="en-IN" smtClean="0"/>
              <a:t>3</a:t>
            </a:fld>
            <a:endParaRPr lang="en-IN"/>
          </a:p>
        </p:txBody>
      </p:sp>
    </p:spTree>
    <p:extLst>
      <p:ext uri="{BB962C8B-B14F-4D97-AF65-F5344CB8AC3E}">
        <p14:creationId xmlns:p14="http://schemas.microsoft.com/office/powerpoint/2010/main" val="3383084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Arial" panose="020B0604020202020204" pitchFamily="34" charset="0"/>
              </a:rPr>
              <a:t>GlaxoSmithKline (GSK) is a popular British biotechnology and pharmaceutical company, headquartered in London, England, UK. The brand is popular for its pharmaceutical products which was the pioneer of introducing vitamin D in 1924. The brand began producing dietary products including dried milk baby food and medicines that prevent diseases from respiratory diseases to HIV. It also produces vaccines of general medicines and promotes advanced technology and treatments.</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3E04159C-4605-4E5F-9193-769605A09559}" type="slidenum">
              <a:rPr lang="en-IN" smtClean="0"/>
              <a:t>4</a:t>
            </a:fld>
            <a:endParaRPr lang="en-IN"/>
          </a:p>
        </p:txBody>
      </p:sp>
    </p:spTree>
    <p:extLst>
      <p:ext uri="{BB962C8B-B14F-4D97-AF65-F5344CB8AC3E}">
        <p14:creationId xmlns:p14="http://schemas.microsoft.com/office/powerpoint/2010/main" val="34751528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Arial" panose="020B0604020202020204" pitchFamily="34" charset="0"/>
              </a:rPr>
              <a:t>The United Kingdom and Germany both offer a strong environment for business with specific benefits. Global access, economic benefits and strong infrastructure promote business success in the UK. However, various uncertainties like Brexit, impact business growth and performance. Operating in Germany the business will be benefited through a skilled workforce and a stable economy. However, in efficiency understanding cultural differences along with strict lever regulations might impact business functions.</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3E04159C-4605-4E5F-9193-769605A09559}" type="slidenum">
              <a:rPr lang="en-IN" smtClean="0"/>
              <a:t>5</a:t>
            </a:fld>
            <a:endParaRPr lang="en-IN"/>
          </a:p>
        </p:txBody>
      </p:sp>
    </p:spTree>
    <p:extLst>
      <p:ext uri="{BB962C8B-B14F-4D97-AF65-F5344CB8AC3E}">
        <p14:creationId xmlns:p14="http://schemas.microsoft.com/office/powerpoint/2010/main" val="22192280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Arial" panose="020B0604020202020204" pitchFamily="34" charset="0"/>
              </a:rPr>
              <a:t>Hofstede's cultural dimension of Germany and the UK highlights the overview of cultural aspects. The evaluation of the dimensions including power distance, individualism, motivation towards achievement and success, uncertainty avoidance, long-term orientation and indulgence analysed with scores. UK and Germany score similarly in Power distance and motivation towards achievement. In uncertainty avoidance and individualism Germany tended highest scores on the other hand in indulgence and long-term orientation UK is bleeding compared to Germany.</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3E04159C-4605-4E5F-9193-769605A09559}" type="slidenum">
              <a:rPr lang="en-IN" smtClean="0"/>
              <a:t>6</a:t>
            </a:fld>
            <a:endParaRPr lang="en-IN"/>
          </a:p>
        </p:txBody>
      </p:sp>
    </p:spTree>
    <p:extLst>
      <p:ext uri="{BB962C8B-B14F-4D97-AF65-F5344CB8AC3E}">
        <p14:creationId xmlns:p14="http://schemas.microsoft.com/office/powerpoint/2010/main" val="17923111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Arial" panose="020B0604020202020204" pitchFamily="34" charset="0"/>
              </a:rPr>
              <a:t>The cultural similarities in social structure, language diversity, religious influence and stability can be identified in both Germany and the UK. Germany values ethnic Germans due to its presence in larger percentages. On the other hand, the social structure of both of the countries is quite similar which values politeness, authenticity and stability. Providing importance to the middle-class traditions of both Germany and the UK, it contributes to protected traditions. Maintaining professionalism in business in Germany and the UK both values follow a hierarchical structure.</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3E04159C-4605-4E5F-9193-769605A09559}" type="slidenum">
              <a:rPr lang="en-IN" smtClean="0"/>
              <a:t>7</a:t>
            </a:fld>
            <a:endParaRPr lang="en-IN"/>
          </a:p>
        </p:txBody>
      </p:sp>
    </p:spTree>
    <p:extLst>
      <p:ext uri="{BB962C8B-B14F-4D97-AF65-F5344CB8AC3E}">
        <p14:creationId xmlns:p14="http://schemas.microsoft.com/office/powerpoint/2010/main" val="8985308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Arial" panose="020B0604020202020204" pitchFamily="34" charset="0"/>
              </a:rPr>
              <a:t>Comparing the differences between Germany and the UK it is found that English is the primary language in the UK on the other hand, the German language is popular in Germany. The social structure highlights higher hierarchical values in German culture compared to the UK which provides importance to individualism and flexibility. Christianity is mainly promoted in Germany on the other hand UK people promote secularism.</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3E04159C-4605-4E5F-9193-769605A09559}" type="slidenum">
              <a:rPr lang="en-IN" smtClean="0"/>
              <a:t>8</a:t>
            </a:fld>
            <a:endParaRPr lang="en-IN"/>
          </a:p>
        </p:txBody>
      </p:sp>
    </p:spTree>
    <p:extLst>
      <p:ext uri="{BB962C8B-B14F-4D97-AF65-F5344CB8AC3E}">
        <p14:creationId xmlns:p14="http://schemas.microsoft.com/office/powerpoint/2010/main" val="40287973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Arial" panose="020B0604020202020204" pitchFamily="34" charset="0"/>
              </a:rPr>
              <a:t>Establishing a footprint in Germany, GSK should be aware of various factors including formalities, professionalism, hierarchical values, ethics, punctuality, and self-awareness. It is important to maintain a proper work-life balance maintaining all ethical norms and regulations establishing professional behaviour and illusion with the employees and other stakeholders.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3E04159C-4605-4E5F-9193-769605A09559}" type="slidenum">
              <a:rPr lang="en-IN" smtClean="0"/>
              <a:t>9</a:t>
            </a:fld>
            <a:endParaRPr lang="en-IN"/>
          </a:p>
        </p:txBody>
      </p:sp>
    </p:spTree>
    <p:extLst>
      <p:ext uri="{BB962C8B-B14F-4D97-AF65-F5344CB8AC3E}">
        <p14:creationId xmlns:p14="http://schemas.microsoft.com/office/powerpoint/2010/main" val="5972023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Arial" panose="020B0604020202020204" pitchFamily="34" charset="0"/>
              </a:rPr>
              <a:t>Different cultural impacts operating in Germany might influence the business functions and management practices of GSK. The business managers of GSK need to be aware of the preferences of German people towards formalities, punctuality and hierarchical values. The German people respect work-life balance which should be followed by GSK operating in the country maintaining productivity and employee performance. Cultural sensitivity highlights developing trust and positive relationships with German stakeholders and employees for sustainable growth in the long run.</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3E04159C-4605-4E5F-9193-769605A09559}" type="slidenum">
              <a:rPr lang="en-IN" smtClean="0"/>
              <a:t>10</a:t>
            </a:fld>
            <a:endParaRPr lang="en-IN"/>
          </a:p>
        </p:txBody>
      </p:sp>
    </p:spTree>
    <p:extLst>
      <p:ext uri="{BB962C8B-B14F-4D97-AF65-F5344CB8AC3E}">
        <p14:creationId xmlns:p14="http://schemas.microsoft.com/office/powerpoint/2010/main" val="40370465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Arial" panose="020B0604020202020204" pitchFamily="34" charset="0"/>
              </a:rPr>
              <a:t>GSK needs to follow the norms like credibility and trust investing in proper training on understanding cultural and language differences. This will help improve communication with better relationship building. The challenges might arise due to avoiding cultural values, local preferences, traditions and punctuality. Cultural sensitivity, flexibility and commitment period a long-term relationship but it is crucial to follow the cultural practices to succeed in operating in Germany.</a:t>
            </a:r>
            <a:endParaRPr lang="en-IN"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3E04159C-4605-4E5F-9193-769605A09559}" type="slidenum">
              <a:rPr lang="en-IN" smtClean="0"/>
              <a:t>11</a:t>
            </a:fld>
            <a:endParaRPr lang="en-IN"/>
          </a:p>
        </p:txBody>
      </p:sp>
    </p:spTree>
    <p:extLst>
      <p:ext uri="{BB962C8B-B14F-4D97-AF65-F5344CB8AC3E}">
        <p14:creationId xmlns:p14="http://schemas.microsoft.com/office/powerpoint/2010/main" val="377282123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Arial" panose="020B0604020202020204" pitchFamily="34" charset="0"/>
              </a:rPr>
              <a:t>The major communication barrier that GSK might face indicates the language differences between German and English. Cultural factors in the way of communicating like indirectness and nonverbal communication may create misunderstanding issues among the employees and other stakeholders. Besides that, the hierarchical business culture in Germany indicates careful investigation and promotes leadership. It requires effective communication and maintaining formality, physically managing information flow and the decision-making process with strategic planning.</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3E04159C-4605-4E5F-9193-769605A09559}" type="slidenum">
              <a:rPr lang="en-IN" smtClean="0"/>
              <a:t>12</a:t>
            </a:fld>
            <a:endParaRPr lang="en-IN"/>
          </a:p>
        </p:txBody>
      </p:sp>
    </p:spTree>
    <p:extLst>
      <p:ext uri="{BB962C8B-B14F-4D97-AF65-F5344CB8AC3E}">
        <p14:creationId xmlns:p14="http://schemas.microsoft.com/office/powerpoint/2010/main" val="10991401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Arial" panose="020B0604020202020204" pitchFamily="34" charset="0"/>
              </a:rPr>
              <a:t>The business managers of GSK should be aware of managing cultural diversity providing proper training and knowledge to the employees. It is important to update policies and Employment practices according to the cultural differences and business management practices in Germany to sustain in the long run.</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3E04159C-4605-4E5F-9193-769605A09559}" type="slidenum">
              <a:rPr lang="en-IN" smtClean="0"/>
              <a:t>13</a:t>
            </a:fld>
            <a:endParaRPr lang="en-IN"/>
          </a:p>
        </p:txBody>
      </p:sp>
    </p:spTree>
    <p:extLst>
      <p:ext uri="{BB962C8B-B14F-4D97-AF65-F5344CB8AC3E}">
        <p14:creationId xmlns:p14="http://schemas.microsoft.com/office/powerpoint/2010/main" val="207467836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Arial" panose="020B0604020202020204" pitchFamily="34" charset="0"/>
              </a:rPr>
              <a:t>The presentation evaluated cultural differences and similarities between the UK and Germany helping GSK to establish an office in Germany. Analysing cultural dimensions with theoretical perspectives, and different practices including the differences in language, social structure, work work-related attitudes analysed in this presentation. Recommendations Overcoming communication barriers and challenges cultural differences presented here.</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3E04159C-4605-4E5F-9193-769605A09559}" type="slidenum">
              <a:rPr lang="en-IN" smtClean="0"/>
              <a:t>14</a:t>
            </a:fld>
            <a:endParaRPr lang="en-IN"/>
          </a:p>
        </p:txBody>
      </p:sp>
    </p:spTree>
    <p:extLst>
      <p:ext uri="{BB962C8B-B14F-4D97-AF65-F5344CB8AC3E}">
        <p14:creationId xmlns:p14="http://schemas.microsoft.com/office/powerpoint/2010/main" val="19816926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45F5D4C-574B-4C4A-8D05-ECC186A086A4}" type="datetimeFigureOut">
              <a:rPr lang="en-IN" smtClean="0"/>
              <a:t>05-04-2024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20CD488-F330-46F7-B103-0883195D6A21}" type="slidenum">
              <a:rPr lang="en-IN" smtClean="0"/>
              <a:t>‹#›</a:t>
            </a:fld>
            <a:endParaRPr lang="en-IN"/>
          </a:p>
        </p:txBody>
      </p:sp>
    </p:spTree>
    <p:extLst>
      <p:ext uri="{BB962C8B-B14F-4D97-AF65-F5344CB8AC3E}">
        <p14:creationId xmlns:p14="http://schemas.microsoft.com/office/powerpoint/2010/main" val="30436456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45F5D4C-574B-4C4A-8D05-ECC186A086A4}" type="datetimeFigureOut">
              <a:rPr lang="en-IN" smtClean="0"/>
              <a:t>05-04-2024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20CD488-F330-46F7-B103-0883195D6A21}" type="slidenum">
              <a:rPr lang="en-IN" smtClean="0"/>
              <a:t>‹#›</a:t>
            </a:fld>
            <a:endParaRPr lang="en-IN"/>
          </a:p>
        </p:txBody>
      </p:sp>
    </p:spTree>
    <p:extLst>
      <p:ext uri="{BB962C8B-B14F-4D97-AF65-F5344CB8AC3E}">
        <p14:creationId xmlns:p14="http://schemas.microsoft.com/office/powerpoint/2010/main" val="38735747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45F5D4C-574B-4C4A-8D05-ECC186A086A4}" type="datetimeFigureOut">
              <a:rPr lang="en-IN" smtClean="0"/>
              <a:t>05-04-2024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20CD488-F330-46F7-B103-0883195D6A21}" type="slidenum">
              <a:rPr lang="en-IN" smtClean="0"/>
              <a:t>‹#›</a:t>
            </a:fld>
            <a:endParaRPr lang="en-IN"/>
          </a:p>
        </p:txBody>
      </p:sp>
    </p:spTree>
    <p:extLst>
      <p:ext uri="{BB962C8B-B14F-4D97-AF65-F5344CB8AC3E}">
        <p14:creationId xmlns:p14="http://schemas.microsoft.com/office/powerpoint/2010/main" val="8933070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45F5D4C-574B-4C4A-8D05-ECC186A086A4}" type="datetimeFigureOut">
              <a:rPr lang="en-IN" smtClean="0"/>
              <a:t>05-04-2024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20CD488-F330-46F7-B103-0883195D6A21}" type="slidenum">
              <a:rPr lang="en-IN" smtClean="0"/>
              <a:t>‹#›</a:t>
            </a:fld>
            <a:endParaRPr lang="en-IN"/>
          </a:p>
        </p:txBody>
      </p:sp>
    </p:spTree>
    <p:extLst>
      <p:ext uri="{BB962C8B-B14F-4D97-AF65-F5344CB8AC3E}">
        <p14:creationId xmlns:p14="http://schemas.microsoft.com/office/powerpoint/2010/main" val="3381410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45F5D4C-574B-4C4A-8D05-ECC186A086A4}" type="datetimeFigureOut">
              <a:rPr lang="en-IN" smtClean="0"/>
              <a:t>05-04-2024</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320CD488-F330-46F7-B103-0883195D6A21}" type="slidenum">
              <a:rPr lang="en-IN" smtClean="0"/>
              <a:t>‹#›</a:t>
            </a:fld>
            <a:endParaRPr lang="en-IN"/>
          </a:p>
        </p:txBody>
      </p:sp>
    </p:spTree>
    <p:extLst>
      <p:ext uri="{BB962C8B-B14F-4D97-AF65-F5344CB8AC3E}">
        <p14:creationId xmlns:p14="http://schemas.microsoft.com/office/powerpoint/2010/main" val="35225091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45F5D4C-574B-4C4A-8D05-ECC186A086A4}" type="datetimeFigureOut">
              <a:rPr lang="en-IN" smtClean="0"/>
              <a:t>05-04-2024</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320CD488-F330-46F7-B103-0883195D6A21}" type="slidenum">
              <a:rPr lang="en-IN" smtClean="0"/>
              <a:t>‹#›</a:t>
            </a:fld>
            <a:endParaRPr lang="en-IN"/>
          </a:p>
        </p:txBody>
      </p:sp>
    </p:spTree>
    <p:extLst>
      <p:ext uri="{BB962C8B-B14F-4D97-AF65-F5344CB8AC3E}">
        <p14:creationId xmlns:p14="http://schemas.microsoft.com/office/powerpoint/2010/main" val="6374934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45F5D4C-574B-4C4A-8D05-ECC186A086A4}" type="datetimeFigureOut">
              <a:rPr lang="en-IN" smtClean="0"/>
              <a:t>05-04-2024</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320CD488-F330-46F7-B103-0883195D6A21}" type="slidenum">
              <a:rPr lang="en-IN" smtClean="0"/>
              <a:t>‹#›</a:t>
            </a:fld>
            <a:endParaRPr lang="en-IN"/>
          </a:p>
        </p:txBody>
      </p:sp>
    </p:spTree>
    <p:extLst>
      <p:ext uri="{BB962C8B-B14F-4D97-AF65-F5344CB8AC3E}">
        <p14:creationId xmlns:p14="http://schemas.microsoft.com/office/powerpoint/2010/main" val="39779770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45F5D4C-574B-4C4A-8D05-ECC186A086A4}" type="datetimeFigureOut">
              <a:rPr lang="en-IN" smtClean="0"/>
              <a:t>05-04-2024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20CD488-F330-46F7-B103-0883195D6A21}" type="slidenum">
              <a:rPr lang="en-IN" smtClean="0"/>
              <a:t>‹#›</a:t>
            </a:fld>
            <a:endParaRPr lang="en-IN"/>
          </a:p>
        </p:txBody>
      </p:sp>
    </p:spTree>
    <p:extLst>
      <p:ext uri="{BB962C8B-B14F-4D97-AF65-F5344CB8AC3E}">
        <p14:creationId xmlns:p14="http://schemas.microsoft.com/office/powerpoint/2010/main" val="17582009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20CD488-F330-46F7-B103-0883195D6A21}" type="slidenum">
              <a:rPr lang="en-IN" smtClean="0"/>
              <a:t>‹#›</a:t>
            </a:fld>
            <a:endParaRPr lang="en-IN"/>
          </a:p>
        </p:txBody>
      </p:sp>
      <p:sp>
        <p:nvSpPr>
          <p:cNvPr id="5" name="Date Placeholder 4"/>
          <p:cNvSpPr>
            <a:spLocks noGrp="1"/>
          </p:cNvSpPr>
          <p:nvPr>
            <p:ph type="dt" sz="half" idx="10"/>
          </p:nvPr>
        </p:nvSpPr>
        <p:spPr/>
        <p:txBody>
          <a:bodyPr/>
          <a:lstStyle/>
          <a:p>
            <a:fld id="{E45F5D4C-574B-4C4A-8D05-ECC186A086A4}" type="datetimeFigureOut">
              <a:rPr lang="en-IN" smtClean="0"/>
              <a:t>05-04-2024</a:t>
            </a:fld>
            <a:endParaRPr lang="en-IN"/>
          </a:p>
        </p:txBody>
      </p:sp>
    </p:spTree>
    <p:extLst>
      <p:ext uri="{BB962C8B-B14F-4D97-AF65-F5344CB8AC3E}">
        <p14:creationId xmlns:p14="http://schemas.microsoft.com/office/powerpoint/2010/main" val="16001720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45F5D4C-574B-4C4A-8D05-ECC186A086A4}" type="datetimeFigureOut">
              <a:rPr lang="en-IN" smtClean="0"/>
              <a:t>05-04-2024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20CD488-F330-46F7-B103-0883195D6A21}" type="slidenum">
              <a:rPr lang="en-IN" smtClean="0"/>
              <a:t>‹#›</a:t>
            </a:fld>
            <a:endParaRPr lang="en-IN"/>
          </a:p>
        </p:txBody>
      </p:sp>
    </p:spTree>
    <p:extLst>
      <p:ext uri="{BB962C8B-B14F-4D97-AF65-F5344CB8AC3E}">
        <p14:creationId xmlns:p14="http://schemas.microsoft.com/office/powerpoint/2010/main" val="5333145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45F5D4C-574B-4C4A-8D05-ECC186A086A4}" type="datetimeFigureOut">
              <a:rPr lang="en-IN" smtClean="0"/>
              <a:t>05-04-2024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20CD488-F330-46F7-B103-0883195D6A21}" type="slidenum">
              <a:rPr lang="en-IN" smtClean="0"/>
              <a:t>‹#›</a:t>
            </a:fld>
            <a:endParaRPr lang="en-IN"/>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2821014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45F5D4C-574B-4C4A-8D05-ECC186A086A4}" type="datetimeFigureOut">
              <a:rPr lang="en-IN" smtClean="0"/>
              <a:t>05-04-2024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20CD488-F330-46F7-B103-0883195D6A21}" type="slidenum">
              <a:rPr lang="en-IN" smtClean="0"/>
              <a:t>‹#›</a:t>
            </a:fld>
            <a:endParaRPr lang="en-IN"/>
          </a:p>
        </p:txBody>
      </p:sp>
    </p:spTree>
    <p:extLst>
      <p:ext uri="{BB962C8B-B14F-4D97-AF65-F5344CB8AC3E}">
        <p14:creationId xmlns:p14="http://schemas.microsoft.com/office/powerpoint/2010/main" val="402376911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45F5D4C-574B-4C4A-8D05-ECC186A086A4}" type="datetimeFigureOut">
              <a:rPr lang="en-IN" smtClean="0"/>
              <a:t>05-04-2024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20CD488-F330-46F7-B103-0883195D6A21}" type="slidenum">
              <a:rPr lang="en-IN" smtClean="0"/>
              <a:t>‹#›</a:t>
            </a:fld>
            <a:endParaRPr lang="en-IN"/>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8058560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45F5D4C-574B-4C4A-8D05-ECC186A086A4}" type="datetimeFigureOut">
              <a:rPr lang="en-IN" smtClean="0"/>
              <a:t>05-04-2024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20CD488-F330-46F7-B103-0883195D6A21}" type="slidenum">
              <a:rPr lang="en-IN" smtClean="0"/>
              <a:t>‹#›</a:t>
            </a:fld>
            <a:endParaRPr lang="en-IN"/>
          </a:p>
        </p:txBody>
      </p:sp>
    </p:spTree>
    <p:extLst>
      <p:ext uri="{BB962C8B-B14F-4D97-AF65-F5344CB8AC3E}">
        <p14:creationId xmlns:p14="http://schemas.microsoft.com/office/powerpoint/2010/main" val="15137915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45F5D4C-574B-4C4A-8D05-ECC186A086A4}" type="datetimeFigureOut">
              <a:rPr lang="en-IN" smtClean="0"/>
              <a:t>05-04-2024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20CD488-F330-46F7-B103-0883195D6A21}" type="slidenum">
              <a:rPr lang="en-IN" smtClean="0"/>
              <a:t>‹#›</a:t>
            </a:fld>
            <a:endParaRPr lang="en-IN"/>
          </a:p>
        </p:txBody>
      </p:sp>
    </p:spTree>
    <p:extLst>
      <p:ext uri="{BB962C8B-B14F-4D97-AF65-F5344CB8AC3E}">
        <p14:creationId xmlns:p14="http://schemas.microsoft.com/office/powerpoint/2010/main" val="184019758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45F5D4C-574B-4C4A-8D05-ECC186A086A4}" type="datetimeFigureOut">
              <a:rPr lang="en-IN" smtClean="0"/>
              <a:t>05-04-2024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20CD488-F330-46F7-B103-0883195D6A21}" type="slidenum">
              <a:rPr lang="en-IN" smtClean="0"/>
              <a:t>‹#›</a:t>
            </a:fld>
            <a:endParaRPr lang="en-IN"/>
          </a:p>
        </p:txBody>
      </p:sp>
    </p:spTree>
    <p:extLst>
      <p:ext uri="{BB962C8B-B14F-4D97-AF65-F5344CB8AC3E}">
        <p14:creationId xmlns:p14="http://schemas.microsoft.com/office/powerpoint/2010/main" val="7208552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theme" Target="../theme/theme1.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45F5D4C-574B-4C4A-8D05-ECC186A086A4}" type="datetimeFigureOut">
              <a:rPr lang="en-IN" smtClean="0"/>
              <a:t>05-04-2024</a:t>
            </a:fld>
            <a:endParaRPr lang="en-IN"/>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20CD488-F330-46F7-B103-0883195D6A21}" type="slidenum">
              <a:rPr lang="en-IN" smtClean="0"/>
              <a:t>‹#›</a:t>
            </a:fld>
            <a:endParaRPr lang="en-IN"/>
          </a:p>
        </p:txBody>
      </p:sp>
    </p:spTree>
    <p:extLst>
      <p:ext uri="{BB962C8B-B14F-4D97-AF65-F5344CB8AC3E}">
        <p14:creationId xmlns:p14="http://schemas.microsoft.com/office/powerpoint/2010/main" val="897763398"/>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8" Type="http://schemas.openxmlformats.org/officeDocument/2006/relationships/image" Target="../media/image1.png" /><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notesSlide" Target="../notesSlides/notesSlide2.xml" /><Relationship Id="rId1" Type="http://schemas.openxmlformats.org/officeDocument/2006/relationships/slideLayout" Target="../slideLayouts/slideLayout2.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3.xml.rels><?xml version="1.0" encoding="UTF-8" standalone="yes"?>
<Relationships xmlns="http://schemas.openxmlformats.org/package/2006/relationships"><Relationship Id="rId8" Type="http://schemas.openxmlformats.org/officeDocument/2006/relationships/image" Target="../media/image2.png" /><Relationship Id="rId3" Type="http://schemas.openxmlformats.org/officeDocument/2006/relationships/diagramData" Target="../diagrams/data2.xml" /><Relationship Id="rId7" Type="http://schemas.microsoft.com/office/2007/relationships/diagramDrawing" Target="../diagrams/drawing2.xml" /><Relationship Id="rId2" Type="http://schemas.openxmlformats.org/officeDocument/2006/relationships/notesSlide" Target="../notesSlides/notesSlide3.xml" /><Relationship Id="rId1" Type="http://schemas.openxmlformats.org/officeDocument/2006/relationships/slideLayout" Target="../slideLayouts/slideLayout2.xml" /><Relationship Id="rId6" Type="http://schemas.openxmlformats.org/officeDocument/2006/relationships/diagramColors" Target="../diagrams/colors2.xml" /><Relationship Id="rId5" Type="http://schemas.openxmlformats.org/officeDocument/2006/relationships/diagramQuickStyle" Target="../diagrams/quickStyle2.xml" /><Relationship Id="rId4" Type="http://schemas.openxmlformats.org/officeDocument/2006/relationships/diagramLayout" Target="../diagrams/layout2.xml" /></Relationships>
</file>

<file path=ppt/slides/_rels/slide4.xml.rels><?xml version="1.0" encoding="UTF-8" standalone="yes"?>
<Relationships xmlns="http://schemas.openxmlformats.org/package/2006/relationships"><Relationship Id="rId8" Type="http://schemas.openxmlformats.org/officeDocument/2006/relationships/image" Target="../media/image3.png" /><Relationship Id="rId3" Type="http://schemas.openxmlformats.org/officeDocument/2006/relationships/diagramData" Target="../diagrams/data3.xml" /><Relationship Id="rId7" Type="http://schemas.microsoft.com/office/2007/relationships/diagramDrawing" Target="../diagrams/drawing3.xml" /><Relationship Id="rId2" Type="http://schemas.openxmlformats.org/officeDocument/2006/relationships/notesSlide" Target="../notesSlides/notesSlide4.xml" /><Relationship Id="rId1" Type="http://schemas.openxmlformats.org/officeDocument/2006/relationships/slideLayout" Target="../slideLayouts/slideLayout2.xml" /><Relationship Id="rId6" Type="http://schemas.openxmlformats.org/officeDocument/2006/relationships/diagramColors" Target="../diagrams/colors3.xml" /><Relationship Id="rId5" Type="http://schemas.openxmlformats.org/officeDocument/2006/relationships/diagramQuickStyle" Target="../diagrams/quickStyle3.xml" /><Relationship Id="rId4" Type="http://schemas.openxmlformats.org/officeDocument/2006/relationships/diagramLayout" Target="../diagrams/layout3.xml" /></Relationships>
</file>

<file path=ppt/slides/_rels/slide5.xml.rels><?xml version="1.0" encoding="UTF-8" standalone="yes"?>
<Relationships xmlns="http://schemas.openxmlformats.org/package/2006/relationships"><Relationship Id="rId8" Type="http://schemas.openxmlformats.org/officeDocument/2006/relationships/image" Target="../media/image4.jpeg" /><Relationship Id="rId3" Type="http://schemas.openxmlformats.org/officeDocument/2006/relationships/diagramData" Target="../diagrams/data4.xml" /><Relationship Id="rId7" Type="http://schemas.microsoft.com/office/2007/relationships/diagramDrawing" Target="../diagrams/drawing4.xml" /><Relationship Id="rId2" Type="http://schemas.openxmlformats.org/officeDocument/2006/relationships/notesSlide" Target="../notesSlides/notesSlide5.xml" /><Relationship Id="rId1" Type="http://schemas.openxmlformats.org/officeDocument/2006/relationships/slideLayout" Target="../slideLayouts/slideLayout2.xml" /><Relationship Id="rId6" Type="http://schemas.openxmlformats.org/officeDocument/2006/relationships/diagramColors" Target="../diagrams/colors4.xml" /><Relationship Id="rId5" Type="http://schemas.openxmlformats.org/officeDocument/2006/relationships/diagramQuickStyle" Target="../diagrams/quickStyle4.xml" /><Relationship Id="rId4" Type="http://schemas.openxmlformats.org/officeDocument/2006/relationships/diagramLayout" Target="../diagrams/layout4.xml" /></Relationships>
</file>

<file path=ppt/slides/_rels/slide6.xml.rels><?xml version="1.0" encoding="UTF-8" standalone="yes"?>
<Relationships xmlns="http://schemas.openxmlformats.org/package/2006/relationships"><Relationship Id="rId8" Type="http://schemas.openxmlformats.org/officeDocument/2006/relationships/image" Target="../media/image5.png" /><Relationship Id="rId3" Type="http://schemas.openxmlformats.org/officeDocument/2006/relationships/diagramData" Target="../diagrams/data5.xml" /><Relationship Id="rId7" Type="http://schemas.microsoft.com/office/2007/relationships/diagramDrawing" Target="../diagrams/drawing5.xml" /><Relationship Id="rId2" Type="http://schemas.openxmlformats.org/officeDocument/2006/relationships/notesSlide" Target="../notesSlides/notesSlide6.xml" /><Relationship Id="rId1" Type="http://schemas.openxmlformats.org/officeDocument/2006/relationships/slideLayout" Target="../slideLayouts/slideLayout2.xml" /><Relationship Id="rId6" Type="http://schemas.openxmlformats.org/officeDocument/2006/relationships/diagramColors" Target="../diagrams/colors5.xml" /><Relationship Id="rId5" Type="http://schemas.openxmlformats.org/officeDocument/2006/relationships/diagramQuickStyle" Target="../diagrams/quickStyle5.xml" /><Relationship Id="rId4" Type="http://schemas.openxmlformats.org/officeDocument/2006/relationships/diagramLayout" Target="../diagrams/layout5.xml" /></Relationships>
</file>

<file path=ppt/slides/_rels/slide7.xml.rels><?xml version="1.0" encoding="UTF-8" standalone="yes"?>
<Relationships xmlns="http://schemas.openxmlformats.org/package/2006/relationships"><Relationship Id="rId8" Type="http://schemas.openxmlformats.org/officeDocument/2006/relationships/image" Target="../media/image6.png" /><Relationship Id="rId3" Type="http://schemas.openxmlformats.org/officeDocument/2006/relationships/diagramData" Target="../diagrams/data6.xml" /><Relationship Id="rId7" Type="http://schemas.microsoft.com/office/2007/relationships/diagramDrawing" Target="../diagrams/drawing6.xml" /><Relationship Id="rId2" Type="http://schemas.openxmlformats.org/officeDocument/2006/relationships/notesSlide" Target="../notesSlides/notesSlide7.xml" /><Relationship Id="rId1" Type="http://schemas.openxmlformats.org/officeDocument/2006/relationships/slideLayout" Target="../slideLayouts/slideLayout2.xml" /><Relationship Id="rId6" Type="http://schemas.openxmlformats.org/officeDocument/2006/relationships/diagramColors" Target="../diagrams/colors6.xml" /><Relationship Id="rId5" Type="http://schemas.openxmlformats.org/officeDocument/2006/relationships/diagramQuickStyle" Target="../diagrams/quickStyle6.xml" /><Relationship Id="rId4" Type="http://schemas.openxmlformats.org/officeDocument/2006/relationships/diagramLayout" Target="../diagrams/layout6.xml" /></Relationships>
</file>

<file path=ppt/slides/_rels/slide8.xml.rels><?xml version="1.0" encoding="UTF-8" standalone="yes"?>
<Relationships xmlns="http://schemas.openxmlformats.org/package/2006/relationships"><Relationship Id="rId8" Type="http://schemas.openxmlformats.org/officeDocument/2006/relationships/image" Target="../media/image7.png" /><Relationship Id="rId3" Type="http://schemas.openxmlformats.org/officeDocument/2006/relationships/diagramData" Target="../diagrams/data7.xml" /><Relationship Id="rId7" Type="http://schemas.microsoft.com/office/2007/relationships/diagramDrawing" Target="../diagrams/drawing7.xml" /><Relationship Id="rId2" Type="http://schemas.openxmlformats.org/officeDocument/2006/relationships/notesSlide" Target="../notesSlides/notesSlide8.xml" /><Relationship Id="rId1" Type="http://schemas.openxmlformats.org/officeDocument/2006/relationships/slideLayout" Target="../slideLayouts/slideLayout2.xml" /><Relationship Id="rId6" Type="http://schemas.openxmlformats.org/officeDocument/2006/relationships/diagramColors" Target="../diagrams/colors7.xml" /><Relationship Id="rId5" Type="http://schemas.openxmlformats.org/officeDocument/2006/relationships/diagramQuickStyle" Target="../diagrams/quickStyle7.xml" /><Relationship Id="rId4" Type="http://schemas.openxmlformats.org/officeDocument/2006/relationships/diagramLayout" Target="../diagrams/layout7.xml" /></Relationships>
</file>

<file path=ppt/slides/_rels/slide9.xml.rels><?xml version="1.0" encoding="UTF-8" standalone="yes"?>
<Relationships xmlns="http://schemas.openxmlformats.org/package/2006/relationships"><Relationship Id="rId8" Type="http://schemas.openxmlformats.org/officeDocument/2006/relationships/image" Target="../media/image8.png" /><Relationship Id="rId3" Type="http://schemas.openxmlformats.org/officeDocument/2006/relationships/diagramData" Target="../diagrams/data8.xml" /><Relationship Id="rId7" Type="http://schemas.microsoft.com/office/2007/relationships/diagramDrawing" Target="../diagrams/drawing8.xml" /><Relationship Id="rId2" Type="http://schemas.openxmlformats.org/officeDocument/2006/relationships/notesSlide" Target="../notesSlides/notesSlide9.xml" /><Relationship Id="rId1" Type="http://schemas.openxmlformats.org/officeDocument/2006/relationships/slideLayout" Target="../slideLayouts/slideLayout2.xml" /><Relationship Id="rId6" Type="http://schemas.openxmlformats.org/officeDocument/2006/relationships/diagramColors" Target="../diagrams/colors8.xml" /><Relationship Id="rId5" Type="http://schemas.openxmlformats.org/officeDocument/2006/relationships/diagramQuickStyle" Target="../diagrams/quickStyle8.xml" /><Relationship Id="rId4" Type="http://schemas.openxmlformats.org/officeDocument/2006/relationships/diagramLayout" Target="../diagrams/layout8.xml" /></Relationships>
</file>

<file path=ppt/slides/_rels/slide10.xml.rels><?xml version="1.0" encoding="UTF-8" standalone="yes"?>
<Relationships xmlns="http://schemas.openxmlformats.org/package/2006/relationships"><Relationship Id="rId8" Type="http://schemas.openxmlformats.org/officeDocument/2006/relationships/image" Target="../media/image9.png" /><Relationship Id="rId3" Type="http://schemas.openxmlformats.org/officeDocument/2006/relationships/diagramData" Target="../diagrams/data9.xml" /><Relationship Id="rId7" Type="http://schemas.microsoft.com/office/2007/relationships/diagramDrawing" Target="../diagrams/drawing9.xml" /><Relationship Id="rId2" Type="http://schemas.openxmlformats.org/officeDocument/2006/relationships/notesSlide" Target="../notesSlides/notesSlide10.xml" /><Relationship Id="rId1" Type="http://schemas.openxmlformats.org/officeDocument/2006/relationships/slideLayout" Target="../slideLayouts/slideLayout2.xml" /><Relationship Id="rId6" Type="http://schemas.openxmlformats.org/officeDocument/2006/relationships/diagramColors" Target="../diagrams/colors9.xml" /><Relationship Id="rId5" Type="http://schemas.openxmlformats.org/officeDocument/2006/relationships/diagramQuickStyle" Target="../diagrams/quickStyle9.xml" /><Relationship Id="rId4" Type="http://schemas.openxmlformats.org/officeDocument/2006/relationships/diagramLayout" Target="../diagrams/layout9.xml" /></Relationships>
</file>

<file path=ppt/slides/_rels/slide11.xml.rels><?xml version="1.0" encoding="UTF-8" standalone="yes"?>
<Relationships xmlns="http://schemas.openxmlformats.org/package/2006/relationships"><Relationship Id="rId8" Type="http://schemas.openxmlformats.org/officeDocument/2006/relationships/image" Target="../media/image10.jpeg" /><Relationship Id="rId3" Type="http://schemas.openxmlformats.org/officeDocument/2006/relationships/diagramData" Target="../diagrams/data10.xml" /><Relationship Id="rId7" Type="http://schemas.microsoft.com/office/2007/relationships/diagramDrawing" Target="../diagrams/drawing10.xml" /><Relationship Id="rId2" Type="http://schemas.openxmlformats.org/officeDocument/2006/relationships/notesSlide" Target="../notesSlides/notesSlide11.xml" /><Relationship Id="rId1" Type="http://schemas.openxmlformats.org/officeDocument/2006/relationships/slideLayout" Target="../slideLayouts/slideLayout2.xml" /><Relationship Id="rId6" Type="http://schemas.openxmlformats.org/officeDocument/2006/relationships/diagramColors" Target="../diagrams/colors10.xml" /><Relationship Id="rId5" Type="http://schemas.openxmlformats.org/officeDocument/2006/relationships/diagramQuickStyle" Target="../diagrams/quickStyle10.xml" /><Relationship Id="rId4" Type="http://schemas.openxmlformats.org/officeDocument/2006/relationships/diagramLayout" Target="../diagrams/layout10.xml" /></Relationships>
</file>

<file path=ppt/slides/_rels/slide12.xml.rels><?xml version="1.0" encoding="UTF-8" standalone="yes"?>
<Relationships xmlns="http://schemas.openxmlformats.org/package/2006/relationships"><Relationship Id="rId8" Type="http://schemas.openxmlformats.org/officeDocument/2006/relationships/image" Target="../media/image11.jpeg" /><Relationship Id="rId3" Type="http://schemas.openxmlformats.org/officeDocument/2006/relationships/diagramData" Target="../diagrams/data11.xml" /><Relationship Id="rId7" Type="http://schemas.microsoft.com/office/2007/relationships/diagramDrawing" Target="../diagrams/drawing11.xml" /><Relationship Id="rId2" Type="http://schemas.openxmlformats.org/officeDocument/2006/relationships/notesSlide" Target="../notesSlides/notesSlide12.xml" /><Relationship Id="rId1" Type="http://schemas.openxmlformats.org/officeDocument/2006/relationships/slideLayout" Target="../slideLayouts/slideLayout2.xml" /><Relationship Id="rId6" Type="http://schemas.openxmlformats.org/officeDocument/2006/relationships/diagramColors" Target="../diagrams/colors11.xml" /><Relationship Id="rId5" Type="http://schemas.openxmlformats.org/officeDocument/2006/relationships/diagramQuickStyle" Target="../diagrams/quickStyle11.xml" /><Relationship Id="rId4" Type="http://schemas.openxmlformats.org/officeDocument/2006/relationships/diagramLayout" Target="../diagrams/layout11.xml" /></Relationships>
</file>

<file path=ppt/slides/_rels/slide13.xml.rels><?xml version="1.0" encoding="UTF-8" standalone="yes"?>
<Relationships xmlns="http://schemas.openxmlformats.org/package/2006/relationships"><Relationship Id="rId8" Type="http://schemas.openxmlformats.org/officeDocument/2006/relationships/image" Target="../media/image12.jpeg" /><Relationship Id="rId3" Type="http://schemas.openxmlformats.org/officeDocument/2006/relationships/diagramData" Target="../diagrams/data12.xml" /><Relationship Id="rId7" Type="http://schemas.microsoft.com/office/2007/relationships/diagramDrawing" Target="../diagrams/drawing12.xml" /><Relationship Id="rId2" Type="http://schemas.openxmlformats.org/officeDocument/2006/relationships/notesSlide" Target="../notesSlides/notesSlide13.xml" /><Relationship Id="rId1" Type="http://schemas.openxmlformats.org/officeDocument/2006/relationships/slideLayout" Target="../slideLayouts/slideLayout2.xml" /><Relationship Id="rId6" Type="http://schemas.openxmlformats.org/officeDocument/2006/relationships/diagramColors" Target="../diagrams/colors12.xml" /><Relationship Id="rId5" Type="http://schemas.openxmlformats.org/officeDocument/2006/relationships/diagramQuickStyle" Target="../diagrams/quickStyle12.xml" /><Relationship Id="rId4" Type="http://schemas.openxmlformats.org/officeDocument/2006/relationships/diagramLayout" Target="../diagrams/layout12.xml" /></Relationships>
</file>

<file path=ppt/slides/_rels/slide14.xml.rels><?xml version="1.0" encoding="UTF-8" standalone="yes"?>
<Relationships xmlns="http://schemas.openxmlformats.org/package/2006/relationships"><Relationship Id="rId8" Type="http://schemas.openxmlformats.org/officeDocument/2006/relationships/image" Target="../media/image13.png" /><Relationship Id="rId3" Type="http://schemas.openxmlformats.org/officeDocument/2006/relationships/diagramData" Target="../diagrams/data13.xml" /><Relationship Id="rId7" Type="http://schemas.microsoft.com/office/2007/relationships/diagramDrawing" Target="../diagrams/drawing13.xml" /><Relationship Id="rId2" Type="http://schemas.openxmlformats.org/officeDocument/2006/relationships/notesSlide" Target="../notesSlides/notesSlide14.xml" /><Relationship Id="rId1" Type="http://schemas.openxmlformats.org/officeDocument/2006/relationships/slideLayout" Target="../slideLayouts/slideLayout2.xml" /><Relationship Id="rId6" Type="http://schemas.openxmlformats.org/officeDocument/2006/relationships/diagramColors" Target="../diagrams/colors13.xml" /><Relationship Id="rId5" Type="http://schemas.openxmlformats.org/officeDocument/2006/relationships/diagramQuickStyle" Target="../diagrams/quickStyle13.xml" /><Relationship Id="rId4" Type="http://schemas.openxmlformats.org/officeDocument/2006/relationships/diagramLayout" Target="../diagrams/layout13.xml" /></Relationships>
</file>

<file path=ppt/slides/_rels/slide15.xml.rels><?xml version="1.0" encoding="UTF-8" standalone="yes"?>
<Relationships xmlns="http://schemas.openxmlformats.org/package/2006/relationships"><Relationship Id="rId3" Type="http://schemas.openxmlformats.org/officeDocument/2006/relationships/hyperlink" Target="https://www.expatrio.com/about-germany/german-culture#:~:text=Germany%20is%20known%20for%20its" TargetMode="External" /><Relationship Id="rId7" Type="http://schemas.openxmlformats.org/officeDocument/2006/relationships/hyperlink" Target="https://www.linkedin.com/pulse/does-language-barrier-exist-germany-7-things-you-need-micha%C5%82-bry%C5%82a/" TargetMode="External" /><Relationship Id="rId2" Type="http://schemas.openxmlformats.org/officeDocument/2006/relationships/hyperlink" Target="https://www.commisceo-global.com/blog/what-is-the-british-communication-style#:~:text=British%20people%20use%20a%20mix" TargetMode="External" /><Relationship Id="rId1" Type="http://schemas.openxmlformats.org/officeDocument/2006/relationships/slideLayout" Target="../slideLayouts/slideLayout2.xml" /><Relationship Id="rId6" Type="http://schemas.openxmlformats.org/officeDocument/2006/relationships/hyperlink" Target="https://www.hofstede-insights.com/country-comparison-tool?countries=germany%2Cunited+kingdom" TargetMode="External" /><Relationship Id="rId5" Type="http://schemas.openxmlformats.org/officeDocument/2006/relationships/hyperlink" Target="https://www.gsk.com/en-gb/home/" TargetMode="External" /><Relationship Id="rId4" Type="http://schemas.openxmlformats.org/officeDocument/2006/relationships/hyperlink" Target="https://www.globalization-partners.com/blog/benefits-and-challenges-of-expanding-to-germany/#gref" TargetMode="External" /></Relationships>
</file>

<file path=ppt/slides/_rels/slide16.xml.rels><?xml version="1.0" encoding="UTF-8" standalone="yes"?>
<Relationships xmlns="http://schemas.openxmlformats.org/package/2006/relationships"><Relationship Id="rId2" Type="http://schemas.openxmlformats.org/officeDocument/2006/relationships/image" Target="../media/image14.jpeg" /><Relationship Id="rId1" Type="http://schemas.openxmlformats.org/officeDocument/2006/relationships/slideLayout" Target="../slideLayouts/slideLayout2.xml" /></Relationships>
</file>

<file path=ppt/slides/_rels/slide17.xml.rels><?xml version="1.0" encoding="UTF-8" standalone="yes"?>
<Relationships xmlns="http://schemas.openxmlformats.org/package/2006/relationships"><Relationship Id="rId2" Type="http://schemas.openxmlformats.org/officeDocument/2006/relationships/image" Target="../media/image15.jpeg"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B9C75-2797-4BAD-7210-939BD91F42D5}"/>
              </a:ext>
            </a:extLst>
          </p:cNvPr>
          <p:cNvSpPr>
            <a:spLocks noGrp="1"/>
          </p:cNvSpPr>
          <p:nvPr>
            <p:ph type="ctrTitle"/>
          </p:nvPr>
        </p:nvSpPr>
        <p:spPr/>
        <p:txBody>
          <a:bodyPr/>
          <a:lstStyle/>
          <a:p>
            <a:r>
              <a:rPr lang="en-IN" dirty="0"/>
              <a:t>International Business Communications</a:t>
            </a:r>
          </a:p>
        </p:txBody>
      </p:sp>
    </p:spTree>
    <p:extLst>
      <p:ext uri="{BB962C8B-B14F-4D97-AF65-F5344CB8AC3E}">
        <p14:creationId xmlns:p14="http://schemas.microsoft.com/office/powerpoint/2010/main" val="10339842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33B6CE-5031-9074-BF8A-2696D804EFE2}"/>
              </a:ext>
            </a:extLst>
          </p:cNvPr>
          <p:cNvSpPr>
            <a:spLocks noGrp="1"/>
          </p:cNvSpPr>
          <p:nvPr>
            <p:ph type="title"/>
          </p:nvPr>
        </p:nvSpPr>
        <p:spPr/>
        <p:txBody>
          <a:bodyPr/>
          <a:lstStyle/>
          <a:p>
            <a:r>
              <a:rPr lang="en-US" dirty="0"/>
              <a:t>Introduction to the main context of the presentation</a:t>
            </a:r>
            <a:endParaRPr lang="en-IN" dirty="0"/>
          </a:p>
        </p:txBody>
      </p:sp>
      <p:graphicFrame>
        <p:nvGraphicFramePr>
          <p:cNvPr id="4" name="Content Placeholder 3">
            <a:extLst>
              <a:ext uri="{FF2B5EF4-FFF2-40B4-BE49-F238E27FC236}">
                <a16:creationId xmlns:a16="http://schemas.microsoft.com/office/drawing/2014/main" id="{09FDC871-2795-D429-E9A3-362A1D3CA4FD}"/>
              </a:ext>
            </a:extLst>
          </p:cNvPr>
          <p:cNvGraphicFramePr>
            <a:graphicFrameLocks noGrp="1"/>
          </p:cNvGraphicFramePr>
          <p:nvPr>
            <p:ph idx="1"/>
            <p:extLst>
              <p:ext uri="{D42A27DB-BD31-4B8C-83A1-F6EECF244321}">
                <p14:modId xmlns:p14="http://schemas.microsoft.com/office/powerpoint/2010/main" val="528277422"/>
              </p:ext>
            </p:extLst>
          </p:nvPr>
        </p:nvGraphicFramePr>
        <p:xfrm>
          <a:off x="677334" y="2160590"/>
          <a:ext cx="5676813" cy="34377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image7.png">
            <a:extLst>
              <a:ext uri="{FF2B5EF4-FFF2-40B4-BE49-F238E27FC236}">
                <a16:creationId xmlns:a16="http://schemas.microsoft.com/office/drawing/2014/main" id="{5A2C6FD8-FCD8-7732-FC5E-CDB91BBAFACF}"/>
              </a:ext>
            </a:extLst>
          </p:cNvPr>
          <p:cNvPicPr/>
          <p:nvPr/>
        </p:nvPicPr>
        <p:blipFill>
          <a:blip r:embed="rId8"/>
          <a:stretch>
            <a:fillRect/>
          </a:stretch>
        </p:blipFill>
        <p:spPr>
          <a:xfrm>
            <a:off x="6656438" y="2241754"/>
            <a:ext cx="5383161" cy="3207159"/>
          </a:xfrm>
          <a:prstGeom prst="rect">
            <a:avLst/>
          </a:prstGeom>
        </p:spPr>
      </p:pic>
      <p:sp>
        <p:nvSpPr>
          <p:cNvPr id="7" name="TextBox 6">
            <a:extLst>
              <a:ext uri="{FF2B5EF4-FFF2-40B4-BE49-F238E27FC236}">
                <a16:creationId xmlns:a16="http://schemas.microsoft.com/office/drawing/2014/main" id="{7A09B1DE-E2A7-FBF6-1732-0DF239C2E069}"/>
              </a:ext>
            </a:extLst>
          </p:cNvPr>
          <p:cNvSpPr txBox="1"/>
          <p:nvPr/>
        </p:nvSpPr>
        <p:spPr>
          <a:xfrm>
            <a:off x="8320548" y="5575601"/>
            <a:ext cx="2553929" cy="369332"/>
          </a:xfrm>
          <a:prstGeom prst="rect">
            <a:avLst/>
          </a:prstGeom>
          <a:noFill/>
        </p:spPr>
        <p:txBody>
          <a:bodyPr wrap="square">
            <a:spAutoFit/>
          </a:bodyPr>
          <a:lstStyle/>
          <a:p>
            <a:r>
              <a:rPr lang="en-GB" sz="1800" dirty="0">
                <a:solidFill>
                  <a:srgbClr val="222222"/>
                </a:solidFill>
                <a:effectLst/>
                <a:latin typeface="Times New Roman" panose="02020603050405020304" pitchFamily="18" charset="0"/>
                <a:ea typeface="Calibri" panose="020F0502020204030204" pitchFamily="34" charset="0"/>
              </a:rPr>
              <a:t>(</a:t>
            </a:r>
            <a:r>
              <a:rPr lang="en-GB" sz="1800" dirty="0" err="1">
                <a:solidFill>
                  <a:srgbClr val="222222"/>
                </a:solidFill>
                <a:effectLst/>
                <a:latin typeface="Times New Roman" panose="02020603050405020304" pitchFamily="18" charset="0"/>
                <a:ea typeface="Calibri" panose="020F0502020204030204" pitchFamily="34" charset="0"/>
              </a:rPr>
              <a:t>Bratianu</a:t>
            </a:r>
            <a:r>
              <a:rPr lang="en-GB" sz="1800" dirty="0">
                <a:solidFill>
                  <a:srgbClr val="222222"/>
                </a:solidFill>
                <a:effectLst/>
                <a:latin typeface="Times New Roman" panose="02020603050405020304" pitchFamily="18" charset="0"/>
                <a:ea typeface="Calibri" panose="020F0502020204030204" pitchFamily="34" charset="0"/>
              </a:rPr>
              <a:t> et al., 2021)</a:t>
            </a:r>
            <a:endParaRPr lang="en-IN" dirty="0"/>
          </a:p>
        </p:txBody>
      </p:sp>
    </p:spTree>
    <p:extLst>
      <p:ext uri="{BB962C8B-B14F-4D97-AF65-F5344CB8AC3E}">
        <p14:creationId xmlns:p14="http://schemas.microsoft.com/office/powerpoint/2010/main" val="41723797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C936BC-56B3-FE13-75B4-FE16D1337D51}"/>
              </a:ext>
            </a:extLst>
          </p:cNvPr>
          <p:cNvSpPr>
            <a:spLocks noGrp="1"/>
          </p:cNvSpPr>
          <p:nvPr>
            <p:ph type="title"/>
          </p:nvPr>
        </p:nvSpPr>
        <p:spPr/>
        <p:txBody>
          <a:bodyPr/>
          <a:lstStyle/>
          <a:p>
            <a:r>
              <a:rPr lang="en-US" dirty="0"/>
              <a:t>Introduction to the context of British communications</a:t>
            </a:r>
            <a:endParaRPr lang="en-IN" dirty="0"/>
          </a:p>
        </p:txBody>
      </p:sp>
      <p:graphicFrame>
        <p:nvGraphicFramePr>
          <p:cNvPr id="4" name="Content Placeholder 3">
            <a:extLst>
              <a:ext uri="{FF2B5EF4-FFF2-40B4-BE49-F238E27FC236}">
                <a16:creationId xmlns:a16="http://schemas.microsoft.com/office/drawing/2014/main" id="{3F5AB60E-1CFD-F685-EC2E-4D7904F1D159}"/>
              </a:ext>
            </a:extLst>
          </p:cNvPr>
          <p:cNvGraphicFramePr>
            <a:graphicFrameLocks noGrp="1"/>
          </p:cNvGraphicFramePr>
          <p:nvPr>
            <p:ph idx="1"/>
            <p:extLst>
              <p:ext uri="{D42A27DB-BD31-4B8C-83A1-F6EECF244321}">
                <p14:modId xmlns:p14="http://schemas.microsoft.com/office/powerpoint/2010/main" val="1369385341"/>
              </p:ext>
            </p:extLst>
          </p:nvPr>
        </p:nvGraphicFramePr>
        <p:xfrm>
          <a:off x="677334" y="2160589"/>
          <a:ext cx="6913169" cy="38807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image5.png">
            <a:extLst>
              <a:ext uri="{FF2B5EF4-FFF2-40B4-BE49-F238E27FC236}">
                <a16:creationId xmlns:a16="http://schemas.microsoft.com/office/drawing/2014/main" id="{C26C5657-14EE-6489-18BB-803B3FD78418}"/>
              </a:ext>
            </a:extLst>
          </p:cNvPr>
          <p:cNvPicPr/>
          <p:nvPr/>
        </p:nvPicPr>
        <p:blipFill>
          <a:blip r:embed="rId8"/>
          <a:stretch>
            <a:fillRect/>
          </a:stretch>
        </p:blipFill>
        <p:spPr>
          <a:xfrm>
            <a:off x="7996084" y="2904664"/>
            <a:ext cx="3810000" cy="2543175"/>
          </a:xfrm>
          <a:prstGeom prst="rect">
            <a:avLst/>
          </a:prstGeom>
        </p:spPr>
      </p:pic>
      <p:sp>
        <p:nvSpPr>
          <p:cNvPr id="7" name="TextBox 6">
            <a:extLst>
              <a:ext uri="{FF2B5EF4-FFF2-40B4-BE49-F238E27FC236}">
                <a16:creationId xmlns:a16="http://schemas.microsoft.com/office/drawing/2014/main" id="{8EE0F574-87B0-30CD-DFEC-7C2543FC7D04}"/>
              </a:ext>
            </a:extLst>
          </p:cNvPr>
          <p:cNvSpPr txBox="1"/>
          <p:nvPr/>
        </p:nvSpPr>
        <p:spPr>
          <a:xfrm>
            <a:off x="7590503" y="5672030"/>
            <a:ext cx="4945626" cy="369332"/>
          </a:xfrm>
          <a:prstGeom prst="rect">
            <a:avLst/>
          </a:prstGeom>
          <a:noFill/>
        </p:spPr>
        <p:txBody>
          <a:bodyPr wrap="square">
            <a:spAutoFit/>
          </a:bodyPr>
          <a:lstStyle/>
          <a:p>
            <a:pPr lvl="0"/>
            <a:r>
              <a:rPr lang="en-IN" dirty="0"/>
              <a:t>(</a:t>
            </a:r>
            <a:r>
              <a:rPr lang="en-IN" dirty="0" err="1"/>
              <a:t>Commisceo</a:t>
            </a:r>
            <a:r>
              <a:rPr lang="en-IN" dirty="0"/>
              <a:t> Global Consulting Ltd, 2024)</a:t>
            </a:r>
          </a:p>
        </p:txBody>
      </p:sp>
    </p:spTree>
    <p:extLst>
      <p:ext uri="{BB962C8B-B14F-4D97-AF65-F5344CB8AC3E}">
        <p14:creationId xmlns:p14="http://schemas.microsoft.com/office/powerpoint/2010/main" val="29194815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7C77E7-4601-6114-9888-67B6D0B774C1}"/>
              </a:ext>
            </a:extLst>
          </p:cNvPr>
          <p:cNvSpPr>
            <a:spLocks noGrp="1"/>
          </p:cNvSpPr>
          <p:nvPr>
            <p:ph type="title"/>
          </p:nvPr>
        </p:nvSpPr>
        <p:spPr/>
        <p:txBody>
          <a:bodyPr/>
          <a:lstStyle/>
          <a:p>
            <a:r>
              <a:rPr lang="en-US" dirty="0"/>
              <a:t>Introduction to the selected </a:t>
            </a:r>
            <a:r>
              <a:rPr lang="en-US" dirty="0" err="1"/>
              <a:t>organisation</a:t>
            </a:r>
            <a:endParaRPr lang="en-IN" dirty="0"/>
          </a:p>
        </p:txBody>
      </p:sp>
      <p:graphicFrame>
        <p:nvGraphicFramePr>
          <p:cNvPr id="4" name="Content Placeholder 3">
            <a:extLst>
              <a:ext uri="{FF2B5EF4-FFF2-40B4-BE49-F238E27FC236}">
                <a16:creationId xmlns:a16="http://schemas.microsoft.com/office/drawing/2014/main" id="{B129B140-757C-F027-4008-B61EEB0B1807}"/>
              </a:ext>
            </a:extLst>
          </p:cNvPr>
          <p:cNvGraphicFramePr>
            <a:graphicFrameLocks noGrp="1"/>
          </p:cNvGraphicFramePr>
          <p:nvPr>
            <p:ph idx="1"/>
            <p:extLst>
              <p:ext uri="{D42A27DB-BD31-4B8C-83A1-F6EECF244321}">
                <p14:modId xmlns:p14="http://schemas.microsoft.com/office/powerpoint/2010/main" val="2195104385"/>
              </p:ext>
            </p:extLst>
          </p:nvPr>
        </p:nvGraphicFramePr>
        <p:xfrm>
          <a:off x="677334" y="2160590"/>
          <a:ext cx="6716524" cy="284403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image4.png">
            <a:extLst>
              <a:ext uri="{FF2B5EF4-FFF2-40B4-BE49-F238E27FC236}">
                <a16:creationId xmlns:a16="http://schemas.microsoft.com/office/drawing/2014/main" id="{899F0F12-5B08-7E46-5434-F85414453A99}"/>
              </a:ext>
            </a:extLst>
          </p:cNvPr>
          <p:cNvPicPr/>
          <p:nvPr/>
        </p:nvPicPr>
        <p:blipFill>
          <a:blip r:embed="rId8"/>
          <a:stretch>
            <a:fillRect/>
          </a:stretch>
        </p:blipFill>
        <p:spPr>
          <a:xfrm>
            <a:off x="8131276" y="2241550"/>
            <a:ext cx="3689555" cy="2374900"/>
          </a:xfrm>
          <a:prstGeom prst="rect">
            <a:avLst/>
          </a:prstGeom>
        </p:spPr>
      </p:pic>
      <p:sp>
        <p:nvSpPr>
          <p:cNvPr id="7" name="TextBox 6">
            <a:extLst>
              <a:ext uri="{FF2B5EF4-FFF2-40B4-BE49-F238E27FC236}">
                <a16:creationId xmlns:a16="http://schemas.microsoft.com/office/drawing/2014/main" id="{433FDD8D-37A1-B805-40AF-F04385C6E880}"/>
              </a:ext>
            </a:extLst>
          </p:cNvPr>
          <p:cNvSpPr txBox="1"/>
          <p:nvPr/>
        </p:nvSpPr>
        <p:spPr>
          <a:xfrm>
            <a:off x="9266902" y="4635288"/>
            <a:ext cx="2553929" cy="369332"/>
          </a:xfrm>
          <a:prstGeom prst="rect">
            <a:avLst/>
          </a:prstGeom>
          <a:noFill/>
        </p:spPr>
        <p:txBody>
          <a:bodyPr wrap="square">
            <a:spAutoFit/>
          </a:bodyPr>
          <a:lstStyle/>
          <a:p>
            <a:pPr lvl="0"/>
            <a:r>
              <a:rPr lang="en-IN" dirty="0"/>
              <a:t>(GSK, 2024)</a:t>
            </a:r>
          </a:p>
        </p:txBody>
      </p:sp>
    </p:spTree>
    <p:extLst>
      <p:ext uri="{BB962C8B-B14F-4D97-AF65-F5344CB8AC3E}">
        <p14:creationId xmlns:p14="http://schemas.microsoft.com/office/powerpoint/2010/main" val="7174980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BB7A9A-B816-C207-5EF9-4CB88040EAEC}"/>
              </a:ext>
            </a:extLst>
          </p:cNvPr>
          <p:cNvSpPr>
            <a:spLocks noGrp="1"/>
          </p:cNvSpPr>
          <p:nvPr>
            <p:ph type="title"/>
          </p:nvPr>
        </p:nvSpPr>
        <p:spPr/>
        <p:txBody>
          <a:bodyPr/>
          <a:lstStyle/>
          <a:p>
            <a:r>
              <a:rPr lang="en-US" dirty="0"/>
              <a:t>Evaluation of the chosen countries </a:t>
            </a:r>
            <a:endParaRPr lang="en-IN" dirty="0"/>
          </a:p>
        </p:txBody>
      </p:sp>
      <p:graphicFrame>
        <p:nvGraphicFramePr>
          <p:cNvPr id="4" name="Content Placeholder 3">
            <a:extLst>
              <a:ext uri="{FF2B5EF4-FFF2-40B4-BE49-F238E27FC236}">
                <a16:creationId xmlns:a16="http://schemas.microsoft.com/office/drawing/2014/main" id="{2C576B70-0FD9-34DE-5067-718E29B29EE9}"/>
              </a:ext>
            </a:extLst>
          </p:cNvPr>
          <p:cNvGraphicFramePr>
            <a:graphicFrameLocks noGrp="1"/>
          </p:cNvGraphicFramePr>
          <p:nvPr>
            <p:ph idx="1"/>
            <p:extLst>
              <p:ext uri="{D42A27DB-BD31-4B8C-83A1-F6EECF244321}">
                <p14:modId xmlns:p14="http://schemas.microsoft.com/office/powerpoint/2010/main" val="2149428455"/>
              </p:ext>
            </p:extLst>
          </p:nvPr>
        </p:nvGraphicFramePr>
        <p:xfrm>
          <a:off x="677334" y="2160589"/>
          <a:ext cx="7699750" cy="38807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6" name="Picture 2" descr="We rate the Germans more highly than they rate us | YouGov">
            <a:extLst>
              <a:ext uri="{FF2B5EF4-FFF2-40B4-BE49-F238E27FC236}">
                <a16:creationId xmlns:a16="http://schemas.microsoft.com/office/drawing/2014/main" id="{BE59707A-461C-DE6A-AEC8-96A9FE04026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637946" y="2910195"/>
            <a:ext cx="3416402" cy="237956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E953FEE0-B822-D23D-687E-D67463EBF75D}"/>
              </a:ext>
            </a:extLst>
          </p:cNvPr>
          <p:cNvSpPr txBox="1"/>
          <p:nvPr/>
        </p:nvSpPr>
        <p:spPr>
          <a:xfrm>
            <a:off x="9205722" y="5289755"/>
            <a:ext cx="3320845" cy="369332"/>
          </a:xfrm>
          <a:prstGeom prst="rect">
            <a:avLst/>
          </a:prstGeom>
          <a:noFill/>
        </p:spPr>
        <p:txBody>
          <a:bodyPr wrap="square">
            <a:spAutoFit/>
          </a:bodyPr>
          <a:lstStyle/>
          <a:p>
            <a:pPr lvl="0"/>
            <a:r>
              <a:rPr lang="en-IN" dirty="0"/>
              <a:t>(</a:t>
            </a:r>
            <a:r>
              <a:rPr lang="en-IN" dirty="0" err="1"/>
              <a:t>Expatrio</a:t>
            </a:r>
            <a:r>
              <a:rPr lang="en-IN" dirty="0"/>
              <a:t>, 2024)</a:t>
            </a:r>
          </a:p>
        </p:txBody>
      </p:sp>
    </p:spTree>
    <p:extLst>
      <p:ext uri="{BB962C8B-B14F-4D97-AF65-F5344CB8AC3E}">
        <p14:creationId xmlns:p14="http://schemas.microsoft.com/office/powerpoint/2010/main" val="8982062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7AD5EC-5171-62A2-E097-E6CDAD1F193D}"/>
              </a:ext>
            </a:extLst>
          </p:cNvPr>
          <p:cNvSpPr>
            <a:spLocks noGrp="1"/>
          </p:cNvSpPr>
          <p:nvPr>
            <p:ph type="title"/>
          </p:nvPr>
        </p:nvSpPr>
        <p:spPr/>
        <p:txBody>
          <a:bodyPr/>
          <a:lstStyle/>
          <a:p>
            <a:r>
              <a:rPr lang="en-IN" dirty="0"/>
              <a:t>Hofstede’s cultural dimensions: UK and Germany </a:t>
            </a:r>
          </a:p>
        </p:txBody>
      </p:sp>
      <p:graphicFrame>
        <p:nvGraphicFramePr>
          <p:cNvPr id="4" name="Content Placeholder 3">
            <a:extLst>
              <a:ext uri="{FF2B5EF4-FFF2-40B4-BE49-F238E27FC236}">
                <a16:creationId xmlns:a16="http://schemas.microsoft.com/office/drawing/2014/main" id="{3AD81824-660B-B648-4B51-10ED0BAEF24F}"/>
              </a:ext>
            </a:extLst>
          </p:cNvPr>
          <p:cNvGraphicFramePr>
            <a:graphicFrameLocks noGrp="1"/>
          </p:cNvGraphicFramePr>
          <p:nvPr>
            <p:ph idx="1"/>
            <p:extLst>
              <p:ext uri="{D42A27DB-BD31-4B8C-83A1-F6EECF244321}">
                <p14:modId xmlns:p14="http://schemas.microsoft.com/office/powerpoint/2010/main" val="1935941086"/>
              </p:ext>
            </p:extLst>
          </p:nvPr>
        </p:nvGraphicFramePr>
        <p:xfrm>
          <a:off x="677334" y="2160590"/>
          <a:ext cx="4858227" cy="408781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image8.png">
            <a:extLst>
              <a:ext uri="{FF2B5EF4-FFF2-40B4-BE49-F238E27FC236}">
                <a16:creationId xmlns:a16="http://schemas.microsoft.com/office/drawing/2014/main" id="{C083CB87-F682-2646-9FB1-6D3E255985A0}"/>
              </a:ext>
            </a:extLst>
          </p:cNvPr>
          <p:cNvPicPr/>
          <p:nvPr/>
        </p:nvPicPr>
        <p:blipFill>
          <a:blip r:embed="rId8"/>
          <a:stretch>
            <a:fillRect/>
          </a:stretch>
        </p:blipFill>
        <p:spPr>
          <a:xfrm>
            <a:off x="5808407" y="2282107"/>
            <a:ext cx="6206612" cy="3553337"/>
          </a:xfrm>
          <a:prstGeom prst="rect">
            <a:avLst/>
          </a:prstGeom>
        </p:spPr>
      </p:pic>
      <p:sp>
        <p:nvSpPr>
          <p:cNvPr id="7" name="TextBox 6">
            <a:extLst>
              <a:ext uri="{FF2B5EF4-FFF2-40B4-BE49-F238E27FC236}">
                <a16:creationId xmlns:a16="http://schemas.microsoft.com/office/drawing/2014/main" id="{A3324C27-0368-0B79-B514-B20E11A13D06}"/>
              </a:ext>
            </a:extLst>
          </p:cNvPr>
          <p:cNvSpPr txBox="1"/>
          <p:nvPr/>
        </p:nvSpPr>
        <p:spPr>
          <a:xfrm>
            <a:off x="7474974" y="5879068"/>
            <a:ext cx="3045542" cy="369332"/>
          </a:xfrm>
          <a:prstGeom prst="rect">
            <a:avLst/>
          </a:prstGeom>
          <a:noFill/>
        </p:spPr>
        <p:txBody>
          <a:bodyPr wrap="square">
            <a:spAutoFit/>
          </a:bodyPr>
          <a:lstStyle/>
          <a:p>
            <a:pPr lvl="0"/>
            <a:r>
              <a:rPr lang="en-IN" dirty="0"/>
              <a:t>(Hofstede Insights, 2023)</a:t>
            </a:r>
          </a:p>
        </p:txBody>
      </p:sp>
    </p:spTree>
    <p:extLst>
      <p:ext uri="{BB962C8B-B14F-4D97-AF65-F5344CB8AC3E}">
        <p14:creationId xmlns:p14="http://schemas.microsoft.com/office/powerpoint/2010/main" val="20790456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F02E88-1FAE-29AD-CAB6-763FFBF1DC2B}"/>
              </a:ext>
            </a:extLst>
          </p:cNvPr>
          <p:cNvSpPr>
            <a:spLocks noGrp="1"/>
          </p:cNvSpPr>
          <p:nvPr>
            <p:ph type="title"/>
          </p:nvPr>
        </p:nvSpPr>
        <p:spPr/>
        <p:txBody>
          <a:bodyPr/>
          <a:lstStyle/>
          <a:p>
            <a:r>
              <a:rPr lang="en-IN" dirty="0"/>
              <a:t>Cultural similarities </a:t>
            </a:r>
          </a:p>
        </p:txBody>
      </p:sp>
      <p:graphicFrame>
        <p:nvGraphicFramePr>
          <p:cNvPr id="4" name="Content Placeholder 3">
            <a:extLst>
              <a:ext uri="{FF2B5EF4-FFF2-40B4-BE49-F238E27FC236}">
                <a16:creationId xmlns:a16="http://schemas.microsoft.com/office/drawing/2014/main" id="{CCDE560D-FC40-E8CD-9F34-087AF237ABDD}"/>
              </a:ext>
            </a:extLst>
          </p:cNvPr>
          <p:cNvGraphicFramePr>
            <a:graphicFrameLocks noGrp="1"/>
          </p:cNvGraphicFramePr>
          <p:nvPr>
            <p:ph idx="1"/>
            <p:extLst>
              <p:ext uri="{D42A27DB-BD31-4B8C-83A1-F6EECF244321}">
                <p14:modId xmlns:p14="http://schemas.microsoft.com/office/powerpoint/2010/main" val="1627670144"/>
              </p:ext>
            </p:extLst>
          </p:nvPr>
        </p:nvGraphicFramePr>
        <p:xfrm>
          <a:off x="677334" y="2160589"/>
          <a:ext cx="6175750" cy="36306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image6.png">
            <a:extLst>
              <a:ext uri="{FF2B5EF4-FFF2-40B4-BE49-F238E27FC236}">
                <a16:creationId xmlns:a16="http://schemas.microsoft.com/office/drawing/2014/main" id="{635AF917-EA5A-18D2-FB37-28AEF4F2D574}"/>
              </a:ext>
            </a:extLst>
          </p:cNvPr>
          <p:cNvPicPr/>
          <p:nvPr/>
        </p:nvPicPr>
        <p:blipFill>
          <a:blip r:embed="rId8"/>
          <a:stretch>
            <a:fillRect/>
          </a:stretch>
        </p:blipFill>
        <p:spPr>
          <a:xfrm>
            <a:off x="7459612" y="2160589"/>
            <a:ext cx="3798324" cy="3029565"/>
          </a:xfrm>
          <a:prstGeom prst="rect">
            <a:avLst/>
          </a:prstGeom>
        </p:spPr>
      </p:pic>
      <p:sp>
        <p:nvSpPr>
          <p:cNvPr id="7" name="TextBox 6">
            <a:extLst>
              <a:ext uri="{FF2B5EF4-FFF2-40B4-BE49-F238E27FC236}">
                <a16:creationId xmlns:a16="http://schemas.microsoft.com/office/drawing/2014/main" id="{77BF9311-EF3B-429B-485D-E5CBB9BB9608}"/>
              </a:ext>
            </a:extLst>
          </p:cNvPr>
          <p:cNvSpPr txBox="1"/>
          <p:nvPr/>
        </p:nvSpPr>
        <p:spPr>
          <a:xfrm>
            <a:off x="7459612" y="5420343"/>
            <a:ext cx="4409154" cy="369332"/>
          </a:xfrm>
          <a:prstGeom prst="rect">
            <a:avLst/>
          </a:prstGeom>
          <a:noFill/>
        </p:spPr>
        <p:txBody>
          <a:bodyPr wrap="square">
            <a:spAutoFit/>
          </a:bodyPr>
          <a:lstStyle/>
          <a:p>
            <a:pPr lvl="0"/>
            <a:r>
              <a:rPr lang="en-IN" dirty="0"/>
              <a:t>(</a:t>
            </a:r>
            <a:r>
              <a:rPr lang="en-IN" dirty="0" err="1"/>
              <a:t>Bradač</a:t>
            </a:r>
            <a:r>
              <a:rPr lang="en-IN" dirty="0"/>
              <a:t> </a:t>
            </a:r>
            <a:r>
              <a:rPr lang="en-IN" dirty="0" err="1"/>
              <a:t>Hojnik</a:t>
            </a:r>
            <a:r>
              <a:rPr lang="en-IN" dirty="0"/>
              <a:t> and </a:t>
            </a:r>
            <a:r>
              <a:rPr lang="en-IN" dirty="0" err="1"/>
              <a:t>Crnogaj</a:t>
            </a:r>
            <a:r>
              <a:rPr lang="en-IN" dirty="0"/>
              <a:t>, 2020)</a:t>
            </a:r>
          </a:p>
        </p:txBody>
      </p:sp>
    </p:spTree>
    <p:extLst>
      <p:ext uri="{BB962C8B-B14F-4D97-AF65-F5344CB8AC3E}">
        <p14:creationId xmlns:p14="http://schemas.microsoft.com/office/powerpoint/2010/main" val="7197273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6D73B-2D8A-3C2D-0EBB-9119B7966B85}"/>
              </a:ext>
            </a:extLst>
          </p:cNvPr>
          <p:cNvSpPr>
            <a:spLocks noGrp="1"/>
          </p:cNvSpPr>
          <p:nvPr>
            <p:ph type="title"/>
          </p:nvPr>
        </p:nvSpPr>
        <p:spPr/>
        <p:txBody>
          <a:bodyPr/>
          <a:lstStyle/>
          <a:p>
            <a:r>
              <a:rPr lang="en-IN" dirty="0"/>
              <a:t>Cultural variations</a:t>
            </a:r>
          </a:p>
        </p:txBody>
      </p:sp>
      <p:graphicFrame>
        <p:nvGraphicFramePr>
          <p:cNvPr id="4" name="Content Placeholder 3">
            <a:extLst>
              <a:ext uri="{FF2B5EF4-FFF2-40B4-BE49-F238E27FC236}">
                <a16:creationId xmlns:a16="http://schemas.microsoft.com/office/drawing/2014/main" id="{8FDB2F20-4D1E-3E69-E036-E82044B3625A}"/>
              </a:ext>
            </a:extLst>
          </p:cNvPr>
          <p:cNvGraphicFramePr>
            <a:graphicFrameLocks noGrp="1"/>
          </p:cNvGraphicFramePr>
          <p:nvPr>
            <p:ph idx="1"/>
            <p:extLst>
              <p:ext uri="{D42A27DB-BD31-4B8C-83A1-F6EECF244321}">
                <p14:modId xmlns:p14="http://schemas.microsoft.com/office/powerpoint/2010/main" val="749494801"/>
              </p:ext>
            </p:extLst>
          </p:nvPr>
        </p:nvGraphicFramePr>
        <p:xfrm>
          <a:off x="-119079" y="1413337"/>
          <a:ext cx="8596668" cy="45056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image3.png">
            <a:extLst>
              <a:ext uri="{FF2B5EF4-FFF2-40B4-BE49-F238E27FC236}">
                <a16:creationId xmlns:a16="http://schemas.microsoft.com/office/drawing/2014/main" id="{65A62146-2159-3B8B-A7C1-8CAC4360AFE5}"/>
              </a:ext>
            </a:extLst>
          </p:cNvPr>
          <p:cNvPicPr/>
          <p:nvPr/>
        </p:nvPicPr>
        <p:blipFill>
          <a:blip r:embed="rId8"/>
          <a:stretch>
            <a:fillRect/>
          </a:stretch>
        </p:blipFill>
        <p:spPr>
          <a:xfrm>
            <a:off x="6850626" y="1952163"/>
            <a:ext cx="4987412" cy="3492500"/>
          </a:xfrm>
          <a:prstGeom prst="rect">
            <a:avLst/>
          </a:prstGeom>
        </p:spPr>
      </p:pic>
      <p:sp>
        <p:nvSpPr>
          <p:cNvPr id="7" name="TextBox 6">
            <a:extLst>
              <a:ext uri="{FF2B5EF4-FFF2-40B4-BE49-F238E27FC236}">
                <a16:creationId xmlns:a16="http://schemas.microsoft.com/office/drawing/2014/main" id="{ED87A12E-E8F3-EB70-8C43-0E517F5B1F97}"/>
              </a:ext>
            </a:extLst>
          </p:cNvPr>
          <p:cNvSpPr txBox="1"/>
          <p:nvPr/>
        </p:nvSpPr>
        <p:spPr>
          <a:xfrm>
            <a:off x="8477589" y="5602199"/>
            <a:ext cx="1914832" cy="369332"/>
          </a:xfrm>
          <a:prstGeom prst="rect">
            <a:avLst/>
          </a:prstGeom>
          <a:noFill/>
        </p:spPr>
        <p:txBody>
          <a:bodyPr wrap="square">
            <a:spAutoFit/>
          </a:bodyPr>
          <a:lstStyle/>
          <a:p>
            <a:pPr lvl="0"/>
            <a:r>
              <a:rPr lang="en-IN" dirty="0"/>
              <a:t>(</a:t>
            </a:r>
            <a:r>
              <a:rPr lang="en-IN" dirty="0" err="1"/>
              <a:t>Expatrio</a:t>
            </a:r>
            <a:r>
              <a:rPr lang="en-IN" dirty="0"/>
              <a:t>, 2024)</a:t>
            </a:r>
          </a:p>
        </p:txBody>
      </p:sp>
    </p:spTree>
    <p:extLst>
      <p:ext uri="{BB962C8B-B14F-4D97-AF65-F5344CB8AC3E}">
        <p14:creationId xmlns:p14="http://schemas.microsoft.com/office/powerpoint/2010/main" val="18243233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EF20C2-F932-AAB9-F7B3-5F8BEB6D41E9}"/>
              </a:ext>
            </a:extLst>
          </p:cNvPr>
          <p:cNvSpPr>
            <a:spLocks noGrp="1"/>
          </p:cNvSpPr>
          <p:nvPr>
            <p:ph type="title"/>
          </p:nvPr>
        </p:nvSpPr>
        <p:spPr/>
        <p:txBody>
          <a:bodyPr/>
          <a:lstStyle/>
          <a:p>
            <a:r>
              <a:rPr lang="en-US" dirty="0"/>
              <a:t>Cultural sensitivity in Germany differentiating from the UK</a:t>
            </a:r>
            <a:endParaRPr lang="en-IN" dirty="0"/>
          </a:p>
        </p:txBody>
      </p:sp>
      <p:graphicFrame>
        <p:nvGraphicFramePr>
          <p:cNvPr id="4" name="Content Placeholder 3">
            <a:extLst>
              <a:ext uri="{FF2B5EF4-FFF2-40B4-BE49-F238E27FC236}">
                <a16:creationId xmlns:a16="http://schemas.microsoft.com/office/drawing/2014/main" id="{973D4FB8-946E-F0A0-7CD4-8CB600A56522}"/>
              </a:ext>
            </a:extLst>
          </p:cNvPr>
          <p:cNvGraphicFramePr>
            <a:graphicFrameLocks noGrp="1"/>
          </p:cNvGraphicFramePr>
          <p:nvPr>
            <p:ph idx="1"/>
            <p:extLst>
              <p:ext uri="{D42A27DB-BD31-4B8C-83A1-F6EECF244321}">
                <p14:modId xmlns:p14="http://schemas.microsoft.com/office/powerpoint/2010/main" val="2189741605"/>
              </p:ext>
            </p:extLst>
          </p:nvPr>
        </p:nvGraphicFramePr>
        <p:xfrm>
          <a:off x="677334" y="2160589"/>
          <a:ext cx="6981995" cy="38807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a:extLst>
              <a:ext uri="{FF2B5EF4-FFF2-40B4-BE49-F238E27FC236}">
                <a16:creationId xmlns:a16="http://schemas.microsoft.com/office/drawing/2014/main" id="{079BE875-283A-577B-42AC-CB8AFB27CAFF}"/>
              </a:ext>
            </a:extLst>
          </p:cNvPr>
          <p:cNvPicPr>
            <a:picLocks noChangeAspect="1"/>
          </p:cNvPicPr>
          <p:nvPr/>
        </p:nvPicPr>
        <p:blipFill>
          <a:blip r:embed="rId8"/>
          <a:stretch>
            <a:fillRect/>
          </a:stretch>
        </p:blipFill>
        <p:spPr>
          <a:xfrm>
            <a:off x="7767026" y="2936866"/>
            <a:ext cx="4424974" cy="2328217"/>
          </a:xfrm>
          <a:prstGeom prst="rect">
            <a:avLst/>
          </a:prstGeom>
        </p:spPr>
      </p:pic>
      <p:sp>
        <p:nvSpPr>
          <p:cNvPr id="7" name="TextBox 6">
            <a:extLst>
              <a:ext uri="{FF2B5EF4-FFF2-40B4-BE49-F238E27FC236}">
                <a16:creationId xmlns:a16="http://schemas.microsoft.com/office/drawing/2014/main" id="{18239AD5-46C1-FA53-127C-D3F7C37B40B7}"/>
              </a:ext>
            </a:extLst>
          </p:cNvPr>
          <p:cNvSpPr txBox="1"/>
          <p:nvPr/>
        </p:nvSpPr>
        <p:spPr>
          <a:xfrm>
            <a:off x="8359878" y="5360728"/>
            <a:ext cx="3546987" cy="369332"/>
          </a:xfrm>
          <a:prstGeom prst="rect">
            <a:avLst/>
          </a:prstGeom>
          <a:noFill/>
        </p:spPr>
        <p:txBody>
          <a:bodyPr wrap="square">
            <a:spAutoFit/>
          </a:bodyPr>
          <a:lstStyle/>
          <a:p>
            <a:pPr lvl="0"/>
            <a:r>
              <a:rPr lang="en-IN" dirty="0"/>
              <a:t>(</a:t>
            </a:r>
            <a:r>
              <a:rPr lang="en-IN" dirty="0" err="1"/>
              <a:t>Knippschild</a:t>
            </a:r>
            <a:r>
              <a:rPr lang="en-IN" dirty="0"/>
              <a:t> and </a:t>
            </a:r>
            <a:r>
              <a:rPr lang="en-IN" dirty="0" err="1"/>
              <a:t>Zöllter</a:t>
            </a:r>
            <a:r>
              <a:rPr lang="en-IN" dirty="0"/>
              <a:t>, 2021)</a:t>
            </a:r>
          </a:p>
        </p:txBody>
      </p:sp>
    </p:spTree>
    <p:extLst>
      <p:ext uri="{BB962C8B-B14F-4D97-AF65-F5344CB8AC3E}">
        <p14:creationId xmlns:p14="http://schemas.microsoft.com/office/powerpoint/2010/main" val="11165007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F53E9-1C1B-A623-CF4C-8577F9A6FA69}"/>
              </a:ext>
            </a:extLst>
          </p:cNvPr>
          <p:cNvSpPr>
            <a:spLocks noGrp="1"/>
          </p:cNvSpPr>
          <p:nvPr>
            <p:ph type="title"/>
          </p:nvPr>
        </p:nvSpPr>
        <p:spPr/>
        <p:txBody>
          <a:bodyPr/>
          <a:lstStyle/>
          <a:p>
            <a:r>
              <a:rPr lang="en-IN" dirty="0"/>
              <a:t>Cultural Effects on Management</a:t>
            </a:r>
          </a:p>
        </p:txBody>
      </p:sp>
      <p:graphicFrame>
        <p:nvGraphicFramePr>
          <p:cNvPr id="4" name="Content Placeholder 3">
            <a:extLst>
              <a:ext uri="{FF2B5EF4-FFF2-40B4-BE49-F238E27FC236}">
                <a16:creationId xmlns:a16="http://schemas.microsoft.com/office/drawing/2014/main" id="{BF299E79-4142-3985-0F3A-FC76D419040E}"/>
              </a:ext>
            </a:extLst>
          </p:cNvPr>
          <p:cNvGraphicFramePr>
            <a:graphicFrameLocks noGrp="1"/>
          </p:cNvGraphicFramePr>
          <p:nvPr>
            <p:ph idx="1"/>
            <p:extLst>
              <p:ext uri="{D42A27DB-BD31-4B8C-83A1-F6EECF244321}">
                <p14:modId xmlns:p14="http://schemas.microsoft.com/office/powerpoint/2010/main" val="3188526362"/>
              </p:ext>
            </p:extLst>
          </p:nvPr>
        </p:nvGraphicFramePr>
        <p:xfrm>
          <a:off x="677334" y="2160589"/>
          <a:ext cx="6736189" cy="38807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a:extLst>
              <a:ext uri="{FF2B5EF4-FFF2-40B4-BE49-F238E27FC236}">
                <a16:creationId xmlns:a16="http://schemas.microsoft.com/office/drawing/2014/main" id="{88E8AAC7-DA51-ECB8-5633-4FEA204C2259}"/>
              </a:ext>
            </a:extLst>
          </p:cNvPr>
          <p:cNvPicPr>
            <a:picLocks noChangeAspect="1"/>
          </p:cNvPicPr>
          <p:nvPr/>
        </p:nvPicPr>
        <p:blipFill>
          <a:blip r:embed="rId8"/>
          <a:stretch>
            <a:fillRect/>
          </a:stretch>
        </p:blipFill>
        <p:spPr>
          <a:xfrm>
            <a:off x="7546422" y="2860965"/>
            <a:ext cx="4410057" cy="2480020"/>
          </a:xfrm>
          <a:prstGeom prst="rect">
            <a:avLst/>
          </a:prstGeom>
        </p:spPr>
      </p:pic>
      <p:sp>
        <p:nvSpPr>
          <p:cNvPr id="7" name="TextBox 6">
            <a:extLst>
              <a:ext uri="{FF2B5EF4-FFF2-40B4-BE49-F238E27FC236}">
                <a16:creationId xmlns:a16="http://schemas.microsoft.com/office/drawing/2014/main" id="{BFBB9045-0D0D-5A1B-9CE6-D3ECBFECCC34}"/>
              </a:ext>
            </a:extLst>
          </p:cNvPr>
          <p:cNvSpPr txBox="1"/>
          <p:nvPr/>
        </p:nvSpPr>
        <p:spPr>
          <a:xfrm>
            <a:off x="8350045" y="5547541"/>
            <a:ext cx="3841955" cy="369332"/>
          </a:xfrm>
          <a:prstGeom prst="rect">
            <a:avLst/>
          </a:prstGeom>
          <a:noFill/>
        </p:spPr>
        <p:txBody>
          <a:bodyPr wrap="square">
            <a:spAutoFit/>
          </a:bodyPr>
          <a:lstStyle/>
          <a:p>
            <a:pPr lvl="0"/>
            <a:r>
              <a:rPr lang="en-IN" dirty="0"/>
              <a:t>(</a:t>
            </a:r>
            <a:r>
              <a:rPr lang="en-IN" dirty="0" err="1"/>
              <a:t>Blštáková</a:t>
            </a:r>
            <a:r>
              <a:rPr lang="en-IN" dirty="0"/>
              <a:t> et al., 2020)</a:t>
            </a:r>
          </a:p>
        </p:txBody>
      </p:sp>
    </p:spTree>
    <p:extLst>
      <p:ext uri="{BB962C8B-B14F-4D97-AF65-F5344CB8AC3E}">
        <p14:creationId xmlns:p14="http://schemas.microsoft.com/office/powerpoint/2010/main" val="28882967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05191-4574-9EE5-D1B3-3A1F090B6032}"/>
              </a:ext>
            </a:extLst>
          </p:cNvPr>
          <p:cNvSpPr>
            <a:spLocks noGrp="1"/>
          </p:cNvSpPr>
          <p:nvPr>
            <p:ph type="title"/>
          </p:nvPr>
        </p:nvSpPr>
        <p:spPr/>
        <p:txBody>
          <a:bodyPr/>
          <a:lstStyle/>
          <a:p>
            <a:r>
              <a:rPr lang="en-US" dirty="0"/>
              <a:t>Success and failure factors of succeeding in Germany</a:t>
            </a:r>
            <a:endParaRPr lang="en-IN" dirty="0"/>
          </a:p>
        </p:txBody>
      </p:sp>
      <p:graphicFrame>
        <p:nvGraphicFramePr>
          <p:cNvPr id="4" name="Content Placeholder 3">
            <a:extLst>
              <a:ext uri="{FF2B5EF4-FFF2-40B4-BE49-F238E27FC236}">
                <a16:creationId xmlns:a16="http://schemas.microsoft.com/office/drawing/2014/main" id="{3C59A9DD-6A6E-B1D9-11E7-A685DFA68B7E}"/>
              </a:ext>
            </a:extLst>
          </p:cNvPr>
          <p:cNvGraphicFramePr>
            <a:graphicFrameLocks noGrp="1"/>
          </p:cNvGraphicFramePr>
          <p:nvPr>
            <p:ph idx="1"/>
            <p:extLst>
              <p:ext uri="{D42A27DB-BD31-4B8C-83A1-F6EECF244321}">
                <p14:modId xmlns:p14="http://schemas.microsoft.com/office/powerpoint/2010/main" val="3437003948"/>
              </p:ext>
            </p:extLst>
          </p:nvPr>
        </p:nvGraphicFramePr>
        <p:xfrm>
          <a:off x="677335" y="2160589"/>
          <a:ext cx="6175750" cy="37191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50" name="Picture 2" descr="Business Management and Administration | Asia Society">
            <a:extLst>
              <a:ext uri="{FF2B5EF4-FFF2-40B4-BE49-F238E27FC236}">
                <a16:creationId xmlns:a16="http://schemas.microsoft.com/office/drawing/2014/main" id="{3D306EB0-818B-0395-5ED4-A9130C9AB1A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443019" y="2591647"/>
            <a:ext cx="4454013" cy="2954297"/>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36AFE294-0D1C-3591-CB92-1B70596240F6}"/>
              </a:ext>
            </a:extLst>
          </p:cNvPr>
          <p:cNvSpPr txBox="1"/>
          <p:nvPr/>
        </p:nvSpPr>
        <p:spPr>
          <a:xfrm>
            <a:off x="7996083" y="5545944"/>
            <a:ext cx="3802627" cy="369332"/>
          </a:xfrm>
          <a:prstGeom prst="rect">
            <a:avLst/>
          </a:prstGeom>
          <a:noFill/>
        </p:spPr>
        <p:txBody>
          <a:bodyPr wrap="square">
            <a:spAutoFit/>
          </a:bodyPr>
          <a:lstStyle/>
          <a:p>
            <a:pPr lvl="0"/>
            <a:r>
              <a:rPr lang="en-IN" dirty="0"/>
              <a:t>(Globalization Partners, 2021)</a:t>
            </a:r>
          </a:p>
        </p:txBody>
      </p:sp>
    </p:spTree>
    <p:extLst>
      <p:ext uri="{BB962C8B-B14F-4D97-AF65-F5344CB8AC3E}">
        <p14:creationId xmlns:p14="http://schemas.microsoft.com/office/powerpoint/2010/main" val="2541813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21520F-BAFC-742F-74A2-B4E4DC9945AE}"/>
              </a:ext>
            </a:extLst>
          </p:cNvPr>
          <p:cNvSpPr>
            <a:spLocks noGrp="1"/>
          </p:cNvSpPr>
          <p:nvPr>
            <p:ph type="title"/>
          </p:nvPr>
        </p:nvSpPr>
        <p:spPr/>
        <p:txBody>
          <a:bodyPr/>
          <a:lstStyle/>
          <a:p>
            <a:r>
              <a:rPr lang="en-IN" dirty="0"/>
              <a:t>Communication barriers in Germany</a:t>
            </a:r>
          </a:p>
        </p:txBody>
      </p:sp>
      <p:graphicFrame>
        <p:nvGraphicFramePr>
          <p:cNvPr id="4" name="Content Placeholder 3">
            <a:extLst>
              <a:ext uri="{FF2B5EF4-FFF2-40B4-BE49-F238E27FC236}">
                <a16:creationId xmlns:a16="http://schemas.microsoft.com/office/drawing/2014/main" id="{C612FB1E-81A1-5727-C53D-30C874004FD9}"/>
              </a:ext>
            </a:extLst>
          </p:cNvPr>
          <p:cNvGraphicFramePr>
            <a:graphicFrameLocks noGrp="1"/>
          </p:cNvGraphicFramePr>
          <p:nvPr>
            <p:ph idx="1"/>
            <p:extLst>
              <p:ext uri="{D42A27DB-BD31-4B8C-83A1-F6EECF244321}">
                <p14:modId xmlns:p14="http://schemas.microsoft.com/office/powerpoint/2010/main" val="110334283"/>
              </p:ext>
            </p:extLst>
          </p:nvPr>
        </p:nvGraphicFramePr>
        <p:xfrm>
          <a:off x="146392" y="1393673"/>
          <a:ext cx="8596668" cy="44860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074" name="Picture 2" descr="What are the Barriers of Communication? - Shiksha Online">
            <a:extLst>
              <a:ext uri="{FF2B5EF4-FFF2-40B4-BE49-F238E27FC236}">
                <a16:creationId xmlns:a16="http://schemas.microsoft.com/office/drawing/2014/main" id="{20B2B8FB-5279-208F-08EF-D9017697B9F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067307" y="2004987"/>
            <a:ext cx="4978301" cy="3263388"/>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CCC1A616-D3F5-3B3A-4843-785FEC251213}"/>
              </a:ext>
            </a:extLst>
          </p:cNvPr>
          <p:cNvSpPr txBox="1"/>
          <p:nvPr/>
        </p:nvSpPr>
        <p:spPr>
          <a:xfrm>
            <a:off x="8517193" y="5389366"/>
            <a:ext cx="2494936" cy="369332"/>
          </a:xfrm>
          <a:prstGeom prst="rect">
            <a:avLst/>
          </a:prstGeom>
          <a:noFill/>
        </p:spPr>
        <p:txBody>
          <a:bodyPr wrap="square">
            <a:spAutoFit/>
          </a:bodyPr>
          <a:lstStyle/>
          <a:p>
            <a:pPr lvl="0"/>
            <a:r>
              <a:rPr lang="en-IN" dirty="0"/>
              <a:t>(</a:t>
            </a:r>
            <a:r>
              <a:rPr lang="en-IN" dirty="0" err="1"/>
              <a:t>Linkedin</a:t>
            </a:r>
            <a:r>
              <a:rPr lang="en-IN" dirty="0"/>
              <a:t>, 2024)</a:t>
            </a:r>
          </a:p>
        </p:txBody>
      </p:sp>
    </p:spTree>
    <p:extLst>
      <p:ext uri="{BB962C8B-B14F-4D97-AF65-F5344CB8AC3E}">
        <p14:creationId xmlns:p14="http://schemas.microsoft.com/office/powerpoint/2010/main" val="36155979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14F661-4209-0D77-B198-E0BBBB7C939A}"/>
              </a:ext>
            </a:extLst>
          </p:cNvPr>
          <p:cNvSpPr>
            <a:spLocks noGrp="1"/>
          </p:cNvSpPr>
          <p:nvPr>
            <p:ph type="title"/>
          </p:nvPr>
        </p:nvSpPr>
        <p:spPr/>
        <p:txBody>
          <a:bodyPr/>
          <a:lstStyle/>
          <a:p>
            <a:r>
              <a:rPr lang="en-IN" dirty="0"/>
              <a:t>Recommendations</a:t>
            </a:r>
          </a:p>
        </p:txBody>
      </p:sp>
      <p:graphicFrame>
        <p:nvGraphicFramePr>
          <p:cNvPr id="4" name="Content Placeholder 3">
            <a:extLst>
              <a:ext uri="{FF2B5EF4-FFF2-40B4-BE49-F238E27FC236}">
                <a16:creationId xmlns:a16="http://schemas.microsoft.com/office/drawing/2014/main" id="{F343D78F-323C-FBCD-F538-D1A02249393C}"/>
              </a:ext>
            </a:extLst>
          </p:cNvPr>
          <p:cNvGraphicFramePr>
            <a:graphicFrameLocks noGrp="1"/>
          </p:cNvGraphicFramePr>
          <p:nvPr>
            <p:ph idx="1"/>
            <p:extLst>
              <p:ext uri="{D42A27DB-BD31-4B8C-83A1-F6EECF244321}">
                <p14:modId xmlns:p14="http://schemas.microsoft.com/office/powerpoint/2010/main" val="888488229"/>
              </p:ext>
            </p:extLst>
          </p:nvPr>
        </p:nvGraphicFramePr>
        <p:xfrm>
          <a:off x="333205" y="1930400"/>
          <a:ext cx="8596668" cy="416155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098" name="Picture 2" descr="Corporate Training: The Link between Employee Development and Business  Growth - Global Brand Academy">
            <a:extLst>
              <a:ext uri="{FF2B5EF4-FFF2-40B4-BE49-F238E27FC236}">
                <a16:creationId xmlns:a16="http://schemas.microsoft.com/office/drawing/2014/main" id="{59304016-4781-A51F-E07E-46498EF3CCE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167714" y="2446694"/>
            <a:ext cx="4762501" cy="312896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70848FF6-F459-DAA9-42C2-BCE6F5F7EAC3}"/>
              </a:ext>
            </a:extLst>
          </p:cNvPr>
          <p:cNvSpPr txBox="1"/>
          <p:nvPr/>
        </p:nvSpPr>
        <p:spPr>
          <a:xfrm>
            <a:off x="8409039" y="5722619"/>
            <a:ext cx="2711245" cy="369332"/>
          </a:xfrm>
          <a:prstGeom prst="rect">
            <a:avLst/>
          </a:prstGeom>
          <a:noFill/>
        </p:spPr>
        <p:txBody>
          <a:bodyPr wrap="square">
            <a:spAutoFit/>
          </a:bodyPr>
          <a:lstStyle/>
          <a:p>
            <a:pPr lvl="0"/>
            <a:r>
              <a:rPr lang="en-IN" dirty="0"/>
              <a:t>(</a:t>
            </a:r>
            <a:r>
              <a:rPr lang="en-IN" dirty="0" err="1"/>
              <a:t>Bratianu</a:t>
            </a:r>
            <a:r>
              <a:rPr lang="en-IN" dirty="0"/>
              <a:t> et al., 2021)</a:t>
            </a:r>
          </a:p>
        </p:txBody>
      </p:sp>
    </p:spTree>
    <p:extLst>
      <p:ext uri="{BB962C8B-B14F-4D97-AF65-F5344CB8AC3E}">
        <p14:creationId xmlns:p14="http://schemas.microsoft.com/office/powerpoint/2010/main" val="17422298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F9104-545E-75FE-77FD-6DD63C29FAAF}"/>
              </a:ext>
            </a:extLst>
          </p:cNvPr>
          <p:cNvSpPr>
            <a:spLocks noGrp="1"/>
          </p:cNvSpPr>
          <p:nvPr>
            <p:ph type="title"/>
          </p:nvPr>
        </p:nvSpPr>
        <p:spPr/>
        <p:txBody>
          <a:bodyPr/>
          <a:lstStyle/>
          <a:p>
            <a:r>
              <a:rPr lang="en-IN" dirty="0"/>
              <a:t>Conclusion</a:t>
            </a:r>
          </a:p>
        </p:txBody>
      </p:sp>
      <p:graphicFrame>
        <p:nvGraphicFramePr>
          <p:cNvPr id="4" name="Content Placeholder 3">
            <a:extLst>
              <a:ext uri="{FF2B5EF4-FFF2-40B4-BE49-F238E27FC236}">
                <a16:creationId xmlns:a16="http://schemas.microsoft.com/office/drawing/2014/main" id="{08A68F3C-44B5-A031-676C-CB5DC8592318}"/>
              </a:ext>
            </a:extLst>
          </p:cNvPr>
          <p:cNvGraphicFramePr>
            <a:graphicFrameLocks noGrp="1"/>
          </p:cNvGraphicFramePr>
          <p:nvPr>
            <p:ph idx="1"/>
            <p:extLst>
              <p:ext uri="{D42A27DB-BD31-4B8C-83A1-F6EECF244321}">
                <p14:modId xmlns:p14="http://schemas.microsoft.com/office/powerpoint/2010/main" val="699745811"/>
              </p:ext>
            </p:extLst>
          </p:nvPr>
        </p:nvGraphicFramePr>
        <p:xfrm>
          <a:off x="677334" y="1708305"/>
          <a:ext cx="6972163" cy="38807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122" name="Picture 2" descr="International Business Management [2020 Guide] - Leverage Edu">
            <a:extLst>
              <a:ext uri="{FF2B5EF4-FFF2-40B4-BE49-F238E27FC236}">
                <a16:creationId xmlns:a16="http://schemas.microsoft.com/office/drawing/2014/main" id="{3D045305-8573-9A2A-4576-A91E77A5495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816645" y="2452356"/>
            <a:ext cx="4183626" cy="261476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15CB503F-4285-7CE2-EAC9-39B34C99F521}"/>
              </a:ext>
            </a:extLst>
          </p:cNvPr>
          <p:cNvSpPr txBox="1"/>
          <p:nvPr/>
        </p:nvSpPr>
        <p:spPr>
          <a:xfrm>
            <a:off x="7991168" y="5067122"/>
            <a:ext cx="4009103" cy="369332"/>
          </a:xfrm>
          <a:prstGeom prst="rect">
            <a:avLst/>
          </a:prstGeom>
          <a:noFill/>
        </p:spPr>
        <p:txBody>
          <a:bodyPr wrap="square">
            <a:spAutoFit/>
          </a:bodyPr>
          <a:lstStyle/>
          <a:p>
            <a:r>
              <a:rPr lang="en-GB" sz="1800" dirty="0">
                <a:solidFill>
                  <a:srgbClr val="222222"/>
                </a:solidFill>
                <a:effectLst/>
                <a:latin typeface="Times New Roman" panose="02020603050405020304" pitchFamily="18" charset="0"/>
                <a:ea typeface="Calibri" panose="020F0502020204030204" pitchFamily="34" charset="0"/>
              </a:rPr>
              <a:t>(</a:t>
            </a:r>
            <a:r>
              <a:rPr lang="en-GB" sz="1800" dirty="0" err="1">
                <a:solidFill>
                  <a:srgbClr val="222222"/>
                </a:solidFill>
                <a:effectLst/>
                <a:latin typeface="Times New Roman" panose="02020603050405020304" pitchFamily="18" charset="0"/>
                <a:ea typeface="Calibri" panose="020F0502020204030204" pitchFamily="34" charset="0"/>
              </a:rPr>
              <a:t>Bradač</a:t>
            </a:r>
            <a:r>
              <a:rPr lang="en-GB" sz="1800" dirty="0">
                <a:solidFill>
                  <a:srgbClr val="222222"/>
                </a:solidFill>
                <a:effectLst/>
                <a:latin typeface="Times New Roman" panose="02020603050405020304" pitchFamily="18" charset="0"/>
                <a:ea typeface="Calibri" panose="020F0502020204030204" pitchFamily="34" charset="0"/>
              </a:rPr>
              <a:t> </a:t>
            </a:r>
            <a:r>
              <a:rPr lang="en-GB" sz="1800" dirty="0" err="1">
                <a:solidFill>
                  <a:srgbClr val="222222"/>
                </a:solidFill>
                <a:effectLst/>
                <a:latin typeface="Times New Roman" panose="02020603050405020304" pitchFamily="18" charset="0"/>
                <a:ea typeface="Calibri" panose="020F0502020204030204" pitchFamily="34" charset="0"/>
              </a:rPr>
              <a:t>Hojnik</a:t>
            </a:r>
            <a:r>
              <a:rPr lang="en-GB" sz="1800" dirty="0">
                <a:solidFill>
                  <a:srgbClr val="222222"/>
                </a:solidFill>
                <a:effectLst/>
                <a:latin typeface="Times New Roman" panose="02020603050405020304" pitchFamily="18" charset="0"/>
                <a:ea typeface="Calibri" panose="020F0502020204030204" pitchFamily="34" charset="0"/>
              </a:rPr>
              <a:t>, B. and </a:t>
            </a:r>
            <a:r>
              <a:rPr lang="en-GB" sz="1800" dirty="0" err="1">
                <a:solidFill>
                  <a:srgbClr val="222222"/>
                </a:solidFill>
                <a:effectLst/>
                <a:latin typeface="Times New Roman" panose="02020603050405020304" pitchFamily="18" charset="0"/>
                <a:ea typeface="Calibri" panose="020F0502020204030204" pitchFamily="34" charset="0"/>
              </a:rPr>
              <a:t>Crnogaj</a:t>
            </a:r>
            <a:r>
              <a:rPr lang="en-GB" sz="1800" dirty="0">
                <a:solidFill>
                  <a:srgbClr val="222222"/>
                </a:solidFill>
                <a:effectLst/>
                <a:latin typeface="Times New Roman" panose="02020603050405020304" pitchFamily="18" charset="0"/>
                <a:ea typeface="Calibri" panose="020F0502020204030204" pitchFamily="34" charset="0"/>
              </a:rPr>
              <a:t>, 2020) </a:t>
            </a:r>
            <a:endParaRPr lang="en-IN" dirty="0"/>
          </a:p>
        </p:txBody>
      </p:sp>
    </p:spTree>
    <p:extLst>
      <p:ext uri="{BB962C8B-B14F-4D97-AF65-F5344CB8AC3E}">
        <p14:creationId xmlns:p14="http://schemas.microsoft.com/office/powerpoint/2010/main" val="17519909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3870D1-9D4A-E34C-8E30-008BDDD01649}"/>
              </a:ext>
            </a:extLst>
          </p:cNvPr>
          <p:cNvSpPr>
            <a:spLocks noGrp="1"/>
          </p:cNvSpPr>
          <p:nvPr>
            <p:ph type="title"/>
          </p:nvPr>
        </p:nvSpPr>
        <p:spPr>
          <a:xfrm>
            <a:off x="824818" y="0"/>
            <a:ext cx="8596668" cy="1320800"/>
          </a:xfrm>
        </p:spPr>
        <p:txBody>
          <a:bodyPr/>
          <a:lstStyle/>
          <a:p>
            <a:r>
              <a:rPr lang="en-IN" dirty="0"/>
              <a:t>References</a:t>
            </a:r>
          </a:p>
        </p:txBody>
      </p:sp>
      <p:sp>
        <p:nvSpPr>
          <p:cNvPr id="3" name="Content Placeholder 2">
            <a:extLst>
              <a:ext uri="{FF2B5EF4-FFF2-40B4-BE49-F238E27FC236}">
                <a16:creationId xmlns:a16="http://schemas.microsoft.com/office/drawing/2014/main" id="{25003C37-E96C-D963-2E7E-E3240C7CBA3F}"/>
              </a:ext>
            </a:extLst>
          </p:cNvPr>
          <p:cNvSpPr>
            <a:spLocks noGrp="1"/>
          </p:cNvSpPr>
          <p:nvPr>
            <p:ph idx="1"/>
          </p:nvPr>
        </p:nvSpPr>
        <p:spPr>
          <a:xfrm>
            <a:off x="456654" y="703006"/>
            <a:ext cx="11278692" cy="5504426"/>
          </a:xfrm>
          <a:solidFill>
            <a:schemeClr val="accent2">
              <a:lumMod val="20000"/>
              <a:lumOff val="80000"/>
            </a:schemeClr>
          </a:solidFill>
        </p:spPr>
        <p:txBody>
          <a:bodyPr>
            <a:noAutofit/>
          </a:bodyPr>
          <a:lstStyle/>
          <a:p>
            <a:pPr algn="just">
              <a:lnSpc>
                <a:spcPct val="120000"/>
              </a:lnSpc>
              <a:spcAft>
                <a:spcPts val="1200"/>
              </a:spcAft>
            </a:pPr>
            <a:r>
              <a:rPr lang="en-IN" sz="1000" dirty="0" err="1">
                <a:solidFill>
                  <a:srgbClr val="222222"/>
                </a:solidFill>
                <a:effectLst/>
                <a:latin typeface="Times New Roman" panose="02020603050405020304" pitchFamily="18" charset="0"/>
                <a:ea typeface="Times New Roman" panose="02020603050405020304" pitchFamily="18" charset="0"/>
              </a:rPr>
              <a:t>Blštáková</a:t>
            </a:r>
            <a:r>
              <a:rPr lang="en-IN" sz="1000" dirty="0">
                <a:solidFill>
                  <a:srgbClr val="222222"/>
                </a:solidFill>
                <a:effectLst/>
                <a:latin typeface="Times New Roman" panose="02020603050405020304" pitchFamily="18" charset="0"/>
                <a:ea typeface="Times New Roman" panose="02020603050405020304" pitchFamily="18" charset="0"/>
              </a:rPr>
              <a:t>, J., </a:t>
            </a:r>
            <a:r>
              <a:rPr lang="en-IN" sz="1000" dirty="0" err="1">
                <a:solidFill>
                  <a:srgbClr val="222222"/>
                </a:solidFill>
                <a:effectLst/>
                <a:latin typeface="Times New Roman" panose="02020603050405020304" pitchFamily="18" charset="0"/>
                <a:ea typeface="Times New Roman" panose="02020603050405020304" pitchFamily="18" charset="0"/>
              </a:rPr>
              <a:t>Joniaková</a:t>
            </a:r>
            <a:r>
              <a:rPr lang="en-IN" sz="1000" dirty="0">
                <a:solidFill>
                  <a:srgbClr val="222222"/>
                </a:solidFill>
                <a:effectLst/>
                <a:latin typeface="Times New Roman" panose="02020603050405020304" pitchFamily="18" charset="0"/>
                <a:ea typeface="Times New Roman" panose="02020603050405020304" pitchFamily="18" charset="0"/>
              </a:rPr>
              <a:t>, Z., </a:t>
            </a:r>
            <a:r>
              <a:rPr lang="en-IN" sz="1000" dirty="0" err="1">
                <a:solidFill>
                  <a:srgbClr val="222222"/>
                </a:solidFill>
                <a:effectLst/>
                <a:latin typeface="Times New Roman" panose="02020603050405020304" pitchFamily="18" charset="0"/>
                <a:ea typeface="Times New Roman" panose="02020603050405020304" pitchFamily="18" charset="0"/>
              </a:rPr>
              <a:t>Jankelová</a:t>
            </a:r>
            <a:r>
              <a:rPr lang="en-IN" sz="1000" dirty="0">
                <a:solidFill>
                  <a:srgbClr val="222222"/>
                </a:solidFill>
                <a:effectLst/>
                <a:latin typeface="Times New Roman" panose="02020603050405020304" pitchFamily="18" charset="0"/>
                <a:ea typeface="Times New Roman" panose="02020603050405020304" pitchFamily="18" charset="0"/>
              </a:rPr>
              <a:t>, N., </a:t>
            </a:r>
            <a:r>
              <a:rPr lang="en-IN" sz="1000" dirty="0" err="1">
                <a:solidFill>
                  <a:srgbClr val="222222"/>
                </a:solidFill>
                <a:effectLst/>
                <a:latin typeface="Times New Roman" panose="02020603050405020304" pitchFamily="18" charset="0"/>
                <a:ea typeface="Times New Roman" panose="02020603050405020304" pitchFamily="18" charset="0"/>
              </a:rPr>
              <a:t>Stachová</a:t>
            </a:r>
            <a:r>
              <a:rPr lang="en-IN" sz="1000" dirty="0">
                <a:solidFill>
                  <a:srgbClr val="222222"/>
                </a:solidFill>
                <a:effectLst/>
                <a:latin typeface="Times New Roman" panose="02020603050405020304" pitchFamily="18" charset="0"/>
                <a:ea typeface="Times New Roman" panose="02020603050405020304" pitchFamily="18" charset="0"/>
              </a:rPr>
              <a:t>, K. and </a:t>
            </a:r>
            <a:r>
              <a:rPr lang="en-IN" sz="1000" dirty="0" err="1">
                <a:solidFill>
                  <a:srgbClr val="222222"/>
                </a:solidFill>
                <a:effectLst/>
                <a:latin typeface="Times New Roman" panose="02020603050405020304" pitchFamily="18" charset="0"/>
                <a:ea typeface="Times New Roman" panose="02020603050405020304" pitchFamily="18" charset="0"/>
              </a:rPr>
              <a:t>Stacho</a:t>
            </a:r>
            <a:r>
              <a:rPr lang="en-IN" sz="1000" dirty="0">
                <a:solidFill>
                  <a:srgbClr val="222222"/>
                </a:solidFill>
                <a:effectLst/>
                <a:latin typeface="Times New Roman" panose="02020603050405020304" pitchFamily="18" charset="0"/>
                <a:ea typeface="Times New Roman" panose="02020603050405020304" pitchFamily="18" charset="0"/>
              </a:rPr>
              <a:t>, Z., (2020). Reflection of digitalization on business values: The results of examining values of people management in a digital age. </a:t>
            </a:r>
            <a:r>
              <a:rPr lang="en-IN" sz="1000" i="1" dirty="0">
                <a:effectLst/>
                <a:latin typeface="Times New Roman" panose="02020603050405020304" pitchFamily="18" charset="0"/>
                <a:ea typeface="Times New Roman" panose="02020603050405020304" pitchFamily="18" charset="0"/>
              </a:rPr>
              <a:t>Sustainability</a:t>
            </a:r>
            <a:r>
              <a:rPr lang="en-IN" sz="1000" dirty="0">
                <a:effectLst/>
                <a:latin typeface="Times New Roman" panose="02020603050405020304" pitchFamily="18" charset="0"/>
                <a:ea typeface="Times New Roman" panose="02020603050405020304" pitchFamily="18" charset="0"/>
              </a:rPr>
              <a:t>, </a:t>
            </a:r>
            <a:r>
              <a:rPr lang="en-IN" sz="1000" i="1" dirty="0">
                <a:effectLst/>
                <a:latin typeface="Times New Roman" panose="02020603050405020304" pitchFamily="18" charset="0"/>
                <a:ea typeface="Times New Roman" panose="02020603050405020304" pitchFamily="18" charset="0"/>
              </a:rPr>
              <a:t>12</a:t>
            </a:r>
            <a:r>
              <a:rPr lang="en-IN" sz="1000" dirty="0">
                <a:effectLst/>
                <a:latin typeface="Times New Roman" panose="02020603050405020304" pitchFamily="18" charset="0"/>
                <a:ea typeface="Times New Roman" panose="02020603050405020304" pitchFamily="18" charset="0"/>
              </a:rPr>
              <a:t>(12), p.5202.</a:t>
            </a:r>
          </a:p>
          <a:p>
            <a:pPr algn="just">
              <a:lnSpc>
                <a:spcPct val="120000"/>
              </a:lnSpc>
              <a:spcAft>
                <a:spcPts val="1200"/>
              </a:spcAft>
            </a:pPr>
            <a:r>
              <a:rPr lang="en-IN" sz="1000" dirty="0" err="1">
                <a:solidFill>
                  <a:srgbClr val="222222"/>
                </a:solidFill>
                <a:effectLst/>
                <a:latin typeface="Times New Roman" panose="02020603050405020304" pitchFamily="18" charset="0"/>
                <a:ea typeface="Times New Roman" panose="02020603050405020304" pitchFamily="18" charset="0"/>
              </a:rPr>
              <a:t>Bradač</a:t>
            </a:r>
            <a:r>
              <a:rPr lang="en-IN" sz="1000" dirty="0">
                <a:solidFill>
                  <a:srgbClr val="222222"/>
                </a:solidFill>
                <a:effectLst/>
                <a:latin typeface="Times New Roman" panose="02020603050405020304" pitchFamily="18" charset="0"/>
                <a:ea typeface="Times New Roman" panose="02020603050405020304" pitchFamily="18" charset="0"/>
              </a:rPr>
              <a:t> </a:t>
            </a:r>
            <a:r>
              <a:rPr lang="en-IN" sz="1000" dirty="0" err="1">
                <a:solidFill>
                  <a:srgbClr val="222222"/>
                </a:solidFill>
                <a:effectLst/>
                <a:latin typeface="Times New Roman" panose="02020603050405020304" pitchFamily="18" charset="0"/>
                <a:ea typeface="Times New Roman" panose="02020603050405020304" pitchFamily="18" charset="0"/>
              </a:rPr>
              <a:t>Hojnik</a:t>
            </a:r>
            <a:r>
              <a:rPr lang="en-IN" sz="1000" dirty="0">
                <a:solidFill>
                  <a:srgbClr val="222222"/>
                </a:solidFill>
                <a:effectLst/>
                <a:latin typeface="Times New Roman" panose="02020603050405020304" pitchFamily="18" charset="0"/>
                <a:ea typeface="Times New Roman" panose="02020603050405020304" pitchFamily="18" charset="0"/>
              </a:rPr>
              <a:t>, B. and </a:t>
            </a:r>
            <a:r>
              <a:rPr lang="en-IN" sz="1000" dirty="0" err="1">
                <a:solidFill>
                  <a:srgbClr val="222222"/>
                </a:solidFill>
                <a:effectLst/>
                <a:latin typeface="Times New Roman" panose="02020603050405020304" pitchFamily="18" charset="0"/>
                <a:ea typeface="Times New Roman" panose="02020603050405020304" pitchFamily="18" charset="0"/>
              </a:rPr>
              <a:t>Crnogaj</a:t>
            </a:r>
            <a:r>
              <a:rPr lang="en-IN" sz="1000" dirty="0">
                <a:solidFill>
                  <a:srgbClr val="222222"/>
                </a:solidFill>
                <a:effectLst/>
                <a:latin typeface="Times New Roman" panose="02020603050405020304" pitchFamily="18" charset="0"/>
                <a:ea typeface="Times New Roman" panose="02020603050405020304" pitchFamily="18" charset="0"/>
              </a:rPr>
              <a:t>, K., (2020). Social impact, innovations, and market activity of social enterprises: Comparison of European countries. </a:t>
            </a:r>
            <a:r>
              <a:rPr lang="en-IN" sz="1000" i="1" dirty="0">
                <a:effectLst/>
                <a:latin typeface="Times New Roman" panose="02020603050405020304" pitchFamily="18" charset="0"/>
                <a:ea typeface="Times New Roman" panose="02020603050405020304" pitchFamily="18" charset="0"/>
              </a:rPr>
              <a:t>Sustainability</a:t>
            </a:r>
            <a:r>
              <a:rPr lang="en-IN" sz="1000" dirty="0">
                <a:effectLst/>
                <a:latin typeface="Times New Roman" panose="02020603050405020304" pitchFamily="18" charset="0"/>
                <a:ea typeface="Times New Roman" panose="02020603050405020304" pitchFamily="18" charset="0"/>
              </a:rPr>
              <a:t>, </a:t>
            </a:r>
            <a:r>
              <a:rPr lang="en-IN" sz="1000" i="1" dirty="0">
                <a:effectLst/>
                <a:latin typeface="Times New Roman" panose="02020603050405020304" pitchFamily="18" charset="0"/>
                <a:ea typeface="Times New Roman" panose="02020603050405020304" pitchFamily="18" charset="0"/>
              </a:rPr>
              <a:t>12</a:t>
            </a:r>
            <a:r>
              <a:rPr lang="en-IN" sz="1000" dirty="0">
                <a:effectLst/>
                <a:latin typeface="Times New Roman" panose="02020603050405020304" pitchFamily="18" charset="0"/>
                <a:ea typeface="Times New Roman" panose="02020603050405020304" pitchFamily="18" charset="0"/>
              </a:rPr>
              <a:t>(5), p.1915.</a:t>
            </a:r>
          </a:p>
          <a:p>
            <a:pPr algn="just">
              <a:lnSpc>
                <a:spcPct val="120000"/>
              </a:lnSpc>
              <a:spcAft>
                <a:spcPts val="1200"/>
              </a:spcAft>
            </a:pPr>
            <a:r>
              <a:rPr lang="en-IN" sz="1000" dirty="0" err="1">
                <a:solidFill>
                  <a:srgbClr val="222222"/>
                </a:solidFill>
                <a:effectLst/>
                <a:latin typeface="Times New Roman" panose="02020603050405020304" pitchFamily="18" charset="0"/>
                <a:ea typeface="Times New Roman" panose="02020603050405020304" pitchFamily="18" charset="0"/>
              </a:rPr>
              <a:t>Bratianu</a:t>
            </a:r>
            <a:r>
              <a:rPr lang="en-IN" sz="1000" dirty="0">
                <a:solidFill>
                  <a:srgbClr val="222222"/>
                </a:solidFill>
                <a:effectLst/>
                <a:latin typeface="Times New Roman" panose="02020603050405020304" pitchFamily="18" charset="0"/>
                <a:ea typeface="Times New Roman" panose="02020603050405020304" pitchFamily="18" charset="0"/>
              </a:rPr>
              <a:t>, C., Stanescu, D.F. and </a:t>
            </a:r>
            <a:r>
              <a:rPr lang="en-IN" sz="1000" dirty="0" err="1">
                <a:solidFill>
                  <a:srgbClr val="222222"/>
                </a:solidFill>
                <a:effectLst/>
                <a:latin typeface="Times New Roman" panose="02020603050405020304" pitchFamily="18" charset="0"/>
                <a:ea typeface="Times New Roman" panose="02020603050405020304" pitchFamily="18" charset="0"/>
              </a:rPr>
              <a:t>Mocanu</a:t>
            </a:r>
            <a:r>
              <a:rPr lang="en-IN" sz="1000" dirty="0">
                <a:solidFill>
                  <a:srgbClr val="222222"/>
                </a:solidFill>
                <a:effectLst/>
                <a:latin typeface="Times New Roman" panose="02020603050405020304" pitchFamily="18" charset="0"/>
                <a:ea typeface="Times New Roman" panose="02020603050405020304" pitchFamily="18" charset="0"/>
              </a:rPr>
              <a:t>, R., (2021). Exploring the knowledge management impact on business education. </a:t>
            </a:r>
            <a:r>
              <a:rPr lang="en-IN" sz="1000" i="1" dirty="0">
                <a:effectLst/>
                <a:latin typeface="Times New Roman" panose="02020603050405020304" pitchFamily="18" charset="0"/>
                <a:ea typeface="Times New Roman" panose="02020603050405020304" pitchFamily="18" charset="0"/>
              </a:rPr>
              <a:t>Sustainability</a:t>
            </a:r>
            <a:r>
              <a:rPr lang="en-IN" sz="1000" dirty="0">
                <a:effectLst/>
                <a:latin typeface="Times New Roman" panose="02020603050405020304" pitchFamily="18" charset="0"/>
                <a:ea typeface="Times New Roman" panose="02020603050405020304" pitchFamily="18" charset="0"/>
              </a:rPr>
              <a:t>, </a:t>
            </a:r>
            <a:r>
              <a:rPr lang="en-IN" sz="1000" i="1" dirty="0">
                <a:effectLst/>
                <a:latin typeface="Times New Roman" panose="02020603050405020304" pitchFamily="18" charset="0"/>
                <a:ea typeface="Times New Roman" panose="02020603050405020304" pitchFamily="18" charset="0"/>
              </a:rPr>
              <a:t>13</a:t>
            </a:r>
            <a:r>
              <a:rPr lang="en-IN" sz="1000" dirty="0">
                <a:effectLst/>
                <a:latin typeface="Times New Roman" panose="02020603050405020304" pitchFamily="18" charset="0"/>
                <a:ea typeface="Times New Roman" panose="02020603050405020304" pitchFamily="18" charset="0"/>
              </a:rPr>
              <a:t>(4), p.2313.</a:t>
            </a:r>
          </a:p>
          <a:p>
            <a:pPr algn="just">
              <a:lnSpc>
                <a:spcPct val="120000"/>
              </a:lnSpc>
              <a:spcAft>
                <a:spcPts val="1200"/>
              </a:spcAft>
            </a:pPr>
            <a:r>
              <a:rPr lang="en-IN" sz="1000" dirty="0" err="1">
                <a:effectLst/>
                <a:latin typeface="Times New Roman" panose="02020603050405020304" pitchFamily="18" charset="0"/>
                <a:ea typeface="Times New Roman" panose="02020603050405020304" pitchFamily="18" charset="0"/>
              </a:rPr>
              <a:t>Commisceo</a:t>
            </a:r>
            <a:r>
              <a:rPr lang="en-IN" sz="1000" dirty="0">
                <a:effectLst/>
                <a:latin typeface="Times New Roman" panose="02020603050405020304" pitchFamily="18" charset="0"/>
                <a:ea typeface="Times New Roman" panose="02020603050405020304" pitchFamily="18" charset="0"/>
              </a:rPr>
              <a:t> Global Consulting Ltd, (2024). </a:t>
            </a:r>
            <a:r>
              <a:rPr lang="en-IN" sz="1000" i="1" dirty="0">
                <a:effectLst/>
                <a:latin typeface="Times New Roman" panose="02020603050405020304" pitchFamily="18" charset="0"/>
                <a:ea typeface="Times New Roman" panose="02020603050405020304" pitchFamily="18" charset="0"/>
              </a:rPr>
              <a:t>What’s the British Communication Style?</a:t>
            </a:r>
            <a:r>
              <a:rPr lang="en-IN" sz="1000" dirty="0">
                <a:effectLst/>
                <a:latin typeface="Times New Roman" panose="02020603050405020304" pitchFamily="18" charset="0"/>
                <a:ea typeface="Times New Roman" panose="02020603050405020304" pitchFamily="18" charset="0"/>
              </a:rPr>
              <a:t> [online] Available at: </a:t>
            </a:r>
            <a:r>
              <a:rPr lang="en-IN" sz="1000" u="sng" dirty="0">
                <a:solidFill>
                  <a:srgbClr val="0000FF"/>
                </a:solidFill>
                <a:effectLst/>
                <a:latin typeface="Times New Roman" panose="02020603050405020304" pitchFamily="18" charset="0"/>
                <a:ea typeface="Times New Roman" panose="02020603050405020304" pitchFamily="18" charset="0"/>
                <a:hlinkClick r:id="rId2"/>
              </a:rPr>
              <a:t>https://www.commisceo-global.com/blog/what-is-the-british-communication-style#:~:text=British%20people%20use%20a%20mix</a:t>
            </a:r>
            <a:r>
              <a:rPr lang="en-IN" sz="1000" dirty="0">
                <a:effectLst/>
                <a:latin typeface="Times New Roman" panose="02020603050405020304" pitchFamily="18" charset="0"/>
                <a:ea typeface="Times New Roman" panose="02020603050405020304" pitchFamily="18" charset="0"/>
              </a:rPr>
              <a:t> [Accessed: 20 Mar. 2024].</a:t>
            </a:r>
          </a:p>
          <a:p>
            <a:pPr algn="just">
              <a:lnSpc>
                <a:spcPct val="120000"/>
              </a:lnSpc>
              <a:spcAft>
                <a:spcPts val="1200"/>
              </a:spcAft>
            </a:pPr>
            <a:r>
              <a:rPr lang="en-IN" sz="1000" dirty="0" err="1">
                <a:effectLst/>
                <a:latin typeface="Times New Roman" panose="02020603050405020304" pitchFamily="18" charset="0"/>
                <a:ea typeface="Times New Roman" panose="02020603050405020304" pitchFamily="18" charset="0"/>
              </a:rPr>
              <a:t>Expatrio</a:t>
            </a:r>
            <a:r>
              <a:rPr lang="en-IN" sz="1000" dirty="0">
                <a:effectLst/>
                <a:latin typeface="Times New Roman" panose="02020603050405020304" pitchFamily="18" charset="0"/>
                <a:ea typeface="Times New Roman" panose="02020603050405020304" pitchFamily="18" charset="0"/>
              </a:rPr>
              <a:t>, (2024). </a:t>
            </a:r>
            <a:r>
              <a:rPr lang="en-IN" sz="1000" i="1" dirty="0">
                <a:effectLst/>
                <a:latin typeface="Times New Roman" panose="02020603050405020304" pitchFamily="18" charset="0"/>
                <a:ea typeface="Times New Roman" panose="02020603050405020304" pitchFamily="18" charset="0"/>
              </a:rPr>
              <a:t>German Culture</a:t>
            </a:r>
            <a:r>
              <a:rPr lang="en-IN" sz="1000" dirty="0">
                <a:effectLst/>
                <a:latin typeface="Times New Roman" panose="02020603050405020304" pitchFamily="18" charset="0"/>
                <a:ea typeface="Times New Roman" panose="02020603050405020304" pitchFamily="18" charset="0"/>
              </a:rPr>
              <a:t>. [online] www.expatrio.com. Available at: </a:t>
            </a:r>
            <a:r>
              <a:rPr lang="en-IN" sz="1000" u="sng" dirty="0">
                <a:solidFill>
                  <a:srgbClr val="0000FF"/>
                </a:solidFill>
                <a:effectLst/>
                <a:latin typeface="Times New Roman" panose="02020603050405020304" pitchFamily="18" charset="0"/>
                <a:ea typeface="Times New Roman" panose="02020603050405020304" pitchFamily="18" charset="0"/>
                <a:hlinkClick r:id="rId3"/>
              </a:rPr>
              <a:t>https://www.expatrio.com/about-germany/german-culture#:~:text=Germany%20is%20known%20for%20its</a:t>
            </a:r>
            <a:r>
              <a:rPr lang="en-IN" sz="1000" dirty="0">
                <a:effectLst/>
                <a:latin typeface="Times New Roman" panose="02020603050405020304" pitchFamily="18" charset="0"/>
                <a:ea typeface="Times New Roman" panose="02020603050405020304" pitchFamily="18" charset="0"/>
              </a:rPr>
              <a:t> [Accessed: 20 Mar. 2024].</a:t>
            </a:r>
          </a:p>
          <a:p>
            <a:pPr algn="just">
              <a:lnSpc>
                <a:spcPct val="120000"/>
              </a:lnSpc>
              <a:spcAft>
                <a:spcPts val="1200"/>
              </a:spcAft>
            </a:pPr>
            <a:r>
              <a:rPr lang="en-IN" sz="1000" dirty="0">
                <a:effectLst/>
                <a:latin typeface="Times New Roman" panose="02020603050405020304" pitchFamily="18" charset="0"/>
                <a:ea typeface="Times New Roman" panose="02020603050405020304" pitchFamily="18" charset="0"/>
              </a:rPr>
              <a:t>Globalization Partners, (2021). </a:t>
            </a:r>
            <a:r>
              <a:rPr lang="en-IN" sz="1000" i="1" dirty="0">
                <a:effectLst/>
                <a:latin typeface="Times New Roman" panose="02020603050405020304" pitchFamily="18" charset="0"/>
                <a:ea typeface="Times New Roman" panose="02020603050405020304" pitchFamily="18" charset="0"/>
              </a:rPr>
              <a:t>Benefits and Challenges of Expanding to Germany</a:t>
            </a:r>
            <a:r>
              <a:rPr lang="en-IN" sz="1000" dirty="0">
                <a:effectLst/>
                <a:latin typeface="Times New Roman" panose="02020603050405020304" pitchFamily="18" charset="0"/>
                <a:ea typeface="Times New Roman" panose="02020603050405020304" pitchFamily="18" charset="0"/>
              </a:rPr>
              <a:t>. [online] Globalization Partners. Available at: </a:t>
            </a:r>
            <a:r>
              <a:rPr lang="en-IN" sz="1000" u="sng" dirty="0">
                <a:solidFill>
                  <a:srgbClr val="0000FF"/>
                </a:solidFill>
                <a:effectLst/>
                <a:latin typeface="Times New Roman" panose="02020603050405020304" pitchFamily="18" charset="0"/>
                <a:ea typeface="Times New Roman" panose="02020603050405020304" pitchFamily="18" charset="0"/>
                <a:hlinkClick r:id="rId4"/>
              </a:rPr>
              <a:t>https://www.globalization-partners.com/blog/benefits-and-challenges-of-expanding-to-germany/#gref</a:t>
            </a:r>
            <a:r>
              <a:rPr lang="en-IN" sz="1000" dirty="0">
                <a:effectLst/>
                <a:latin typeface="Times New Roman" panose="02020603050405020304" pitchFamily="18" charset="0"/>
                <a:ea typeface="Times New Roman" panose="02020603050405020304" pitchFamily="18" charset="0"/>
              </a:rPr>
              <a:t> [Accessed: 20 Mar. 2024].</a:t>
            </a:r>
          </a:p>
          <a:p>
            <a:pPr algn="just">
              <a:lnSpc>
                <a:spcPct val="120000"/>
              </a:lnSpc>
              <a:spcAft>
                <a:spcPts val="1200"/>
              </a:spcAft>
            </a:pPr>
            <a:r>
              <a:rPr lang="en-IN" sz="1000" dirty="0">
                <a:effectLst/>
                <a:latin typeface="Times New Roman" panose="02020603050405020304" pitchFamily="18" charset="0"/>
                <a:ea typeface="Times New Roman" panose="02020603050405020304" pitchFamily="18" charset="0"/>
              </a:rPr>
              <a:t>GSK, (2024). </a:t>
            </a:r>
            <a:r>
              <a:rPr lang="en-IN" sz="1000" i="1" dirty="0">
                <a:effectLst/>
                <a:latin typeface="Times New Roman" panose="02020603050405020304" pitchFamily="18" charset="0"/>
                <a:ea typeface="Times New Roman" panose="02020603050405020304" pitchFamily="18" charset="0"/>
              </a:rPr>
              <a:t>Home | GSK</a:t>
            </a:r>
            <a:r>
              <a:rPr lang="en-IN" sz="1000" dirty="0">
                <a:effectLst/>
                <a:latin typeface="Times New Roman" panose="02020603050405020304" pitchFamily="18" charset="0"/>
                <a:ea typeface="Times New Roman" panose="02020603050405020304" pitchFamily="18" charset="0"/>
              </a:rPr>
              <a:t>. [online] www.gsk.com. Available at: </a:t>
            </a:r>
            <a:r>
              <a:rPr lang="en-IN" sz="1000" u="sng" dirty="0">
                <a:solidFill>
                  <a:srgbClr val="0000FF"/>
                </a:solidFill>
                <a:effectLst/>
                <a:latin typeface="Times New Roman" panose="02020603050405020304" pitchFamily="18" charset="0"/>
                <a:ea typeface="Times New Roman" panose="02020603050405020304" pitchFamily="18" charset="0"/>
                <a:hlinkClick r:id="rId5"/>
              </a:rPr>
              <a:t>https://www.gsk.com/en-gb/home/</a:t>
            </a:r>
            <a:r>
              <a:rPr lang="en-IN" sz="1000" dirty="0">
                <a:effectLst/>
                <a:latin typeface="Times New Roman" panose="02020603050405020304" pitchFamily="18" charset="0"/>
                <a:ea typeface="Times New Roman" panose="02020603050405020304" pitchFamily="18" charset="0"/>
              </a:rPr>
              <a:t> [Accessed 20 Mar. 2024].</a:t>
            </a:r>
          </a:p>
          <a:p>
            <a:pPr algn="just">
              <a:lnSpc>
                <a:spcPct val="120000"/>
              </a:lnSpc>
              <a:spcAft>
                <a:spcPts val="1200"/>
              </a:spcAft>
            </a:pPr>
            <a:r>
              <a:rPr lang="en-IN" sz="1000" dirty="0">
                <a:effectLst/>
                <a:latin typeface="Times New Roman" panose="02020603050405020304" pitchFamily="18" charset="0"/>
                <a:ea typeface="Times New Roman" panose="02020603050405020304" pitchFamily="18" charset="0"/>
              </a:rPr>
              <a:t>Hofstede Insights, (2023). </a:t>
            </a:r>
            <a:r>
              <a:rPr lang="en-IN" sz="1000" i="1" dirty="0">
                <a:effectLst/>
                <a:latin typeface="Times New Roman" panose="02020603050405020304" pitchFamily="18" charset="0"/>
                <a:ea typeface="Times New Roman" panose="02020603050405020304" pitchFamily="18" charset="0"/>
              </a:rPr>
              <a:t>Country comparison tool</a:t>
            </a:r>
            <a:r>
              <a:rPr lang="en-IN" sz="1000" dirty="0">
                <a:effectLst/>
                <a:latin typeface="Times New Roman" panose="02020603050405020304" pitchFamily="18" charset="0"/>
                <a:ea typeface="Times New Roman" panose="02020603050405020304" pitchFamily="18" charset="0"/>
              </a:rPr>
              <a:t>. [online] www.hofstede-insights.com. Available at: </a:t>
            </a:r>
            <a:r>
              <a:rPr lang="en-IN" sz="1000" u="sng" dirty="0">
                <a:solidFill>
                  <a:srgbClr val="0000FF"/>
                </a:solidFill>
                <a:effectLst/>
                <a:latin typeface="Times New Roman" panose="02020603050405020304" pitchFamily="18" charset="0"/>
                <a:ea typeface="Times New Roman" panose="02020603050405020304" pitchFamily="18" charset="0"/>
                <a:hlinkClick r:id="rId6"/>
              </a:rPr>
              <a:t>https://www.hofstede-insights.com/country-comparison-tool?countries=germany%2Cunited+kingdom</a:t>
            </a:r>
            <a:r>
              <a:rPr lang="en-IN" sz="1000" dirty="0">
                <a:effectLst/>
                <a:latin typeface="Times New Roman" panose="02020603050405020304" pitchFamily="18" charset="0"/>
                <a:ea typeface="Times New Roman" panose="02020603050405020304" pitchFamily="18" charset="0"/>
              </a:rPr>
              <a:t> [Accessed: 20 Mar. 2024].</a:t>
            </a:r>
          </a:p>
          <a:p>
            <a:pPr algn="just">
              <a:lnSpc>
                <a:spcPct val="120000"/>
              </a:lnSpc>
              <a:spcAft>
                <a:spcPts val="1200"/>
              </a:spcAft>
            </a:pPr>
            <a:r>
              <a:rPr lang="en-IN" sz="1000" dirty="0" err="1">
                <a:solidFill>
                  <a:srgbClr val="222222"/>
                </a:solidFill>
                <a:effectLst/>
                <a:latin typeface="Times New Roman" panose="02020603050405020304" pitchFamily="18" charset="0"/>
                <a:ea typeface="Times New Roman" panose="02020603050405020304" pitchFamily="18" charset="0"/>
              </a:rPr>
              <a:t>Knippschild</a:t>
            </a:r>
            <a:r>
              <a:rPr lang="en-IN" sz="1000" dirty="0">
                <a:solidFill>
                  <a:srgbClr val="222222"/>
                </a:solidFill>
                <a:effectLst/>
                <a:latin typeface="Times New Roman" panose="02020603050405020304" pitchFamily="18" charset="0"/>
                <a:ea typeface="Times New Roman" panose="02020603050405020304" pitchFamily="18" charset="0"/>
              </a:rPr>
              <a:t>, R. and </a:t>
            </a:r>
            <a:r>
              <a:rPr lang="en-IN" sz="1000" dirty="0" err="1">
                <a:solidFill>
                  <a:srgbClr val="222222"/>
                </a:solidFill>
                <a:effectLst/>
                <a:latin typeface="Times New Roman" panose="02020603050405020304" pitchFamily="18" charset="0"/>
                <a:ea typeface="Times New Roman" panose="02020603050405020304" pitchFamily="18" charset="0"/>
              </a:rPr>
              <a:t>Zöllter</a:t>
            </a:r>
            <a:r>
              <a:rPr lang="en-IN" sz="1000" dirty="0">
                <a:solidFill>
                  <a:srgbClr val="222222"/>
                </a:solidFill>
                <a:effectLst/>
                <a:latin typeface="Times New Roman" panose="02020603050405020304" pitchFamily="18" charset="0"/>
                <a:ea typeface="Times New Roman" panose="02020603050405020304" pitchFamily="18" charset="0"/>
              </a:rPr>
              <a:t>, C., (2021). Urban regeneration between cultural heritage preservation and revitalization: Experiences with a decision support tool in eastern Germany. </a:t>
            </a:r>
            <a:r>
              <a:rPr lang="en-IN" sz="1000" i="1" dirty="0">
                <a:effectLst/>
                <a:latin typeface="Times New Roman" panose="02020603050405020304" pitchFamily="18" charset="0"/>
                <a:ea typeface="Times New Roman" panose="02020603050405020304" pitchFamily="18" charset="0"/>
              </a:rPr>
              <a:t>Land</a:t>
            </a:r>
            <a:r>
              <a:rPr lang="en-IN" sz="1000" dirty="0">
                <a:effectLst/>
                <a:latin typeface="Times New Roman" panose="02020603050405020304" pitchFamily="18" charset="0"/>
                <a:ea typeface="Times New Roman" panose="02020603050405020304" pitchFamily="18" charset="0"/>
              </a:rPr>
              <a:t>, </a:t>
            </a:r>
            <a:r>
              <a:rPr lang="en-IN" sz="1000" i="1" dirty="0">
                <a:effectLst/>
                <a:latin typeface="Times New Roman" panose="02020603050405020304" pitchFamily="18" charset="0"/>
                <a:ea typeface="Times New Roman" panose="02020603050405020304" pitchFamily="18" charset="0"/>
              </a:rPr>
              <a:t>10</a:t>
            </a:r>
            <a:r>
              <a:rPr lang="en-IN" sz="1000" dirty="0">
                <a:effectLst/>
                <a:latin typeface="Times New Roman" panose="02020603050405020304" pitchFamily="18" charset="0"/>
                <a:ea typeface="Times New Roman" panose="02020603050405020304" pitchFamily="18" charset="0"/>
              </a:rPr>
              <a:t>(6), p.547.</a:t>
            </a:r>
          </a:p>
          <a:p>
            <a:pPr algn="just">
              <a:lnSpc>
                <a:spcPct val="120000"/>
              </a:lnSpc>
              <a:spcAft>
                <a:spcPts val="1200"/>
              </a:spcAft>
            </a:pPr>
            <a:r>
              <a:rPr lang="en-IN" sz="1000" dirty="0" err="1">
                <a:effectLst/>
                <a:latin typeface="Times New Roman" panose="02020603050405020304" pitchFamily="18" charset="0"/>
                <a:ea typeface="Times New Roman" panose="02020603050405020304" pitchFamily="18" charset="0"/>
              </a:rPr>
              <a:t>Linkedin</a:t>
            </a:r>
            <a:r>
              <a:rPr lang="en-IN" sz="1000" dirty="0">
                <a:effectLst/>
                <a:latin typeface="Times New Roman" panose="02020603050405020304" pitchFamily="18" charset="0"/>
                <a:ea typeface="Times New Roman" panose="02020603050405020304" pitchFamily="18" charset="0"/>
              </a:rPr>
              <a:t>, (2024). </a:t>
            </a:r>
            <a:r>
              <a:rPr lang="en-IN" sz="1000" i="1" dirty="0">
                <a:effectLst/>
                <a:latin typeface="Times New Roman" panose="02020603050405020304" pitchFamily="18" charset="0"/>
                <a:ea typeface="Times New Roman" panose="02020603050405020304" pitchFamily="18" charset="0"/>
              </a:rPr>
              <a:t>Does the language barrier exist in Germany? 7 things you need know before entering the German market.</a:t>
            </a:r>
            <a:r>
              <a:rPr lang="en-IN" sz="1000" dirty="0">
                <a:effectLst/>
                <a:latin typeface="Times New Roman" panose="02020603050405020304" pitchFamily="18" charset="0"/>
                <a:ea typeface="Times New Roman" panose="02020603050405020304" pitchFamily="18" charset="0"/>
              </a:rPr>
              <a:t> [online] www.linkedin.com. Available at: </a:t>
            </a:r>
            <a:r>
              <a:rPr lang="en-IN" sz="1000" u="sng" dirty="0">
                <a:solidFill>
                  <a:srgbClr val="0000FF"/>
                </a:solidFill>
                <a:effectLst/>
                <a:latin typeface="Times New Roman" panose="02020603050405020304" pitchFamily="18" charset="0"/>
                <a:ea typeface="Times New Roman" panose="02020603050405020304" pitchFamily="18" charset="0"/>
                <a:hlinkClick r:id="rId7"/>
              </a:rPr>
              <a:t>https://www.linkedin.com/pulse/does-language-barrier-exist-germany-7-things-you-need-micha%C5%82-bry%C5%82a/</a:t>
            </a:r>
            <a:r>
              <a:rPr lang="en-IN" sz="1000" dirty="0">
                <a:effectLst/>
                <a:latin typeface="Times New Roman" panose="02020603050405020304" pitchFamily="18" charset="0"/>
                <a:ea typeface="Times New Roman" panose="02020603050405020304" pitchFamily="18" charset="0"/>
              </a:rPr>
              <a:t> [Accessed: 20 Mar. 2024].</a:t>
            </a:r>
          </a:p>
          <a:p>
            <a:pPr>
              <a:lnSpc>
                <a:spcPct val="120000"/>
              </a:lnSpc>
            </a:pPr>
            <a:endParaRPr lang="en-IN" sz="1000" dirty="0"/>
          </a:p>
        </p:txBody>
      </p:sp>
    </p:spTree>
    <p:extLst>
      <p:ext uri="{BB962C8B-B14F-4D97-AF65-F5344CB8AC3E}">
        <p14:creationId xmlns:p14="http://schemas.microsoft.com/office/powerpoint/2010/main" val="30942799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F5E916-23CD-A171-8523-DD423892F735}"/>
              </a:ext>
            </a:extLst>
          </p:cNvPr>
          <p:cNvSpPr>
            <a:spLocks noGrp="1"/>
          </p:cNvSpPr>
          <p:nvPr>
            <p:ph type="title"/>
          </p:nvPr>
        </p:nvSpPr>
        <p:spPr/>
        <p:txBody>
          <a:bodyPr/>
          <a:lstStyle/>
          <a:p>
            <a:endParaRPr lang="en-IN"/>
          </a:p>
        </p:txBody>
      </p:sp>
      <p:pic>
        <p:nvPicPr>
          <p:cNvPr id="6146" name="Picture 2" descr="Q&amp;A Images – Browse 167,956 Stock Photos, Vectors, and Video | Adobe Stock">
            <a:extLst>
              <a:ext uri="{FF2B5EF4-FFF2-40B4-BE49-F238E27FC236}">
                <a16:creationId xmlns:a16="http://schemas.microsoft.com/office/drawing/2014/main" id="{9FE5A3F3-5502-7D61-0650-72C537730D1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7531" y="0"/>
            <a:ext cx="12247062"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881522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C27C7-9F09-3D8F-3875-1EFD5EE08569}"/>
              </a:ext>
            </a:extLst>
          </p:cNvPr>
          <p:cNvSpPr>
            <a:spLocks noGrp="1"/>
          </p:cNvSpPr>
          <p:nvPr>
            <p:ph type="title"/>
          </p:nvPr>
        </p:nvSpPr>
        <p:spPr/>
        <p:txBody>
          <a:bodyPr/>
          <a:lstStyle/>
          <a:p>
            <a:endParaRPr lang="en-IN"/>
          </a:p>
        </p:txBody>
      </p:sp>
      <p:sp>
        <p:nvSpPr>
          <p:cNvPr id="3" name="Content Placeholder 2">
            <a:extLst>
              <a:ext uri="{FF2B5EF4-FFF2-40B4-BE49-F238E27FC236}">
                <a16:creationId xmlns:a16="http://schemas.microsoft.com/office/drawing/2014/main" id="{4FF1F2D4-FA0D-B6F5-C98A-0488D67D1D34}"/>
              </a:ext>
            </a:extLst>
          </p:cNvPr>
          <p:cNvSpPr>
            <a:spLocks noGrp="1"/>
          </p:cNvSpPr>
          <p:nvPr>
            <p:ph idx="1"/>
          </p:nvPr>
        </p:nvSpPr>
        <p:spPr/>
        <p:txBody>
          <a:bodyPr/>
          <a:lstStyle/>
          <a:p>
            <a:endParaRPr lang="en-IN"/>
          </a:p>
        </p:txBody>
      </p:sp>
      <p:pic>
        <p:nvPicPr>
          <p:cNvPr id="7170" name="Picture 2" descr="Thank You Images – Browse 276,590 Stock Photos, Vectors, and Video | Adobe  Stock">
            <a:extLst>
              <a:ext uri="{FF2B5EF4-FFF2-40B4-BE49-F238E27FC236}">
                <a16:creationId xmlns:a16="http://schemas.microsoft.com/office/drawing/2014/main" id="{73DFC436-8396-B78E-159F-757219599BD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25" y="0"/>
            <a:ext cx="12182475"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5145375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2432</Words>
  <Application>Microsoft Office PowerPoint</Application>
  <PresentationFormat>Widescreen</PresentationFormat>
  <Paragraphs>106</Paragraphs>
  <Slides>17</Slides>
  <Notes>14</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Facet</vt:lpstr>
      <vt:lpstr>International Business Communications</vt:lpstr>
      <vt:lpstr>Introduction to the main context of the presentation</vt:lpstr>
      <vt:lpstr>Introduction to the context of British communications</vt:lpstr>
      <vt:lpstr>Introduction to the selected organisation</vt:lpstr>
      <vt:lpstr>Evaluation of the chosen countries </vt:lpstr>
      <vt:lpstr>Hofstede’s cultural dimensions: UK and Germany </vt:lpstr>
      <vt:lpstr>Cultural similarities </vt:lpstr>
      <vt:lpstr>Cultural variations</vt:lpstr>
      <vt:lpstr>Cultural sensitivity in Germany differentiating from the UK</vt:lpstr>
      <vt:lpstr>Cultural Effects on Management</vt:lpstr>
      <vt:lpstr>Success and failure factors of succeeding in Germany</vt:lpstr>
      <vt:lpstr>Communication barriers in Germany</vt:lpstr>
      <vt:lpstr>Recommendations</vt:lpstr>
      <vt:lpstr>Conclusion</vt:lpstr>
      <vt:lpstr>References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International Business Communications</dc:title>
  <dc:creator/>
  <cp:lastModifiedBy>silvia tanache</cp:lastModifiedBy>
  <cp:revision>3</cp:revision>
  <dcterms:created xsi:type="dcterms:W3CDTF">2024-03-20T14:04:31Z</dcterms:created>
  <dcterms:modified xsi:type="dcterms:W3CDTF">2024-04-05T07:52:26Z</dcterms:modified>
</cp:coreProperties>
</file>