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11"/>
  </p:notesMasterIdLst>
  <p:sldIdLst>
    <p:sldId id="256" r:id="rId2"/>
    <p:sldId id="258" r:id="rId3"/>
    <p:sldId id="260" r:id="rId4"/>
    <p:sldId id="259" r:id="rId5"/>
    <p:sldId id="261" r:id="rId6"/>
    <p:sldId id="262" r:id="rId7"/>
    <p:sldId id="263" r:id="rId8"/>
    <p:sldId id="265" r:id="rId9"/>
    <p:sldId id="26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C5A6A51-9856-4C42-8D8F-D8150665623C}" v="1" dt="2026-04-09T22:20:20.17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00" autoAdjust="0"/>
    <p:restoredTop sz="94660"/>
  </p:normalViewPr>
  <p:slideViewPr>
    <p:cSldViewPr snapToGrid="0">
      <p:cViewPr>
        <p:scale>
          <a:sx n="71" d="100"/>
          <a:sy n="71" d="100"/>
        </p:scale>
        <p:origin x="920" y="6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ihaela Chinole" userId="851050a7fbd84d4b" providerId="LiveId" clId="{827AC2AD-16F1-433A-9BB2-4FE099BA06B4}"/>
    <pc:docChg chg="addSld modSld">
      <pc:chgData name="Mihaela Chinole" userId="851050a7fbd84d4b" providerId="LiveId" clId="{827AC2AD-16F1-433A-9BB2-4FE099BA06B4}" dt="2026-04-09T22:21:48.642" v="26" actId="207"/>
      <pc:docMkLst>
        <pc:docMk/>
      </pc:docMkLst>
      <pc:sldChg chg="modSp mod">
        <pc:chgData name="Mihaela Chinole" userId="851050a7fbd84d4b" providerId="LiveId" clId="{827AC2AD-16F1-433A-9BB2-4FE099BA06B4}" dt="2026-04-09T22:21:48.642" v="26" actId="207"/>
        <pc:sldMkLst>
          <pc:docMk/>
          <pc:sldMk cId="2583599259" sldId="264"/>
        </pc:sldMkLst>
        <pc:spChg chg="mod">
          <ac:chgData name="Mihaela Chinole" userId="851050a7fbd84d4b" providerId="LiveId" clId="{827AC2AD-16F1-433A-9BB2-4FE099BA06B4}" dt="2026-04-09T22:21:48.642" v="26" actId="207"/>
          <ac:spMkLst>
            <pc:docMk/>
            <pc:sldMk cId="2583599259" sldId="264"/>
            <ac:spMk id="2" creationId="{73DBE115-393A-DAEB-4090-F856B0A1D3A5}"/>
          </ac:spMkLst>
        </pc:spChg>
      </pc:sldChg>
      <pc:sldChg chg="modSp new mod">
        <pc:chgData name="Mihaela Chinole" userId="851050a7fbd84d4b" providerId="LiveId" clId="{827AC2AD-16F1-433A-9BB2-4FE099BA06B4}" dt="2026-04-09T22:21:17.169" v="25" actId="207"/>
        <pc:sldMkLst>
          <pc:docMk/>
          <pc:sldMk cId="558546531" sldId="265"/>
        </pc:sldMkLst>
        <pc:spChg chg="mod">
          <ac:chgData name="Mihaela Chinole" userId="851050a7fbd84d4b" providerId="LiveId" clId="{827AC2AD-16F1-433A-9BB2-4FE099BA06B4}" dt="2026-04-09T22:19:49.607" v="11" actId="14100"/>
          <ac:spMkLst>
            <pc:docMk/>
            <pc:sldMk cId="558546531" sldId="265"/>
            <ac:spMk id="2" creationId="{E478C0A8-A266-10F6-0931-F06937332595}"/>
          </ac:spMkLst>
        </pc:spChg>
        <pc:spChg chg="mod">
          <ac:chgData name="Mihaela Chinole" userId="851050a7fbd84d4b" providerId="LiveId" clId="{827AC2AD-16F1-433A-9BB2-4FE099BA06B4}" dt="2026-04-09T22:21:17.169" v="25" actId="207"/>
          <ac:spMkLst>
            <pc:docMk/>
            <pc:sldMk cId="558546531" sldId="265"/>
            <ac:spMk id="3" creationId="{204A5452-CBBD-A13A-A42D-C627C0DDB433}"/>
          </ac:spMkLst>
        </pc:spChg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.xlsx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c:style val="2"/>
  <c:chart>
    <c:title>
      <c:tx>
        <c:rich>
          <a:bodyPr/>
          <a:lstStyle/>
          <a:p>
            <a:pPr>
              <a:defRPr sz="1100" b="0" i="0" u="none" strike="noStrike">
                <a:solidFill>
                  <a:srgbClr val="C8DCF0"/>
                </a:solidFill>
                <a:latin typeface="Arial"/>
              </a:defRPr>
            </a:pPr>
            <a:r>
              <a:rPr lang="en-GB" sz="1100" b="0" i="0" u="none" strike="noStrike">
                <a:solidFill>
                  <a:srgbClr val="C8DCF0"/>
                </a:solidFill>
                <a:latin typeface="Arial"/>
              </a:rPr>
              <a:t>Start-Up Budget Breakdown (£421,300 total)</a:t>
            </a:r>
          </a:p>
        </c:rich>
      </c:tx>
      <c:overlay val="0"/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£ Required</c:v>
                </c:pt>
              </c:strCache>
            </c:strRef>
          </c:tx>
          <c:spPr>
            <a:solidFill>
              <a:srgbClr val="2E8BC0"/>
            </a:solidFill>
            <a:effectLst/>
          </c:spPr>
          <c:invertIfNegative val="0"/>
          <c:dPt>
            <c:idx val="0"/>
            <c:invertIfNegative val="0"/>
            <c:bubble3D val="0"/>
            <c:extLst>
              <c:ext xmlns:c16="http://schemas.microsoft.com/office/drawing/2014/chart" uri="{C3380CC4-5D6E-409C-BE32-E72D297353CC}">
                <c16:uniqueId val="{00000001-E179-4AF1-BFF0-D84ECA0A11AC}"/>
              </c:ext>
            </c:extLst>
          </c:dPt>
          <c:dPt>
            <c:idx val="1"/>
            <c:invertIfNegative val="0"/>
            <c:bubble3D val="0"/>
            <c:spPr>
              <a:solidFill>
                <a:srgbClr val="1B4F8A"/>
              </a:solidFill>
              <a:effectLst/>
            </c:spPr>
            <c:extLst>
              <c:ext xmlns:c16="http://schemas.microsoft.com/office/drawing/2014/chart" uri="{C3380CC4-5D6E-409C-BE32-E72D297353CC}">
                <c16:uniqueId val="{00000003-E179-4AF1-BFF0-D84ECA0A11AC}"/>
              </c:ext>
            </c:extLst>
          </c:dPt>
          <c:dPt>
            <c:idx val="2"/>
            <c:invertIfNegative val="0"/>
            <c:bubble3D val="0"/>
            <c:spPr>
              <a:solidFill>
                <a:srgbClr val="F4A922"/>
              </a:solidFill>
              <a:effectLst/>
            </c:spPr>
            <c:extLst>
              <c:ext xmlns:c16="http://schemas.microsoft.com/office/drawing/2014/chart" uri="{C3380CC4-5D6E-409C-BE32-E72D297353CC}">
                <c16:uniqueId val="{00000005-E179-4AF1-BFF0-D84ECA0A11AC}"/>
              </c:ext>
            </c:extLst>
          </c:dPt>
          <c:dPt>
            <c:idx val="3"/>
            <c:invertIfNegative val="0"/>
            <c:bubble3D val="0"/>
            <c:spPr>
              <a:solidFill>
                <a:srgbClr val="1B7A6E"/>
              </a:solidFill>
              <a:effectLst/>
            </c:spPr>
            <c:extLst>
              <c:ext xmlns:c16="http://schemas.microsoft.com/office/drawing/2014/chart" uri="{C3380CC4-5D6E-409C-BE32-E72D297353CC}">
                <c16:uniqueId val="{00000007-E179-4AF1-BFF0-D84ECA0A11AC}"/>
              </c:ext>
            </c:extLst>
          </c:dPt>
          <c:dPt>
            <c:idx val="4"/>
            <c:invertIfNegative val="0"/>
            <c:bubble3D val="0"/>
            <c:spPr>
              <a:solidFill>
                <a:srgbClr val="6D3B82"/>
              </a:solidFill>
              <a:effectLst/>
            </c:spPr>
            <c:extLst>
              <c:ext xmlns:c16="http://schemas.microsoft.com/office/drawing/2014/chart" uri="{C3380CC4-5D6E-409C-BE32-E72D297353CC}">
                <c16:uniqueId val="{00000009-E179-4AF1-BFF0-D84ECA0A11AC}"/>
              </c:ext>
            </c:extLst>
          </c:dPt>
          <c:dPt>
            <c:idx val="5"/>
            <c:invertIfNegative val="0"/>
            <c:bubble3D val="0"/>
            <c:spPr>
              <a:solidFill>
                <a:srgbClr val="8FA3B1"/>
              </a:solidFill>
              <a:effectLst/>
            </c:spPr>
            <c:extLst>
              <c:ext xmlns:c16="http://schemas.microsoft.com/office/drawing/2014/chart" uri="{C3380CC4-5D6E-409C-BE32-E72D297353CC}">
                <c16:uniqueId val="{0000000B-E179-4AF1-BFF0-D84ECA0A11AC}"/>
              </c:ext>
            </c:extLst>
          </c:dPt>
          <c:dLbls>
            <c:numFmt formatCode="#,##0" sourceLinked="0"/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900" b="0" i="0" u="none" strike="noStrike">
                    <a:solidFill>
                      <a:srgbClr val="FFFFFF"/>
                    </a:solidFill>
                    <a:latin typeface="Arial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Sheet1!$A$2:$A$7</c:f>
              <c:strCache>
                <c:ptCount val="6"/>
                <c:pt idx="0">
                  <c:v>Platform Dev (MVP)</c:v>
                </c:pt>
                <c:pt idx="1">
                  <c:v>Salaries (Yr 1)</c:v>
                </c:pt>
                <c:pt idx="2">
                  <c:v>Marketing &amp; Events</c:v>
                </c:pt>
                <c:pt idx="3">
                  <c:v>Cloud Infra</c:v>
                </c:pt>
                <c:pt idx="4">
                  <c:v>Legal &amp; Compliance</c:v>
                </c:pt>
                <c:pt idx="5">
                  <c:v>Contingency</c:v>
                </c:pt>
              </c:strCache>
            </c:strRef>
          </c:cat>
          <c:val>
            <c:numRef>
              <c:f>Sheet1!$B$2:$B$7</c:f>
              <c:numCache>
                <c:formatCode>General</c:formatCode>
                <c:ptCount val="6"/>
                <c:pt idx="0">
                  <c:v>150000</c:v>
                </c:pt>
                <c:pt idx="1">
                  <c:v>180000</c:v>
                </c:pt>
                <c:pt idx="2">
                  <c:v>30000</c:v>
                </c:pt>
                <c:pt idx="3">
                  <c:v>15000</c:v>
                </c:pt>
                <c:pt idx="4">
                  <c:v>8000</c:v>
                </c:pt>
                <c:pt idx="5">
                  <c:v>38300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C-E179-4AF1-BFF0-D84ECA0A11AC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150"/>
        <c:axId val="2094734554"/>
        <c:axId val="2094734552"/>
      </c:barChart>
      <c:catAx>
        <c:axId val="209473455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200" b="0" i="0" u="none" strike="noStrike">
                <a:solidFill>
                  <a:srgbClr val="8FA3B1"/>
                </a:solidFill>
                <a:latin typeface="Arial"/>
              </a:defRPr>
            </a:pPr>
            <a:endParaRPr lang="en-US"/>
          </a:p>
        </c:txPr>
        <c:crossAx val="2094734552"/>
        <c:crosses val="autoZero"/>
        <c:auto val="1"/>
        <c:lblAlgn val="ctr"/>
        <c:lblOffset val="100"/>
        <c:noMultiLvlLbl val="1"/>
      </c:catAx>
      <c:valAx>
        <c:axId val="2094734552"/>
        <c:scaling>
          <c:orientation val="minMax"/>
        </c:scaling>
        <c:delete val="0"/>
        <c:axPos val="l"/>
        <c:majorGridlines>
          <c:spPr>
            <a:ln w="6350" cap="flat">
              <a:solidFill>
                <a:srgbClr val="1A3550"/>
              </a:solidFill>
              <a:prstDash val="solid"/>
              <a:round/>
            </a:ln>
          </c:spPr>
        </c:majorGridlines>
        <c:numFmt formatCode="General" sourceLinked="0"/>
        <c:majorTickMark val="out"/>
        <c:minorTickMark val="none"/>
        <c:tickLblPos val="nextTo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200" b="0" i="0" u="none" strike="noStrike">
                <a:solidFill>
                  <a:srgbClr val="8FA3B1"/>
                </a:solidFill>
                <a:latin typeface="Arial"/>
              </a:defRPr>
            </a:pPr>
            <a:endParaRPr lang="en-US"/>
          </a:p>
        </c:txPr>
        <c:crossAx val="2094734554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span"/>
    <c:showDLblsOverMax val="1"/>
  </c:chart>
  <c:spPr>
    <a:solidFill>
      <a:srgbClr val="0D2035"/>
    </a:solidFill>
    <a:ln>
      <a:noFill/>
    </a:ln>
    <a:effectLst/>
  </c:spPr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c:style val="2"/>
  <c:chart>
    <c:title>
      <c:tx>
        <c:rich>
          <a:bodyPr/>
          <a:lstStyle/>
          <a:p>
            <a:pPr>
              <a:defRPr sz="1100" b="0" i="0" u="none" strike="noStrike">
                <a:solidFill>
                  <a:srgbClr val="C8DCF0"/>
                </a:solidFill>
                <a:latin typeface="Arial"/>
              </a:defRPr>
            </a:pPr>
            <a:r>
              <a:rPr lang="en-GB" sz="1100" b="0" i="0" u="none" strike="noStrike">
                <a:solidFill>
                  <a:srgbClr val="C8DCF0"/>
                </a:solidFill>
                <a:latin typeface="Arial"/>
              </a:rPr>
              <a:t>Funding Structure</a:t>
            </a:r>
          </a:p>
        </c:rich>
      </c:tx>
      <c:overlay val="0"/>
    </c:title>
    <c:autoTitleDeleted val="0"/>
    <c:plotArea>
      <c:layout/>
      <c:doughnut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Funding</c:v>
                </c:pt>
              </c:strCache>
            </c:strRef>
          </c:tx>
          <c:spPr>
            <a:solidFill>
              <a:schemeClr val="accent1"/>
            </a:solidFill>
            <a:ln w="9525" cap="flat">
              <a:solidFill>
                <a:srgbClr val="F9F9F9"/>
              </a:solidFill>
              <a:prstDash val="solid"/>
              <a:round/>
            </a:ln>
            <a:effectLst/>
          </c:spPr>
          <c:dPt>
            <c:idx val="0"/>
            <c:bubble3D val="0"/>
            <c:spPr>
              <a:solidFill>
                <a:srgbClr val="2E8BC0"/>
              </a:solidFill>
              <a:effectLst/>
            </c:spPr>
            <c:extLst>
              <c:ext xmlns:c16="http://schemas.microsoft.com/office/drawing/2014/chart" uri="{C3380CC4-5D6E-409C-BE32-E72D297353CC}">
                <c16:uniqueId val="{00000001-FEDF-4F32-8A0D-7327926B5D58}"/>
              </c:ext>
            </c:extLst>
          </c:dPt>
          <c:dPt>
            <c:idx val="1"/>
            <c:bubble3D val="0"/>
            <c:spPr>
              <a:solidFill>
                <a:srgbClr val="F4A922"/>
              </a:solidFill>
              <a:effectLst/>
            </c:spPr>
            <c:extLst>
              <c:ext xmlns:c16="http://schemas.microsoft.com/office/drawing/2014/chart" uri="{C3380CC4-5D6E-409C-BE32-E72D297353CC}">
                <c16:uniqueId val="{00000003-FEDF-4F32-8A0D-7327926B5D58}"/>
              </c:ext>
            </c:extLst>
          </c:dPt>
          <c:dLbls>
            <c:dLbl>
              <c:idx val="0"/>
              <c:numFmt formatCode="0%" sourceLinked="0"/>
              <c:spPr/>
              <c:txPr>
                <a:bodyPr/>
                <a:lstStyle/>
                <a:p>
                  <a:pPr>
                    <a:defRPr sz="1000" b="0" i="0" u="none" strike="noStrike">
                      <a:solidFill>
                        <a:srgbClr val="FFFFFF"/>
                      </a:solidFill>
                      <a:latin typeface="Arial"/>
                    </a:defRPr>
                  </a:pPr>
                  <a:endParaRPr lang="en-US"/>
                </a:p>
              </c:txPr>
              <c:showLegendKey val="0"/>
              <c:showVal val="0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FEDF-4F32-8A0D-7327926B5D58}"/>
                </c:ext>
              </c:extLst>
            </c:dLbl>
            <c:dLbl>
              <c:idx val="1"/>
              <c:numFmt formatCode="0%" sourceLinked="0"/>
              <c:spPr/>
              <c:txPr>
                <a:bodyPr/>
                <a:lstStyle/>
                <a:p>
                  <a:pPr>
                    <a:defRPr sz="1000" b="0" i="0" u="none" strike="noStrike">
                      <a:solidFill>
                        <a:srgbClr val="FFFFFF"/>
                      </a:solidFill>
                      <a:latin typeface="Arial"/>
                    </a:defRPr>
                  </a:pPr>
                  <a:endParaRPr lang="en-US"/>
                </a:p>
              </c:txPr>
              <c:showLegendKey val="0"/>
              <c:showVal val="0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FEDF-4F32-8A0D-7327926B5D58}"/>
                </c:ext>
              </c:extLst>
            </c:dLbl>
            <c:numFmt formatCode="0%" sourceLinked="0"/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1800" b="0" i="0" u="none" strike="noStrike">
                    <a:solidFill>
                      <a:srgbClr val="000000"/>
                    </a:solidFill>
                    <a:latin typeface="Arial"/>
                  </a:defRPr>
                </a:pPr>
                <a:endParaRPr lang="en-US"/>
              </a:p>
            </c:txPr>
            <c:showLegendKey val="0"/>
            <c:showVal val="0"/>
            <c:showCatName val="1"/>
            <c:showSerName val="0"/>
            <c:showPercent val="1"/>
            <c:showBubbleSize val="0"/>
            <c:showLeaderLines val="0"/>
            <c:extLst>
              <c:ext xmlns:c15="http://schemas.microsoft.com/office/drawing/2012/chart" uri="{CE6537A1-D6FC-4f65-9D91-7224C49458BB}"/>
            </c:extLst>
          </c:dLbls>
          <c:cat>
            <c:strRef>
              <c:f>Sheet1!$A$2:$A$3</c:f>
              <c:strCache>
                <c:ptCount val="2"/>
                <c:pt idx="0">
                  <c:v>Angel / Seed Round (88%)</c:v>
                </c:pt>
                <c:pt idx="1">
                  <c:v>Start Up Loan — BBB (12%)</c:v>
                </c:pt>
              </c:strCache>
            </c:strRef>
          </c:cat>
          <c:val>
            <c:numRef>
              <c:f>Sheet1!$B$2:$B$3</c:f>
              <c:numCache>
                <c:formatCode>General</c:formatCode>
                <c:ptCount val="2"/>
                <c:pt idx="0">
                  <c:v>371300</c:v>
                </c:pt>
                <c:pt idx="1">
                  <c:v>50000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FEDF-4F32-8A0D-7327926B5D5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 val="0"/>
        <c:holeSize val="50"/>
      </c:doughnutChart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05"/>
          <c:y val="0.85260069654754689"/>
          <c:w val="0.9"/>
          <c:h val="0.12336084191399152"/>
        </c:manualLayout>
      </c:layout>
      <c:overlay val="0"/>
      <c:txPr>
        <a:bodyPr/>
        <a:lstStyle/>
        <a:p>
          <a:pPr>
            <a:defRPr sz="1000">
              <a:solidFill>
                <a:srgbClr val="C8DCF0"/>
              </a:solidFill>
            </a:defRPr>
          </a:pPr>
          <a:endParaRPr lang="en-US"/>
        </a:p>
      </c:txPr>
    </c:legend>
    <c:plotVisOnly val="1"/>
    <c:dispBlanksAs val="span"/>
    <c:showDLblsOverMax val="1"/>
  </c:chart>
  <c:spPr>
    <a:solidFill>
      <a:srgbClr val="0D2035"/>
    </a:solidFill>
    <a:ln>
      <a:noFill/>
    </a:ln>
    <a:effectLst/>
  </c:spPr>
  <c:externalData r:id="rId1">
    <c:autoUpdate val="0"/>
  </c:externalData>
</c:chartSpace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D35B500-CCE6-43FF-8432-E35788B0F3FB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107AAE00-59DE-4176-88AB-FB7087B858E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4.7B Annual air passengers by 2026 (IATA, 2023) </a:t>
          </a:r>
          <a:endParaRPr lang="en-US"/>
        </a:p>
      </dgm:t>
    </dgm:pt>
    <dgm:pt modelId="{E384D65B-BC62-4AD6-81E4-25B652CBBF85}" type="parTrans" cxnId="{47D8D5BA-AFC6-4397-8084-998F071EFA38}">
      <dgm:prSet/>
      <dgm:spPr/>
      <dgm:t>
        <a:bodyPr/>
        <a:lstStyle/>
        <a:p>
          <a:endParaRPr lang="en-US"/>
        </a:p>
      </dgm:t>
    </dgm:pt>
    <dgm:pt modelId="{B99BFA06-4E1E-470A-A504-DA5D2087801E}" type="sibTrans" cxnId="{47D8D5BA-AFC6-4397-8084-998F071EFA38}">
      <dgm:prSet/>
      <dgm:spPr/>
      <dgm:t>
        <a:bodyPr/>
        <a:lstStyle/>
        <a:p>
          <a:endParaRPr lang="en-US"/>
        </a:p>
      </dgm:t>
    </dgm:pt>
    <dgm:pt modelId="{CE61BFB1-47EC-44B5-B21D-7831491B5B1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£9.2B </a:t>
          </a:r>
          <a:r>
            <a:rPr lang="nb-NO"/>
            <a:t>UK taxi &amp; private hire market value (IBISWorld, 2023)</a:t>
          </a:r>
          <a:endParaRPr lang="en-US"/>
        </a:p>
      </dgm:t>
    </dgm:pt>
    <dgm:pt modelId="{E7849C0C-9996-499C-B80A-91D28F82CEFA}" type="parTrans" cxnId="{669C5605-B101-48E1-BEEF-A6C151588189}">
      <dgm:prSet/>
      <dgm:spPr/>
      <dgm:t>
        <a:bodyPr/>
        <a:lstStyle/>
        <a:p>
          <a:endParaRPr lang="en-US"/>
        </a:p>
      </dgm:t>
    </dgm:pt>
    <dgm:pt modelId="{7AE2EAE6-79ED-4E9A-9D26-FFBFDDCC1E5D}" type="sibTrans" cxnId="{669C5605-B101-48E1-BEEF-A6C151588189}">
      <dgm:prSet/>
      <dgm:spPr/>
      <dgm:t>
        <a:bodyPr/>
        <a:lstStyle/>
        <a:p>
          <a:endParaRPr lang="en-US"/>
        </a:p>
      </dgm:t>
    </dgm:pt>
    <dgm:pt modelId="{0C290C9E-32CA-495E-A9BD-0C730EEE493D}">
      <dgm:prSet/>
      <dgm:spPr/>
      <dgm:t>
        <a:bodyPr/>
        <a:lstStyle/>
        <a:p>
          <a:pPr>
            <a:lnSpc>
              <a:spcPct val="100000"/>
            </a:lnSpc>
          </a:pPr>
          <a:r>
            <a:rPr lang="nb-NO"/>
            <a:t>15.6% </a:t>
          </a:r>
          <a:r>
            <a:rPr lang="en-GB"/>
            <a:t>of airline revenue now from ancillary streams (IdeaWorksCompany, 2023)</a:t>
          </a:r>
          <a:endParaRPr lang="en-US"/>
        </a:p>
      </dgm:t>
    </dgm:pt>
    <dgm:pt modelId="{67FBA161-7012-4F46-90AB-7166672157D9}" type="parTrans" cxnId="{2FAAB4E9-3C17-4954-8AEF-40A3B38C2B9B}">
      <dgm:prSet/>
      <dgm:spPr/>
      <dgm:t>
        <a:bodyPr/>
        <a:lstStyle/>
        <a:p>
          <a:endParaRPr lang="en-US"/>
        </a:p>
      </dgm:t>
    </dgm:pt>
    <dgm:pt modelId="{98300CB1-1255-473B-8477-9937DAD4D37D}" type="sibTrans" cxnId="{2FAAB4E9-3C17-4954-8AEF-40A3B38C2B9B}">
      <dgm:prSet/>
      <dgm:spPr/>
      <dgm:t>
        <a:bodyPr/>
        <a:lstStyle/>
        <a:p>
          <a:endParaRPr lang="en-US"/>
        </a:p>
      </dgm:t>
    </dgm:pt>
    <dgm:pt modelId="{954642EB-7BCB-4FD9-A815-2FD8D954BDB8}">
      <dgm:prSet/>
      <dgm:spPr/>
      <dgm:t>
        <a:bodyPr/>
        <a:lstStyle/>
        <a:p>
          <a:pPr>
            <a:lnSpc>
              <a:spcPct val="100000"/>
            </a:lnSpc>
          </a:pPr>
          <a:r>
            <a:rPr lang="nb-NO"/>
            <a:t>£2.1B </a:t>
          </a:r>
          <a:r>
            <a:rPr lang="en-GB"/>
            <a:t>Estimated addressable booking revenue p.a (Expedia Group, 2023)</a:t>
          </a:r>
          <a:endParaRPr lang="en-US"/>
        </a:p>
      </dgm:t>
    </dgm:pt>
    <dgm:pt modelId="{C3C4AED8-85DE-471F-BBDE-4FED86A29F64}" type="parTrans" cxnId="{68A79A40-591A-496A-9163-600D68C87962}">
      <dgm:prSet/>
      <dgm:spPr/>
      <dgm:t>
        <a:bodyPr/>
        <a:lstStyle/>
        <a:p>
          <a:endParaRPr lang="en-US"/>
        </a:p>
      </dgm:t>
    </dgm:pt>
    <dgm:pt modelId="{ED216AD1-4253-4BC4-9A3A-1799D286034D}" type="sibTrans" cxnId="{68A79A40-591A-496A-9163-600D68C87962}">
      <dgm:prSet/>
      <dgm:spPr/>
      <dgm:t>
        <a:bodyPr/>
        <a:lstStyle/>
        <a:p>
          <a:endParaRPr lang="en-US"/>
        </a:p>
      </dgm:t>
    </dgm:pt>
    <dgm:pt modelId="{C0071A79-8B1A-4194-9603-DF1373858D07}" type="pres">
      <dgm:prSet presAssocID="{2D35B500-CCE6-43FF-8432-E35788B0F3FB}" presName="root" presStyleCnt="0">
        <dgm:presLayoutVars>
          <dgm:dir/>
          <dgm:resizeHandles val="exact"/>
        </dgm:presLayoutVars>
      </dgm:prSet>
      <dgm:spPr/>
    </dgm:pt>
    <dgm:pt modelId="{92897FD7-AF14-4E6D-B141-7F3D7C983FA5}" type="pres">
      <dgm:prSet presAssocID="{107AAE00-59DE-4176-88AB-FB7087B858EF}" presName="compNode" presStyleCnt="0"/>
      <dgm:spPr/>
    </dgm:pt>
    <dgm:pt modelId="{B087C1F8-9658-4C7E-BB24-354CD4EC418F}" type="pres">
      <dgm:prSet presAssocID="{107AAE00-59DE-4176-88AB-FB7087B858EF}" presName="bgRect" presStyleLbl="bgShp" presStyleIdx="0" presStyleCnt="4"/>
      <dgm:spPr/>
    </dgm:pt>
    <dgm:pt modelId="{0BA6541D-572D-4A71-83D1-FE5D4702F6D9}" type="pres">
      <dgm:prSet presAssocID="{107AAE00-59DE-4176-88AB-FB7087B858EF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licopter"/>
        </a:ext>
      </dgm:extLst>
    </dgm:pt>
    <dgm:pt modelId="{297FB70D-55A0-415F-9BFE-C83F0FEDA943}" type="pres">
      <dgm:prSet presAssocID="{107AAE00-59DE-4176-88AB-FB7087B858EF}" presName="spaceRect" presStyleCnt="0"/>
      <dgm:spPr/>
    </dgm:pt>
    <dgm:pt modelId="{31573B35-EE96-4FD3-8A5E-7764880ACE66}" type="pres">
      <dgm:prSet presAssocID="{107AAE00-59DE-4176-88AB-FB7087B858EF}" presName="parTx" presStyleLbl="revTx" presStyleIdx="0" presStyleCnt="4">
        <dgm:presLayoutVars>
          <dgm:chMax val="0"/>
          <dgm:chPref val="0"/>
        </dgm:presLayoutVars>
      </dgm:prSet>
      <dgm:spPr/>
    </dgm:pt>
    <dgm:pt modelId="{62292DD9-F02C-47D6-A3F2-B3B5E7F6B363}" type="pres">
      <dgm:prSet presAssocID="{B99BFA06-4E1E-470A-A504-DA5D2087801E}" presName="sibTrans" presStyleCnt="0"/>
      <dgm:spPr/>
    </dgm:pt>
    <dgm:pt modelId="{9E5E84E9-FA30-481B-A6FE-3FB46072A825}" type="pres">
      <dgm:prSet presAssocID="{CE61BFB1-47EC-44B5-B21D-7831491B5B14}" presName="compNode" presStyleCnt="0"/>
      <dgm:spPr/>
    </dgm:pt>
    <dgm:pt modelId="{410551BC-0307-41C2-845A-0500E99B3862}" type="pres">
      <dgm:prSet presAssocID="{CE61BFB1-47EC-44B5-B21D-7831491B5B14}" presName="bgRect" presStyleLbl="bgShp" presStyleIdx="1" presStyleCnt="4"/>
      <dgm:spPr/>
    </dgm:pt>
    <dgm:pt modelId="{0C9C786F-0EBA-4EA1-8959-D004E5F04DED}" type="pres">
      <dgm:prSet presAssocID="{CE61BFB1-47EC-44B5-B21D-7831491B5B14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xi"/>
        </a:ext>
      </dgm:extLst>
    </dgm:pt>
    <dgm:pt modelId="{6741843A-0FC9-40AE-9D60-F32B6D3A8D38}" type="pres">
      <dgm:prSet presAssocID="{CE61BFB1-47EC-44B5-B21D-7831491B5B14}" presName="spaceRect" presStyleCnt="0"/>
      <dgm:spPr/>
    </dgm:pt>
    <dgm:pt modelId="{701A126D-09C1-41A1-8AEC-97573136C51F}" type="pres">
      <dgm:prSet presAssocID="{CE61BFB1-47EC-44B5-B21D-7831491B5B14}" presName="parTx" presStyleLbl="revTx" presStyleIdx="1" presStyleCnt="4">
        <dgm:presLayoutVars>
          <dgm:chMax val="0"/>
          <dgm:chPref val="0"/>
        </dgm:presLayoutVars>
      </dgm:prSet>
      <dgm:spPr/>
    </dgm:pt>
    <dgm:pt modelId="{13DC7069-3778-4B17-B011-CD2D57705B24}" type="pres">
      <dgm:prSet presAssocID="{7AE2EAE6-79ED-4E9A-9D26-FFBFDDCC1E5D}" presName="sibTrans" presStyleCnt="0"/>
      <dgm:spPr/>
    </dgm:pt>
    <dgm:pt modelId="{CB7C6B3E-12C1-4A4C-9EB9-9AB0A244662A}" type="pres">
      <dgm:prSet presAssocID="{0C290C9E-32CA-495E-A9BD-0C730EEE493D}" presName="compNode" presStyleCnt="0"/>
      <dgm:spPr/>
    </dgm:pt>
    <dgm:pt modelId="{6AF0918C-9167-4B68-ABA2-AAFBC41DC1AA}" type="pres">
      <dgm:prSet presAssocID="{0C290C9E-32CA-495E-A9BD-0C730EEE493D}" presName="bgRect" presStyleLbl="bgShp" presStyleIdx="2" presStyleCnt="4"/>
      <dgm:spPr/>
    </dgm:pt>
    <dgm:pt modelId="{0A4F57FE-F70F-4A3D-9C21-179F664B2777}" type="pres">
      <dgm:prSet presAssocID="{0C290C9E-32CA-495E-A9BD-0C730EEE493D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ilot"/>
        </a:ext>
      </dgm:extLst>
    </dgm:pt>
    <dgm:pt modelId="{969335BD-2658-4B5C-9E47-0BAFC0C354CB}" type="pres">
      <dgm:prSet presAssocID="{0C290C9E-32CA-495E-A9BD-0C730EEE493D}" presName="spaceRect" presStyleCnt="0"/>
      <dgm:spPr/>
    </dgm:pt>
    <dgm:pt modelId="{0D74C826-323F-48EB-873B-8D4ED8ACA893}" type="pres">
      <dgm:prSet presAssocID="{0C290C9E-32CA-495E-A9BD-0C730EEE493D}" presName="parTx" presStyleLbl="revTx" presStyleIdx="2" presStyleCnt="4">
        <dgm:presLayoutVars>
          <dgm:chMax val="0"/>
          <dgm:chPref val="0"/>
        </dgm:presLayoutVars>
      </dgm:prSet>
      <dgm:spPr/>
    </dgm:pt>
    <dgm:pt modelId="{B1903758-9560-44F6-85AB-8B28B0B442BB}" type="pres">
      <dgm:prSet presAssocID="{98300CB1-1255-473B-8477-9937DAD4D37D}" presName="sibTrans" presStyleCnt="0"/>
      <dgm:spPr/>
    </dgm:pt>
    <dgm:pt modelId="{EEC502D9-9062-40E9-99DF-AF622F239D87}" type="pres">
      <dgm:prSet presAssocID="{954642EB-7BCB-4FD9-A815-2FD8D954BDB8}" presName="compNode" presStyleCnt="0"/>
      <dgm:spPr/>
    </dgm:pt>
    <dgm:pt modelId="{99AF00E4-8B81-4423-9569-491512129CC1}" type="pres">
      <dgm:prSet presAssocID="{954642EB-7BCB-4FD9-A815-2FD8D954BDB8}" presName="bgRect" presStyleLbl="bgShp" presStyleIdx="3" presStyleCnt="4"/>
      <dgm:spPr/>
    </dgm:pt>
    <dgm:pt modelId="{F978A90F-C9C9-479B-A96D-B1681CE12576}" type="pres">
      <dgm:prSet presAssocID="{954642EB-7BCB-4FD9-A815-2FD8D954BDB8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Yuan"/>
        </a:ext>
      </dgm:extLst>
    </dgm:pt>
    <dgm:pt modelId="{947F903E-F432-4CCF-B9A7-F1EAF8112183}" type="pres">
      <dgm:prSet presAssocID="{954642EB-7BCB-4FD9-A815-2FD8D954BDB8}" presName="spaceRect" presStyleCnt="0"/>
      <dgm:spPr/>
    </dgm:pt>
    <dgm:pt modelId="{88F3B869-C085-4D72-BF4E-0D4E1A51867E}" type="pres">
      <dgm:prSet presAssocID="{954642EB-7BCB-4FD9-A815-2FD8D954BDB8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669C5605-B101-48E1-BEEF-A6C151588189}" srcId="{2D35B500-CCE6-43FF-8432-E35788B0F3FB}" destId="{CE61BFB1-47EC-44B5-B21D-7831491B5B14}" srcOrd="1" destOrd="0" parTransId="{E7849C0C-9996-499C-B80A-91D28F82CEFA}" sibTransId="{7AE2EAE6-79ED-4E9A-9D26-FFBFDDCC1E5D}"/>
    <dgm:cxn modelId="{4AA36422-777C-43C8-AD7D-0C13B6878054}" type="presOf" srcId="{107AAE00-59DE-4176-88AB-FB7087B858EF}" destId="{31573B35-EE96-4FD3-8A5E-7764880ACE66}" srcOrd="0" destOrd="0" presId="urn:microsoft.com/office/officeart/2018/2/layout/IconVerticalSolidList"/>
    <dgm:cxn modelId="{AFBB4F2D-C139-4405-9814-E5EB49454ECC}" type="presOf" srcId="{954642EB-7BCB-4FD9-A815-2FD8D954BDB8}" destId="{88F3B869-C085-4D72-BF4E-0D4E1A51867E}" srcOrd="0" destOrd="0" presId="urn:microsoft.com/office/officeart/2018/2/layout/IconVerticalSolidList"/>
    <dgm:cxn modelId="{68A79A40-591A-496A-9163-600D68C87962}" srcId="{2D35B500-CCE6-43FF-8432-E35788B0F3FB}" destId="{954642EB-7BCB-4FD9-A815-2FD8D954BDB8}" srcOrd="3" destOrd="0" parTransId="{C3C4AED8-85DE-471F-BBDE-4FED86A29F64}" sibTransId="{ED216AD1-4253-4BC4-9A3A-1799D286034D}"/>
    <dgm:cxn modelId="{B75E2670-1661-4594-8A16-394A250A0232}" type="presOf" srcId="{2D35B500-CCE6-43FF-8432-E35788B0F3FB}" destId="{C0071A79-8B1A-4194-9603-DF1373858D07}" srcOrd="0" destOrd="0" presId="urn:microsoft.com/office/officeart/2018/2/layout/IconVerticalSolidList"/>
    <dgm:cxn modelId="{5C59609C-C518-49EB-A54B-8877A5EB88AC}" type="presOf" srcId="{CE61BFB1-47EC-44B5-B21D-7831491B5B14}" destId="{701A126D-09C1-41A1-8AEC-97573136C51F}" srcOrd="0" destOrd="0" presId="urn:microsoft.com/office/officeart/2018/2/layout/IconVerticalSolidList"/>
    <dgm:cxn modelId="{47D8D5BA-AFC6-4397-8084-998F071EFA38}" srcId="{2D35B500-CCE6-43FF-8432-E35788B0F3FB}" destId="{107AAE00-59DE-4176-88AB-FB7087B858EF}" srcOrd="0" destOrd="0" parTransId="{E384D65B-BC62-4AD6-81E4-25B652CBBF85}" sibTransId="{B99BFA06-4E1E-470A-A504-DA5D2087801E}"/>
    <dgm:cxn modelId="{2FAAB4E9-3C17-4954-8AEF-40A3B38C2B9B}" srcId="{2D35B500-CCE6-43FF-8432-E35788B0F3FB}" destId="{0C290C9E-32CA-495E-A9BD-0C730EEE493D}" srcOrd="2" destOrd="0" parTransId="{67FBA161-7012-4F46-90AB-7166672157D9}" sibTransId="{98300CB1-1255-473B-8477-9937DAD4D37D}"/>
    <dgm:cxn modelId="{5203E2FE-BDF2-45CC-A184-453B73E177B7}" type="presOf" srcId="{0C290C9E-32CA-495E-A9BD-0C730EEE493D}" destId="{0D74C826-323F-48EB-873B-8D4ED8ACA893}" srcOrd="0" destOrd="0" presId="urn:microsoft.com/office/officeart/2018/2/layout/IconVerticalSolidList"/>
    <dgm:cxn modelId="{A77190CD-7624-45E0-8FA4-38FBE0929304}" type="presParOf" srcId="{C0071A79-8B1A-4194-9603-DF1373858D07}" destId="{92897FD7-AF14-4E6D-B141-7F3D7C983FA5}" srcOrd="0" destOrd="0" presId="urn:microsoft.com/office/officeart/2018/2/layout/IconVerticalSolidList"/>
    <dgm:cxn modelId="{D27DD470-FFA0-4480-AA6E-4E0CC090CD80}" type="presParOf" srcId="{92897FD7-AF14-4E6D-B141-7F3D7C983FA5}" destId="{B087C1F8-9658-4C7E-BB24-354CD4EC418F}" srcOrd="0" destOrd="0" presId="urn:microsoft.com/office/officeart/2018/2/layout/IconVerticalSolidList"/>
    <dgm:cxn modelId="{E187E15C-6DE5-4BB8-BC8F-970FE659523F}" type="presParOf" srcId="{92897FD7-AF14-4E6D-B141-7F3D7C983FA5}" destId="{0BA6541D-572D-4A71-83D1-FE5D4702F6D9}" srcOrd="1" destOrd="0" presId="urn:microsoft.com/office/officeart/2018/2/layout/IconVerticalSolidList"/>
    <dgm:cxn modelId="{B377A9DD-F5CD-4607-BB44-A9AD37CA3195}" type="presParOf" srcId="{92897FD7-AF14-4E6D-B141-7F3D7C983FA5}" destId="{297FB70D-55A0-415F-9BFE-C83F0FEDA943}" srcOrd="2" destOrd="0" presId="urn:microsoft.com/office/officeart/2018/2/layout/IconVerticalSolidList"/>
    <dgm:cxn modelId="{381CC15F-3673-40F0-869F-9DAD88CDC985}" type="presParOf" srcId="{92897FD7-AF14-4E6D-B141-7F3D7C983FA5}" destId="{31573B35-EE96-4FD3-8A5E-7764880ACE66}" srcOrd="3" destOrd="0" presId="urn:microsoft.com/office/officeart/2018/2/layout/IconVerticalSolidList"/>
    <dgm:cxn modelId="{0AB1046D-1F9F-49EB-898F-69285263F85D}" type="presParOf" srcId="{C0071A79-8B1A-4194-9603-DF1373858D07}" destId="{62292DD9-F02C-47D6-A3F2-B3B5E7F6B363}" srcOrd="1" destOrd="0" presId="urn:microsoft.com/office/officeart/2018/2/layout/IconVerticalSolidList"/>
    <dgm:cxn modelId="{5C384886-207B-4FBE-AA34-139D4CF2DEC1}" type="presParOf" srcId="{C0071A79-8B1A-4194-9603-DF1373858D07}" destId="{9E5E84E9-FA30-481B-A6FE-3FB46072A825}" srcOrd="2" destOrd="0" presId="urn:microsoft.com/office/officeart/2018/2/layout/IconVerticalSolidList"/>
    <dgm:cxn modelId="{A55EC71C-B9C9-43C4-8A2C-25B3D93A1629}" type="presParOf" srcId="{9E5E84E9-FA30-481B-A6FE-3FB46072A825}" destId="{410551BC-0307-41C2-845A-0500E99B3862}" srcOrd="0" destOrd="0" presId="urn:microsoft.com/office/officeart/2018/2/layout/IconVerticalSolidList"/>
    <dgm:cxn modelId="{67BC7BEE-E6EF-4546-9DB7-9ADAF3495012}" type="presParOf" srcId="{9E5E84E9-FA30-481B-A6FE-3FB46072A825}" destId="{0C9C786F-0EBA-4EA1-8959-D004E5F04DED}" srcOrd="1" destOrd="0" presId="urn:microsoft.com/office/officeart/2018/2/layout/IconVerticalSolidList"/>
    <dgm:cxn modelId="{22346E43-AF7D-482E-AC5F-C3770B9C9C68}" type="presParOf" srcId="{9E5E84E9-FA30-481B-A6FE-3FB46072A825}" destId="{6741843A-0FC9-40AE-9D60-F32B6D3A8D38}" srcOrd="2" destOrd="0" presId="urn:microsoft.com/office/officeart/2018/2/layout/IconVerticalSolidList"/>
    <dgm:cxn modelId="{EB0BE691-EA4C-484B-95E1-1A5839827E41}" type="presParOf" srcId="{9E5E84E9-FA30-481B-A6FE-3FB46072A825}" destId="{701A126D-09C1-41A1-8AEC-97573136C51F}" srcOrd="3" destOrd="0" presId="urn:microsoft.com/office/officeart/2018/2/layout/IconVerticalSolidList"/>
    <dgm:cxn modelId="{8EDB79CB-A3CE-4C5F-8421-7B042AF49351}" type="presParOf" srcId="{C0071A79-8B1A-4194-9603-DF1373858D07}" destId="{13DC7069-3778-4B17-B011-CD2D57705B24}" srcOrd="3" destOrd="0" presId="urn:microsoft.com/office/officeart/2018/2/layout/IconVerticalSolidList"/>
    <dgm:cxn modelId="{81E94B85-4962-4773-B509-9926E23F3524}" type="presParOf" srcId="{C0071A79-8B1A-4194-9603-DF1373858D07}" destId="{CB7C6B3E-12C1-4A4C-9EB9-9AB0A244662A}" srcOrd="4" destOrd="0" presId="urn:microsoft.com/office/officeart/2018/2/layout/IconVerticalSolidList"/>
    <dgm:cxn modelId="{36246C2F-F40E-42A7-B5CB-2C5CEBA4AB36}" type="presParOf" srcId="{CB7C6B3E-12C1-4A4C-9EB9-9AB0A244662A}" destId="{6AF0918C-9167-4B68-ABA2-AAFBC41DC1AA}" srcOrd="0" destOrd="0" presId="urn:microsoft.com/office/officeart/2018/2/layout/IconVerticalSolidList"/>
    <dgm:cxn modelId="{0D2C78E1-A081-46A0-B4EC-F2C89D920F28}" type="presParOf" srcId="{CB7C6B3E-12C1-4A4C-9EB9-9AB0A244662A}" destId="{0A4F57FE-F70F-4A3D-9C21-179F664B2777}" srcOrd="1" destOrd="0" presId="urn:microsoft.com/office/officeart/2018/2/layout/IconVerticalSolidList"/>
    <dgm:cxn modelId="{7D317046-1E8E-4140-A3CE-619CBEB0F5CA}" type="presParOf" srcId="{CB7C6B3E-12C1-4A4C-9EB9-9AB0A244662A}" destId="{969335BD-2658-4B5C-9E47-0BAFC0C354CB}" srcOrd="2" destOrd="0" presId="urn:microsoft.com/office/officeart/2018/2/layout/IconVerticalSolidList"/>
    <dgm:cxn modelId="{462A9956-F669-4499-821D-887C490F0C42}" type="presParOf" srcId="{CB7C6B3E-12C1-4A4C-9EB9-9AB0A244662A}" destId="{0D74C826-323F-48EB-873B-8D4ED8ACA893}" srcOrd="3" destOrd="0" presId="urn:microsoft.com/office/officeart/2018/2/layout/IconVerticalSolidList"/>
    <dgm:cxn modelId="{9D60E46F-47AC-48B0-BC2E-1D6E1ADE9F3B}" type="presParOf" srcId="{C0071A79-8B1A-4194-9603-DF1373858D07}" destId="{B1903758-9560-44F6-85AB-8B28B0B442BB}" srcOrd="5" destOrd="0" presId="urn:microsoft.com/office/officeart/2018/2/layout/IconVerticalSolidList"/>
    <dgm:cxn modelId="{11D16C2D-4F8C-4F6F-B863-9FACC24DC9E9}" type="presParOf" srcId="{C0071A79-8B1A-4194-9603-DF1373858D07}" destId="{EEC502D9-9062-40E9-99DF-AF622F239D87}" srcOrd="6" destOrd="0" presId="urn:microsoft.com/office/officeart/2018/2/layout/IconVerticalSolidList"/>
    <dgm:cxn modelId="{16EFACBC-9431-44CC-8866-10612D28DA4A}" type="presParOf" srcId="{EEC502D9-9062-40E9-99DF-AF622F239D87}" destId="{99AF00E4-8B81-4423-9569-491512129CC1}" srcOrd="0" destOrd="0" presId="urn:microsoft.com/office/officeart/2018/2/layout/IconVerticalSolidList"/>
    <dgm:cxn modelId="{7CD6DFBF-E052-4B3C-AD67-40AFEF31B2EC}" type="presParOf" srcId="{EEC502D9-9062-40E9-99DF-AF622F239D87}" destId="{F978A90F-C9C9-479B-A96D-B1681CE12576}" srcOrd="1" destOrd="0" presId="urn:microsoft.com/office/officeart/2018/2/layout/IconVerticalSolidList"/>
    <dgm:cxn modelId="{0BC52E81-F076-4590-92EF-E63137D09DFE}" type="presParOf" srcId="{EEC502D9-9062-40E9-99DF-AF622F239D87}" destId="{947F903E-F432-4CCF-B9A7-F1EAF8112183}" srcOrd="2" destOrd="0" presId="urn:microsoft.com/office/officeart/2018/2/layout/IconVerticalSolidList"/>
    <dgm:cxn modelId="{B95C7AB0-1CAD-4F77-A820-102C87B1EF8D}" type="presParOf" srcId="{EEC502D9-9062-40E9-99DF-AF622F239D87}" destId="{88F3B869-C085-4D72-BF4E-0D4E1A51867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087C1F8-9658-4C7E-BB24-354CD4EC418F}">
      <dsp:nvSpPr>
        <dsp:cNvPr id="0" name=""/>
        <dsp:cNvSpPr/>
      </dsp:nvSpPr>
      <dsp:spPr>
        <a:xfrm>
          <a:off x="0" y="1979"/>
          <a:ext cx="6190459" cy="100310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BA6541D-572D-4A71-83D1-FE5D4702F6D9}">
      <dsp:nvSpPr>
        <dsp:cNvPr id="0" name=""/>
        <dsp:cNvSpPr/>
      </dsp:nvSpPr>
      <dsp:spPr>
        <a:xfrm>
          <a:off x="303439" y="227678"/>
          <a:ext cx="551708" cy="55170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573B35-EE96-4FD3-8A5E-7764880ACE66}">
      <dsp:nvSpPr>
        <dsp:cNvPr id="0" name=""/>
        <dsp:cNvSpPr/>
      </dsp:nvSpPr>
      <dsp:spPr>
        <a:xfrm>
          <a:off x="1158587" y="1979"/>
          <a:ext cx="5031871" cy="10031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162" tIns="106162" rIns="106162" bIns="106162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4.7B Annual air passengers by 2026 (IATA, 2023) </a:t>
          </a:r>
          <a:endParaRPr lang="en-US" sz="1800" kern="1200"/>
        </a:p>
      </dsp:txBody>
      <dsp:txXfrm>
        <a:off x="1158587" y="1979"/>
        <a:ext cx="5031871" cy="1003106"/>
      </dsp:txXfrm>
    </dsp:sp>
    <dsp:sp modelId="{410551BC-0307-41C2-845A-0500E99B3862}">
      <dsp:nvSpPr>
        <dsp:cNvPr id="0" name=""/>
        <dsp:cNvSpPr/>
      </dsp:nvSpPr>
      <dsp:spPr>
        <a:xfrm>
          <a:off x="0" y="1255861"/>
          <a:ext cx="6190459" cy="100310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C9C786F-0EBA-4EA1-8959-D004E5F04DED}">
      <dsp:nvSpPr>
        <dsp:cNvPr id="0" name=""/>
        <dsp:cNvSpPr/>
      </dsp:nvSpPr>
      <dsp:spPr>
        <a:xfrm>
          <a:off x="303439" y="1481560"/>
          <a:ext cx="551708" cy="55170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1A126D-09C1-41A1-8AEC-97573136C51F}">
      <dsp:nvSpPr>
        <dsp:cNvPr id="0" name=""/>
        <dsp:cNvSpPr/>
      </dsp:nvSpPr>
      <dsp:spPr>
        <a:xfrm>
          <a:off x="1158587" y="1255861"/>
          <a:ext cx="5031871" cy="10031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162" tIns="106162" rIns="106162" bIns="106162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£9.2B </a:t>
          </a:r>
          <a:r>
            <a:rPr lang="nb-NO" sz="1800" kern="1200"/>
            <a:t>UK taxi &amp; private hire market value (IBISWorld, 2023)</a:t>
          </a:r>
          <a:endParaRPr lang="en-US" sz="1800" kern="1200"/>
        </a:p>
      </dsp:txBody>
      <dsp:txXfrm>
        <a:off x="1158587" y="1255861"/>
        <a:ext cx="5031871" cy="1003106"/>
      </dsp:txXfrm>
    </dsp:sp>
    <dsp:sp modelId="{6AF0918C-9167-4B68-ABA2-AAFBC41DC1AA}">
      <dsp:nvSpPr>
        <dsp:cNvPr id="0" name=""/>
        <dsp:cNvSpPr/>
      </dsp:nvSpPr>
      <dsp:spPr>
        <a:xfrm>
          <a:off x="0" y="2509744"/>
          <a:ext cx="6190459" cy="100310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A4F57FE-F70F-4A3D-9C21-179F664B2777}">
      <dsp:nvSpPr>
        <dsp:cNvPr id="0" name=""/>
        <dsp:cNvSpPr/>
      </dsp:nvSpPr>
      <dsp:spPr>
        <a:xfrm>
          <a:off x="303439" y="2735443"/>
          <a:ext cx="551708" cy="55170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74C826-323F-48EB-873B-8D4ED8ACA893}">
      <dsp:nvSpPr>
        <dsp:cNvPr id="0" name=""/>
        <dsp:cNvSpPr/>
      </dsp:nvSpPr>
      <dsp:spPr>
        <a:xfrm>
          <a:off x="1158587" y="2509744"/>
          <a:ext cx="5031871" cy="10031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162" tIns="106162" rIns="106162" bIns="106162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nb-NO" sz="1800" kern="1200"/>
            <a:t>15.6% </a:t>
          </a:r>
          <a:r>
            <a:rPr lang="en-GB" sz="1800" kern="1200"/>
            <a:t>of airline revenue now from ancillary streams (IdeaWorksCompany, 2023)</a:t>
          </a:r>
          <a:endParaRPr lang="en-US" sz="1800" kern="1200"/>
        </a:p>
      </dsp:txBody>
      <dsp:txXfrm>
        <a:off x="1158587" y="2509744"/>
        <a:ext cx="5031871" cy="1003106"/>
      </dsp:txXfrm>
    </dsp:sp>
    <dsp:sp modelId="{99AF00E4-8B81-4423-9569-491512129CC1}">
      <dsp:nvSpPr>
        <dsp:cNvPr id="0" name=""/>
        <dsp:cNvSpPr/>
      </dsp:nvSpPr>
      <dsp:spPr>
        <a:xfrm>
          <a:off x="0" y="3763627"/>
          <a:ext cx="6190459" cy="100310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978A90F-C9C9-479B-A96D-B1681CE12576}">
      <dsp:nvSpPr>
        <dsp:cNvPr id="0" name=""/>
        <dsp:cNvSpPr/>
      </dsp:nvSpPr>
      <dsp:spPr>
        <a:xfrm>
          <a:off x="303439" y="3989326"/>
          <a:ext cx="551708" cy="55170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F3B869-C085-4D72-BF4E-0D4E1A51867E}">
      <dsp:nvSpPr>
        <dsp:cNvPr id="0" name=""/>
        <dsp:cNvSpPr/>
      </dsp:nvSpPr>
      <dsp:spPr>
        <a:xfrm>
          <a:off x="1158587" y="3763627"/>
          <a:ext cx="5031871" cy="10031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162" tIns="106162" rIns="106162" bIns="106162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nb-NO" sz="1800" kern="1200"/>
            <a:t>£2.1B </a:t>
          </a:r>
          <a:r>
            <a:rPr lang="en-GB" sz="1800" kern="1200"/>
            <a:t>Estimated addressable booking revenue p.a (Expedia Group, 2023)</a:t>
          </a:r>
          <a:endParaRPr lang="en-US" sz="1800" kern="1200"/>
        </a:p>
      </dsp:txBody>
      <dsp:txXfrm>
        <a:off x="1158587" y="3763627"/>
        <a:ext cx="5031871" cy="100310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7814FB5-D3D3-4365-9F85-29DD9617B4F4}" type="datetimeFigureOut">
              <a:rPr lang="en-GB" smtClean="0"/>
              <a:t>09/04/2026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538C49-8AA6-4596-A492-29FCE70AC3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46603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9472E5-EAB4-4DDE-9F1B-3D86FD08B882}" type="datetimeFigureOut">
              <a:rPr lang="en-GB" smtClean="0"/>
              <a:t>09/04/2026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DBCA57-74FD-40D1-B8ED-CE1BD4ACD27E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616022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9472E5-EAB4-4DDE-9F1B-3D86FD08B882}" type="datetimeFigureOut">
              <a:rPr lang="en-GB" smtClean="0"/>
              <a:t>09/04/2026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DBCA57-74FD-40D1-B8ED-CE1BD4ACD2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67911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9472E5-EAB4-4DDE-9F1B-3D86FD08B882}" type="datetimeFigureOut">
              <a:rPr lang="en-GB" smtClean="0"/>
              <a:t>09/04/2026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DBCA57-74FD-40D1-B8ED-CE1BD4ACD2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34646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9472E5-EAB4-4DDE-9F1B-3D86FD08B882}" type="datetimeFigureOut">
              <a:rPr lang="en-GB" smtClean="0"/>
              <a:t>09/04/2026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DBCA57-74FD-40D1-B8ED-CE1BD4ACD2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61838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9472E5-EAB4-4DDE-9F1B-3D86FD08B882}" type="datetimeFigureOut">
              <a:rPr lang="en-GB" smtClean="0"/>
              <a:t>09/04/2026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DBCA57-74FD-40D1-B8ED-CE1BD4ACD2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94466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9472E5-EAB4-4DDE-9F1B-3D86FD08B882}" type="datetimeFigureOut">
              <a:rPr lang="en-GB" smtClean="0"/>
              <a:t>09/04/2026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DBCA57-74FD-40D1-B8ED-CE1BD4ACD2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3620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9472E5-EAB4-4DDE-9F1B-3D86FD08B882}" type="datetimeFigureOut">
              <a:rPr lang="en-GB" smtClean="0"/>
              <a:t>09/04/2026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DBCA57-74FD-40D1-B8ED-CE1BD4ACD2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93714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9472E5-EAB4-4DDE-9F1B-3D86FD08B882}" type="datetimeFigureOut">
              <a:rPr lang="en-GB" smtClean="0"/>
              <a:t>09/04/2026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DBCA57-74FD-40D1-B8ED-CE1BD4ACD2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32166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9472E5-EAB4-4DDE-9F1B-3D86FD08B882}" type="datetimeFigureOut">
              <a:rPr lang="en-GB" smtClean="0"/>
              <a:t>09/04/2026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DBCA57-74FD-40D1-B8ED-CE1BD4ACD2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08258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9472E5-EAB4-4DDE-9F1B-3D86FD08B882}" type="datetimeFigureOut">
              <a:rPr lang="en-GB" smtClean="0"/>
              <a:t>09/04/2026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DBCA57-74FD-40D1-B8ED-CE1BD4ACD2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88191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9472E5-EAB4-4DDE-9F1B-3D86FD08B882}" type="datetimeFigureOut">
              <a:rPr lang="en-GB" smtClean="0"/>
              <a:t>09/04/2026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DBCA57-74FD-40D1-B8ED-CE1BD4ACD2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838661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9472E5-EAB4-4DDE-9F1B-3D86FD08B882}" type="datetimeFigureOut">
              <a:rPr lang="en-GB" smtClean="0"/>
              <a:t>09/04/2026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DBCA57-74FD-40D1-B8ED-CE1BD4ACD27E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3104159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9472E5-EAB4-4DDE-9F1B-3D86FD08B882}" type="datetimeFigureOut">
              <a:rPr lang="en-GB" smtClean="0"/>
              <a:t>09/04/2026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DBCA57-74FD-40D1-B8ED-CE1BD4ACD2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571973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9472E5-EAB4-4DDE-9F1B-3D86FD08B882}" type="datetimeFigureOut">
              <a:rPr lang="en-GB" smtClean="0"/>
              <a:t>09/04/2026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DBCA57-74FD-40D1-B8ED-CE1BD4ACD27E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60768748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9472E5-EAB4-4DDE-9F1B-3D86FD08B882}" type="datetimeFigureOut">
              <a:rPr lang="en-GB" smtClean="0"/>
              <a:t>09/04/2026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DBCA57-74FD-40D1-B8ED-CE1BD4ACD2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75316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9472E5-EAB4-4DDE-9F1B-3D86FD08B882}" type="datetimeFigureOut">
              <a:rPr lang="en-GB" smtClean="0"/>
              <a:t>09/04/2026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DBCA57-74FD-40D1-B8ED-CE1BD4ACD2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742409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9472E5-EAB4-4DDE-9F1B-3D86FD08B882}" type="datetimeFigureOut">
              <a:rPr lang="en-GB" smtClean="0"/>
              <a:t>09/04/2026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DBCA57-74FD-40D1-B8ED-CE1BD4ACD2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271913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1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9472E5-EAB4-4DDE-9F1B-3D86FD08B882}" type="datetimeFigureOut">
              <a:rPr lang="en-GB" smtClean="0"/>
              <a:t>09/04/2026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DBCA57-74FD-40D1-B8ED-CE1BD4ACD27E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610723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816812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BC9472E5-EAB4-4DDE-9F1B-3D86FD08B882}" type="datetimeFigureOut">
              <a:rPr lang="en-GB" smtClean="0"/>
              <a:t>09/04/2026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E7DBCA57-74FD-40D1-B8ED-CE1BD4ACD2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680991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  <p:sldLayoutId id="2147483804" r:id="rId12"/>
    <p:sldLayoutId id="2147483805" r:id="rId13"/>
    <p:sldLayoutId id="2147483806" r:id="rId14"/>
    <p:sldLayoutId id="2147483807" r:id="rId15"/>
    <p:sldLayoutId id="2147483808" r:id="rId16"/>
    <p:sldLayoutId id="2147483809" r:id="rId17"/>
    <p:sldLayoutId id="2147483810" r:id="rId18"/>
    <p:sldLayoutId id="2147483811" r:id="rId19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9.xml"/><Relationship Id="rId4" Type="http://schemas.openxmlformats.org/officeDocument/2006/relationships/chart" Target="../charts/char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ideaworkscompany.com/store/2023-yearbook-of-ancillary-revenue/" TargetMode="External"/><Relationship Id="rId3" Type="http://schemas.openxmlformats.org/officeDocument/2006/relationships/hyperlink" Target="https://about.bnef.com/insights/clean-transport/electric-vehicle-outlook/" TargetMode="External"/><Relationship Id="rId7" Type="http://schemas.openxmlformats.org/officeDocument/2006/relationships/hyperlink" Target="https://uk.newsroom.ibm.com/24-07-2023-IBM-Security-Report-Cost-of-a-Data-Breach-for-UK-Businesses-Averages-3-4m" TargetMode="External"/><Relationship Id="rId2" Type="http://schemas.openxmlformats.org/officeDocument/2006/relationships/hyperlink" Target="https://www.british-business-bank.co.uk/business-guidance/guidance-articles/finance/start-up-loan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ibisworld.com/united-kingdom/industry/taxi-operation/3180/" TargetMode="External"/><Relationship Id="rId5" Type="http://schemas.openxmlformats.org/officeDocument/2006/relationships/hyperlink" Target="https://www.iata.org/en/services/data/market-data/world-air-transport-statistics/" TargetMode="External"/><Relationship Id="rId10" Type="http://schemas.openxmlformats.org/officeDocument/2006/relationships/hyperlink" Target="http://dx.doi.org/10.1016/j.lrp.2009.07.003" TargetMode="External"/><Relationship Id="rId4" Type="http://schemas.openxmlformats.org/officeDocument/2006/relationships/hyperlink" Target="https://lodgingmagazine.com/expedia-group-reports-2023-trends-across-the-broader-travel-industry/" TargetMode="External"/><Relationship Id="rId9" Type="http://schemas.openxmlformats.org/officeDocument/2006/relationships/hyperlink" Target="https://doi.org/10.1016/S0883-9026(00)00060-4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285B7B-D823-4020-0EC0-544A6E96429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0"/>
            <a:ext cx="9986682" cy="2671481"/>
          </a:xfrm>
        </p:spPr>
        <p:txBody>
          <a:bodyPr>
            <a:normAutofit/>
          </a:bodyPr>
          <a:lstStyle/>
          <a:p>
            <a:r>
              <a:rPr lang="en-GB" dirty="0" err="1"/>
              <a:t>SkyCab</a:t>
            </a:r>
            <a:r>
              <a:rPr lang="en-GB" dirty="0"/>
              <a:t> </a:t>
            </a:r>
            <a:br>
              <a:rPr lang="en-GB" dirty="0"/>
            </a:br>
            <a:r>
              <a:rPr lang="en-GB" sz="2700" dirty="0"/>
              <a:t>Airline Partnership Platform</a:t>
            </a:r>
            <a:br>
              <a:rPr lang="en-GB" dirty="0"/>
            </a:br>
            <a:r>
              <a:rPr lang="en-GB" sz="1800" b="1" i="1" dirty="0">
                <a:solidFill>
                  <a:schemeClr val="accent6"/>
                </a:solidFill>
              </a:rPr>
              <a:t>Pre-book your ground transport before you land</a:t>
            </a:r>
            <a:br>
              <a:rPr lang="en-GB" b="1" i="1" dirty="0"/>
            </a:br>
            <a:endParaRPr lang="en-GB" b="1" i="1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497EE5-F081-CDFF-132F-40B2E69FFED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04047" y="2366681"/>
            <a:ext cx="10381129" cy="3827931"/>
          </a:xfrm>
        </p:spPr>
        <p:txBody>
          <a:bodyPr>
            <a:normAutofit/>
          </a:bodyPr>
          <a:lstStyle/>
          <a:p>
            <a:endParaRPr lang="en-GB" sz="2400" i="1" dirty="0">
              <a:solidFill>
                <a:srgbClr val="C00000"/>
              </a:solidFill>
            </a:endParaRP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00052DD-4FE3-738F-AE8D-2AA3E2D3D880}"/>
              </a:ext>
            </a:extLst>
          </p:cNvPr>
          <p:cNvSpPr txBox="1"/>
          <p:nvPr/>
        </p:nvSpPr>
        <p:spPr>
          <a:xfrm>
            <a:off x="1524001" y="2859314"/>
            <a:ext cx="9762564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 </a:t>
            </a:r>
            <a:r>
              <a:rPr lang="en-GB" dirty="0" err="1"/>
              <a:t>SkyCab</a:t>
            </a:r>
            <a:r>
              <a:rPr lang="en-GB" dirty="0"/>
              <a:t> integrates directly into airline Inflight Entertainment Systems connecting passengers to ground transport while still airborne.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57F6485-328D-09D7-AB92-2089F725D116}"/>
              </a:ext>
            </a:extLst>
          </p:cNvPr>
          <p:cNvSpPr txBox="1"/>
          <p:nvPr/>
        </p:nvSpPr>
        <p:spPr>
          <a:xfrm>
            <a:off x="5038165" y="4071255"/>
            <a:ext cx="6015317" cy="1477328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Entrepreneurship Module</a:t>
            </a:r>
          </a:p>
          <a:p>
            <a:r>
              <a:rPr lang="en-GB" dirty="0"/>
              <a:t>Business Plan Portfolio</a:t>
            </a:r>
          </a:p>
          <a:p>
            <a:r>
              <a:rPr lang="en-GB" dirty="0"/>
              <a:t>Module: Entrepreneurship - LCBB5013</a:t>
            </a:r>
          </a:p>
          <a:p>
            <a:r>
              <a:rPr lang="en-GB" dirty="0"/>
              <a:t>Tutor: Toyin Adisa </a:t>
            </a:r>
          </a:p>
          <a:p>
            <a:r>
              <a:rPr lang="en-GB" dirty="0"/>
              <a:t>Student: Danut Constantin Chinole -2316293 </a:t>
            </a:r>
          </a:p>
        </p:txBody>
      </p:sp>
    </p:spTree>
    <p:extLst>
      <p:ext uri="{BB962C8B-B14F-4D97-AF65-F5344CB8AC3E}">
        <p14:creationId xmlns:p14="http://schemas.microsoft.com/office/powerpoint/2010/main" val="6344926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423B7927-80C8-44F9-07F8-698A09DAA0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92306" y="2017486"/>
            <a:ext cx="4661378" cy="558800"/>
          </a:xfrm>
          <a:solidFill>
            <a:srgbClr val="FF0000"/>
          </a:solidFill>
        </p:spPr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The Problem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3FA3AA-E524-D1C2-7A0F-0B54763B7D6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92306" y="2779486"/>
            <a:ext cx="4661378" cy="2960540"/>
          </a:xfrm>
          <a:solidFill>
            <a:schemeClr val="bg1"/>
          </a:solidFill>
        </p:spPr>
        <p:txBody>
          <a:bodyPr>
            <a:normAutofit fontScale="70000" lnSpcReduction="20000"/>
          </a:bodyPr>
          <a:lstStyle/>
          <a:p>
            <a:r>
              <a:rPr lang="en-GB" dirty="0">
                <a:solidFill>
                  <a:schemeClr val="tx1"/>
                </a:solidFill>
              </a:rPr>
              <a:t>650M+ passengers face ground transport chaos on arrival each year (IATA, 2023)</a:t>
            </a:r>
          </a:p>
          <a:p>
            <a:endParaRPr lang="en-GB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tx1"/>
                </a:solidFill>
              </a:rPr>
              <a:t>No IFE  booking solution exists at scale.</a:t>
            </a:r>
          </a:p>
          <a:p>
            <a:endParaRPr lang="en-GB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tx1"/>
                </a:solidFill>
              </a:rPr>
              <a:t>Passengers must use unfamiliar apps, languages &amp; payment systems post-landing.</a:t>
            </a:r>
          </a:p>
          <a:p>
            <a:endParaRPr lang="en-GB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tx1"/>
                </a:solidFill>
              </a:rPr>
              <a:t>Surge pricing, taxi queues &amp; missed connections cost travellers time and money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321CEC8-D24A-E7C0-7462-6BAEBD3EDD1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38316" y="2779486"/>
            <a:ext cx="4661378" cy="2960540"/>
          </a:xfrm>
          <a:solidFill>
            <a:schemeClr val="bg1"/>
          </a:solidFill>
        </p:spPr>
        <p:txBody>
          <a:bodyPr>
            <a:normAutofit fontScale="70000" lnSpcReduction="20000"/>
          </a:bodyPr>
          <a:lstStyle/>
          <a:p>
            <a:r>
              <a:rPr lang="en-GB" dirty="0" err="1">
                <a:solidFill>
                  <a:schemeClr val="tx1"/>
                </a:solidFill>
              </a:rPr>
              <a:t>SkyCAB</a:t>
            </a:r>
            <a:r>
              <a:rPr lang="en-GB" dirty="0">
                <a:solidFill>
                  <a:schemeClr val="tx1"/>
                </a:solidFill>
              </a:rPr>
              <a:t> embeds into the airline's IFE system  passengers book ground transport mid-flight.</a:t>
            </a:r>
          </a:p>
          <a:p>
            <a:endParaRPr lang="en-GB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tx1"/>
                </a:solidFill>
              </a:rPr>
              <a:t>API plugin compatible with Panasonic, Thales &amp; Safran IFE platforms.</a:t>
            </a:r>
          </a:p>
          <a:p>
            <a:endParaRPr lang="en-GB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tx1"/>
                </a:solidFill>
              </a:rPr>
              <a:t>Multi-language, seatback or Wi-Fi interface confirmed booking.</a:t>
            </a:r>
          </a:p>
          <a:p>
            <a:endParaRPr lang="en-GB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tx1"/>
                </a:solidFill>
              </a:rPr>
              <a:t>Promotes EV &amp; low-emission transport, supporting airline ESG commitments</a:t>
            </a:r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8C6FB4B-8AE2-04DB-2032-2B305881222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338316" y="1959429"/>
            <a:ext cx="4661378" cy="558801"/>
          </a:xfrm>
          <a:solidFill>
            <a:srgbClr val="FF0000"/>
          </a:solidFill>
        </p:spPr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The solution</a:t>
            </a: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9B02CCF7-E2EB-30B0-A6CB-E991A5B431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3436" y="791030"/>
            <a:ext cx="9008364" cy="957942"/>
          </a:xfrm>
        </p:spPr>
        <p:txBody>
          <a:bodyPr>
            <a:normAutofit fontScale="90000"/>
          </a:bodyPr>
          <a:lstStyle/>
          <a:p>
            <a:r>
              <a:rPr lang="en-GB" dirty="0"/>
              <a:t>THE PROBLEM &amp; THE SOLUTION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78953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B455B88A-C127-47B3-B317-724BD4EA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3F07A923-368D-45E6-AACC-9ECE4057AA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3FE16B44-FE3C-4330-AF20-E869FC7B78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81CB6733-6A12-4A1C-87C3-B676FB381D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A754CCFD-DC5E-453F-B95A-F045ED9B29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AE826A39-89EA-44EA-ABC5-F446934921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2C33F367-76E5-4D2A-96B1-4FD443CDD1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dk2">
                  <a:tint val="97000"/>
                  <a:hueMod val="92000"/>
                  <a:satMod val="169000"/>
                  <a:lumMod val="164000"/>
                </a:schemeClr>
              </a:gs>
              <a:gs pos="100000">
                <a:schemeClr val="dk2">
                  <a:shade val="96000"/>
                  <a:satMod val="120000"/>
                  <a:lumMod val="90000"/>
                </a:schemeClr>
              </a:gs>
            </a:gsLst>
            <a:lin ang="612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Snip Diagonal Corner Rectangle 21">
            <a:extLst>
              <a:ext uri="{FF2B5EF4-FFF2-40B4-BE49-F238E27FC236}">
                <a16:creationId xmlns:a16="http://schemas.microsoft.com/office/drawing/2014/main" id="{6F769419-3E73-449D-B62A-0CDEC946A6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8129873" cy="6858002"/>
          </a:xfrm>
          <a:prstGeom prst="snip2DiagRect">
            <a:avLst>
              <a:gd name="adj1" fmla="val 0"/>
              <a:gd name="adj2" fmla="val 0"/>
            </a:avLst>
          </a:prstGeom>
          <a:solidFill>
            <a:schemeClr val="bg1">
              <a:alpha val="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A6515200-42F9-488F-9895-6CDBCD1E87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43185F0E-78D5-4C2D-9239-D3515B4488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D5BD9142-FF9C-4EED-A027-18D095481B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42F547D3-9752-4481-B3A8-50E08610B8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F1999C2F-3D0D-4813-9696-83630A6FEA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EC737390-C9CA-456B-9F40-D7A76EA242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587A6B1-1B77-C9A1-11A2-058BF7E187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88661" y="941424"/>
            <a:ext cx="3043896" cy="324861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300" kern="1200" cap="all">
                <a:ln w="3175" cmpd="sng">
                  <a:noFill/>
                </a:ln>
                <a:solidFill>
                  <a:srgbClr val="FFFFFF"/>
                </a:solidFill>
                <a:effectLst/>
                <a:latin typeface="+mj-lt"/>
                <a:ea typeface="+mj-ea"/>
                <a:cs typeface="+mj-cs"/>
              </a:rPr>
              <a:t>MARKET OPPORTUNITY</a:t>
            </a:r>
            <a:br>
              <a:rPr lang="en-US" sz="3300" kern="1200" cap="all">
                <a:ln w="3175" cmpd="sng">
                  <a:noFill/>
                </a:ln>
                <a:solidFill>
                  <a:srgbClr val="FFFFFF"/>
                </a:solidFill>
                <a:effectLst/>
                <a:latin typeface="+mj-lt"/>
                <a:ea typeface="+mj-ea"/>
                <a:cs typeface="+mj-cs"/>
              </a:rPr>
            </a:br>
            <a:endParaRPr lang="en-US" sz="3300" kern="1200" cap="all">
              <a:ln w="3175" cmpd="sng">
                <a:noFill/>
              </a:ln>
              <a:solidFill>
                <a:srgbClr val="FFFFFF"/>
              </a:solidFill>
              <a:effectLst/>
              <a:latin typeface="+mj-lt"/>
              <a:ea typeface="+mj-ea"/>
              <a:cs typeface="+mj-cs"/>
            </a:endParaRPr>
          </a:p>
        </p:txBody>
      </p:sp>
      <p:graphicFrame>
        <p:nvGraphicFramePr>
          <p:cNvPr id="5" name="Text Placeholder 2">
            <a:extLst>
              <a:ext uri="{FF2B5EF4-FFF2-40B4-BE49-F238E27FC236}">
                <a16:creationId xmlns:a16="http://schemas.microsoft.com/office/drawing/2014/main" id="{BA0FAFE2-1D36-FA04-B7D3-FE84B946249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15149228"/>
              </p:ext>
            </p:extLst>
          </p:nvPr>
        </p:nvGraphicFramePr>
        <p:xfrm>
          <a:off x="940645" y="941424"/>
          <a:ext cx="6190459" cy="47687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471889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2000" cy="1158240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3" name="Text 1"/>
          <p:cNvSpPr/>
          <p:nvPr/>
        </p:nvSpPr>
        <p:spPr>
          <a:xfrm>
            <a:off x="426720" y="97536"/>
            <a:ext cx="1097280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2933" b="1" kern="0" spc="400" dirty="0">
                <a:solidFill>
                  <a:srgbClr val="FFFFFF"/>
                </a:solidFill>
                <a:latin typeface="Arial Black" pitchFamily="34" charset="0"/>
                <a:ea typeface="Arial Black" pitchFamily="34" charset="-122"/>
                <a:cs typeface="Arial Black" pitchFamily="34" charset="-120"/>
              </a:rPr>
              <a:t>BUSINESS MODEL &amp; REVENUE STREAMS</a:t>
            </a:r>
            <a:endParaRPr lang="en-US" sz="2933" dirty="0"/>
          </a:p>
        </p:txBody>
      </p:sp>
      <p:sp>
        <p:nvSpPr>
          <p:cNvPr id="4" name="Text 2"/>
          <p:cNvSpPr/>
          <p:nvPr/>
        </p:nvSpPr>
        <p:spPr>
          <a:xfrm>
            <a:off x="426720" y="1158240"/>
            <a:ext cx="10972800" cy="463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467" i="1" dirty="0">
                <a:solidFill>
                  <a:srgbClr val="1B4F8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B2B2C Multi-Sided Platform — Osterwalder &amp; Pigneur (2010)</a:t>
            </a:r>
            <a:endParaRPr lang="en-US" sz="1467" dirty="0"/>
          </a:p>
        </p:txBody>
      </p:sp>
      <p:sp>
        <p:nvSpPr>
          <p:cNvPr id="5" name="Shape 3"/>
          <p:cNvSpPr/>
          <p:nvPr/>
        </p:nvSpPr>
        <p:spPr>
          <a:xfrm>
            <a:off x="365760" y="1767840"/>
            <a:ext cx="3657600" cy="4511040"/>
          </a:xfrm>
          <a:prstGeom prst="rect">
            <a:avLst/>
          </a:prstGeom>
          <a:solidFill>
            <a:srgbClr val="FFFFFF"/>
          </a:solidFill>
          <a:ln/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6" name="Shape 4"/>
          <p:cNvSpPr/>
          <p:nvPr/>
        </p:nvSpPr>
        <p:spPr>
          <a:xfrm>
            <a:off x="365760" y="1731264"/>
            <a:ext cx="3657600" cy="1219200"/>
          </a:xfrm>
          <a:prstGeom prst="rect">
            <a:avLst/>
          </a:prstGeom>
          <a:solidFill>
            <a:srgbClr val="1B4F8A"/>
          </a:solidFill>
          <a:ln/>
        </p:spPr>
        <p:txBody>
          <a:bodyPr/>
          <a:lstStyle/>
          <a:p>
            <a:endParaRPr lang="en-GB" sz="2400"/>
          </a:p>
        </p:txBody>
      </p:sp>
      <p:pic>
        <p:nvPicPr>
          <p:cNvPr id="7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65376" y="1804416"/>
            <a:ext cx="670560" cy="670560"/>
          </a:xfrm>
          <a:prstGeom prst="rect">
            <a:avLst/>
          </a:prstGeom>
        </p:spPr>
      </p:pic>
      <p:sp>
        <p:nvSpPr>
          <p:cNvPr id="8" name="Text 5"/>
          <p:cNvSpPr/>
          <p:nvPr/>
        </p:nvSpPr>
        <p:spPr>
          <a:xfrm>
            <a:off x="365760" y="2462784"/>
            <a:ext cx="3657600" cy="463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1733" b="1" dirty="0">
                <a:solidFill>
                  <a:srgbClr val="FFFFFF"/>
                </a:solidFill>
                <a:latin typeface="Arial Black" pitchFamily="34" charset="0"/>
                <a:ea typeface="Arial Black" pitchFamily="34" charset="-122"/>
                <a:cs typeface="Arial Black" pitchFamily="34" charset="-120"/>
              </a:rPr>
              <a:t>Airline SaaS Licence</a:t>
            </a:r>
            <a:endParaRPr lang="en-US" sz="1733" dirty="0"/>
          </a:p>
        </p:txBody>
      </p:sp>
      <p:sp>
        <p:nvSpPr>
          <p:cNvPr id="9" name="Shape 6"/>
          <p:cNvSpPr/>
          <p:nvPr/>
        </p:nvSpPr>
        <p:spPr>
          <a:xfrm>
            <a:off x="731520" y="2974848"/>
            <a:ext cx="2926080" cy="512064"/>
          </a:xfrm>
          <a:prstGeom prst="rect">
            <a:avLst/>
          </a:prstGeom>
          <a:solidFill>
            <a:srgbClr val="F4A922"/>
          </a:solidFill>
          <a:ln/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10" name="Text 7"/>
          <p:cNvSpPr/>
          <p:nvPr/>
        </p:nvSpPr>
        <p:spPr>
          <a:xfrm>
            <a:off x="731520" y="2974848"/>
            <a:ext cx="292608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1867" b="1" dirty="0">
                <a:solidFill>
                  <a:srgbClr val="0D1B2A"/>
                </a:solidFill>
                <a:latin typeface="Arial Black" pitchFamily="34" charset="0"/>
                <a:ea typeface="Arial Black" pitchFamily="34" charset="-122"/>
                <a:cs typeface="Arial Black" pitchFamily="34" charset="-120"/>
              </a:rPr>
              <a:t>£2,500–£8,000/mo</a:t>
            </a:r>
            <a:endParaRPr lang="en-US" sz="1867" dirty="0"/>
          </a:p>
        </p:txBody>
      </p:sp>
      <p:sp>
        <p:nvSpPr>
          <p:cNvPr id="11" name="Text 8"/>
          <p:cNvSpPr/>
          <p:nvPr/>
        </p:nvSpPr>
        <p:spPr>
          <a:xfrm>
            <a:off x="512064" y="3584448"/>
            <a:ext cx="3364992" cy="2316480"/>
          </a:xfrm>
          <a:prstGeom prst="rect">
            <a:avLst/>
          </a:prstGeom>
          <a:noFill/>
          <a:ln/>
        </p:spPr>
        <p:txBody>
          <a:bodyPr wrap="square" lIns="135467" tIns="135467" rIns="135467" bIns="135467" rtlCol="0" anchor="t"/>
          <a:lstStyle/>
          <a:p>
            <a:r>
              <a:rPr lang="en-US" sz="2000" dirty="0">
                <a:solidFill>
                  <a:srgbClr val="1A25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Monthly platform fee tiered by fleet size. Recurring, predictable revenue (Teece, 2010). Penetration pricing to accelerate adoption (Tellis, 1986).</a:t>
            </a:r>
            <a:endParaRPr lang="en-US" sz="2000" dirty="0"/>
          </a:p>
        </p:txBody>
      </p:sp>
      <p:sp>
        <p:nvSpPr>
          <p:cNvPr id="12" name="Shape 9"/>
          <p:cNvSpPr/>
          <p:nvPr/>
        </p:nvSpPr>
        <p:spPr>
          <a:xfrm>
            <a:off x="4242816" y="1731264"/>
            <a:ext cx="3657600" cy="4511040"/>
          </a:xfrm>
          <a:prstGeom prst="rect">
            <a:avLst/>
          </a:prstGeom>
          <a:solidFill>
            <a:srgbClr val="FFFFFF"/>
          </a:solidFill>
          <a:ln/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13" name="Shape 10"/>
          <p:cNvSpPr/>
          <p:nvPr/>
        </p:nvSpPr>
        <p:spPr>
          <a:xfrm>
            <a:off x="4242816" y="1731264"/>
            <a:ext cx="3657600" cy="1219200"/>
          </a:xfrm>
          <a:prstGeom prst="rect">
            <a:avLst/>
          </a:prstGeom>
          <a:solidFill>
            <a:srgbClr val="2E8BC0"/>
          </a:solidFill>
          <a:ln/>
        </p:spPr>
        <p:txBody>
          <a:bodyPr/>
          <a:lstStyle/>
          <a:p>
            <a:endParaRPr lang="en-GB" sz="2400"/>
          </a:p>
        </p:txBody>
      </p:sp>
      <p:pic>
        <p:nvPicPr>
          <p:cNvPr id="14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42432" y="1804416"/>
            <a:ext cx="670560" cy="670560"/>
          </a:xfrm>
          <a:prstGeom prst="rect">
            <a:avLst/>
          </a:prstGeom>
        </p:spPr>
      </p:pic>
      <p:sp>
        <p:nvSpPr>
          <p:cNvPr id="15" name="Text 11"/>
          <p:cNvSpPr/>
          <p:nvPr/>
        </p:nvSpPr>
        <p:spPr>
          <a:xfrm>
            <a:off x="4242816" y="2462784"/>
            <a:ext cx="3657600" cy="463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1733" b="1" dirty="0">
                <a:solidFill>
                  <a:srgbClr val="FFFFFF"/>
                </a:solidFill>
                <a:latin typeface="Arial Black" pitchFamily="34" charset="0"/>
                <a:ea typeface="Arial Black" pitchFamily="34" charset="-122"/>
                <a:cs typeface="Arial Black" pitchFamily="34" charset="-120"/>
              </a:rPr>
              <a:t>Booking Commission</a:t>
            </a:r>
            <a:endParaRPr lang="en-US" sz="1733" dirty="0"/>
          </a:p>
        </p:txBody>
      </p:sp>
      <p:sp>
        <p:nvSpPr>
          <p:cNvPr id="16" name="Shape 12"/>
          <p:cNvSpPr/>
          <p:nvPr/>
        </p:nvSpPr>
        <p:spPr>
          <a:xfrm>
            <a:off x="4608576" y="2974848"/>
            <a:ext cx="2926080" cy="512064"/>
          </a:xfrm>
          <a:prstGeom prst="rect">
            <a:avLst/>
          </a:prstGeom>
          <a:solidFill>
            <a:srgbClr val="F4A922"/>
          </a:solidFill>
          <a:ln/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17" name="Text 13"/>
          <p:cNvSpPr/>
          <p:nvPr/>
        </p:nvSpPr>
        <p:spPr>
          <a:xfrm>
            <a:off x="4608576" y="2974848"/>
            <a:ext cx="292608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1867" b="1" dirty="0">
                <a:solidFill>
                  <a:srgbClr val="0D1B2A"/>
                </a:solidFill>
                <a:latin typeface="Arial Black" pitchFamily="34" charset="0"/>
                <a:ea typeface="Arial Black" pitchFamily="34" charset="-122"/>
                <a:cs typeface="Arial Black" pitchFamily="34" charset="-120"/>
              </a:rPr>
              <a:t>7–10% per booking</a:t>
            </a:r>
            <a:endParaRPr lang="en-US" sz="1867" dirty="0"/>
          </a:p>
        </p:txBody>
      </p:sp>
      <p:sp>
        <p:nvSpPr>
          <p:cNvPr id="18" name="Text 14"/>
          <p:cNvSpPr/>
          <p:nvPr/>
        </p:nvSpPr>
        <p:spPr>
          <a:xfrm>
            <a:off x="4389120" y="3584448"/>
            <a:ext cx="3364992" cy="2316480"/>
          </a:xfrm>
          <a:prstGeom prst="rect">
            <a:avLst/>
          </a:prstGeom>
          <a:noFill/>
          <a:ln/>
        </p:spPr>
        <p:txBody>
          <a:bodyPr wrap="square" lIns="135467" tIns="135467" rIns="135467" bIns="135467" rtlCol="0" anchor="t"/>
          <a:lstStyle/>
          <a:p>
            <a:r>
              <a:rPr lang="en-US" sz="2000" dirty="0">
                <a:solidFill>
                  <a:srgbClr val="1A25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Commission on every completed passenger ground transport transaction. Scales directly with passenger volume, zero marginal cost per additional booking.</a:t>
            </a:r>
            <a:endParaRPr lang="en-US" sz="2000" dirty="0"/>
          </a:p>
        </p:txBody>
      </p:sp>
      <p:sp>
        <p:nvSpPr>
          <p:cNvPr id="19" name="Shape 15"/>
          <p:cNvSpPr/>
          <p:nvPr/>
        </p:nvSpPr>
        <p:spPr>
          <a:xfrm>
            <a:off x="8119872" y="1804416"/>
            <a:ext cx="3657600" cy="4511040"/>
          </a:xfrm>
          <a:prstGeom prst="rect">
            <a:avLst/>
          </a:prstGeom>
          <a:solidFill>
            <a:srgbClr val="FFFFFF"/>
          </a:solidFill>
          <a:ln/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20" name="Shape 16"/>
          <p:cNvSpPr/>
          <p:nvPr/>
        </p:nvSpPr>
        <p:spPr>
          <a:xfrm>
            <a:off x="8119872" y="1731264"/>
            <a:ext cx="3657600" cy="1219200"/>
          </a:xfrm>
          <a:prstGeom prst="rect">
            <a:avLst/>
          </a:prstGeom>
          <a:solidFill>
            <a:srgbClr val="1B7A6E"/>
          </a:solidFill>
          <a:ln/>
        </p:spPr>
        <p:txBody>
          <a:bodyPr/>
          <a:lstStyle/>
          <a:p>
            <a:endParaRPr lang="en-GB" sz="2400"/>
          </a:p>
        </p:txBody>
      </p:sp>
      <p:pic>
        <p:nvPicPr>
          <p:cNvPr id="21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619488" y="1804416"/>
            <a:ext cx="670560" cy="670560"/>
          </a:xfrm>
          <a:prstGeom prst="rect">
            <a:avLst/>
          </a:prstGeom>
        </p:spPr>
      </p:pic>
      <p:sp>
        <p:nvSpPr>
          <p:cNvPr id="22" name="Text 17"/>
          <p:cNvSpPr/>
          <p:nvPr/>
        </p:nvSpPr>
        <p:spPr>
          <a:xfrm>
            <a:off x="8119872" y="2462784"/>
            <a:ext cx="3657600" cy="463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1733" b="1" dirty="0">
                <a:solidFill>
                  <a:srgbClr val="FFFFFF"/>
                </a:solidFill>
                <a:latin typeface="Arial Black" pitchFamily="34" charset="0"/>
                <a:ea typeface="Arial Black" pitchFamily="34" charset="-122"/>
                <a:cs typeface="Arial Black" pitchFamily="34" charset="-120"/>
              </a:rPr>
              <a:t>Partner Network Fee</a:t>
            </a:r>
            <a:endParaRPr lang="en-US" sz="1733" dirty="0"/>
          </a:p>
        </p:txBody>
      </p:sp>
      <p:sp>
        <p:nvSpPr>
          <p:cNvPr id="23" name="Shape 18"/>
          <p:cNvSpPr/>
          <p:nvPr/>
        </p:nvSpPr>
        <p:spPr>
          <a:xfrm>
            <a:off x="8485632" y="2974848"/>
            <a:ext cx="2926080" cy="512064"/>
          </a:xfrm>
          <a:prstGeom prst="rect">
            <a:avLst/>
          </a:prstGeom>
          <a:solidFill>
            <a:srgbClr val="F4A922"/>
          </a:solidFill>
          <a:ln/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24" name="Text 19"/>
          <p:cNvSpPr/>
          <p:nvPr/>
        </p:nvSpPr>
        <p:spPr>
          <a:xfrm>
            <a:off x="8485632" y="2974848"/>
            <a:ext cx="292608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1867" b="1" dirty="0">
                <a:solidFill>
                  <a:srgbClr val="0D1B2A"/>
                </a:solidFill>
                <a:latin typeface="Arial Black" pitchFamily="34" charset="0"/>
                <a:ea typeface="Arial Black" pitchFamily="34" charset="-122"/>
                <a:cs typeface="Arial Black" pitchFamily="34" charset="-120"/>
              </a:rPr>
              <a:t>£500–£2,000/yr</a:t>
            </a:r>
            <a:endParaRPr lang="en-US" sz="1867" dirty="0"/>
          </a:p>
        </p:txBody>
      </p:sp>
      <p:sp>
        <p:nvSpPr>
          <p:cNvPr id="25" name="Text 20"/>
          <p:cNvSpPr/>
          <p:nvPr/>
        </p:nvSpPr>
        <p:spPr>
          <a:xfrm>
            <a:off x="8266176" y="3584448"/>
            <a:ext cx="3364992" cy="2316480"/>
          </a:xfrm>
          <a:prstGeom prst="rect">
            <a:avLst/>
          </a:prstGeom>
          <a:noFill/>
          <a:ln/>
        </p:spPr>
        <p:txBody>
          <a:bodyPr wrap="square" lIns="135467" tIns="135467" rIns="135467" bIns="135467" rtlCol="0" anchor="t"/>
          <a:lstStyle/>
          <a:p>
            <a:r>
              <a:rPr lang="en-US" sz="2000" dirty="0">
                <a:solidFill>
                  <a:srgbClr val="1A25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Annual listing fee for ground transport providers (taxi fleets, rideshare operators). Access to captive in-flight customer base with high booking intent</a:t>
            </a:r>
            <a:r>
              <a:rPr lang="en-US" sz="1467" dirty="0">
                <a:solidFill>
                  <a:srgbClr val="1A25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.</a:t>
            </a:r>
            <a:endParaRPr lang="en-US" sz="1467" dirty="0"/>
          </a:p>
        </p:txBody>
      </p:sp>
      <p:sp>
        <p:nvSpPr>
          <p:cNvPr id="26" name="Shape 21"/>
          <p:cNvSpPr/>
          <p:nvPr/>
        </p:nvSpPr>
        <p:spPr>
          <a:xfrm>
            <a:off x="0" y="6315456"/>
            <a:ext cx="12192000" cy="542544"/>
          </a:xfrm>
          <a:prstGeom prst="rect">
            <a:avLst/>
          </a:prstGeom>
          <a:solidFill>
            <a:srgbClr val="0D1B2A"/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27" name="Text 22"/>
          <p:cNvSpPr/>
          <p:nvPr/>
        </p:nvSpPr>
        <p:spPr>
          <a:xfrm>
            <a:off x="365760" y="6315456"/>
            <a:ext cx="11460480" cy="5425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1733" b="1" dirty="0">
                <a:solidFill>
                  <a:srgbClr val="F4A9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Target: £5M Annual Recurring Revenue (ARR) by Year 5  </a:t>
            </a:r>
            <a:endParaRPr lang="en-US" sz="173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2000" cy="1158240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3" name="Text 1"/>
          <p:cNvSpPr/>
          <p:nvPr/>
        </p:nvSpPr>
        <p:spPr>
          <a:xfrm>
            <a:off x="426720" y="97536"/>
            <a:ext cx="1097280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2933" b="1" kern="0" spc="400" dirty="0">
                <a:solidFill>
                  <a:srgbClr val="FFFFFF"/>
                </a:solidFill>
                <a:latin typeface="Arial Black" pitchFamily="34" charset="0"/>
                <a:ea typeface="Arial Black" pitchFamily="34" charset="-122"/>
                <a:cs typeface="Arial Black" pitchFamily="34" charset="-120"/>
              </a:rPr>
              <a:t>MARKET ANALYSIS — SWOT &amp; PESTEL</a:t>
            </a:r>
            <a:endParaRPr lang="en-US" sz="2933" dirty="0"/>
          </a:p>
        </p:txBody>
      </p:sp>
      <p:sp>
        <p:nvSpPr>
          <p:cNvPr id="4" name="Shape 2"/>
          <p:cNvSpPr/>
          <p:nvPr/>
        </p:nvSpPr>
        <p:spPr>
          <a:xfrm>
            <a:off x="182880" y="1280161"/>
            <a:ext cx="5791200" cy="2069215"/>
          </a:xfrm>
          <a:prstGeom prst="rect">
            <a:avLst/>
          </a:prstGeom>
          <a:solidFill>
            <a:srgbClr val="112233"/>
          </a:solidFill>
          <a:ln/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5" name="Shape 3"/>
          <p:cNvSpPr/>
          <p:nvPr/>
        </p:nvSpPr>
        <p:spPr>
          <a:xfrm>
            <a:off x="182880" y="1280160"/>
            <a:ext cx="5791200" cy="512064"/>
          </a:xfrm>
          <a:prstGeom prst="rect">
            <a:avLst/>
          </a:prstGeom>
          <a:solidFill>
            <a:srgbClr val="1A5276"/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6" name="Text 4"/>
          <p:cNvSpPr/>
          <p:nvPr/>
        </p:nvSpPr>
        <p:spPr>
          <a:xfrm>
            <a:off x="182880" y="1280160"/>
            <a:ext cx="579120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1733" b="1" dirty="0">
                <a:solidFill>
                  <a:srgbClr val="FFFFFF"/>
                </a:solidFill>
                <a:latin typeface="Arial Black" pitchFamily="34" charset="0"/>
                <a:ea typeface="Arial Black" pitchFamily="34" charset="-122"/>
                <a:cs typeface="Arial Black" pitchFamily="34" charset="-120"/>
              </a:rPr>
              <a:t>STRENGTHS</a:t>
            </a:r>
            <a:endParaRPr lang="en-US" sz="1733" dirty="0"/>
          </a:p>
        </p:txBody>
      </p:sp>
      <p:sp>
        <p:nvSpPr>
          <p:cNvPr id="7" name="Text 5"/>
          <p:cNvSpPr/>
          <p:nvPr/>
        </p:nvSpPr>
        <p:spPr>
          <a:xfrm>
            <a:off x="329184" y="1828800"/>
            <a:ext cx="5486400" cy="1950720"/>
          </a:xfrm>
          <a:prstGeom prst="rect">
            <a:avLst/>
          </a:prstGeom>
          <a:noFill/>
          <a:ln/>
        </p:spPr>
        <p:txBody>
          <a:bodyPr wrap="square" lIns="101600" tIns="101600" rIns="101600" bIns="101600" rtlCol="0" anchor="t"/>
          <a:lstStyle/>
          <a:p>
            <a:pPr marL="457189" indent="-457189">
              <a:buSzPct val="100000"/>
              <a:buChar char="•"/>
            </a:pPr>
            <a:r>
              <a:rPr lang="en-US" sz="1600" dirty="0">
                <a:solidFill>
                  <a:srgbClr val="C8DC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First-mover advantage in IFE-native booking </a:t>
            </a:r>
            <a:endParaRPr lang="en-US" sz="1600" dirty="0"/>
          </a:p>
          <a:p>
            <a:pPr marL="457189" indent="-457189">
              <a:buSzPct val="100000"/>
              <a:buChar char="•"/>
            </a:pPr>
            <a:r>
              <a:rPr lang="en-US" sz="1600" dirty="0">
                <a:solidFill>
                  <a:srgbClr val="C8DC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B2B SaaS = predictable recurring revenue</a:t>
            </a:r>
            <a:endParaRPr lang="en-US" sz="1600" dirty="0"/>
          </a:p>
          <a:p>
            <a:pPr marL="457189" indent="-457189">
              <a:buSzPct val="100000"/>
              <a:buChar char="•"/>
            </a:pPr>
            <a:r>
              <a:rPr lang="en-US" sz="1600" dirty="0">
                <a:solidFill>
                  <a:srgbClr val="C8DC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Airline brand association builds instant trust </a:t>
            </a:r>
            <a:endParaRPr lang="en-US" sz="1600" dirty="0"/>
          </a:p>
          <a:p>
            <a:pPr marL="457189" indent="-457189">
              <a:buSzPct val="100000"/>
              <a:buChar char="•"/>
            </a:pPr>
            <a:r>
              <a:rPr lang="en-US" sz="1600" dirty="0">
                <a:solidFill>
                  <a:srgbClr val="C8DC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Captive audience — zero consumer acquisition cost</a:t>
            </a:r>
            <a:endParaRPr lang="en-US" sz="1600" dirty="0"/>
          </a:p>
        </p:txBody>
      </p:sp>
      <p:sp>
        <p:nvSpPr>
          <p:cNvPr id="8" name="Shape 6"/>
          <p:cNvSpPr/>
          <p:nvPr/>
        </p:nvSpPr>
        <p:spPr>
          <a:xfrm>
            <a:off x="6217920" y="1280161"/>
            <a:ext cx="5791200" cy="2069215"/>
          </a:xfrm>
          <a:prstGeom prst="rect">
            <a:avLst/>
          </a:prstGeom>
          <a:solidFill>
            <a:srgbClr val="112233"/>
          </a:solidFill>
          <a:ln/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9" name="Shape 7"/>
          <p:cNvSpPr/>
          <p:nvPr/>
        </p:nvSpPr>
        <p:spPr>
          <a:xfrm>
            <a:off x="6217920" y="1280160"/>
            <a:ext cx="5791200" cy="512064"/>
          </a:xfrm>
          <a:prstGeom prst="rect">
            <a:avLst/>
          </a:prstGeom>
          <a:solidFill>
            <a:srgbClr val="922B21"/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10" name="Text 8"/>
          <p:cNvSpPr/>
          <p:nvPr/>
        </p:nvSpPr>
        <p:spPr>
          <a:xfrm>
            <a:off x="6217920" y="1280160"/>
            <a:ext cx="579120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1733" b="1" dirty="0">
                <a:solidFill>
                  <a:srgbClr val="FFFFFF"/>
                </a:solidFill>
                <a:latin typeface="Arial Black" pitchFamily="34" charset="0"/>
                <a:ea typeface="Arial Black" pitchFamily="34" charset="-122"/>
                <a:cs typeface="Arial Black" pitchFamily="34" charset="-120"/>
              </a:rPr>
              <a:t>WEAKNESSES</a:t>
            </a:r>
            <a:endParaRPr lang="en-US" sz="1733" dirty="0"/>
          </a:p>
        </p:txBody>
      </p:sp>
      <p:sp>
        <p:nvSpPr>
          <p:cNvPr id="11" name="Text 9"/>
          <p:cNvSpPr/>
          <p:nvPr/>
        </p:nvSpPr>
        <p:spPr>
          <a:xfrm>
            <a:off x="6364224" y="1828800"/>
            <a:ext cx="5486400" cy="1950720"/>
          </a:xfrm>
          <a:prstGeom prst="rect">
            <a:avLst/>
          </a:prstGeom>
          <a:noFill/>
          <a:ln/>
        </p:spPr>
        <p:txBody>
          <a:bodyPr wrap="square" lIns="101600" tIns="101600" rIns="101600" bIns="101600" rtlCol="0" anchor="t"/>
          <a:lstStyle/>
          <a:p>
            <a:pPr marL="457189" indent="-457189">
              <a:buSzPct val="100000"/>
              <a:buChar char="•"/>
            </a:pPr>
            <a:r>
              <a:rPr lang="en-US" sz="1600" dirty="0">
                <a:solidFill>
                  <a:srgbClr val="C8DC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Long airline sales cycles: 12–24 months </a:t>
            </a:r>
            <a:endParaRPr lang="en-US" sz="1600" dirty="0"/>
          </a:p>
          <a:p>
            <a:pPr marL="457189" indent="-457189">
              <a:buSzPct val="100000"/>
              <a:buChar char="•"/>
            </a:pPr>
            <a:r>
              <a:rPr lang="en-US" sz="1600" dirty="0">
                <a:solidFill>
                  <a:srgbClr val="C8DC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High IFE certification costs at launch</a:t>
            </a:r>
            <a:endParaRPr lang="en-US" sz="1600" dirty="0"/>
          </a:p>
          <a:p>
            <a:pPr marL="457189" indent="-457189">
              <a:buSzPct val="100000"/>
              <a:buChar char="•"/>
            </a:pPr>
            <a:r>
              <a:rPr lang="en-US" sz="1600" dirty="0">
                <a:solidFill>
                  <a:srgbClr val="C8DC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Growth dependent on airline partnership pipeline</a:t>
            </a:r>
            <a:endParaRPr lang="en-US" sz="1600" dirty="0"/>
          </a:p>
          <a:p>
            <a:pPr marL="457189" indent="-457189">
              <a:buSzPct val="100000"/>
              <a:buChar char="•"/>
            </a:pPr>
            <a:r>
              <a:rPr lang="en-US" sz="1600" dirty="0">
                <a:solidFill>
                  <a:srgbClr val="C8DC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brand recognition at launch</a:t>
            </a:r>
            <a:endParaRPr lang="en-US" sz="1600" dirty="0"/>
          </a:p>
        </p:txBody>
      </p:sp>
      <p:sp>
        <p:nvSpPr>
          <p:cNvPr id="12" name="Shape 10"/>
          <p:cNvSpPr/>
          <p:nvPr/>
        </p:nvSpPr>
        <p:spPr>
          <a:xfrm>
            <a:off x="182880" y="4047744"/>
            <a:ext cx="5791200" cy="2584704"/>
          </a:xfrm>
          <a:prstGeom prst="rect">
            <a:avLst/>
          </a:prstGeom>
          <a:solidFill>
            <a:srgbClr val="112233"/>
          </a:solidFill>
          <a:ln/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13" name="Shape 11"/>
          <p:cNvSpPr/>
          <p:nvPr/>
        </p:nvSpPr>
        <p:spPr>
          <a:xfrm>
            <a:off x="182880" y="3617600"/>
            <a:ext cx="5791200" cy="667821"/>
          </a:xfrm>
          <a:prstGeom prst="rect">
            <a:avLst/>
          </a:prstGeom>
          <a:solidFill>
            <a:srgbClr val="1E8449"/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14" name="Text 12"/>
          <p:cNvSpPr/>
          <p:nvPr/>
        </p:nvSpPr>
        <p:spPr>
          <a:xfrm>
            <a:off x="182880" y="3651438"/>
            <a:ext cx="5791200" cy="581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1733" b="1" dirty="0">
                <a:solidFill>
                  <a:srgbClr val="FFFFFF"/>
                </a:solidFill>
                <a:latin typeface="Arial Black" pitchFamily="34" charset="0"/>
                <a:ea typeface="Arial Black" pitchFamily="34" charset="-122"/>
                <a:cs typeface="Arial Black" pitchFamily="34" charset="-120"/>
              </a:rPr>
              <a:t>OPPORTUNITIES</a:t>
            </a:r>
            <a:endParaRPr lang="en-US" sz="1733" dirty="0"/>
          </a:p>
        </p:txBody>
      </p:sp>
      <p:sp>
        <p:nvSpPr>
          <p:cNvPr id="15" name="Text 13"/>
          <p:cNvSpPr/>
          <p:nvPr/>
        </p:nvSpPr>
        <p:spPr>
          <a:xfrm>
            <a:off x="329184" y="4319259"/>
            <a:ext cx="5486400" cy="1470844"/>
          </a:xfrm>
          <a:prstGeom prst="rect">
            <a:avLst/>
          </a:prstGeom>
          <a:noFill/>
          <a:ln/>
        </p:spPr>
        <p:txBody>
          <a:bodyPr wrap="square" lIns="101600" tIns="101600" rIns="101600" bIns="101600" rtlCol="0" anchor="t"/>
          <a:lstStyle/>
          <a:p>
            <a:pPr marL="457189" indent="-457189">
              <a:buSzPct val="100000"/>
              <a:buChar char="•"/>
            </a:pPr>
            <a:r>
              <a:rPr lang="en-US" sz="1600" dirty="0">
                <a:solidFill>
                  <a:srgbClr val="C8DC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IATA forecasts 4.7B passengers p.a. by 2026</a:t>
            </a:r>
            <a:endParaRPr lang="en-US" sz="1600" dirty="0"/>
          </a:p>
          <a:p>
            <a:pPr marL="457189" indent="-457189">
              <a:buSzPct val="100000"/>
              <a:buChar char="•"/>
            </a:pPr>
            <a:r>
              <a:rPr lang="en-US" sz="1600" dirty="0">
                <a:solidFill>
                  <a:srgbClr val="C8DC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Ancillary revenue pressure from fuel cost rises</a:t>
            </a:r>
            <a:endParaRPr lang="en-US" sz="1600" dirty="0"/>
          </a:p>
          <a:p>
            <a:pPr marL="457189" indent="-457189">
              <a:buSzPct val="100000"/>
              <a:buChar char="•"/>
            </a:pPr>
            <a:r>
              <a:rPr lang="en-US" sz="1600" dirty="0">
                <a:solidFill>
                  <a:srgbClr val="C8DC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 taxi fleet growth: 23.4% to 2028 (BloombergNEF, 2023)</a:t>
            </a:r>
            <a:endParaRPr lang="en-US" sz="1600" dirty="0"/>
          </a:p>
          <a:p>
            <a:pPr marL="457189" indent="-457189">
              <a:buSzPct val="100000"/>
              <a:buChar char="•"/>
            </a:pPr>
            <a:r>
              <a:rPr lang="en-US" sz="1600" dirty="0">
                <a:solidFill>
                  <a:srgbClr val="C8DC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Asia-Pacific aviation expansion </a:t>
            </a:r>
            <a:endParaRPr lang="en-US" sz="1600" dirty="0"/>
          </a:p>
        </p:txBody>
      </p:sp>
      <p:sp>
        <p:nvSpPr>
          <p:cNvPr id="16" name="Shape 14"/>
          <p:cNvSpPr/>
          <p:nvPr/>
        </p:nvSpPr>
        <p:spPr>
          <a:xfrm>
            <a:off x="6217920" y="4047744"/>
            <a:ext cx="5791200" cy="1794827"/>
          </a:xfrm>
          <a:prstGeom prst="rect">
            <a:avLst/>
          </a:prstGeom>
          <a:solidFill>
            <a:srgbClr val="112233"/>
          </a:solidFill>
          <a:ln/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17" name="Shape 15"/>
          <p:cNvSpPr/>
          <p:nvPr/>
        </p:nvSpPr>
        <p:spPr>
          <a:xfrm>
            <a:off x="6217920" y="3651438"/>
            <a:ext cx="5791200" cy="581516"/>
          </a:xfrm>
          <a:prstGeom prst="rect">
            <a:avLst/>
          </a:prstGeom>
          <a:solidFill>
            <a:srgbClr val="784212"/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18" name="Text 16"/>
          <p:cNvSpPr/>
          <p:nvPr/>
        </p:nvSpPr>
        <p:spPr>
          <a:xfrm>
            <a:off x="6217920" y="3651438"/>
            <a:ext cx="5791200" cy="63398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1733" b="1" dirty="0">
                <a:solidFill>
                  <a:srgbClr val="FFFFFF"/>
                </a:solidFill>
                <a:latin typeface="Arial Black" pitchFamily="34" charset="0"/>
                <a:ea typeface="Arial Black" pitchFamily="34" charset="-122"/>
                <a:cs typeface="Arial Black" pitchFamily="34" charset="-120"/>
              </a:rPr>
              <a:t>THREATS</a:t>
            </a:r>
            <a:endParaRPr lang="en-US" sz="1733" dirty="0"/>
          </a:p>
        </p:txBody>
      </p:sp>
      <p:sp>
        <p:nvSpPr>
          <p:cNvPr id="19" name="Text 17"/>
          <p:cNvSpPr/>
          <p:nvPr/>
        </p:nvSpPr>
        <p:spPr>
          <a:xfrm>
            <a:off x="6364224" y="4319259"/>
            <a:ext cx="5486400" cy="2227845"/>
          </a:xfrm>
          <a:prstGeom prst="rect">
            <a:avLst/>
          </a:prstGeom>
          <a:noFill/>
          <a:ln/>
        </p:spPr>
        <p:txBody>
          <a:bodyPr wrap="square" lIns="101600" tIns="101600" rIns="101600" bIns="101600" rtlCol="0" anchor="t"/>
          <a:lstStyle/>
          <a:p>
            <a:pPr marL="457189" indent="-457189">
              <a:buSzPct val="100000"/>
              <a:buChar char="•"/>
            </a:pPr>
            <a:r>
              <a:rPr lang="en-US" sz="1600" b="1" dirty="0">
                <a:solidFill>
                  <a:srgbClr val="C8DC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Uber/Bolt could launch in-flight features</a:t>
            </a:r>
            <a:endParaRPr lang="en-US" sz="1600" b="1" dirty="0"/>
          </a:p>
          <a:p>
            <a:pPr marL="457189" indent="-457189">
              <a:buSzPct val="100000"/>
              <a:buChar char="•"/>
            </a:pPr>
            <a:r>
              <a:rPr lang="en-US" sz="1600" b="1" dirty="0">
                <a:solidFill>
                  <a:srgbClr val="C8DC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IFE providers may build native competing solutions</a:t>
            </a:r>
            <a:endParaRPr lang="en-US" sz="1600" b="1" dirty="0"/>
          </a:p>
          <a:p>
            <a:pPr marL="457189" indent="-457189">
              <a:buSzPct val="100000"/>
              <a:buChar char="•"/>
            </a:pPr>
            <a:r>
              <a:rPr lang="en-US" sz="1600" b="1" dirty="0">
                <a:solidFill>
                  <a:srgbClr val="C8DC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GDPR  compliance complexity</a:t>
            </a:r>
            <a:endParaRPr lang="en-US" sz="1600" b="1" dirty="0"/>
          </a:p>
          <a:p>
            <a:pPr marL="457189" indent="-457189">
              <a:buSzPct val="100000"/>
              <a:buChar char="•"/>
            </a:pPr>
            <a:r>
              <a:rPr lang="en-US" sz="1600" b="1" dirty="0">
                <a:solidFill>
                  <a:srgbClr val="C8DC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Average UK data breach cost: £3.4M (IBM Security, 2023)</a:t>
            </a:r>
            <a:endParaRPr lang="en-US" sz="1600" b="1" dirty="0"/>
          </a:p>
        </p:txBody>
      </p:sp>
      <p:sp>
        <p:nvSpPr>
          <p:cNvPr id="20" name="Shape 18"/>
          <p:cNvSpPr/>
          <p:nvPr/>
        </p:nvSpPr>
        <p:spPr>
          <a:xfrm>
            <a:off x="0" y="5842571"/>
            <a:ext cx="12192000" cy="1015429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21" name="Text 19"/>
          <p:cNvSpPr/>
          <p:nvPr/>
        </p:nvSpPr>
        <p:spPr>
          <a:xfrm>
            <a:off x="243840" y="5823941"/>
            <a:ext cx="11948160" cy="10340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1600" dirty="0">
                <a:solidFill>
                  <a:srgbClr val="C8DC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POLITICAL: Jet Zero Strategy   |   ECONOMIC: £9.2B market   |   SOCIAL: Seamless travel expectations   |   TECHNOLOGICAL: Satellite IFE broadband   |   ENVIRONMENTAL: EV fleet growth   |   LEGAL: GDPR &amp; PHV compliance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2000" cy="1158240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3" name="Text 1"/>
          <p:cNvSpPr/>
          <p:nvPr/>
        </p:nvSpPr>
        <p:spPr>
          <a:xfrm>
            <a:off x="426720" y="97536"/>
            <a:ext cx="1097280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2933" b="1" kern="0" spc="400" dirty="0">
                <a:solidFill>
                  <a:srgbClr val="FFFFFF"/>
                </a:solidFill>
                <a:latin typeface="Arial Black" pitchFamily="34" charset="0"/>
                <a:ea typeface="Arial Black" pitchFamily="34" charset="-122"/>
                <a:cs typeface="Arial Black" pitchFamily="34" charset="-120"/>
              </a:rPr>
              <a:t>MARKETING STRATEGY &amp; GO-TO-MARKET</a:t>
            </a:r>
            <a:endParaRPr lang="en-US" sz="2933" dirty="0"/>
          </a:p>
        </p:txBody>
      </p:sp>
      <p:sp>
        <p:nvSpPr>
          <p:cNvPr id="4" name="Shape 2"/>
          <p:cNvSpPr/>
          <p:nvPr/>
        </p:nvSpPr>
        <p:spPr>
          <a:xfrm>
            <a:off x="304800" y="1280160"/>
            <a:ext cx="5364480" cy="512064"/>
          </a:xfrm>
          <a:prstGeom prst="rect">
            <a:avLst/>
          </a:prstGeom>
          <a:solidFill>
            <a:srgbClr val="1B4F8A"/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5" name="Text 3"/>
          <p:cNvSpPr/>
          <p:nvPr/>
        </p:nvSpPr>
        <p:spPr>
          <a:xfrm>
            <a:off x="304800" y="1280160"/>
            <a:ext cx="536448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1600" b="1" dirty="0">
                <a:solidFill>
                  <a:srgbClr val="FFFFFF"/>
                </a:solidFill>
                <a:latin typeface="Arial Black" pitchFamily="34" charset="0"/>
                <a:ea typeface="Arial Black" pitchFamily="34" charset="-122"/>
                <a:cs typeface="Arial Black" pitchFamily="34" charset="-120"/>
              </a:rPr>
              <a:t>4Ps MARKETING MIX — McCarthy (1960)</a:t>
            </a:r>
            <a:endParaRPr lang="en-US" sz="1600" dirty="0"/>
          </a:p>
        </p:txBody>
      </p:sp>
      <p:sp>
        <p:nvSpPr>
          <p:cNvPr id="6" name="Shape 4"/>
          <p:cNvSpPr/>
          <p:nvPr/>
        </p:nvSpPr>
        <p:spPr>
          <a:xfrm>
            <a:off x="304800" y="1853184"/>
            <a:ext cx="999744" cy="914400"/>
          </a:xfrm>
          <a:prstGeom prst="rect">
            <a:avLst/>
          </a:prstGeom>
          <a:solidFill>
            <a:srgbClr val="2E8BC0"/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7" name="Text 5"/>
          <p:cNvSpPr/>
          <p:nvPr/>
        </p:nvSpPr>
        <p:spPr>
          <a:xfrm>
            <a:off x="304800" y="1853184"/>
            <a:ext cx="999744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933" b="1" dirty="0">
                <a:solidFill>
                  <a:srgbClr val="FFFFFF"/>
                </a:solidFill>
                <a:latin typeface="Arial Black" pitchFamily="34" charset="0"/>
                <a:ea typeface="Arial Black" pitchFamily="34" charset="-122"/>
                <a:cs typeface="Arial Black" pitchFamily="34" charset="-120"/>
              </a:rPr>
              <a:t>PRODUCT</a:t>
            </a:r>
            <a:endParaRPr lang="en-US" sz="933" dirty="0"/>
          </a:p>
        </p:txBody>
      </p:sp>
      <p:sp>
        <p:nvSpPr>
          <p:cNvPr id="8" name="Shape 6"/>
          <p:cNvSpPr/>
          <p:nvPr/>
        </p:nvSpPr>
        <p:spPr>
          <a:xfrm>
            <a:off x="1316736" y="1853184"/>
            <a:ext cx="4352544" cy="914400"/>
          </a:xfrm>
          <a:prstGeom prst="rect">
            <a:avLst/>
          </a:prstGeom>
          <a:solidFill>
            <a:srgbClr val="FFFFFF"/>
          </a:solidFill>
          <a:ln/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9" name="Text 7"/>
          <p:cNvSpPr/>
          <p:nvPr/>
        </p:nvSpPr>
        <p:spPr>
          <a:xfrm>
            <a:off x="1389888" y="1926336"/>
            <a:ext cx="4145280" cy="792480"/>
          </a:xfrm>
          <a:prstGeom prst="rect">
            <a:avLst/>
          </a:prstGeom>
          <a:noFill/>
          <a:ln/>
        </p:spPr>
        <p:txBody>
          <a:bodyPr wrap="square" lIns="67733" tIns="67733" rIns="67733" bIns="67733" rtlCol="0" anchor="t"/>
          <a:lstStyle/>
          <a:p>
            <a:r>
              <a:rPr lang="en-US" sz="1333" dirty="0">
                <a:solidFill>
                  <a:srgbClr val="1A25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IFE booking module with multi-language, fare estimation &amp; vehicle selection. </a:t>
            </a:r>
          </a:p>
          <a:p>
            <a:r>
              <a:rPr lang="en-US" sz="1333" dirty="0">
                <a:solidFill>
                  <a:srgbClr val="1A25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                                                                        (Levitt, 1980).</a:t>
            </a:r>
            <a:endParaRPr lang="en-US" sz="1333" dirty="0"/>
          </a:p>
        </p:txBody>
      </p:sp>
      <p:sp>
        <p:nvSpPr>
          <p:cNvPr id="10" name="Shape 8"/>
          <p:cNvSpPr/>
          <p:nvPr/>
        </p:nvSpPr>
        <p:spPr>
          <a:xfrm>
            <a:off x="304800" y="2974848"/>
            <a:ext cx="999744" cy="914400"/>
          </a:xfrm>
          <a:prstGeom prst="rect">
            <a:avLst/>
          </a:prstGeom>
          <a:solidFill>
            <a:srgbClr val="2E8BC0"/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11" name="Text 9"/>
          <p:cNvSpPr/>
          <p:nvPr/>
        </p:nvSpPr>
        <p:spPr>
          <a:xfrm>
            <a:off x="304800" y="2974848"/>
            <a:ext cx="999744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933" b="1" dirty="0">
                <a:solidFill>
                  <a:srgbClr val="FFFFFF"/>
                </a:solidFill>
                <a:latin typeface="Arial Black" pitchFamily="34" charset="0"/>
                <a:ea typeface="Arial Black" pitchFamily="34" charset="-122"/>
                <a:cs typeface="Arial Black" pitchFamily="34" charset="-120"/>
              </a:rPr>
              <a:t>PRICE</a:t>
            </a:r>
            <a:endParaRPr lang="en-US" sz="933" dirty="0"/>
          </a:p>
        </p:txBody>
      </p:sp>
      <p:sp>
        <p:nvSpPr>
          <p:cNvPr id="12" name="Shape 10"/>
          <p:cNvSpPr/>
          <p:nvPr/>
        </p:nvSpPr>
        <p:spPr>
          <a:xfrm>
            <a:off x="1316736" y="2974848"/>
            <a:ext cx="4352544" cy="914400"/>
          </a:xfrm>
          <a:prstGeom prst="rect">
            <a:avLst/>
          </a:prstGeom>
          <a:solidFill>
            <a:srgbClr val="FFFFFF"/>
          </a:solidFill>
          <a:ln/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13" name="Text 11"/>
          <p:cNvSpPr/>
          <p:nvPr/>
        </p:nvSpPr>
        <p:spPr>
          <a:xfrm>
            <a:off x="1389888" y="2974848"/>
            <a:ext cx="4145280" cy="865632"/>
          </a:xfrm>
          <a:prstGeom prst="rect">
            <a:avLst/>
          </a:prstGeom>
          <a:noFill/>
          <a:ln/>
        </p:spPr>
        <p:txBody>
          <a:bodyPr wrap="square" lIns="67733" tIns="67733" rIns="67733" bIns="67733" rtlCol="0" anchor="t"/>
          <a:lstStyle/>
          <a:p>
            <a:r>
              <a:rPr lang="en-US" sz="1333" dirty="0">
                <a:solidFill>
                  <a:srgbClr val="1A25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Tiered SaaS licence £2,500–£8,000/mo + 7–10% commission per booking. Penetration pricing for rapid airline adoption     </a:t>
            </a:r>
          </a:p>
          <a:p>
            <a:r>
              <a:rPr lang="en-US" sz="1333" dirty="0">
                <a:solidFill>
                  <a:srgbClr val="1A25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                                                                        (Tellis, 1986).</a:t>
            </a:r>
            <a:endParaRPr lang="en-US" sz="1333" dirty="0"/>
          </a:p>
        </p:txBody>
      </p:sp>
      <p:sp>
        <p:nvSpPr>
          <p:cNvPr id="14" name="Shape 12"/>
          <p:cNvSpPr/>
          <p:nvPr/>
        </p:nvSpPr>
        <p:spPr>
          <a:xfrm>
            <a:off x="304800" y="4096512"/>
            <a:ext cx="999744" cy="914400"/>
          </a:xfrm>
          <a:prstGeom prst="rect">
            <a:avLst/>
          </a:prstGeom>
          <a:solidFill>
            <a:srgbClr val="2E8BC0"/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15" name="Text 13"/>
          <p:cNvSpPr/>
          <p:nvPr/>
        </p:nvSpPr>
        <p:spPr>
          <a:xfrm>
            <a:off x="304800" y="4096512"/>
            <a:ext cx="999744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933" b="1" dirty="0">
                <a:solidFill>
                  <a:srgbClr val="FFFFFF"/>
                </a:solidFill>
                <a:latin typeface="Arial Black" pitchFamily="34" charset="0"/>
                <a:ea typeface="Arial Black" pitchFamily="34" charset="-122"/>
                <a:cs typeface="Arial Black" pitchFamily="34" charset="-120"/>
              </a:rPr>
              <a:t>PLACE</a:t>
            </a:r>
            <a:endParaRPr lang="en-US" sz="933" dirty="0"/>
          </a:p>
        </p:txBody>
      </p:sp>
      <p:sp>
        <p:nvSpPr>
          <p:cNvPr id="16" name="Shape 14"/>
          <p:cNvSpPr/>
          <p:nvPr/>
        </p:nvSpPr>
        <p:spPr>
          <a:xfrm>
            <a:off x="1316736" y="4096512"/>
            <a:ext cx="4352544" cy="914400"/>
          </a:xfrm>
          <a:prstGeom prst="rect">
            <a:avLst/>
          </a:prstGeom>
          <a:solidFill>
            <a:srgbClr val="FFFFFF"/>
          </a:solidFill>
          <a:ln/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17" name="Text 15"/>
          <p:cNvSpPr/>
          <p:nvPr/>
        </p:nvSpPr>
        <p:spPr>
          <a:xfrm>
            <a:off x="1389888" y="4169664"/>
            <a:ext cx="4145280" cy="792480"/>
          </a:xfrm>
          <a:prstGeom prst="rect">
            <a:avLst/>
          </a:prstGeom>
          <a:noFill/>
          <a:ln/>
        </p:spPr>
        <p:txBody>
          <a:bodyPr wrap="square" lIns="67733" tIns="67733" rIns="67733" bIns="67733" rtlCol="0" anchor="t"/>
          <a:lstStyle/>
          <a:p>
            <a:r>
              <a:rPr lang="en-US" sz="1333" dirty="0">
                <a:solidFill>
                  <a:srgbClr val="1A25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Zero-friction distribution: embedded in airline's IFE/Wi-Fi portal. Passengers transact in-flight with no additional app download required.</a:t>
            </a:r>
            <a:endParaRPr lang="en-US" sz="1333" dirty="0"/>
          </a:p>
        </p:txBody>
      </p:sp>
      <p:sp>
        <p:nvSpPr>
          <p:cNvPr id="18" name="Shape 16"/>
          <p:cNvSpPr/>
          <p:nvPr/>
        </p:nvSpPr>
        <p:spPr>
          <a:xfrm>
            <a:off x="304800" y="5218176"/>
            <a:ext cx="999744" cy="914400"/>
          </a:xfrm>
          <a:prstGeom prst="rect">
            <a:avLst/>
          </a:prstGeom>
          <a:solidFill>
            <a:srgbClr val="2E8BC0"/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19" name="Text 17"/>
          <p:cNvSpPr/>
          <p:nvPr/>
        </p:nvSpPr>
        <p:spPr>
          <a:xfrm>
            <a:off x="304800" y="5218176"/>
            <a:ext cx="999744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933" b="1" dirty="0">
                <a:solidFill>
                  <a:srgbClr val="FFFFFF"/>
                </a:solidFill>
                <a:latin typeface="Arial Black" pitchFamily="34" charset="0"/>
                <a:ea typeface="Arial Black" pitchFamily="34" charset="-122"/>
                <a:cs typeface="Arial Black" pitchFamily="34" charset="-120"/>
              </a:rPr>
              <a:t>PROMOTION</a:t>
            </a:r>
            <a:endParaRPr lang="en-US" sz="933" dirty="0"/>
          </a:p>
        </p:txBody>
      </p:sp>
      <p:sp>
        <p:nvSpPr>
          <p:cNvPr id="20" name="Shape 18"/>
          <p:cNvSpPr/>
          <p:nvPr/>
        </p:nvSpPr>
        <p:spPr>
          <a:xfrm>
            <a:off x="1316736" y="5218176"/>
            <a:ext cx="4352544" cy="914400"/>
          </a:xfrm>
          <a:prstGeom prst="rect">
            <a:avLst/>
          </a:prstGeom>
          <a:solidFill>
            <a:srgbClr val="FFFFFF"/>
          </a:solidFill>
          <a:ln/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r>
              <a:rPr lang="en-GB" sz="2400" dirty="0"/>
              <a:t>     </a:t>
            </a:r>
          </a:p>
        </p:txBody>
      </p:sp>
      <p:sp>
        <p:nvSpPr>
          <p:cNvPr id="21" name="Text 19"/>
          <p:cNvSpPr/>
          <p:nvPr/>
        </p:nvSpPr>
        <p:spPr>
          <a:xfrm>
            <a:off x="1389888" y="5291328"/>
            <a:ext cx="4145280" cy="792480"/>
          </a:xfrm>
          <a:prstGeom prst="rect">
            <a:avLst/>
          </a:prstGeom>
          <a:noFill/>
          <a:ln/>
        </p:spPr>
        <p:txBody>
          <a:bodyPr wrap="square" lIns="67733" tIns="67733" rIns="67733" bIns="67733" rtlCol="0" anchor="t"/>
          <a:lstStyle/>
          <a:p>
            <a:r>
              <a:rPr lang="en-US" sz="1333" dirty="0">
                <a:solidFill>
                  <a:srgbClr val="1A25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B2B: trade events (Aircraft Interiors Expo, World Aviation Festival), LinkedIn.</a:t>
            </a:r>
          </a:p>
          <a:p>
            <a:r>
              <a:rPr lang="en-US" sz="1333" dirty="0">
                <a:solidFill>
                  <a:srgbClr val="1A25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                                 (Holliman &amp; Rowley, 2014).</a:t>
            </a:r>
            <a:endParaRPr lang="en-US" sz="1333" dirty="0"/>
          </a:p>
        </p:txBody>
      </p:sp>
      <p:sp>
        <p:nvSpPr>
          <p:cNvPr id="22" name="Shape 20"/>
          <p:cNvSpPr/>
          <p:nvPr/>
        </p:nvSpPr>
        <p:spPr>
          <a:xfrm>
            <a:off x="5974080" y="1280160"/>
            <a:ext cx="5913120" cy="512064"/>
          </a:xfrm>
          <a:prstGeom prst="rect">
            <a:avLst/>
          </a:prstGeom>
          <a:solidFill>
            <a:srgbClr val="1B4F8A"/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23" name="Text 21"/>
          <p:cNvSpPr/>
          <p:nvPr/>
        </p:nvSpPr>
        <p:spPr>
          <a:xfrm>
            <a:off x="5974080" y="1280160"/>
            <a:ext cx="591312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1600" b="1" dirty="0">
                <a:solidFill>
                  <a:srgbClr val="FFFFFF"/>
                </a:solidFill>
                <a:latin typeface="Arial Black" pitchFamily="34" charset="0"/>
                <a:ea typeface="Arial Black" pitchFamily="34" charset="-122"/>
                <a:cs typeface="Arial Black" pitchFamily="34" charset="-120"/>
              </a:rPr>
              <a:t>GO-TO-MARKET ROADMAP</a:t>
            </a:r>
            <a:endParaRPr lang="en-US" sz="1600" dirty="0"/>
          </a:p>
        </p:txBody>
      </p:sp>
      <p:sp>
        <p:nvSpPr>
          <p:cNvPr id="24" name="Shape 22"/>
          <p:cNvSpPr/>
          <p:nvPr/>
        </p:nvSpPr>
        <p:spPr>
          <a:xfrm>
            <a:off x="5974080" y="2072640"/>
            <a:ext cx="341376" cy="341376"/>
          </a:xfrm>
          <a:prstGeom prst="ellipse">
            <a:avLst/>
          </a:prstGeom>
          <a:solidFill>
            <a:srgbClr val="2E8BC0"/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25" name="Shape 23"/>
          <p:cNvSpPr/>
          <p:nvPr/>
        </p:nvSpPr>
        <p:spPr>
          <a:xfrm>
            <a:off x="6120384" y="2414016"/>
            <a:ext cx="48768" cy="707136"/>
          </a:xfrm>
          <a:prstGeom prst="rect">
            <a:avLst/>
          </a:prstGeom>
          <a:solidFill>
            <a:srgbClr val="B0C4D8"/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26" name="Text 24"/>
          <p:cNvSpPr/>
          <p:nvPr/>
        </p:nvSpPr>
        <p:spPr>
          <a:xfrm>
            <a:off x="6437376" y="1877568"/>
            <a:ext cx="1706880" cy="670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333" b="1" dirty="0">
                <a:solidFill>
                  <a:srgbClr val="2E8BC0"/>
                </a:solidFill>
                <a:latin typeface="Arial Black" pitchFamily="34" charset="0"/>
                <a:ea typeface="Arial Black" pitchFamily="34" charset="-122"/>
                <a:cs typeface="Arial Black" pitchFamily="34" charset="-120"/>
              </a:rPr>
              <a:t>Month 1–3</a:t>
            </a:r>
            <a:endParaRPr lang="en-US" sz="1333" dirty="0"/>
          </a:p>
        </p:txBody>
      </p:sp>
      <p:sp>
        <p:nvSpPr>
          <p:cNvPr id="27" name="Text 25"/>
          <p:cNvSpPr/>
          <p:nvPr/>
        </p:nvSpPr>
        <p:spPr>
          <a:xfrm>
            <a:off x="8144256" y="1877568"/>
            <a:ext cx="3535680" cy="670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4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Company incorporation, MVP development begins, IFE partner outreach</a:t>
            </a:r>
            <a:endParaRPr lang="en-US" sz="1400" dirty="0"/>
          </a:p>
        </p:txBody>
      </p:sp>
      <p:sp>
        <p:nvSpPr>
          <p:cNvPr id="28" name="Shape 26"/>
          <p:cNvSpPr/>
          <p:nvPr/>
        </p:nvSpPr>
        <p:spPr>
          <a:xfrm>
            <a:off x="5974080" y="2852928"/>
            <a:ext cx="341376" cy="341376"/>
          </a:xfrm>
          <a:prstGeom prst="ellipse">
            <a:avLst/>
          </a:prstGeom>
          <a:solidFill>
            <a:srgbClr val="2E8BC0"/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29" name="Shape 27"/>
          <p:cNvSpPr/>
          <p:nvPr/>
        </p:nvSpPr>
        <p:spPr>
          <a:xfrm>
            <a:off x="6120384" y="3194304"/>
            <a:ext cx="48768" cy="707136"/>
          </a:xfrm>
          <a:prstGeom prst="rect">
            <a:avLst/>
          </a:prstGeom>
          <a:solidFill>
            <a:srgbClr val="B0C4D8"/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30" name="Text 28"/>
          <p:cNvSpPr/>
          <p:nvPr/>
        </p:nvSpPr>
        <p:spPr>
          <a:xfrm>
            <a:off x="6437376" y="2657856"/>
            <a:ext cx="1706880" cy="670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333" b="1" dirty="0">
                <a:solidFill>
                  <a:srgbClr val="2E8BC0"/>
                </a:solidFill>
                <a:latin typeface="Arial Black" pitchFamily="34" charset="0"/>
                <a:ea typeface="Arial Black" pitchFamily="34" charset="-122"/>
                <a:cs typeface="Arial Black" pitchFamily="34" charset="-120"/>
              </a:rPr>
              <a:t>Month 4–8</a:t>
            </a:r>
            <a:endParaRPr lang="en-US" sz="1333" dirty="0"/>
          </a:p>
        </p:txBody>
      </p:sp>
      <p:sp>
        <p:nvSpPr>
          <p:cNvPr id="31" name="Text 29"/>
          <p:cNvSpPr/>
          <p:nvPr/>
        </p:nvSpPr>
        <p:spPr>
          <a:xfrm>
            <a:off x="8144256" y="2657856"/>
            <a:ext cx="3535680" cy="670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4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3 airline partnership negotiations, ground transport network recruitment (50+ providers)</a:t>
            </a:r>
            <a:endParaRPr lang="en-US" sz="1400" dirty="0"/>
          </a:p>
        </p:txBody>
      </p:sp>
      <p:sp>
        <p:nvSpPr>
          <p:cNvPr id="32" name="Shape 30"/>
          <p:cNvSpPr/>
          <p:nvPr/>
        </p:nvSpPr>
        <p:spPr>
          <a:xfrm>
            <a:off x="5974080" y="3633216"/>
            <a:ext cx="341376" cy="341376"/>
          </a:xfrm>
          <a:prstGeom prst="ellipse">
            <a:avLst/>
          </a:prstGeom>
          <a:solidFill>
            <a:srgbClr val="2E8BC0"/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33" name="Shape 31"/>
          <p:cNvSpPr/>
          <p:nvPr/>
        </p:nvSpPr>
        <p:spPr>
          <a:xfrm>
            <a:off x="6120384" y="3974592"/>
            <a:ext cx="48768" cy="707136"/>
          </a:xfrm>
          <a:prstGeom prst="rect">
            <a:avLst/>
          </a:prstGeom>
          <a:solidFill>
            <a:srgbClr val="B0C4D8"/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34" name="Text 32"/>
          <p:cNvSpPr/>
          <p:nvPr/>
        </p:nvSpPr>
        <p:spPr>
          <a:xfrm>
            <a:off x="6437376" y="3438144"/>
            <a:ext cx="1706880" cy="670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333" b="1" dirty="0">
                <a:solidFill>
                  <a:srgbClr val="2E8BC0"/>
                </a:solidFill>
                <a:latin typeface="Arial Black" pitchFamily="34" charset="0"/>
                <a:ea typeface="Arial Black" pitchFamily="34" charset="-122"/>
                <a:cs typeface="Arial Black" pitchFamily="34" charset="-120"/>
              </a:rPr>
              <a:t>Month 9</a:t>
            </a:r>
            <a:endParaRPr lang="en-US" sz="1333" dirty="0"/>
          </a:p>
        </p:txBody>
      </p:sp>
      <p:sp>
        <p:nvSpPr>
          <p:cNvPr id="35" name="Text 33"/>
          <p:cNvSpPr/>
          <p:nvPr/>
        </p:nvSpPr>
        <p:spPr>
          <a:xfrm>
            <a:off x="8144256" y="3438144"/>
            <a:ext cx="3535680" cy="670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333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First airline signed. IFE integration testing begins</a:t>
            </a:r>
            <a:endParaRPr lang="en-US" sz="1333" dirty="0"/>
          </a:p>
        </p:txBody>
      </p:sp>
      <p:sp>
        <p:nvSpPr>
          <p:cNvPr id="36" name="Shape 34"/>
          <p:cNvSpPr/>
          <p:nvPr/>
        </p:nvSpPr>
        <p:spPr>
          <a:xfrm>
            <a:off x="5974080" y="4413504"/>
            <a:ext cx="341376" cy="341376"/>
          </a:xfrm>
          <a:prstGeom prst="ellipse">
            <a:avLst/>
          </a:prstGeom>
          <a:solidFill>
            <a:srgbClr val="F4A922"/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37" name="Shape 35"/>
          <p:cNvSpPr/>
          <p:nvPr/>
        </p:nvSpPr>
        <p:spPr>
          <a:xfrm>
            <a:off x="6120384" y="4754880"/>
            <a:ext cx="48768" cy="707136"/>
          </a:xfrm>
          <a:prstGeom prst="rect">
            <a:avLst/>
          </a:prstGeom>
          <a:solidFill>
            <a:srgbClr val="B0C4D8"/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38" name="Text 36"/>
          <p:cNvSpPr/>
          <p:nvPr/>
        </p:nvSpPr>
        <p:spPr>
          <a:xfrm>
            <a:off x="6437376" y="4218432"/>
            <a:ext cx="1706880" cy="670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333" b="1" dirty="0">
                <a:solidFill>
                  <a:srgbClr val="F4A922"/>
                </a:solidFill>
                <a:latin typeface="Arial Black" pitchFamily="34" charset="0"/>
                <a:ea typeface="Arial Black" pitchFamily="34" charset="-122"/>
                <a:cs typeface="Arial Black" pitchFamily="34" charset="-120"/>
              </a:rPr>
              <a:t>Month 12</a:t>
            </a:r>
            <a:endParaRPr lang="en-US" sz="1333" dirty="0"/>
          </a:p>
        </p:txBody>
      </p:sp>
      <p:sp>
        <p:nvSpPr>
          <p:cNvPr id="39" name="Text 37"/>
          <p:cNvSpPr/>
          <p:nvPr/>
        </p:nvSpPr>
        <p:spPr>
          <a:xfrm>
            <a:off x="8144256" y="4218432"/>
            <a:ext cx="3535680" cy="670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333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MVP LAUNCH — live on first partner airline routes</a:t>
            </a:r>
            <a:endParaRPr lang="en-US" sz="1333" dirty="0"/>
          </a:p>
        </p:txBody>
      </p:sp>
      <p:sp>
        <p:nvSpPr>
          <p:cNvPr id="40" name="Shape 38"/>
          <p:cNvSpPr/>
          <p:nvPr/>
        </p:nvSpPr>
        <p:spPr>
          <a:xfrm>
            <a:off x="5974080" y="5193792"/>
            <a:ext cx="341376" cy="341376"/>
          </a:xfrm>
          <a:prstGeom prst="ellipse">
            <a:avLst/>
          </a:prstGeom>
          <a:solidFill>
            <a:srgbClr val="F4A922"/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41" name="Shape 39"/>
          <p:cNvSpPr/>
          <p:nvPr/>
        </p:nvSpPr>
        <p:spPr>
          <a:xfrm>
            <a:off x="6120384" y="5535168"/>
            <a:ext cx="48768" cy="707136"/>
          </a:xfrm>
          <a:prstGeom prst="rect">
            <a:avLst/>
          </a:prstGeom>
          <a:solidFill>
            <a:srgbClr val="B0C4D8"/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42" name="Text 40"/>
          <p:cNvSpPr/>
          <p:nvPr/>
        </p:nvSpPr>
        <p:spPr>
          <a:xfrm>
            <a:off x="6437376" y="4998720"/>
            <a:ext cx="1706880" cy="670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333" b="1" dirty="0">
                <a:solidFill>
                  <a:srgbClr val="F4A922"/>
                </a:solidFill>
                <a:latin typeface="Arial Black" pitchFamily="34" charset="0"/>
                <a:ea typeface="Arial Black" pitchFamily="34" charset="-122"/>
                <a:cs typeface="Arial Black" pitchFamily="34" charset="-120"/>
              </a:rPr>
              <a:t>Month 18</a:t>
            </a:r>
            <a:endParaRPr lang="en-US" sz="1333" dirty="0"/>
          </a:p>
        </p:txBody>
      </p:sp>
      <p:sp>
        <p:nvSpPr>
          <p:cNvPr id="43" name="Text 41"/>
          <p:cNvSpPr/>
          <p:nvPr/>
        </p:nvSpPr>
        <p:spPr>
          <a:xfrm>
            <a:off x="8144256" y="4998720"/>
            <a:ext cx="3535680" cy="670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333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Full commercial operations, 3 airline partners, £250K revenue milestone</a:t>
            </a:r>
            <a:endParaRPr lang="en-US" sz="1333" dirty="0"/>
          </a:p>
        </p:txBody>
      </p:sp>
      <p:sp>
        <p:nvSpPr>
          <p:cNvPr id="44" name="Shape 42"/>
          <p:cNvSpPr/>
          <p:nvPr/>
        </p:nvSpPr>
        <p:spPr>
          <a:xfrm>
            <a:off x="5974080" y="5974080"/>
            <a:ext cx="341376" cy="341376"/>
          </a:xfrm>
          <a:prstGeom prst="ellipse">
            <a:avLst/>
          </a:prstGeom>
          <a:solidFill>
            <a:srgbClr val="F4A922"/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45" name="Text 43"/>
          <p:cNvSpPr/>
          <p:nvPr/>
        </p:nvSpPr>
        <p:spPr>
          <a:xfrm>
            <a:off x="6437376" y="5779008"/>
            <a:ext cx="1706880" cy="670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333" b="1" dirty="0">
                <a:solidFill>
                  <a:srgbClr val="F4A922"/>
                </a:solidFill>
                <a:latin typeface="Arial Black" pitchFamily="34" charset="0"/>
                <a:ea typeface="Arial Black" pitchFamily="34" charset="-122"/>
                <a:cs typeface="Arial Black" pitchFamily="34" charset="-120"/>
              </a:rPr>
              <a:t>Year 3–5</a:t>
            </a:r>
            <a:endParaRPr lang="en-US" sz="1333" dirty="0"/>
          </a:p>
        </p:txBody>
      </p:sp>
      <p:sp>
        <p:nvSpPr>
          <p:cNvPr id="46" name="Text 44"/>
          <p:cNvSpPr/>
          <p:nvPr/>
        </p:nvSpPr>
        <p:spPr>
          <a:xfrm>
            <a:off x="8144256" y="5779008"/>
            <a:ext cx="3535680" cy="670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333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50+ airlines globally, £5M Revenue </a:t>
            </a:r>
            <a:endParaRPr lang="en-US" sz="133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2000" cy="1158240"/>
          </a:xfrm>
          <a:prstGeom prst="rect">
            <a:avLst/>
          </a:prstGeom>
          <a:solidFill>
            <a:srgbClr val="1B4F8A"/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3" name="Text 1"/>
          <p:cNvSpPr/>
          <p:nvPr/>
        </p:nvSpPr>
        <p:spPr>
          <a:xfrm>
            <a:off x="426720" y="97536"/>
            <a:ext cx="1097280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2933" b="1" kern="0" spc="400" dirty="0">
                <a:solidFill>
                  <a:srgbClr val="FFFFFF"/>
                </a:solidFill>
                <a:latin typeface="Arial Black" pitchFamily="34" charset="0"/>
                <a:ea typeface="Arial Black" pitchFamily="34" charset="-122"/>
                <a:cs typeface="Arial Black" pitchFamily="34" charset="-120"/>
              </a:rPr>
              <a:t>FINANCIALS &amp; INVESTMENT ASK</a:t>
            </a:r>
            <a:endParaRPr lang="en-US" sz="2933" dirty="0"/>
          </a:p>
        </p:txBody>
      </p:sp>
      <p:graphicFrame>
        <p:nvGraphicFramePr>
          <p:cNvPr id="4" name="Chart 0"/>
          <p:cNvGraphicFramePr/>
          <p:nvPr/>
        </p:nvGraphicFramePr>
        <p:xfrm>
          <a:off x="365760" y="1280160"/>
          <a:ext cx="6705600" cy="42672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5" name="Chart 1"/>
          <p:cNvGraphicFramePr/>
          <p:nvPr>
            <p:extLst>
              <p:ext uri="{D42A27DB-BD31-4B8C-83A1-F6EECF244321}">
                <p14:modId xmlns:p14="http://schemas.microsoft.com/office/powerpoint/2010/main" val="1076670038"/>
              </p:ext>
            </p:extLst>
          </p:nvPr>
        </p:nvGraphicFramePr>
        <p:xfrm>
          <a:off x="7315200" y="1280160"/>
          <a:ext cx="4511040" cy="316992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6" name="Shape 2"/>
          <p:cNvSpPr/>
          <p:nvPr/>
        </p:nvSpPr>
        <p:spPr>
          <a:xfrm>
            <a:off x="7376160" y="4657344"/>
            <a:ext cx="1463040" cy="1170432"/>
          </a:xfrm>
          <a:prstGeom prst="rect">
            <a:avLst/>
          </a:prstGeom>
          <a:solidFill>
            <a:srgbClr val="1B4F8A"/>
          </a:solidFill>
          <a:ln/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7" name="Text 3"/>
          <p:cNvSpPr/>
          <p:nvPr/>
        </p:nvSpPr>
        <p:spPr>
          <a:xfrm>
            <a:off x="7376160" y="4681728"/>
            <a:ext cx="1463040" cy="3901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1333" b="1" dirty="0">
                <a:solidFill>
                  <a:srgbClr val="C8DC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Year 1</a:t>
            </a:r>
            <a:endParaRPr lang="en-US" sz="1333" dirty="0"/>
          </a:p>
        </p:txBody>
      </p:sp>
      <p:sp>
        <p:nvSpPr>
          <p:cNvPr id="8" name="Text 4"/>
          <p:cNvSpPr/>
          <p:nvPr/>
        </p:nvSpPr>
        <p:spPr>
          <a:xfrm>
            <a:off x="7376160" y="4974336"/>
            <a:ext cx="1463040" cy="463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2400" b="1" dirty="0">
                <a:solidFill>
                  <a:srgbClr val="F4A922"/>
                </a:solidFill>
                <a:latin typeface="Arial Black" pitchFamily="34" charset="0"/>
                <a:ea typeface="Arial Black" pitchFamily="34" charset="-122"/>
                <a:cs typeface="Arial Black" pitchFamily="34" charset="-120"/>
              </a:rPr>
              <a:t>£250K</a:t>
            </a:r>
            <a:endParaRPr lang="en-US" sz="2400" dirty="0"/>
          </a:p>
        </p:txBody>
      </p:sp>
      <p:sp>
        <p:nvSpPr>
          <p:cNvPr id="9" name="Text 5"/>
          <p:cNvSpPr/>
          <p:nvPr/>
        </p:nvSpPr>
        <p:spPr>
          <a:xfrm>
            <a:off x="7376160" y="5413248"/>
            <a:ext cx="14630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1067" dirty="0">
                <a:solidFill>
                  <a:srgbClr val="8FA3B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Revenue milestone</a:t>
            </a:r>
            <a:endParaRPr lang="en-US" sz="1067" dirty="0"/>
          </a:p>
        </p:txBody>
      </p:sp>
      <p:sp>
        <p:nvSpPr>
          <p:cNvPr id="10" name="Shape 6"/>
          <p:cNvSpPr/>
          <p:nvPr/>
        </p:nvSpPr>
        <p:spPr>
          <a:xfrm>
            <a:off x="8936736" y="4657344"/>
            <a:ext cx="1463040" cy="1170432"/>
          </a:xfrm>
          <a:prstGeom prst="rect">
            <a:avLst/>
          </a:prstGeom>
          <a:solidFill>
            <a:srgbClr val="1B4F8A"/>
          </a:solidFill>
          <a:ln/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11" name="Text 7"/>
          <p:cNvSpPr/>
          <p:nvPr/>
        </p:nvSpPr>
        <p:spPr>
          <a:xfrm>
            <a:off x="8936736" y="4681728"/>
            <a:ext cx="1463040" cy="3901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1333" b="1" dirty="0">
                <a:solidFill>
                  <a:srgbClr val="C8DC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Year 3</a:t>
            </a:r>
            <a:endParaRPr lang="en-US" sz="1333" dirty="0"/>
          </a:p>
        </p:txBody>
      </p:sp>
      <p:sp>
        <p:nvSpPr>
          <p:cNvPr id="12" name="Text 8"/>
          <p:cNvSpPr/>
          <p:nvPr/>
        </p:nvSpPr>
        <p:spPr>
          <a:xfrm>
            <a:off x="8936736" y="4974336"/>
            <a:ext cx="1463040" cy="463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2400" b="1" dirty="0">
                <a:solidFill>
                  <a:srgbClr val="F4A922"/>
                </a:solidFill>
                <a:latin typeface="Arial Black" pitchFamily="34" charset="0"/>
                <a:ea typeface="Arial Black" pitchFamily="34" charset="-122"/>
                <a:cs typeface="Arial Black" pitchFamily="34" charset="-120"/>
              </a:rPr>
              <a:t>£1.8M</a:t>
            </a:r>
            <a:endParaRPr lang="en-US" sz="2400" dirty="0"/>
          </a:p>
        </p:txBody>
      </p:sp>
      <p:sp>
        <p:nvSpPr>
          <p:cNvPr id="13" name="Text 9"/>
          <p:cNvSpPr/>
          <p:nvPr/>
        </p:nvSpPr>
        <p:spPr>
          <a:xfrm>
            <a:off x="8936736" y="5413248"/>
            <a:ext cx="14630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1067" dirty="0">
                <a:solidFill>
                  <a:srgbClr val="8FA3B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ARR — Series A</a:t>
            </a:r>
            <a:endParaRPr lang="en-US" sz="1067" dirty="0"/>
          </a:p>
        </p:txBody>
      </p:sp>
      <p:sp>
        <p:nvSpPr>
          <p:cNvPr id="14" name="Shape 10"/>
          <p:cNvSpPr/>
          <p:nvPr/>
        </p:nvSpPr>
        <p:spPr>
          <a:xfrm>
            <a:off x="10497312" y="4657344"/>
            <a:ext cx="1463040" cy="1170432"/>
          </a:xfrm>
          <a:prstGeom prst="rect">
            <a:avLst/>
          </a:prstGeom>
          <a:solidFill>
            <a:srgbClr val="F4A922"/>
          </a:solidFill>
          <a:ln/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15" name="Text 11"/>
          <p:cNvSpPr/>
          <p:nvPr/>
        </p:nvSpPr>
        <p:spPr>
          <a:xfrm>
            <a:off x="10497312" y="4681728"/>
            <a:ext cx="1463040" cy="3901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1333" b="1" dirty="0">
                <a:solidFill>
                  <a:srgbClr val="0D1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Year 5</a:t>
            </a:r>
            <a:endParaRPr lang="en-US" sz="1333" dirty="0"/>
          </a:p>
        </p:txBody>
      </p:sp>
      <p:sp>
        <p:nvSpPr>
          <p:cNvPr id="16" name="Text 12"/>
          <p:cNvSpPr/>
          <p:nvPr/>
        </p:nvSpPr>
        <p:spPr>
          <a:xfrm>
            <a:off x="10497312" y="4974336"/>
            <a:ext cx="1463040" cy="463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2400" b="1" dirty="0">
                <a:solidFill>
                  <a:srgbClr val="0D1B2A"/>
                </a:solidFill>
                <a:latin typeface="Arial Black" pitchFamily="34" charset="0"/>
                <a:ea typeface="Arial Black" pitchFamily="34" charset="-122"/>
                <a:cs typeface="Arial Black" pitchFamily="34" charset="-120"/>
              </a:rPr>
              <a:t>£5M+</a:t>
            </a:r>
            <a:endParaRPr lang="en-US" sz="2400" dirty="0"/>
          </a:p>
        </p:txBody>
      </p:sp>
      <p:sp>
        <p:nvSpPr>
          <p:cNvPr id="17" name="Text 13"/>
          <p:cNvSpPr/>
          <p:nvPr/>
        </p:nvSpPr>
        <p:spPr>
          <a:xfrm>
            <a:off x="10497312" y="5413248"/>
            <a:ext cx="14630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1067" dirty="0">
                <a:solidFill>
                  <a:srgbClr val="0D1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ARR — global scale</a:t>
            </a:r>
            <a:endParaRPr lang="en-US" sz="1067" dirty="0"/>
          </a:p>
        </p:txBody>
      </p:sp>
      <p:sp>
        <p:nvSpPr>
          <p:cNvPr id="18" name="Shape 14"/>
          <p:cNvSpPr/>
          <p:nvPr/>
        </p:nvSpPr>
        <p:spPr>
          <a:xfrm>
            <a:off x="365760" y="5876544"/>
            <a:ext cx="11460480" cy="829056"/>
          </a:xfrm>
          <a:prstGeom prst="rect">
            <a:avLst/>
          </a:prstGeom>
          <a:solidFill>
            <a:srgbClr val="1B4F8A">
              <a:alpha val="70000"/>
            </a:srgbClr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19" name="Text 15"/>
          <p:cNvSpPr/>
          <p:nvPr/>
        </p:nvSpPr>
        <p:spPr>
          <a:xfrm>
            <a:off x="487680" y="5900928"/>
            <a:ext cx="11216640" cy="7802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1333" dirty="0">
                <a:solidFill>
                  <a:srgbClr val="B8D0E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Legal Structure: Private Limited Company (Ltd) — Companies Act 2006 </a:t>
            </a:r>
            <a:endParaRPr lang="en-US" sz="1333" dirty="0"/>
          </a:p>
          <a:p>
            <a:pPr algn="ctr"/>
            <a:r>
              <a:rPr lang="en-US" sz="1333" dirty="0">
                <a:solidFill>
                  <a:srgbClr val="B8D0E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Funding: Start Up Loans (British Business Bank, 2024) + Angel Investors via UKBAA network (Mason &amp; Harrison, 2002)</a:t>
            </a:r>
            <a:endParaRPr lang="en-US" sz="133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78C0A8-A266-10F6-0931-F069373325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945776"/>
          </a:xfrm>
        </p:spPr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04A5452-CBBD-A13A-A42D-C627C0DDB4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4212" y="2106706"/>
            <a:ext cx="8535988" cy="3887694"/>
          </a:xfrm>
          <a:solidFill>
            <a:schemeClr val="bg1"/>
          </a:solidFill>
        </p:spPr>
        <p:txBody>
          <a:bodyPr/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 err="1">
                <a:solidFill>
                  <a:schemeClr val="tx1"/>
                </a:solidFill>
              </a:rPr>
              <a:t>SkyCab</a:t>
            </a:r>
            <a:r>
              <a:rPr lang="en-GB" dirty="0">
                <a:solidFill>
                  <a:schemeClr val="tx1"/>
                </a:solidFill>
              </a:rPr>
              <a:t> solves a real travel problem by allowing passengers to book ground transport before landing.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1"/>
                </a:solidFill>
              </a:rPr>
              <a:t>The business creates value for both passengers and airlines through convenience and ancillary revenue.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1"/>
                </a:solidFill>
              </a:rPr>
              <a:t>Its B2B2C SaaS model offers scalable income through licences, commissions, and partner fees.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1"/>
                </a:solidFill>
              </a:rPr>
              <a:t>The concept has strong potential because it combines innovation, market demand, and digital integration.</a:t>
            </a:r>
          </a:p>
        </p:txBody>
      </p:sp>
    </p:spTree>
    <p:extLst>
      <p:ext uri="{BB962C8B-B14F-4D97-AF65-F5344CB8AC3E}">
        <p14:creationId xmlns:p14="http://schemas.microsoft.com/office/powerpoint/2010/main" val="5585465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DBE115-393A-DAEB-4090-F856B0A1D3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2" y="5925670"/>
            <a:ext cx="8534400" cy="528917"/>
          </a:xfrm>
          <a:solidFill>
            <a:schemeClr val="bg1"/>
          </a:solidFill>
        </p:spPr>
        <p:txBody>
          <a:bodyPr>
            <a:normAutofit fontScale="90000"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02EE28-FB29-EBC0-DF9F-912BA50687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1365" y="331694"/>
            <a:ext cx="11663081" cy="5692587"/>
          </a:xfrm>
        </p:spPr>
        <p:txBody>
          <a:bodyPr>
            <a:normAutofit fontScale="92500" lnSpcReduction="10000"/>
          </a:bodyPr>
          <a:lstStyle/>
          <a:p>
            <a:r>
              <a:rPr lang="en-GB" sz="1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British Business Bank (2024) </a:t>
            </a:r>
            <a:r>
              <a:rPr lang="en-GB" sz="14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Start Up Loans Scheme</a:t>
            </a:r>
            <a:r>
              <a:rPr lang="en-GB" sz="1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Online Available at: </a:t>
            </a:r>
            <a:r>
              <a:rPr lang="en-GB" sz="1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https://www.british-business-bank.co.uk/business-guidance/guidance-articles/finance/start-up-loan</a:t>
            </a:r>
            <a:r>
              <a:rPr lang="en-GB" sz="1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(Accessed on 09/04/2026).</a:t>
            </a:r>
          </a:p>
          <a:p>
            <a:r>
              <a:rPr lang="en-GB" sz="1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Bloomberg NEF (2023) Electric Vehicle Outlook 2023, Online, Available at: </a:t>
            </a:r>
            <a:r>
              <a:rPr lang="en-GB" sz="1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https://about.bnef.com/insights/clean-transport/electric-vehicle-outlook/</a:t>
            </a:r>
            <a:r>
              <a:rPr lang="en-GB" sz="1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(Accessed on 09/04/2026).</a:t>
            </a:r>
          </a:p>
          <a:p>
            <a:r>
              <a:rPr lang="en-GB" sz="1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Expedia Group (2023) Travel Trends Report 2023, Online, Available on: </a:t>
            </a:r>
            <a:r>
              <a:rPr lang="en-GB" sz="1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https://lodgingmagazine.com/expedia-group-reports-2023-trends-across-the-broader-travel-industry/</a:t>
            </a:r>
            <a:r>
              <a:rPr lang="en-GB" sz="1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(Accessed on: 09/04/2026).</a:t>
            </a:r>
          </a:p>
          <a:p>
            <a:r>
              <a:rPr lang="en-GB" sz="1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Holliman, G. and Rowley, J. (2014) ‘Business to business digital content marketing: marketers’ perceptions of best practice’, Journal of Research in Interactive Marketing, 8(4), pp. 269–293.</a:t>
            </a:r>
          </a:p>
          <a:p>
            <a:r>
              <a:rPr lang="en-GB" sz="1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IATA (2023) World Air Transport Statistics, Online, Available at: </a:t>
            </a:r>
            <a:r>
              <a:rPr lang="en-GB" sz="1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https://www.iata.org/en/services/data/market-data/world-air-transport-statistics/</a:t>
            </a:r>
            <a:r>
              <a:rPr lang="en-GB" sz="1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(Accessed on : 09/04/2026).</a:t>
            </a:r>
          </a:p>
          <a:p>
            <a:r>
              <a:rPr lang="en-GB" sz="1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IBISWorld (2023) Taxi and Private Hire Vehicle Services in the UK , Online, Available at: </a:t>
            </a:r>
            <a:r>
              <a:rPr lang="en-GB" sz="1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https://www.ibisworld.com/united-kingdom/industry/taxi-operation/3180/</a:t>
            </a:r>
            <a:r>
              <a:rPr lang="en-GB" sz="1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(Accessed on 09/04/2026).</a:t>
            </a:r>
          </a:p>
          <a:p>
            <a:r>
              <a:rPr lang="en-GB" sz="1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IBM Security (2023) Cost of a Data Breach Report, Online, Available at: </a:t>
            </a:r>
            <a:r>
              <a:rPr lang="en-GB" sz="1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https://uk.newsroom.ibm.com/24-07-2023-IBM-Security-Report-Cost-of-a-Data-Breach-for-UK-Businesses-Averages-3-4m</a:t>
            </a:r>
            <a:r>
              <a:rPr lang="en-GB" sz="1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(Accessed on 09/04/2026).</a:t>
            </a:r>
          </a:p>
          <a:p>
            <a:r>
              <a:rPr lang="en-GB" sz="14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IdeaWorksCompany</a:t>
            </a:r>
            <a:r>
              <a:rPr lang="en-GB" sz="1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(2023) Ancillary Revenue Top 10, Online , Available at: </a:t>
            </a:r>
            <a:r>
              <a:rPr lang="en-GB" sz="1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https://ideaworkscompany.com/store/2023-yearbook-of-ancillary-revenue/</a:t>
            </a:r>
            <a:r>
              <a:rPr lang="en-GB" sz="1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(Accessed on 09/04/2026).</a:t>
            </a:r>
          </a:p>
          <a:p>
            <a:r>
              <a:rPr lang="en-GB" sz="1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Levitt, T. (1980) ‘Marketing success through differentiation of anything’, Harvard Business Review, 58(1), pp. 83–91.</a:t>
            </a:r>
          </a:p>
          <a:p>
            <a:r>
              <a:rPr lang="en-GB" sz="1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Mason, C. M., &amp; Harrison, R. T. (2002). Is It Worth It? The Rates of Return from Informal Venture Capital Investments. Journal of Business Venturing, 17, 211-236. </a:t>
            </a:r>
            <a:r>
              <a:rPr lang="en-GB" sz="1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https://doi.org/10.1016/S0883-9026(00)00060-4</a:t>
            </a:r>
            <a:r>
              <a:rPr lang="en-GB" sz="1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r>
              <a:rPr lang="en-GB" sz="1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Osterwalder, A. and Pigneur, Y. (2010) Business Model Generation. Hoboken, NJ: Wiley.</a:t>
            </a:r>
          </a:p>
          <a:p>
            <a:r>
              <a:rPr lang="en-GB" sz="1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Teece, D.J. (2010) Business Models, Business Strategy and Innovation. Long Range Planning, 43, 172-194 </a:t>
            </a:r>
            <a:r>
              <a:rPr lang="en-GB" sz="1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http://dx.doi.org/10.1016/j.lrp.2009.07.003</a:t>
            </a:r>
            <a:r>
              <a:rPr lang="en-GB" sz="1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r>
              <a:rPr lang="en-GB" sz="1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Tellis, G.J. (1986) ‘Beyond the many faces of price: an integration of pricing strategies’, Journal of Marketing, 50(4), pp. 146–160.</a:t>
            </a:r>
          </a:p>
        </p:txBody>
      </p:sp>
    </p:spTree>
    <p:extLst>
      <p:ext uri="{BB962C8B-B14F-4D97-AF65-F5344CB8AC3E}">
        <p14:creationId xmlns:p14="http://schemas.microsoft.com/office/powerpoint/2010/main" val="2583599259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129</TotalTime>
  <Words>1275</Words>
  <Application>Microsoft Office PowerPoint</Application>
  <PresentationFormat>Widescreen</PresentationFormat>
  <Paragraphs>131</Paragraphs>
  <Slides>9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8" baseType="lpstr">
      <vt:lpstr>Aptos</vt:lpstr>
      <vt:lpstr>Arial</vt:lpstr>
      <vt:lpstr>Arial Black</vt:lpstr>
      <vt:lpstr>Calibri</vt:lpstr>
      <vt:lpstr>Century Gothic</vt:lpstr>
      <vt:lpstr>Times New Roman</vt:lpstr>
      <vt:lpstr>Wingdings</vt:lpstr>
      <vt:lpstr>Wingdings 3</vt:lpstr>
      <vt:lpstr>Slice</vt:lpstr>
      <vt:lpstr>SkyCab  Airline Partnership Platform Pre-book your ground transport before you land </vt:lpstr>
      <vt:lpstr>THE PROBLEM &amp; THE SOLUTION </vt:lpstr>
      <vt:lpstr>MARKET OPPORTUNITY </vt:lpstr>
      <vt:lpstr>PowerPoint Presentation</vt:lpstr>
      <vt:lpstr>PowerPoint Presentation</vt:lpstr>
      <vt:lpstr>PowerPoint Presentation</vt:lpstr>
      <vt:lpstr>PowerPoint Presentation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Mihaela Chinole</dc:creator>
  <cp:lastModifiedBy>Mihaela Chinole</cp:lastModifiedBy>
  <cp:revision>1</cp:revision>
  <dcterms:created xsi:type="dcterms:W3CDTF">2026-04-09T20:12:44Z</dcterms:created>
  <dcterms:modified xsi:type="dcterms:W3CDTF">2026-04-09T22:21:57Z</dcterms:modified>
</cp:coreProperties>
</file>