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8"/>
  </p:notesMasterIdLst>
  <p:sldIdLst>
    <p:sldId id="256" r:id="rId7"/>
    <p:sldId id="259" r:id="rId8"/>
    <p:sldId id="680" r:id="rId9"/>
    <p:sldId id="279" r:id="rId10"/>
    <p:sldId id="681" r:id="rId11"/>
    <p:sldId id="445" r:id="rId12"/>
    <p:sldId id="684" r:id="rId13"/>
    <p:sldId id="683" r:id="rId14"/>
    <p:sldId id="685" r:id="rId15"/>
    <p:sldId id="352" r:id="rId16"/>
    <p:sldId id="682" r:id="rId17"/>
    <p:sldId id="662" r:id="rId18"/>
    <p:sldId id="686" r:id="rId19"/>
    <p:sldId id="687" r:id="rId20"/>
    <p:sldId id="688" r:id="rId21"/>
    <p:sldId id="338" r:id="rId22"/>
    <p:sldId id="689" r:id="rId23"/>
    <p:sldId id="701" r:id="rId24"/>
    <p:sldId id="694" r:id="rId25"/>
    <p:sldId id="509" r:id="rId26"/>
    <p:sldId id="716" r:id="rId27"/>
    <p:sldId id="510" r:id="rId28"/>
    <p:sldId id="539" r:id="rId29"/>
    <p:sldId id="593" r:id="rId30"/>
    <p:sldId id="589" r:id="rId31"/>
    <p:sldId id="511" r:id="rId32"/>
    <p:sldId id="715" r:id="rId33"/>
    <p:sldId id="572" r:id="rId34"/>
    <p:sldId id="395" r:id="rId35"/>
    <p:sldId id="580" r:id="rId36"/>
    <p:sldId id="585" r:id="rId37"/>
    <p:sldId id="588" r:id="rId38"/>
    <p:sldId id="476" r:id="rId39"/>
    <p:sldId id="702" r:id="rId40"/>
    <p:sldId id="336" r:id="rId41"/>
    <p:sldId id="370" r:id="rId42"/>
    <p:sldId id="697" r:id="rId43"/>
    <p:sldId id="698" r:id="rId44"/>
    <p:sldId id="699" r:id="rId45"/>
    <p:sldId id="700" r:id="rId46"/>
    <p:sldId id="714"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A02615-68D7-44AE-9404-A79640F6A26A}" v="1" dt="2026-10-01T11:34:10.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82" d="100"/>
          <a:sy n="82" d="100"/>
        </p:scale>
        <p:origin x="57"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3_1#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1" qsCatId="3D" csTypeId="urn:microsoft.com/office/officeart/2005/8/colors/accent3_1#1" csCatId="accent3" phldr="1"/>
      <dgm:spPr/>
      <dgm:t>
        <a:bodyPr/>
        <a:lstStyle/>
        <a:p>
          <a:endParaRPr lang="en-GB"/>
        </a:p>
      </dgm:t>
    </dgm:pt>
    <dgm:pt modelId="{80796817-207E-42E9-BDF3-0E1BA2E2E3C7}">
      <dgm:prSet phldrT="[Text]"/>
      <dgm:spPr/>
      <dgm:t>
        <a:bodyPr/>
        <a:lstStyle/>
        <a:p>
          <a:r>
            <a:rPr lang="en-GB" dirty="0"/>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01/10/2026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The infoskills courses are just part of the support we offer all our students.</a:t>
            </a:r>
          </a:p>
          <a:p>
            <a:endParaRPr lang="en-GB" sz="1400" dirty="0">
              <a:latin typeface="Aptos" panose="020B0004020202020204" pitchFamily="34" charset="0"/>
            </a:endParaRPr>
          </a:p>
          <a:p>
            <a:r>
              <a:rPr lang="en-GB" sz="1400" dirty="0">
                <a:latin typeface="Aptos" panose="020B0004020202020204" pitchFamily="34" charset="0"/>
              </a:rPr>
              <a:t>The library webpage has lots of information, support and links to help you on your academic journey.</a:t>
            </a:r>
          </a:p>
          <a:p>
            <a:endParaRPr lang="en-GB" sz="1400" dirty="0">
              <a:latin typeface="Aptos" panose="020B0004020202020204" pitchFamily="34" charset="0"/>
            </a:endParaRPr>
          </a:p>
          <a:p>
            <a:r>
              <a:rPr lang="en-GB" sz="1400" dirty="0">
                <a:latin typeface="Aptos" panose="020B0004020202020204" pitchFamily="34" charset="0"/>
              </a:rPr>
              <a:t>You can navigate easily to the library webpage from your student HWB homepage.</a:t>
            </a:r>
          </a:p>
          <a:p>
            <a:endParaRPr lang="en-GB" sz="1400" dirty="0">
              <a:latin typeface="Aptos" panose="020B00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t>As a first step, we encourage all new students to self enrol on our infoskills programme.</a:t>
            </a:r>
          </a:p>
          <a:p>
            <a:endParaRPr lang="en-GB" sz="1400" dirty="0"/>
          </a:p>
          <a:p>
            <a:r>
              <a:rPr lang="en-GB" sz="1400" dirty="0"/>
              <a:t>As a new student you currently don’t know what you do not know.</a:t>
            </a:r>
          </a:p>
          <a:p>
            <a:endParaRPr lang="en-GB" sz="1400" dirty="0"/>
          </a:p>
          <a:p>
            <a:r>
              <a:rPr lang="en-GB" sz="1400" dirty="0"/>
              <a:t>Scan the QR code with your phone camera or click on the online link provided for more details on how to develop these important skills. </a:t>
            </a:r>
          </a:p>
          <a:p>
            <a:endParaRPr lang="en-GB" sz="1400" dirty="0"/>
          </a:p>
          <a:p>
            <a:r>
              <a:rPr lang="en-GB" sz="1400" dirty="0"/>
              <a:t>As you progress through this tutorial, you will see pink button links which will take you to the corresponding relevant units. </a:t>
            </a:r>
            <a:endParaRPr lang="en-US" sz="1400" dirty="0"/>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Your reading list is just your starting point. You will be expected to independently find further academic sources to include in your work.</a:t>
            </a:r>
          </a:p>
          <a:p>
            <a:endParaRPr lang="en-GB" sz="1400" dirty="0">
              <a:latin typeface="Aptos" panose="020B0004020202020204" pitchFamily="34" charset="0"/>
            </a:endParaRPr>
          </a:p>
          <a:p>
            <a:r>
              <a:rPr lang="en-GB" sz="1400" dirty="0">
                <a:latin typeface="Aptos" panose="020B0004020202020204" pitchFamily="34" charset="0"/>
              </a:rPr>
              <a:t>The library discovery tool is a great starting point. Using keywords you can search across many of our collections and resources in a single simple search.</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4.png"/><Relationship Id="rId5" Type="http://schemas.openxmlformats.org/officeDocument/2006/relationships/slideLayout" Target="../slideLayouts/slideLayout8.xml"/><Relationship Id="rId10" Type="http://schemas.openxmlformats.org/officeDocument/2006/relationships/theme" Target="../theme/theme2.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3.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svg"/><Relationship Id="rId1" Type="http://schemas.openxmlformats.org/officeDocument/2006/relationships/slideLayout" Target="../slideLayouts/slideLayout8.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hyperlink" Target="https://moodle.uwtsd.ac.uk/course/view.php?id=11455" TargetMode="External"/><Relationship Id="rId5" Type="http://schemas.openxmlformats.org/officeDocument/2006/relationships/hyperlink" Target="https://new.express.adobe.com/webpage/Hq1eFsKTCVmWS" TargetMode="External"/><Relationship Id="rId4" Type="http://schemas.openxmlformats.org/officeDocument/2006/relationships/image" Target="../media/image28.jpeg"/></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27.png"/><Relationship Id="rId4" Type="http://schemas.openxmlformats.org/officeDocument/2006/relationships/hyperlink" Target="https://digitalservices.uwtsd.ac.uk/librar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moodle.uwtsd.ac.uk/mod/scorm/player.php?a=6952&amp;currentorg=articulate_rise&amp;scoid=15118&amp;sesskey=fiSHR9WZNM&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30.png"/><Relationship Id="rId5" Type="http://schemas.openxmlformats.org/officeDocument/2006/relationships/hyperlink" Target="https://digitalservices.uwtsd.ac.uk/library/" TargetMode="External"/><Relationship Id="rId4" Type="http://schemas.openxmlformats.org/officeDocument/2006/relationships/hyperlink" Target="https://moodle.uwtsd.ac.uk/login/index.php"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helf-uwtsd.leganto.exlibrisgroup.com/leganto/nui/lists" TargetMode="External"/><Relationship Id="rId7" Type="http://schemas.openxmlformats.org/officeDocument/2006/relationships/image" Target="../media/image34.png"/><Relationship Id="rId2" Type="http://schemas.openxmlformats.org/officeDocument/2006/relationships/image" Target="../media/image31.png"/><Relationship Id="rId1" Type="http://schemas.openxmlformats.org/officeDocument/2006/relationships/slideLayout" Target="../slideLayouts/slideLayout8.xml"/><Relationship Id="rId6" Type="http://schemas.openxmlformats.org/officeDocument/2006/relationships/image" Target="../media/image33.png"/><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5.png"/><Relationship Id="rId1" Type="http://schemas.openxmlformats.org/officeDocument/2006/relationships/slideLayout" Target="../slideLayouts/slideLayout9.xml"/><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27.png"/><Relationship Id="rId4" Type="http://schemas.openxmlformats.org/officeDocument/2006/relationships/hyperlink" Target="https://librarysearch.uwtsd.ac.uk/discovery/dbsearch?vid=44WHELF_UWTSD%3A44WHELF_UWTSD_VU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query=any,contains,%22street%20photography%22&amp;tab=Everything&amp;search_scope=MyInst_and_CI&amp;vid=44WHELF_UWTSD:44WHELF_UWTSD_VU1&amp;offset=0" TargetMode="External"/><Relationship Id="rId1" Type="http://schemas.openxmlformats.org/officeDocument/2006/relationships/slideLayout" Target="../slideLayouts/slideLayout10.xml"/><Relationship Id="rId5" Type="http://schemas.openxmlformats.org/officeDocument/2006/relationships/image" Target="../media/image42.png"/><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librarysearch.uwtsd.ac.uk/discovery/fulldisplay?docid=alma9929455202421&amp;context=L&amp;vid=44WHELF_UWTSD:44WHELF_UWTSD_VU1&amp;lang=en&amp;search_scope=MyInst_and_CI&amp;adaptor=Local%20Search%20Engine&amp;tab=Everything&amp;query=any,contains,political%20art&amp;offset=0" TargetMode="External"/><Relationship Id="rId1" Type="http://schemas.openxmlformats.org/officeDocument/2006/relationships/slideLayout" Target="../slideLayouts/slideLayout11.xml"/><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8.xml"/><Relationship Id="rId6"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5" Type="http://schemas.openxmlformats.org/officeDocument/2006/relationships/hyperlink" Target="https://librarysearch.uwtsd.ac.uk/discovery/fulldisplay?docid=alma99100192060202421&amp;context=L&amp;vid=44WHELF_UWTSD:44WHELF_UWTSD_VU1&amp;lang=en&amp;search_scope=MyInst_and_CI&amp;adaptor=Local%20Search%20Engine&amp;tab=Everything&amp;query=any,contains,digimap"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fulldisplay?docid=alma99100359058802421&amp;context=L&amp;vid=44WHELF_UWTSD:44WHELF_UWTSD_VU1&amp;lang=en&amp;search_scope=MyInst_and_CI&amp;adaptor=Local%20Search%20Engine&amp;tab=Everything&amp;query=any,contains,human%20anatomy&amp;pfilter=rtype,exact,databases&amp;offset=0" TargetMode="External"/><Relationship Id="rId1" Type="http://schemas.openxmlformats.org/officeDocument/2006/relationships/slideLayout" Target="../slideLayouts/slideLayout8.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8.xml"/><Relationship Id="rId4"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hyperlink" Target="https://learningonscreen.ac.uk/bob-curated-playlists/" TargetMode="External"/><Relationship Id="rId2" Type="http://schemas.openxmlformats.org/officeDocument/2006/relationships/image" Target="../media/image50.png"/><Relationship Id="rId1" Type="http://schemas.openxmlformats.org/officeDocument/2006/relationships/slideLayout" Target="../slideLayouts/slideLayout8.xml"/><Relationship Id="rId6" Type="http://schemas.openxmlformats.org/officeDocument/2006/relationships/hyperlink" Target="https://learningonscreen.ac.uk/bob/how-to-use-bob/" TargetMode="External"/><Relationship Id="rId5" Type="http://schemas.openxmlformats.org/officeDocument/2006/relationships/hyperlink" Target="https://learningonscreen.ac.uk/ondemand/help.php/faq" TargetMode="External"/><Relationship Id="rId4" Type="http://schemas.openxmlformats.org/officeDocument/2006/relationships/image" Target="../media/image52.png"/></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VisibleBodyOfficial" TargetMode="External"/><Relationship Id="rId2" Type="http://schemas.openxmlformats.org/officeDocument/2006/relationships/hyperlink" Target="https://help.cengage.com/visible-body/instructor/visible-body/vb-suite-getting-started.html?role=instructor" TargetMode="External"/><Relationship Id="rId1" Type="http://schemas.openxmlformats.org/officeDocument/2006/relationships/slideLayout" Target="../slideLayouts/slideLayout9.xml"/><Relationship Id="rId5" Type="http://schemas.openxmlformats.org/officeDocument/2006/relationships/image" Target="../media/image54.png"/><Relationship Id="rId4" Type="http://schemas.openxmlformats.org/officeDocument/2006/relationships/hyperlink" Target="https://librarysearch.uwtsd.ac.uk/permalink/44WHELF_UWTSD/1jltmvf/alma99100359058802421"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1.xml"/><Relationship Id="rId4" Type="http://schemas.openxmlformats.org/officeDocument/2006/relationships/image" Target="../media/image56.png"/></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58.png"/><Relationship Id="rId1" Type="http://schemas.openxmlformats.org/officeDocument/2006/relationships/slideLayout" Target="../slideLayouts/slideLayout12.xml"/><Relationship Id="rId4" Type="http://schemas.openxmlformats.org/officeDocument/2006/relationships/image" Target="../media/image59.png"/></Relationships>
</file>

<file path=ppt/slides/_rels/slide3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librarysearch.uwtsd.ac.uk/discovery/dbfulldisplay?docid=alma991003838114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librarysearch.uwtsd.ac.uk/discovery/collectionDiscovery?vid=44WHELF_UWTSD:44WHELF_UWTSD_VU1&amp;lang=en" TargetMode="External"/><Relationship Id="rId1" Type="http://schemas.openxmlformats.org/officeDocument/2006/relationships/slideLayout" Target="../slideLayouts/slideLayout11.xml"/><Relationship Id="rId5" Type="http://schemas.openxmlformats.org/officeDocument/2006/relationships/image" Target="../media/image63.png"/><Relationship Id="rId4" Type="http://schemas.openxmlformats.org/officeDocument/2006/relationships/image" Target="../media/image62.png"/></Relationships>
</file>

<file path=ppt/slides/_rels/slide3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66.png"/><Relationship Id="rId4" Type="http://schemas.openxmlformats.org/officeDocument/2006/relationships/image" Target="../media/image65.png"/></Relationships>
</file>

<file path=ppt/slides/_rels/slide35.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hyperlink" Target="https://moodle.uwtsd.ac.uk/course/section.php?id=193465"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8.xml"/><Relationship Id="rId4" Type="http://schemas.openxmlformats.org/officeDocument/2006/relationships/image" Target="../media/image69.png"/></Relationships>
</file>

<file path=ppt/slides/_rels/slide37.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0.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71.jpeg"/></Relationships>
</file>

<file path=ppt/slides/_rels/slide40.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hyperlink" Target="mailto:emily.wild@uwtsd.ac.uk" TargetMode="External"/><Relationship Id="rId7" Type="http://schemas.openxmlformats.org/officeDocument/2006/relationships/hyperlink" Target="https://digitalservices.uwtsd.ac.uk/library/"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72.jpeg"/><Relationship Id="rId5" Type="http://schemas.openxmlformats.org/officeDocument/2006/relationships/hyperlink" Target="mailto:infoskills@uwtsd.ac.uk" TargetMode="External"/><Relationship Id="rId10"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4" Type="http://schemas.openxmlformats.org/officeDocument/2006/relationships/hyperlink" Target="mailto:library@uwtsd.ac.uk" TargetMode="External"/><Relationship Id="rId9" Type="http://schemas.microsoft.com/office/2007/relationships/hdphoto" Target="../media/hdphoto1.wdp"/></Relationships>
</file>

<file path=ppt/slides/_rels/slide41.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2EE82926-B10C-88E5-3687-A434DEE5B21E}"/>
              </a:ext>
            </a:extLst>
          </p:cNvPr>
          <p:cNvPicPr>
            <a:picLocks noChangeAspect="1"/>
          </p:cNvPicPr>
          <p:nvPr/>
        </p:nvPicPr>
        <p:blipFill>
          <a:blip r:embed="rId2"/>
          <a:srcRect t="22507" r="2" b="2"/>
          <a:stretch>
            <a:fillRect/>
          </a:stretch>
        </p:blipFill>
        <p:spPr>
          <a:xfrm>
            <a:off x="5488574" y="326165"/>
            <a:ext cx="6394744" cy="5567929"/>
          </a:xfrm>
          <a:prstGeom prst="rect">
            <a:avLst/>
          </a:prstGeom>
          <a:noFill/>
          <a:ln>
            <a:noFill/>
          </a:ln>
        </p:spPr>
      </p:pic>
      <p:sp>
        <p:nvSpPr>
          <p:cNvPr id="5" name="TextBox 4">
            <a:extLst>
              <a:ext uri="{FF2B5EF4-FFF2-40B4-BE49-F238E27FC236}">
                <a16:creationId xmlns:a16="http://schemas.microsoft.com/office/drawing/2014/main" id="{B7139AEF-6BF7-E188-89DB-32D9083A2BC4}"/>
              </a:ext>
            </a:extLst>
          </p:cNvPr>
          <p:cNvSpPr txBox="1"/>
          <p:nvPr/>
        </p:nvSpPr>
        <p:spPr>
          <a:xfrm>
            <a:off x="308682" y="1775110"/>
            <a:ext cx="4857387" cy="3662541"/>
          </a:xfrm>
          <a:prstGeom prst="rect">
            <a:avLst/>
          </a:prstGeom>
          <a:noFill/>
        </p:spPr>
        <p:txBody>
          <a:bodyPr wrap="square">
            <a:spAutoFit/>
          </a:bodyPr>
          <a:lstStyle/>
          <a:p>
            <a:r>
              <a:rPr lang="en-US" sz="4000" dirty="0">
                <a:solidFill>
                  <a:schemeClr val="bg1"/>
                </a:solidFill>
              </a:rPr>
              <a:t>Introduction to the Online </a:t>
            </a:r>
            <a:r>
              <a:rPr lang="en-US" sz="4000">
                <a:solidFill>
                  <a:schemeClr val="bg1"/>
                </a:solidFill>
              </a:rPr>
              <a:t>Library </a:t>
            </a:r>
          </a:p>
          <a:p>
            <a:endParaRPr lang="en-US" sz="4000" dirty="0">
              <a:solidFill>
                <a:schemeClr val="bg1"/>
              </a:solidFill>
            </a:endParaRPr>
          </a:p>
          <a:p>
            <a:r>
              <a:rPr lang="en-US" sz="2800" dirty="0">
                <a:solidFill>
                  <a:schemeClr val="bg1"/>
                </a:solidFill>
              </a:rPr>
              <a:t>MA 1</a:t>
            </a:r>
            <a:r>
              <a:rPr lang="en-US" sz="2800" baseline="30000" dirty="0">
                <a:solidFill>
                  <a:schemeClr val="bg1"/>
                </a:solidFill>
              </a:rPr>
              <a:t>st</a:t>
            </a:r>
            <a:r>
              <a:rPr lang="en-US" sz="2800" dirty="0">
                <a:solidFill>
                  <a:schemeClr val="bg1"/>
                </a:solidFill>
              </a:rPr>
              <a:t> year</a:t>
            </a:r>
          </a:p>
          <a:p>
            <a:r>
              <a:rPr lang="en-US" sz="2800" dirty="0">
                <a:solidFill>
                  <a:schemeClr val="bg1"/>
                </a:solidFill>
              </a:rPr>
              <a:t>Art, Design and Media</a:t>
            </a:r>
          </a:p>
          <a:p>
            <a:endParaRPr lang="en-US" sz="2800" dirty="0">
              <a:solidFill>
                <a:schemeClr val="bg1"/>
              </a:solidFill>
            </a:endParaRPr>
          </a:p>
          <a:p>
            <a:r>
              <a:rPr lang="en-US" sz="2800" dirty="0">
                <a:solidFill>
                  <a:schemeClr val="bg1"/>
                </a:solidFill>
              </a:rPr>
              <a:t>2026</a:t>
            </a: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dirty="0">
                <a:latin typeface="Calibri"/>
                <a:ea typeface="Calibri"/>
                <a:cs typeface="Calibri"/>
              </a:rPr>
              <a:t>Aims of today's session</a:t>
            </a:r>
            <a:endParaRPr lang="en-US" dirty="0">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dirty="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How to access the online library resources – library catalogue.</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Provide links to further resources and useful information.</a:t>
            </a:r>
          </a:p>
          <a:p>
            <a:pPr marL="0" indent="0">
              <a:spcAft>
                <a:spcPts val="600"/>
              </a:spcAft>
              <a:buNone/>
            </a:pPr>
            <a:endParaRPr lang="en-US" sz="2400" dirty="0">
              <a:latin typeface="Calibri"/>
              <a:ea typeface="Calibri"/>
              <a:cs typeface="Calibri"/>
            </a:endParaRPr>
          </a:p>
          <a:p>
            <a:pPr>
              <a:spcAft>
                <a:spcPts val="600"/>
              </a:spcAft>
              <a:buFont typeface="Arial" panose="020B0604020202020204" pitchFamily="34" charset="0"/>
              <a:buChar char="•"/>
            </a:pPr>
            <a:endParaRPr lang="en-US" dirty="0">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(Y Fforwm)</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&amp; Cardiff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Tuesday to Friday, 9am - 4:30pm</a:t>
            </a:r>
            <a:endParaRPr lang="en-GB" sz="2000" dirty="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3245528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dirty="0">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454288" y="1244419"/>
            <a:ext cx="7210364"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are also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59170" y="1371536"/>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dirty="0">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11062598" cy="2246769"/>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a:t>
            </a:r>
          </a:p>
          <a:p>
            <a:endParaRPr lang="en-GB" sz="2800" dirty="0">
              <a:solidFill>
                <a:srgbClr val="424242"/>
              </a:solidFill>
            </a:endParaRPr>
          </a:p>
          <a:p>
            <a:r>
              <a:rPr lang="en-GB" sz="2800" i="0" dirty="0">
                <a:solidFill>
                  <a:srgbClr val="424242"/>
                </a:solidFill>
                <a:effectLst/>
              </a:rPr>
              <a:t>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dirty="0">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Navigate to the </a:t>
            </a:r>
            <a:r>
              <a:rPr lang="en-GB" sz="2400" dirty="0">
                <a:latin typeface="Calibri" panose="020F0502020204030204" pitchFamily="34" charset="0"/>
                <a:cs typeface="Calibri" panose="020F0502020204030204" pitchFamily="34" charset="0"/>
                <a:hlinkClick r:id="rId3"/>
              </a:rPr>
              <a:t>Student HWB </a:t>
            </a:r>
            <a:r>
              <a:rPr lang="en-GB" sz="2400" dirty="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4"/>
          <a:stretch>
            <a:fillRect/>
          </a:stretch>
        </p:blipFill>
        <p:spPr>
          <a:xfrm>
            <a:off x="4465520" y="1181652"/>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Note: </a:t>
            </a:r>
            <a:r>
              <a:rPr lang="en-GB" dirty="0">
                <a:latin typeface="Arial" panose="020B0604020202020204" pitchFamily="34" charset="0"/>
                <a:cs typeface="Arial" panose="020B0604020202020204" pitchFamily="34" charset="0"/>
              </a:rPr>
              <a:t>You may need to </a:t>
            </a:r>
            <a:r>
              <a:rPr lang="en-GB" b="1" dirty="0">
                <a:latin typeface="Arial" panose="020B0604020202020204" pitchFamily="34" charset="0"/>
                <a:cs typeface="Arial" panose="020B0604020202020204" pitchFamily="34" charset="0"/>
              </a:rPr>
              <a:t>login</a:t>
            </a:r>
            <a:r>
              <a:rPr lang="en-GB" dirty="0">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51786" y="2941222"/>
            <a:ext cx="1552968" cy="914400"/>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xmlns:p14="http://schemas.microsoft.com/office/powerpoint/2010/main">
    <mc:Choice Requires="p14">
      <p:transition spd="med" p14:dur="700" advTm="21440">
        <p:fade/>
      </p:transition>
    </mc:Choice>
    <mc:Fallback xmlns="">
      <p:transition spd="med" advTm="2144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dirty="0">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0305320" y="4406829"/>
            <a:ext cx="1531603" cy="1510563"/>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dirty="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dirty="0">
                <a:latin typeface="Calibri"/>
                <a:ea typeface="Calibri"/>
                <a:cs typeface="Calibri"/>
              </a:rPr>
              <a:t>Our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dirty="0">
                <a:latin typeface="Calibri"/>
                <a:ea typeface="Calibri"/>
                <a:cs typeface="Calibri"/>
              </a:rPr>
              <a:t>is designed to create opportunities for you to:</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Develop your transferable academic and information skills.</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81695" y="3623804"/>
            <a:ext cx="1829495" cy="1751368"/>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dirty="0">
                <a:solidFill>
                  <a:srgbClr val="000000"/>
                </a:solidFill>
                <a:effectLst/>
                <a:highlight>
                  <a:srgbClr val="F5F5F5"/>
                </a:highlight>
                <a:latin typeface="Calibri" panose="020F0502020204030204" pitchFamily="34" charset="0"/>
              </a:rPr>
              <a:t>Scan the code (using your camera on your phone), or click the link to find out more about:</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Why information literacy is important.</a:t>
            </a:r>
            <a:r>
              <a:rPr lang="en-US" sz="2400" b="0" i="0" dirty="0">
                <a:solidFill>
                  <a:srgbClr val="000000"/>
                </a:solidFill>
                <a:effectLst/>
                <a:highlight>
                  <a:srgbClr val="F5F5F5"/>
                </a:highlight>
                <a:latin typeface="Calibri" panose="020F0502020204030204" pitchFamily="34" charset="0"/>
              </a:rPr>
              <a:t>​</a:t>
            </a:r>
          </a:p>
          <a:p>
            <a:pPr algn="l" rtl="0" fontAlgn="base"/>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How to access the relevant units. </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hlinkClick r:id="rId5"/>
              </a:rPr>
              <a:t>Online Link</a:t>
            </a:r>
            <a:endParaRPr lang="en-GB" sz="20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Library Infoskills Course</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xmlns:p14="http://schemas.microsoft.com/office/powerpoint/2010/main">
    <mc:Choice Requires="p14">
      <p:transition spd="med" p14:dur="700" advTm="38422">
        <p:fade/>
      </p:transition>
    </mc:Choice>
    <mc:Fallback xmlns="">
      <p:transition spd="med" advTm="38422">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dirty="0">
                <a:latin typeface="Calibri"/>
                <a:ea typeface="Calibri"/>
                <a:cs typeface="Calibri"/>
              </a:rPr>
              <a:t>The library provides free access to: </a:t>
            </a:r>
          </a:p>
          <a:p>
            <a:pPr marL="0" indent="0">
              <a:spcBef>
                <a:spcPts val="0"/>
              </a:spcBef>
              <a:buNone/>
            </a:pPr>
            <a:endParaRPr lang="en-GB" sz="2400" dirty="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dirty="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dirty="0"/>
          </a:p>
          <a:p>
            <a:pPr marL="0" indent="0">
              <a:spcBef>
                <a:spcPts val="0"/>
              </a:spcBef>
              <a:buNone/>
            </a:pPr>
            <a:endParaRPr lang="en-GB" sz="2200" dirty="0"/>
          </a:p>
          <a:p>
            <a:pPr marL="0" indent="0">
              <a:buNone/>
            </a:pPr>
            <a:endParaRPr lang="en-GB" sz="2000" dirty="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dirty="0">
                <a:latin typeface="Calibri"/>
                <a:ea typeface="Calibri"/>
                <a:cs typeface="Calibri"/>
              </a:rPr>
              <a:t>Explore your library resources</a:t>
            </a:r>
            <a:endParaRPr lang="en-US" dirty="0"/>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789071" y="491448"/>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6798444" cy="2215991"/>
          </a:xfrm>
          <a:prstGeom prst="rect">
            <a:avLst/>
          </a:prstGeom>
          <a:noFill/>
        </p:spPr>
        <p:txBody>
          <a:bodyPr wrap="square" lIns="91440" tIns="45720" rIns="91440" bIns="45720" anchor="t">
            <a:spAutoFit/>
          </a:bodyPr>
          <a:lstStyle/>
          <a:p>
            <a:pPr>
              <a:spcBef>
                <a:spcPts val="0"/>
              </a:spcBef>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sz="2400" b="1" dirty="0">
                <a:latin typeface="Calibri"/>
                <a:ea typeface="Calibri"/>
                <a:cs typeface="Calibri"/>
              </a:rPr>
              <a:t>You can further:</a:t>
            </a:r>
          </a:p>
          <a:p>
            <a:pPr marL="0" indent="0">
              <a:spcBef>
                <a:spcPts val="0"/>
              </a:spcBef>
              <a:buNone/>
            </a:pPr>
            <a:endParaRPr lang="en-GB" sz="2400" dirty="0"/>
          </a:p>
          <a:p>
            <a:pPr marL="285750" indent="-285750">
              <a:spcBef>
                <a:spcPts val="0"/>
              </a:spcBef>
              <a:spcAft>
                <a:spcPts val="600"/>
              </a:spcAft>
              <a:buFont typeface="Arial,Sans-Serif" panose="05000000000000000000" pitchFamily="2" charset="2"/>
              <a:buChar char="•"/>
            </a:pPr>
            <a:r>
              <a:rPr lang="en-GB" sz="2200" dirty="0">
                <a:latin typeface="Calibri"/>
                <a:cs typeface="Calibri"/>
              </a:rPr>
              <a:t>Check your account,</a:t>
            </a:r>
            <a:r>
              <a:rPr lang="en-US" sz="2200" dirty="0">
                <a:latin typeface="Calibri"/>
                <a:cs typeface="Calibri"/>
              </a:rPr>
              <a:t> s</a:t>
            </a:r>
            <a:r>
              <a:rPr lang="en-GB" sz="2200" dirty="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dirty="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526009" y="4625071"/>
            <a:ext cx="1357562" cy="1338913"/>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dirty="0">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810683" y="2095036"/>
            <a:ext cx="5074998" cy="937784"/>
          </a:xfrm>
        </p:spPr>
        <p:txBody>
          <a:bodyPr vert="horz" lIns="91440" tIns="45720" rIns="91440" bIns="45720" rtlCol="0" anchor="t">
            <a:noAutofit/>
          </a:bodyPr>
          <a:lstStyle/>
          <a:p>
            <a:pPr marL="0" indent="0">
              <a:buNone/>
            </a:pPr>
            <a:r>
              <a:rPr lang="en-GB" sz="2400" b="1" dirty="0">
                <a:latin typeface="Calibri"/>
                <a:ea typeface="Calibri"/>
                <a:cs typeface="Calibri"/>
              </a:rPr>
              <a:t>All managed by the library for:</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052226"/>
            <a:ext cx="11878832" cy="830997"/>
          </a:xfrm>
          <a:prstGeom prst="rect">
            <a:avLst/>
          </a:prstGeom>
          <a:noFill/>
        </p:spPr>
        <p:txBody>
          <a:bodyPr wrap="square" lIns="91440" tIns="45720" rIns="91440" bIns="45720" anchor="t">
            <a:spAutoFit/>
          </a:bodyPr>
          <a:lstStyle/>
          <a:p>
            <a:r>
              <a:rPr lang="en-GB" sz="2400" dirty="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65936" y="5309281"/>
            <a:ext cx="4759233" cy="400110"/>
          </a:xfrm>
          <a:prstGeom prst="rect">
            <a:avLst/>
          </a:prstGeom>
          <a:noFill/>
        </p:spPr>
        <p:txBody>
          <a:bodyPr wrap="square" lIns="91440" tIns="45720" rIns="91440" bIns="45720" rtlCol="0" anchor="t">
            <a:spAutoFit/>
          </a:bodyPr>
          <a:lstStyle/>
          <a:p>
            <a:r>
              <a:rPr lang="en-GB" sz="2000" b="1" dirty="0">
                <a:solidFill>
                  <a:schemeClr val="accent2"/>
                </a:solidFill>
                <a:latin typeface="Calibri "/>
              </a:rPr>
              <a:t>N.B. You must sign into your list to access!</a:t>
            </a:r>
            <a:endParaRPr lang="en-US" sz="2000" b="1" dirty="0">
              <a:solidFill>
                <a:schemeClr val="accent2"/>
              </a:solidFill>
              <a:latin typeface="Calibri "/>
            </a:endParaRPr>
          </a:p>
        </p:txBody>
      </p:sp>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3"/>
          <a:stretch>
            <a:fillRect/>
          </a:stretch>
        </p:blipFill>
        <p:spPr>
          <a:xfrm>
            <a:off x="10445832" y="4555914"/>
            <a:ext cx="1445617" cy="1425758"/>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759892" y="2997901"/>
            <a:ext cx="4891935" cy="1569660"/>
          </a:xfrm>
          <a:prstGeom prst="rect">
            <a:avLst/>
          </a:prstGeom>
          <a:noFill/>
        </p:spPr>
        <p:txBody>
          <a:bodyPr wrap="square">
            <a:spAutoFit/>
          </a:bodyPr>
          <a:lstStyle/>
          <a:p>
            <a:pPr marL="0" indent="0">
              <a:buNone/>
            </a:pPr>
            <a:r>
              <a:rPr lang="en-GB" sz="2400" b="1" dirty="0">
                <a:latin typeface="Calibri"/>
                <a:ea typeface="Calibri"/>
                <a:cs typeface="Calibri"/>
              </a:rPr>
              <a:t>Where to Find Them:</a:t>
            </a:r>
          </a:p>
          <a:p>
            <a:pPr lvl="1">
              <a:buFont typeface="Arial" panose="020B0604020202020204" pitchFamily="34" charset="0"/>
              <a:buChar char="•"/>
            </a:pPr>
            <a:r>
              <a:rPr lang="en-GB" sz="2400" dirty="0">
                <a:latin typeface="Calibri"/>
                <a:ea typeface="Calibri"/>
                <a:cs typeface="Calibri"/>
              </a:rPr>
              <a:t>On your </a:t>
            </a:r>
            <a:r>
              <a:rPr lang="en-GB" sz="2400" b="1" dirty="0">
                <a:solidFill>
                  <a:schemeClr val="accent2"/>
                </a:solidFill>
                <a:latin typeface="Calibri"/>
                <a:ea typeface="Calibri"/>
                <a:cs typeface="Calibri"/>
                <a:hlinkClick r:id="rId4">
                  <a:extLst>
                    <a:ext uri="{A12FA001-AC4F-418D-AE19-62706E023703}">
                      <ahyp:hlinkClr xmlns:ahyp="http://schemas.microsoft.com/office/drawing/2018/hyperlinkcolor" val="tx"/>
                    </a:ext>
                  </a:extLst>
                </a:hlinkClick>
              </a:rPr>
              <a:t>Moodle </a:t>
            </a:r>
            <a:r>
              <a:rPr lang="en-GB" sz="2400" b="1" dirty="0">
                <a:latin typeface="Calibri"/>
                <a:ea typeface="Calibri"/>
                <a:cs typeface="Calibri"/>
                <a:hlinkClick r:id="rId4">
                  <a:extLst>
                    <a:ext uri="{A12FA001-AC4F-418D-AE19-62706E023703}">
                      <ahyp:hlinkClr xmlns:ahyp="http://schemas.microsoft.com/office/drawing/2018/hyperlinkcolor" val="tx"/>
                    </a:ext>
                  </a:extLst>
                </a:hlinkClick>
              </a:rPr>
              <a:t> </a:t>
            </a:r>
            <a:r>
              <a:rPr lang="en-GB" sz="2400" dirty="0">
                <a:latin typeface="Calibri"/>
                <a:ea typeface="Calibri"/>
                <a:cs typeface="Calibri"/>
              </a:rPr>
              <a:t>course pages</a:t>
            </a:r>
            <a:r>
              <a:rPr lang="en-GB" sz="2400" b="1" dirty="0">
                <a:latin typeface="Calibri"/>
                <a:ea typeface="Calibri"/>
                <a:cs typeface="Calibri"/>
              </a:rPr>
              <a:t>.</a:t>
            </a:r>
          </a:p>
          <a:p>
            <a:pPr lvl="1"/>
            <a:endParaRPr lang="en-GB" sz="2400" b="1" dirty="0">
              <a:latin typeface="Calibri"/>
              <a:ea typeface="Calibri"/>
              <a:cs typeface="Calibri"/>
            </a:endParaRPr>
          </a:p>
          <a:p>
            <a:pPr lvl="1">
              <a:buFont typeface="Arial" panose="020B0604020202020204" pitchFamily="34" charset="0"/>
              <a:buChar char="•"/>
            </a:pPr>
            <a:r>
              <a:rPr lang="en-GB" sz="2400" dirty="0">
                <a:latin typeface="Calibri"/>
                <a:ea typeface="Calibri"/>
                <a:cs typeface="Calibri"/>
              </a:rPr>
              <a:t>Or via the </a:t>
            </a:r>
            <a:r>
              <a:rPr lang="en-GB" sz="2400" b="1" dirty="0">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Library website</a:t>
            </a:r>
            <a:r>
              <a:rPr lang="en-GB" sz="2400" b="1" dirty="0">
                <a:latin typeface="Calibri"/>
                <a:ea typeface="Calibri"/>
                <a:cs typeface="Calibri"/>
                <a:hlinkClick r:id="rId5">
                  <a:extLst>
                    <a:ext uri="{A12FA001-AC4F-418D-AE19-62706E023703}">
                      <ahyp:hlinkClr xmlns:ahyp="http://schemas.microsoft.com/office/drawing/2018/hyperlinkcolor" val="tx"/>
                    </a:ext>
                  </a:extLst>
                </a:hlinkClick>
              </a:rPr>
              <a:t>.</a:t>
            </a:r>
            <a:endParaRPr lang="en-GB" sz="2400" b="1" dirty="0">
              <a:latin typeface="Calibri"/>
              <a:ea typeface="Calibri"/>
              <a:cs typeface="Calibri"/>
            </a:endParaRPr>
          </a:p>
        </p:txBody>
      </p:sp>
      <p:pic>
        <p:nvPicPr>
          <p:cNvPr id="9" name="Picture 8">
            <a:extLst>
              <a:ext uri="{FF2B5EF4-FFF2-40B4-BE49-F238E27FC236}">
                <a16:creationId xmlns:a16="http://schemas.microsoft.com/office/drawing/2014/main" id="{B8A2B1BD-CA41-D62E-0FAE-B52570166D5C}"/>
              </a:ext>
            </a:extLst>
          </p:cNvPr>
          <p:cNvPicPr>
            <a:picLocks noChangeAspect="1"/>
          </p:cNvPicPr>
          <p:nvPr/>
        </p:nvPicPr>
        <p:blipFill>
          <a:blip r:embed="rId6"/>
          <a:srcRect l="10027" t="36915" r="30373" b="11592"/>
          <a:stretch>
            <a:fillRect/>
          </a:stretch>
        </p:blipFill>
        <p:spPr>
          <a:xfrm>
            <a:off x="742161" y="1883223"/>
            <a:ext cx="5778109" cy="332806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956865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274715" y="275212"/>
            <a:ext cx="11481847" cy="601693"/>
          </a:xfrm>
        </p:spPr>
        <p:txBody>
          <a:bodyPr>
            <a:normAutofit fontScale="90000"/>
          </a:bodyPr>
          <a:lstStyle/>
          <a:p>
            <a:r>
              <a:rPr lang="en-GB" dirty="0">
                <a:latin typeface="+mn-lt"/>
              </a:rPr>
              <a:t>Online Resource List (ORL) demo</a:t>
            </a:r>
            <a:endParaRPr lang="en-US" dirty="0">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198023" y="966818"/>
            <a:ext cx="5567940" cy="5262979"/>
          </a:xfrm>
          <a:prstGeom prst="rect">
            <a:avLst/>
          </a:prstGeom>
          <a:noFill/>
        </p:spPr>
        <p:txBody>
          <a:bodyPr wrap="square">
            <a:spAutoFit/>
          </a:bodyPr>
          <a:lstStyle/>
          <a:p>
            <a:pPr marL="457200" indent="-457200">
              <a:buFont typeface="Arial" panose="020B0604020202020204" pitchFamily="34" charset="0"/>
              <a:buChar char="•"/>
            </a:pPr>
            <a:r>
              <a:rPr lang="en-GB" sz="2400" dirty="0"/>
              <a:t>Search for your reading list by course code in ‘</a:t>
            </a:r>
            <a:r>
              <a:rPr lang="en-GB" sz="2400" b="1" dirty="0"/>
              <a:t>ALL Lists’</a:t>
            </a:r>
            <a:r>
              <a:rPr lang="en-GB" sz="2400" dirty="0"/>
              <a:t>. E.g. ADAA7002.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‘Add’(to add to </a:t>
            </a:r>
            <a:r>
              <a:rPr lang="en-GB" sz="2400" b="1" dirty="0"/>
              <a:t>‘My Lists’).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dirty="0"/>
              <a:t>Search and add ‘LIB02’ to your lists.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on list title to open and access the contents.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Choose a title and click                         to read online. </a:t>
            </a:r>
          </a:p>
          <a:p>
            <a:pPr marL="342900" indent="-342900">
              <a:buFont typeface="Arial" panose="020B0604020202020204" pitchFamily="34" charset="0"/>
              <a:buChar char="•"/>
            </a:pPr>
            <a:endParaRPr lang="en-GB" sz="2400" dirty="0"/>
          </a:p>
          <a:p>
            <a:endParaRPr lang="en-GB" sz="2400" dirty="0"/>
          </a:p>
        </p:txBody>
      </p:sp>
      <p:pic>
        <p:nvPicPr>
          <p:cNvPr id="11" name="Picture 10">
            <a:extLst>
              <a:ext uri="{FF2B5EF4-FFF2-40B4-BE49-F238E27FC236}">
                <a16:creationId xmlns:a16="http://schemas.microsoft.com/office/drawing/2014/main" id="{12A27865-6166-F33E-E652-93127D6167A3}"/>
              </a:ext>
            </a:extLst>
          </p:cNvPr>
          <p:cNvPicPr>
            <a:picLocks noChangeAspect="1"/>
          </p:cNvPicPr>
          <p:nvPr/>
        </p:nvPicPr>
        <p:blipFill>
          <a:blip r:embed="rId2"/>
          <a:stretch>
            <a:fillRect/>
          </a:stretch>
        </p:blipFill>
        <p:spPr>
          <a:xfrm>
            <a:off x="10466094" y="4608167"/>
            <a:ext cx="1373972" cy="1442468"/>
          </a:xfrm>
          <a:prstGeom prst="rect">
            <a:avLst/>
          </a:prstGeom>
        </p:spPr>
      </p:pic>
      <p:sp>
        <p:nvSpPr>
          <p:cNvPr id="12" name="TextBox 11">
            <a:extLst>
              <a:ext uri="{FF2B5EF4-FFF2-40B4-BE49-F238E27FC236}">
                <a16:creationId xmlns:a16="http://schemas.microsoft.com/office/drawing/2014/main" id="{66E3E5A9-E6B1-8546-F83C-AD3C585DAE2A}"/>
              </a:ext>
            </a:extLst>
          </p:cNvPr>
          <p:cNvSpPr txBox="1"/>
          <p:nvPr/>
        </p:nvSpPr>
        <p:spPr>
          <a:xfrm>
            <a:off x="5896788" y="5070763"/>
            <a:ext cx="3275486" cy="369332"/>
          </a:xfrm>
          <a:prstGeom prst="rect">
            <a:avLst/>
          </a:prstGeom>
          <a:noFill/>
        </p:spPr>
        <p:txBody>
          <a:bodyPr wrap="square" rtlCol="0">
            <a:spAutoFit/>
          </a:bodyPr>
          <a:lstStyle/>
          <a:p>
            <a:r>
              <a:rPr lang="en-GB" dirty="0">
                <a:hlinkClick r:id="rId3"/>
              </a:rPr>
              <a:t>Online Resource List Link</a:t>
            </a:r>
            <a:endParaRPr lang="en-US" dirty="0"/>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4"/>
          <a:srcRect l="7597" t="21451" b="8354"/>
          <a:stretch>
            <a:fillRect/>
          </a:stretch>
        </p:blipFill>
        <p:spPr>
          <a:xfrm>
            <a:off x="3652545" y="4694180"/>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6"/>
          <a:srcRect l="10886" t="31217" b="17224"/>
          <a:stretch>
            <a:fillRect/>
          </a:stretch>
        </p:blipFill>
        <p:spPr>
          <a:xfrm>
            <a:off x="4811991" y="2163820"/>
            <a:ext cx="1084797" cy="376583"/>
          </a:xfrm>
          <a:prstGeom prst="rect">
            <a:avLst/>
          </a:prstGeom>
        </p:spPr>
      </p:pic>
      <p:pic>
        <p:nvPicPr>
          <p:cNvPr id="7" name="Picture 6">
            <a:extLst>
              <a:ext uri="{FF2B5EF4-FFF2-40B4-BE49-F238E27FC236}">
                <a16:creationId xmlns:a16="http://schemas.microsoft.com/office/drawing/2014/main" id="{4901D484-1274-1BB3-46E6-E598C55C425A}"/>
              </a:ext>
            </a:extLst>
          </p:cNvPr>
          <p:cNvPicPr>
            <a:picLocks noChangeAspect="1"/>
          </p:cNvPicPr>
          <p:nvPr/>
        </p:nvPicPr>
        <p:blipFill>
          <a:blip r:embed="rId7"/>
          <a:srcRect l="989" t="12787" r="6875" b="10471"/>
          <a:stretch>
            <a:fillRect/>
          </a:stretch>
        </p:blipFill>
        <p:spPr>
          <a:xfrm>
            <a:off x="5991187" y="1206289"/>
            <a:ext cx="5841075" cy="32434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93601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dirty="0">
                <a:latin typeface="+mn-lt"/>
              </a:rPr>
              <a:t>Saving favourites</a:t>
            </a:r>
            <a:endParaRPr lang="en-US" dirty="0">
              <a:latin typeface="+mn-lt"/>
            </a:endParaRPr>
          </a:p>
        </p:txBody>
      </p:sp>
      <p:sp>
        <p:nvSpPr>
          <p:cNvPr id="9" name="TextBox 8">
            <a:extLst>
              <a:ext uri="{FF2B5EF4-FFF2-40B4-BE49-F238E27FC236}">
                <a16:creationId xmlns:a16="http://schemas.microsoft.com/office/drawing/2014/main" id="{5E450E55-6189-F602-C59F-68612DE7C29D}"/>
              </a:ext>
            </a:extLst>
          </p:cNvPr>
          <p:cNvSpPr txBox="1"/>
          <p:nvPr/>
        </p:nvSpPr>
        <p:spPr>
          <a:xfrm>
            <a:off x="6979687" y="2775287"/>
            <a:ext cx="473610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dirty="0"/>
              <a:t>Using the favourites tool in the ORL, you can easily save, manage, and organise all your references you have used in your assignment. </a:t>
            </a:r>
            <a:endParaRPr lang="en-US" sz="2400" dirty="0"/>
          </a:p>
        </p:txBody>
      </p:sp>
      <p:sp>
        <p:nvSpPr>
          <p:cNvPr id="13" name="TextBox 12">
            <a:extLst>
              <a:ext uri="{FF2B5EF4-FFF2-40B4-BE49-F238E27FC236}">
                <a16:creationId xmlns:a16="http://schemas.microsoft.com/office/drawing/2014/main" id="{68528D87-F7B0-B8DA-22B3-9ED30C1FCAAF}"/>
              </a:ext>
            </a:extLst>
          </p:cNvPr>
          <p:cNvSpPr txBox="1"/>
          <p:nvPr/>
        </p:nvSpPr>
        <p:spPr>
          <a:xfrm>
            <a:off x="6983220" y="4151666"/>
            <a:ext cx="4252698" cy="830997"/>
          </a:xfrm>
          <a:prstGeom prst="rect">
            <a:avLst/>
          </a:prstGeom>
          <a:noFill/>
        </p:spPr>
        <p:txBody>
          <a:bodyPr wrap="square">
            <a:spAutoFit/>
          </a:bodyPr>
          <a:lstStyle/>
          <a:p>
            <a:pPr marL="285750" indent="-285750">
              <a:buFont typeface="Arial" panose="020B0604020202020204" pitchFamily="34" charset="0"/>
              <a:buChar char="•"/>
            </a:pPr>
            <a:r>
              <a:rPr lang="en-GB" sz="2400" dirty="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2"/>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3" name="Picture 2">
            <a:extLst>
              <a:ext uri="{FF2B5EF4-FFF2-40B4-BE49-F238E27FC236}">
                <a16:creationId xmlns:a16="http://schemas.microsoft.com/office/drawing/2014/main" id="{B64E5947-C741-D11D-DF24-C1A8E8428C3E}"/>
              </a:ext>
            </a:extLst>
          </p:cNvPr>
          <p:cNvPicPr>
            <a:picLocks noChangeAspect="1"/>
          </p:cNvPicPr>
          <p:nvPr/>
        </p:nvPicPr>
        <p:blipFill>
          <a:blip r:embed="rId4"/>
          <a:srcRect l="593" t="12535" r="3441" b="5323"/>
          <a:stretch>
            <a:fillRect/>
          </a:stretch>
        </p:blipFill>
        <p:spPr>
          <a:xfrm>
            <a:off x="691314" y="2062272"/>
            <a:ext cx="6074644" cy="346635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Rectangle 3">
            <a:extLst>
              <a:ext uri="{FF2B5EF4-FFF2-40B4-BE49-F238E27FC236}">
                <a16:creationId xmlns:a16="http://schemas.microsoft.com/office/drawing/2014/main" id="{2A804561-3EF3-E71A-310B-37D7A5857240}"/>
              </a:ext>
            </a:extLst>
          </p:cNvPr>
          <p:cNvSpPr/>
          <p:nvPr/>
        </p:nvSpPr>
        <p:spPr>
          <a:xfrm>
            <a:off x="6360031" y="3366391"/>
            <a:ext cx="192198" cy="23989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BA94B9E-8D8D-CCC8-1963-A5A13A3BBE4A}"/>
              </a:ext>
            </a:extLst>
          </p:cNvPr>
          <p:cNvSpPr/>
          <p:nvPr/>
        </p:nvSpPr>
        <p:spPr>
          <a:xfrm>
            <a:off x="5538818" y="4925020"/>
            <a:ext cx="821213" cy="2460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777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dirty="0">
                <a:latin typeface="+mn-lt"/>
              </a:rPr>
              <a:t>Find sources using the library catalogue</a:t>
            </a:r>
            <a:endParaRPr lang="en-US" dirty="0">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dirty="0">
                <a:latin typeface="Calibri "/>
              </a:rPr>
              <a:t>Explore </a:t>
            </a:r>
            <a:r>
              <a:rPr lang="en-GB" sz="2400" dirty="0">
                <a:latin typeface="Calibri "/>
                <a:hlinkClick r:id="rId5"/>
              </a:rPr>
              <a:t>our Library YouTube playlist</a:t>
            </a:r>
            <a:r>
              <a:rPr lang="en-GB" sz="2400" dirty="0">
                <a:latin typeface="Calibri "/>
              </a:rPr>
              <a:t> for short videos on how to find and use our online library.</a:t>
            </a:r>
          </a:p>
          <a:p>
            <a:pPr marL="342900" indent="-342900">
              <a:buFont typeface="Arial" panose="020B0604020202020204" pitchFamily="34" charset="0"/>
              <a:buChar char="•"/>
            </a:pPr>
            <a:endParaRPr lang="en-GB" sz="2400" dirty="0">
              <a:latin typeface="Calibri "/>
            </a:endParaRPr>
          </a:p>
          <a:p>
            <a:pPr marL="342900" indent="-342900">
              <a:buFont typeface="Arial" panose="020B0604020202020204" pitchFamily="34" charset="0"/>
              <a:buChar char="•"/>
            </a:pPr>
            <a:r>
              <a:rPr lang="en-GB" sz="2400" dirty="0">
                <a:latin typeface="Calibri "/>
              </a:rPr>
              <a:t>Find out much more by completing the 'Searching for Information' infoskills units</a:t>
            </a:r>
            <a:endParaRPr lang="en-US" sz="2400" dirty="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dirty="0">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dirty="0">
                <a:latin typeface="Calibri"/>
                <a:ea typeface="Calibri"/>
                <a:cs typeface="Calibri"/>
              </a:rPr>
              <a:t>Enter a keyword into the search box to search across our many of our collections.</a:t>
            </a:r>
          </a:p>
          <a:p>
            <a:endParaRPr lang="en-US" dirty="0"/>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dirty="0">
                <a:latin typeface="Calibri"/>
                <a:ea typeface="Calibri"/>
                <a:cs typeface="Calibri"/>
              </a:rPr>
              <a:t>Not all subscribed collections and databases are searchable by this method. Some </a:t>
            </a:r>
            <a:r>
              <a:rPr lang="en-GB" sz="2000" dirty="0">
                <a:latin typeface="Calibri"/>
                <a:ea typeface="Calibri"/>
                <a:cs typeface="Calibri"/>
                <a:hlinkClick r:id="rId4"/>
              </a:rPr>
              <a:t>specialised databases </a:t>
            </a:r>
            <a:r>
              <a:rPr lang="en-GB" sz="2000" dirty="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0410764" y="4582336"/>
            <a:ext cx="1440750" cy="1420958"/>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0605875" y="4154762"/>
            <a:ext cx="998110" cy="369332"/>
          </a:xfrm>
          <a:prstGeom prst="rect">
            <a:avLst/>
          </a:prstGeom>
          <a:noFill/>
        </p:spPr>
        <p:txBody>
          <a:bodyPr wrap="square" rtlCol="0">
            <a:spAutoFit/>
          </a:bodyPr>
          <a:lstStyle/>
          <a:p>
            <a:r>
              <a:rPr lang="en-GB" dirty="0">
                <a:hlinkClick r:id="rId6"/>
              </a:rPr>
              <a:t>Library</a:t>
            </a:r>
            <a:endParaRPr lang="en-US" dirty="0"/>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xmlns:p14="http://schemas.microsoft.com/office/powerpoint/2010/main">
    <mc:Choice Requires="p14">
      <p:transition spd="med" p14:dur="700" advTm="21461">
        <p:fade/>
      </p:transition>
    </mc:Choice>
    <mc:Fallback xmlns="">
      <p:transition spd="med" advTm="21461">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dirty="0">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7658701" y="572965"/>
            <a:ext cx="4649815" cy="415498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dirty="0">
                <a:latin typeface="Calibri"/>
                <a:ea typeface="Calibri"/>
                <a:cs typeface="Calibri"/>
              </a:rPr>
              <a:t>Sign in</a:t>
            </a:r>
            <a:r>
              <a:rPr lang="en-GB" sz="2200" dirty="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Browse</a:t>
            </a:r>
            <a:r>
              <a:rPr lang="en-GB" sz="2200" dirty="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Online Resource Lists</a:t>
            </a:r>
            <a:r>
              <a:rPr lang="en-GB" sz="2200" dirty="0">
                <a:latin typeface="Calibri"/>
                <a:ea typeface="Calibri"/>
                <a:cs typeface="Calibri"/>
              </a:rPr>
              <a:t>; Databases, Research assistant, and more…</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Links</a:t>
            </a:r>
            <a:r>
              <a:rPr lang="en-GB" sz="2200" dirty="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7907839" y="5211883"/>
            <a:ext cx="2075770" cy="400110"/>
          </a:xfrm>
          <a:prstGeom prst="rect">
            <a:avLst/>
          </a:prstGeom>
          <a:noFill/>
        </p:spPr>
        <p:txBody>
          <a:bodyPr wrap="square" lIns="91440" tIns="45720" rIns="91440" bIns="45720" rtlCol="0" anchor="t">
            <a:spAutoFit/>
          </a:bodyPr>
          <a:lstStyle/>
          <a:p>
            <a:r>
              <a:rPr lang="en-GB" sz="2000" dirty="0">
                <a:latin typeface="Calibri"/>
                <a:ea typeface="Calibri"/>
                <a:cs typeface="Calibri"/>
                <a:hlinkClick r:id="rId3"/>
              </a:rPr>
              <a:t>Library Catalogue</a:t>
            </a:r>
            <a:endParaRPr lang="en-US" dirty="0"/>
          </a:p>
        </p:txBody>
      </p:sp>
      <p:pic>
        <p:nvPicPr>
          <p:cNvPr id="6" name="Picture 5">
            <a:extLst>
              <a:ext uri="{FF2B5EF4-FFF2-40B4-BE49-F238E27FC236}">
                <a16:creationId xmlns:a16="http://schemas.microsoft.com/office/drawing/2014/main" id="{A1F96DD9-9EB3-D729-A383-783D20AAB539}"/>
              </a:ext>
            </a:extLst>
          </p:cNvPr>
          <p:cNvPicPr>
            <a:picLocks noChangeAspect="1"/>
          </p:cNvPicPr>
          <p:nvPr/>
        </p:nvPicPr>
        <p:blipFill>
          <a:blip r:embed="rId4"/>
          <a:srcRect l="705" t="12823" r="2423" b="5902"/>
          <a:stretch>
            <a:fillRect/>
          </a:stretch>
        </p:blipFill>
        <p:spPr>
          <a:xfrm>
            <a:off x="312162" y="1003916"/>
            <a:ext cx="7247653" cy="41133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0AAECF11-60DB-8C86-D754-9CCCFA0F7F22}"/>
              </a:ext>
            </a:extLst>
          </p:cNvPr>
          <p:cNvPicPr>
            <a:picLocks noChangeAspect="1"/>
          </p:cNvPicPr>
          <p:nvPr/>
        </p:nvPicPr>
        <p:blipFill>
          <a:blip r:embed="rId5"/>
          <a:stretch>
            <a:fillRect/>
          </a:stretch>
        </p:blipFill>
        <p:spPr>
          <a:xfrm>
            <a:off x="10514902" y="4572211"/>
            <a:ext cx="1351004" cy="1351004"/>
          </a:xfrm>
          <a:prstGeom prst="rect">
            <a:avLst/>
          </a:prstGeom>
        </p:spPr>
      </p:pic>
    </p:spTree>
    <p:extLst>
      <p:ext uri="{BB962C8B-B14F-4D97-AF65-F5344CB8AC3E}">
        <p14:creationId xmlns:p14="http://schemas.microsoft.com/office/powerpoint/2010/main" val="2083920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dirty="0">
                <a:latin typeface="+mn-lt"/>
                <a:cs typeface="Lucida Sans Unicode"/>
              </a:rPr>
              <a:t>Improving your search results </a:t>
            </a:r>
            <a:endParaRPr lang="en-GB" dirty="0">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1" y="1139354"/>
            <a:ext cx="6378679" cy="4247317"/>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400" dirty="0">
                <a:solidFill>
                  <a:srgbClr val="424242"/>
                </a:solidFill>
              </a:rPr>
              <a:t>Save your queries, get notifications and add to your favourites in your reading list!</a:t>
            </a:r>
            <a:endParaRPr lang="en-GB" sz="2400" dirty="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6792965" y="5057439"/>
            <a:ext cx="2487786" cy="400110"/>
          </a:xfrm>
          <a:prstGeom prst="rect">
            <a:avLst/>
          </a:prstGeom>
          <a:noFill/>
        </p:spPr>
        <p:txBody>
          <a:bodyPr wrap="square">
            <a:spAutoFit/>
          </a:bodyPr>
          <a:lstStyle/>
          <a:p>
            <a:pPr algn="l">
              <a:spcBef>
                <a:spcPts val="300"/>
              </a:spcBef>
              <a:spcAft>
                <a:spcPts val="300"/>
              </a:spcAft>
            </a:pPr>
            <a:r>
              <a:rPr lang="en-GB" sz="2000" dirty="0">
                <a:solidFill>
                  <a:srgbClr val="424242"/>
                </a:solidFill>
                <a:hlinkClick r:id="rId2"/>
              </a:rPr>
              <a:t>Link to search results</a:t>
            </a:r>
            <a:endParaRPr lang="en-GB" sz="2000" i="0" dirty="0">
              <a:solidFill>
                <a:srgbClr val="424242"/>
              </a:solidFill>
              <a:effectLst/>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8692506" y="387533"/>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pic>
        <p:nvPicPr>
          <p:cNvPr id="6" name="Picture 5">
            <a:extLst>
              <a:ext uri="{FF2B5EF4-FFF2-40B4-BE49-F238E27FC236}">
                <a16:creationId xmlns:a16="http://schemas.microsoft.com/office/drawing/2014/main" id="{A26F00A9-4015-EA90-B46B-3A266ECDC58D}"/>
              </a:ext>
            </a:extLst>
          </p:cNvPr>
          <p:cNvPicPr>
            <a:picLocks noChangeAspect="1"/>
          </p:cNvPicPr>
          <p:nvPr/>
        </p:nvPicPr>
        <p:blipFill>
          <a:blip r:embed="rId4"/>
          <a:srcRect l="1611" t="13131" r="17426" b="4798"/>
          <a:stretch>
            <a:fillRect/>
          </a:stretch>
        </p:blipFill>
        <p:spPr>
          <a:xfrm>
            <a:off x="6633401" y="935212"/>
            <a:ext cx="5019147" cy="33918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2" name="Picture 11" descr="QR code">
            <a:extLst>
              <a:ext uri="{FF2B5EF4-FFF2-40B4-BE49-F238E27FC236}">
                <a16:creationId xmlns:a16="http://schemas.microsoft.com/office/drawing/2014/main" id="{294626A9-23E8-FE31-3E00-ABF56BD27268}"/>
              </a:ext>
            </a:extLst>
          </p:cNvPr>
          <p:cNvPicPr>
            <a:picLocks noChangeAspect="1"/>
          </p:cNvPicPr>
          <p:nvPr/>
        </p:nvPicPr>
        <p:blipFill>
          <a:blip r:embed="rId5"/>
          <a:stretch>
            <a:fillRect/>
          </a:stretch>
        </p:blipFill>
        <p:spPr>
          <a:xfrm>
            <a:off x="10320488" y="4418900"/>
            <a:ext cx="1524258" cy="1524258"/>
          </a:xfrm>
          <a:prstGeom prst="rect">
            <a:avLst/>
          </a:prstGeom>
        </p:spPr>
      </p:pic>
    </p:spTree>
    <p:extLst>
      <p:ext uri="{BB962C8B-B14F-4D97-AF65-F5344CB8AC3E}">
        <p14:creationId xmlns:p14="http://schemas.microsoft.com/office/powerpoint/2010/main" val="33947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397884" y="1022104"/>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628352" y="133658"/>
            <a:ext cx="10795518" cy="1003916"/>
          </a:xfrm>
        </p:spPr>
        <p:txBody>
          <a:bodyPr>
            <a:normAutofit/>
          </a:bodyPr>
          <a:lstStyle/>
          <a:p>
            <a:r>
              <a:rPr lang="en-GB" dirty="0">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6096000" y="5165455"/>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7" name="Picture 6">
            <a:extLst>
              <a:ext uri="{FF2B5EF4-FFF2-40B4-BE49-F238E27FC236}">
                <a16:creationId xmlns:a16="http://schemas.microsoft.com/office/drawing/2014/main" id="{23361074-E5EA-4642-417B-E0EA272AD87F}"/>
              </a:ext>
            </a:extLst>
          </p:cNvPr>
          <p:cNvPicPr>
            <a:picLocks noChangeAspect="1"/>
          </p:cNvPicPr>
          <p:nvPr/>
        </p:nvPicPr>
        <p:blipFill>
          <a:blip r:embed="rId3"/>
          <a:srcRect l="10116" t="11775" r="23670" b="23992"/>
          <a:stretch>
            <a:fillRect/>
          </a:stretch>
        </p:blipFill>
        <p:spPr>
          <a:xfrm>
            <a:off x="6026111" y="1022104"/>
            <a:ext cx="5970839" cy="386144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770A5673-4A2E-79CF-434D-24BF16D13718}"/>
              </a:ext>
            </a:extLst>
          </p:cNvPr>
          <p:cNvPicPr>
            <a:picLocks noChangeAspect="1"/>
          </p:cNvPicPr>
          <p:nvPr/>
        </p:nvPicPr>
        <p:blipFill>
          <a:blip r:embed="rId4"/>
          <a:srcRect l="10488" t="36726" r="23884" b="26787"/>
          <a:stretch>
            <a:fillRect/>
          </a:stretch>
        </p:blipFill>
        <p:spPr>
          <a:xfrm>
            <a:off x="397884" y="3646052"/>
            <a:ext cx="5241573" cy="194274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62375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dirty="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dirty="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
                <a:cs typeface="Calibri Light" panose="020F0302020204030204" pitchFamily="34" charset="0"/>
              </a:rPr>
              <a:t>More specialised content – fewer, more relevant results.</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More controlled indexing – filter results in greater detail.</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571836" y="4925642"/>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642426"/>
            <a:ext cx="4684641" cy="3645952"/>
          </a:xfrm>
          <a:ln w="57150">
            <a:solidFill>
              <a:schemeClr val="accent2"/>
            </a:solidFill>
          </a:ln>
        </p:spPr>
        <p:txBody>
          <a:bodyPr>
            <a:normAutofit lnSpcReduction="10000"/>
          </a:bodyPr>
          <a:lstStyle/>
          <a:p>
            <a:pPr marL="0" indent="0">
              <a:buNone/>
            </a:pPr>
            <a:r>
              <a:rPr lang="en-GB" sz="1800" dirty="0"/>
              <a:t>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Digimap.</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Human Anatomy Atlas.</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948719"/>
            <a:ext cx="6251277" cy="3582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941400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a:xfrm>
            <a:off x="422286" y="-196911"/>
            <a:ext cx="11481847" cy="1325563"/>
          </a:xfrm>
        </p:spPr>
        <p:txBody>
          <a:bodyPr/>
          <a:lstStyle/>
          <a:p>
            <a:r>
              <a:rPr lang="en-GB" dirty="0">
                <a:latin typeface="+mn-lt"/>
              </a:rPr>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22286" y="826975"/>
            <a:ext cx="10557385" cy="4636128"/>
          </a:xfrm>
        </p:spPr>
        <p:txBody>
          <a:bodyPr>
            <a:noAutofit/>
          </a:bodyPr>
          <a:lstStyle/>
          <a:p>
            <a:pPr marL="0" indent="0">
              <a:buNone/>
            </a:pPr>
            <a:r>
              <a:rPr lang="en-GB" sz="1800" b="1" dirty="0">
                <a:hlinkClick r:id="rId2"/>
              </a:rPr>
              <a:t>Art &amp; Architecture Source</a:t>
            </a:r>
            <a:endParaRPr lang="en-GB" sz="1800" b="1" dirty="0"/>
          </a:p>
          <a:p>
            <a:pPr marL="0" indent="0">
              <a:buNone/>
            </a:pPr>
            <a:r>
              <a:rPr lang="en-GB" sz="1800" b="0" i="0" dirty="0">
                <a:solidFill>
                  <a:srgbClr val="3A3A3A"/>
                </a:solidFill>
                <a:effectLst/>
              </a:rPr>
              <a:t>Research database covering fine, decorative and commercial art, as well as architecture and architectural design.</a:t>
            </a:r>
          </a:p>
          <a:p>
            <a:pPr marL="0" indent="0">
              <a:buNone/>
            </a:pPr>
            <a:r>
              <a:rPr lang="en-GB" sz="1800" b="1" dirty="0">
                <a:solidFill>
                  <a:srgbClr val="3A3A3A"/>
                </a:solidFill>
                <a:hlinkClick r:id="rId3"/>
              </a:rPr>
              <a:t>Artstor</a:t>
            </a:r>
            <a:endParaRPr lang="en-GB" sz="1800" b="1" dirty="0">
              <a:solidFill>
                <a:srgbClr val="3A3A3A"/>
              </a:solidFill>
            </a:endParaRPr>
          </a:p>
          <a:p>
            <a:pPr marL="0" indent="0">
              <a:buNone/>
            </a:pPr>
            <a:r>
              <a:rPr lang="en-GB" sz="1800" b="0" i="0" dirty="0">
                <a:solidFill>
                  <a:srgbClr val="3A3A3A"/>
                </a:solidFill>
                <a:effectLst/>
                <a:highlight>
                  <a:srgbClr val="FFFFFF"/>
                </a:highlight>
              </a:rPr>
              <a:t>Artstor covers many time periods and cultures, as well as many other forms of visual culture. Users can search, view, download and organise images.</a:t>
            </a:r>
          </a:p>
          <a:p>
            <a:pPr marL="0" indent="0">
              <a:buNone/>
            </a:pPr>
            <a:r>
              <a:rPr lang="en-GB" sz="1800" b="1" dirty="0">
                <a:hlinkClick r:id="rId4"/>
              </a:rPr>
              <a:t>Bridgeman Education</a:t>
            </a:r>
            <a:endParaRPr lang="en-GB" sz="1800" b="1" dirty="0"/>
          </a:p>
          <a:p>
            <a:pPr marL="0" indent="0">
              <a:buNone/>
            </a:pPr>
            <a:r>
              <a:rPr lang="en-GB" sz="18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marL="0" indent="0">
              <a:buNone/>
            </a:pPr>
            <a:r>
              <a:rPr lang="en-GB" sz="1800" b="1" i="0" dirty="0">
                <a:solidFill>
                  <a:srgbClr val="3A3A3A"/>
                </a:solidFill>
                <a:effectLst/>
                <a:highlight>
                  <a:srgbClr val="FFFFFF"/>
                </a:highlight>
                <a:hlinkClick r:id="rId5"/>
              </a:rPr>
              <a:t>Digimap</a:t>
            </a:r>
            <a:endParaRPr lang="en-GB" sz="1800" b="1" i="0" dirty="0">
              <a:solidFill>
                <a:srgbClr val="3A3A3A"/>
              </a:solidFill>
              <a:effectLst/>
              <a:highlight>
                <a:srgbClr val="FFFFFF"/>
              </a:highlight>
            </a:endParaRPr>
          </a:p>
          <a:p>
            <a:pPr marL="0" indent="0">
              <a:buNone/>
            </a:pPr>
            <a:r>
              <a:rPr lang="en-GB" sz="1800" dirty="0">
                <a:highlight>
                  <a:srgbClr val="FFFFFF"/>
                </a:highlight>
              </a:rPr>
              <a:t>A web mapping and online data delivery service developed by the EDINA national data centre for UK academia.</a:t>
            </a:r>
            <a:endParaRPr lang="en-GB" sz="1800" b="1" i="0" dirty="0">
              <a:solidFill>
                <a:srgbClr val="3A3A3A"/>
              </a:solidFill>
              <a:effectLst/>
              <a:highlight>
                <a:srgbClr val="FFFFFF"/>
              </a:highlight>
            </a:endParaRPr>
          </a:p>
          <a:p>
            <a:pPr marL="0" indent="0">
              <a:buNone/>
            </a:pPr>
            <a:r>
              <a:rPr lang="en-US" sz="1800" b="1" dirty="0">
                <a:hlinkClick r:id="rId6"/>
              </a:rPr>
              <a:t>Digital Theatre Plus</a:t>
            </a:r>
            <a:endParaRPr lang="en-US" sz="1800" b="1" dirty="0"/>
          </a:p>
          <a:p>
            <a:pPr marL="0" indent="0">
              <a:buNone/>
            </a:pPr>
            <a:r>
              <a:rPr lang="en-GB" sz="18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26884548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a:xfrm>
            <a:off x="355076" y="68090"/>
            <a:ext cx="11481847" cy="1325563"/>
          </a:xfrm>
        </p:spPr>
        <p:txBody>
          <a:bodyPr/>
          <a:lstStyle/>
          <a:p>
            <a:r>
              <a:rPr lang="en-GB" dirty="0">
                <a:latin typeface="+mn-lt"/>
              </a:rPr>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581758" y="1136607"/>
            <a:ext cx="10795518" cy="4584785"/>
          </a:xfrm>
        </p:spPr>
        <p:txBody>
          <a:bodyPr>
            <a:normAutofit/>
          </a:bodyPr>
          <a:lstStyle/>
          <a:p>
            <a:pPr>
              <a:buFont typeface="Arial" panose="020B0604020202020204" pitchFamily="34" charset="0"/>
              <a:buChar char="•"/>
            </a:pPr>
            <a:r>
              <a:rPr lang="en-GB" sz="2000" b="1" dirty="0">
                <a:solidFill>
                  <a:srgbClr val="3A3A3A"/>
                </a:solidFill>
                <a:highlight>
                  <a:srgbClr val="FFFFFF"/>
                </a:highlight>
                <a:hlinkClick r:id="rId2"/>
              </a:rPr>
              <a:t>Human Anatomy Atlas</a:t>
            </a:r>
            <a:endParaRPr lang="en-GB" sz="2000" b="1" dirty="0">
              <a:solidFill>
                <a:srgbClr val="3A3A3A"/>
              </a:solidFill>
              <a:highlight>
                <a:srgbClr val="FFFFFF"/>
              </a:highlight>
            </a:endParaRPr>
          </a:p>
          <a:p>
            <a:pPr marL="0" indent="0">
              <a:buNone/>
            </a:pPr>
            <a:r>
              <a:rPr lang="en-GB" sz="2000" dirty="0">
                <a:highlight>
                  <a:srgbClr val="FFFFFF"/>
                </a:highlight>
              </a:rPr>
              <a:t>A comprehensive 3D atlas of the human body and of musculoskeletal structures and function, plus common injuries and conditions.</a:t>
            </a:r>
            <a:endParaRPr lang="en-GB" sz="2000" dirty="0">
              <a:solidFill>
                <a:srgbClr val="3A3A3A"/>
              </a:solidFill>
              <a:highlight>
                <a:srgbClr val="FFFFFF"/>
              </a:highlight>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4743068"/>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31083" y="1394897"/>
            <a:ext cx="4474653" cy="4241717"/>
          </a:xfrm>
        </p:spPr>
        <p:txBody>
          <a:bodyPr>
            <a:normAutofit/>
          </a:bodyPr>
          <a:lstStyle/>
          <a:p>
            <a:pPr algn="l">
              <a:buFont typeface="Arial" panose="020B0604020202020204" pitchFamily="34" charset="0"/>
              <a:buChar char="•"/>
            </a:pPr>
            <a:r>
              <a:rPr lang="en-GB" sz="2000" b="0" i="0" dirty="0">
                <a:solidFill>
                  <a:srgbClr val="3A3A3A"/>
                </a:solidFill>
                <a:effectLst/>
              </a:rPr>
              <a:t>Searchable database of digital images and associated catalog</a:t>
            </a:r>
            <a:r>
              <a:rPr lang="en-GB" sz="2000" dirty="0">
                <a:solidFill>
                  <a:srgbClr val="3A3A3A"/>
                </a:solidFill>
              </a:rPr>
              <a:t>ue</a:t>
            </a:r>
            <a:r>
              <a:rPr lang="en-GB" sz="2000" b="0" i="0" dirty="0">
                <a:solidFill>
                  <a:srgbClr val="3A3A3A"/>
                </a:solidFill>
                <a:effectLst/>
              </a:rPr>
              <a:t> data.</a:t>
            </a:r>
          </a:p>
          <a:p>
            <a:pPr algn="l">
              <a:buFont typeface="Arial" panose="020B0604020202020204" pitchFamily="34" charset="0"/>
              <a:buChar char="•"/>
            </a:pPr>
            <a:r>
              <a:rPr lang="en-GB" sz="20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2000" b="0" i="0" dirty="0">
                <a:solidFill>
                  <a:srgbClr val="3A3A3A"/>
                </a:solidFill>
                <a:effectLst/>
              </a:rPr>
              <a:t>Users can search, view, download and organize images.</a:t>
            </a:r>
            <a:endParaRPr lang="en-GB" sz="20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848617"/>
            <a:ext cx="6520913" cy="34199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8265146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a:xfrm>
            <a:off x="291010" y="-67212"/>
            <a:ext cx="11481847" cy="1325563"/>
          </a:xfrm>
        </p:spPr>
        <p:txBody>
          <a:bodyPr/>
          <a:lstStyle/>
          <a:p>
            <a:r>
              <a:rPr lang="en-GB" dirty="0">
                <a:latin typeface="+mn-lt"/>
              </a:rPr>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291010" y="88943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453187" y="5106480"/>
            <a:ext cx="3066251" cy="461665"/>
          </a:xfrm>
          <a:prstGeom prst="rect">
            <a:avLst/>
          </a:prstGeom>
          <a:noFill/>
        </p:spPr>
        <p:txBody>
          <a:bodyPr wrap="square" rtlCol="0">
            <a:spAutoFit/>
          </a:bodyPr>
          <a:lstStyle/>
          <a:p>
            <a:r>
              <a:rPr lang="en-GB" sz="2400" b="1" dirty="0">
                <a:hlinkClick r:id="rId2"/>
              </a:rPr>
              <a:t>Box of Broadcasts</a:t>
            </a:r>
            <a:endParaRPr lang="en-GB" sz="2400" b="1" dirty="0"/>
          </a:p>
        </p:txBody>
      </p:sp>
      <p:pic>
        <p:nvPicPr>
          <p:cNvPr id="5" name="Picture 4">
            <a:extLst>
              <a:ext uri="{FF2B5EF4-FFF2-40B4-BE49-F238E27FC236}">
                <a16:creationId xmlns:a16="http://schemas.microsoft.com/office/drawing/2014/main" id="{BCC34C10-26C5-9530-0A1E-8B6BF3C3A054}"/>
              </a:ext>
            </a:extLst>
          </p:cNvPr>
          <p:cNvPicPr>
            <a:picLocks noChangeAspect="1"/>
          </p:cNvPicPr>
          <p:nvPr/>
        </p:nvPicPr>
        <p:blipFill>
          <a:blip r:embed="rId3"/>
          <a:srcRect l="31528" t="11263" r="32769" b="4867"/>
          <a:stretch>
            <a:fillRect/>
          </a:stretch>
        </p:blipFill>
        <p:spPr>
          <a:xfrm>
            <a:off x="450521" y="2212876"/>
            <a:ext cx="4989285" cy="32508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59DCAF62-A109-F915-7E9B-A0BB848880F2}"/>
              </a:ext>
            </a:extLst>
          </p:cNvPr>
          <p:cNvPicPr>
            <a:picLocks noChangeAspect="1"/>
          </p:cNvPicPr>
          <p:nvPr/>
        </p:nvPicPr>
        <p:blipFill>
          <a:blip r:embed="rId4"/>
          <a:srcRect l="32252" t="11748" r="32769" b="6356"/>
          <a:stretch>
            <a:fillRect/>
          </a:stretch>
        </p:blipFill>
        <p:spPr>
          <a:xfrm>
            <a:off x="6299151" y="1170581"/>
            <a:ext cx="5627743" cy="36547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94009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a:xfrm>
            <a:off x="355076" y="19250"/>
            <a:ext cx="11481847" cy="1325563"/>
          </a:xfrm>
        </p:spPr>
        <p:txBody>
          <a:bodyPr>
            <a:normAutofit/>
          </a:bodyPr>
          <a:lstStyle/>
          <a:p>
            <a:r>
              <a:rPr lang="en-GB" dirty="0">
                <a:latin typeface="+mn-lt"/>
              </a:rPr>
              <a:t>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061372"/>
            <a:ext cx="6335095" cy="163121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2"/>
          <a:srcRect l="33265" t="20229" r="33928" b="5080"/>
          <a:stretch>
            <a:fillRect/>
          </a:stretch>
        </p:blipFill>
        <p:spPr>
          <a:xfrm>
            <a:off x="6689124" y="1045689"/>
            <a:ext cx="5245529" cy="3312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3"/>
          <a:srcRect l="30000" t="11424" r="30299" b="62831"/>
          <a:stretch>
            <a:fillRect/>
          </a:stretch>
        </p:blipFill>
        <p:spPr>
          <a:xfrm>
            <a:off x="403781" y="2669848"/>
            <a:ext cx="5920363" cy="10648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4"/>
          <a:srcRect l="29776" t="53846" r="30030" b="12477"/>
          <a:stretch>
            <a:fillRect/>
          </a:stretch>
        </p:blipFill>
        <p:spPr>
          <a:xfrm>
            <a:off x="403781" y="3942932"/>
            <a:ext cx="5908010" cy="13730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9C44B1A4-2F83-8DC8-8F9F-3764000F85F9}"/>
              </a:ext>
            </a:extLst>
          </p:cNvPr>
          <p:cNvSpPr txBox="1"/>
          <p:nvPr/>
        </p:nvSpPr>
        <p:spPr>
          <a:xfrm>
            <a:off x="6531285" y="4587149"/>
            <a:ext cx="489438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GB" sz="2000" kern="1200" dirty="0">
                <a:ea typeface="+mn-ea"/>
                <a:cs typeface="+mn-cs"/>
                <a:hlinkClick r:id="rId5">
                  <a:extLst>
                    <a:ext uri="{A12FA001-AC4F-418D-AE19-62706E023703}">
                      <ahyp:hlinkClr xmlns:ahyp="http://schemas.microsoft.com/office/drawing/2018/hyperlinkcolor" val="tx"/>
                    </a:ext>
                  </a:extLst>
                </a:hlinkClick>
              </a:rPr>
              <a:t>Help</a:t>
            </a:r>
            <a:endParaRPr lang="en-GB" sz="2000" kern="1200" dirty="0"/>
          </a:p>
          <a:p>
            <a:pPr marL="283210" indent="-283210" algn="l" rtl="0">
              <a:buFont typeface="Arial"/>
              <a:buChar char="•"/>
            </a:pPr>
            <a:r>
              <a:rPr lang="en-GB" sz="2000" kern="1200" dirty="0">
                <a:hlinkClick r:id="rId6">
                  <a:extLst>
                    <a:ext uri="{A12FA001-AC4F-418D-AE19-62706E023703}">
                      <ahyp:hlinkClr xmlns:ahyp="http://schemas.microsoft.com/office/drawing/2018/hyperlinkcolor" val="tx"/>
                    </a:ext>
                  </a:extLst>
                </a:hlinkClick>
              </a:rPr>
              <a:t>How to videos</a:t>
            </a:r>
            <a:endParaRPr lang="en-GB" sz="2000" kern="1200" dirty="0"/>
          </a:p>
          <a:p>
            <a:pPr marL="283210" indent="-283210">
              <a:buFont typeface="Arial"/>
              <a:buChar char="•"/>
            </a:pPr>
            <a:r>
              <a:rPr lang="en-GB" sz="2000" dirty="0">
                <a:ea typeface="Calibri Light"/>
                <a:cs typeface="Calibri Light"/>
                <a:hlinkClick r:id="rId7">
                  <a:extLst>
                    <a:ext uri="{A12FA001-AC4F-418D-AE19-62706E023703}">
                      <ahyp:hlinkClr xmlns:ahyp="http://schemas.microsoft.com/office/drawing/2018/hyperlinkcolor" val="tx"/>
                    </a:ext>
                  </a:extLst>
                </a:hlinkClick>
              </a:rPr>
              <a:t>BoB Curated Playlists · Learning on Screen</a:t>
            </a:r>
            <a:endParaRPr lang="en-GB" sz="2000" dirty="0"/>
          </a:p>
          <a:p>
            <a:pPr algn="ctr"/>
            <a:endParaRPr lang="en-GB" sz="2000" dirty="0">
              <a:ea typeface="Calibri Light"/>
              <a:cs typeface="Calibri Light"/>
            </a:endParaRPr>
          </a:p>
        </p:txBody>
      </p:sp>
    </p:spTree>
    <p:extLst>
      <p:ext uri="{BB962C8B-B14F-4D97-AF65-F5344CB8AC3E}">
        <p14:creationId xmlns:p14="http://schemas.microsoft.com/office/powerpoint/2010/main" val="4064812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04289" y="4905065"/>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28351" y="0"/>
            <a:ext cx="10795518" cy="1003916"/>
          </a:xfrm>
        </p:spPr>
        <p:txBody>
          <a:bodyPr anchor="b">
            <a:normAutofit/>
          </a:bodyPr>
          <a:lstStyle/>
          <a:p>
            <a:r>
              <a:rPr lang="en-GB" dirty="0">
                <a:latin typeface="+mn-lt"/>
              </a:rPr>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451546" y="781028"/>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102927"/>
            <a:ext cx="7764953" cy="425334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272530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DC58A94-B172-803A-ECCB-7E674F058D8A}"/>
              </a:ext>
            </a:extLst>
          </p:cNvPr>
          <p:cNvSpPr>
            <a:spLocks noGrp="1"/>
          </p:cNvSpPr>
          <p:nvPr>
            <p:ph type="title"/>
          </p:nvPr>
        </p:nvSpPr>
        <p:spPr>
          <a:xfrm>
            <a:off x="358219" y="365126"/>
            <a:ext cx="11481847" cy="770656"/>
          </a:xfrm>
        </p:spPr>
        <p:txBody>
          <a:bodyPr/>
          <a:lstStyle/>
          <a:p>
            <a:r>
              <a:rPr lang="en-GB" dirty="0">
                <a:latin typeface="+mn-lt"/>
              </a:rPr>
              <a:t>Human Anatomy Atlas </a:t>
            </a:r>
            <a:endParaRPr lang="en-US" dirty="0">
              <a:latin typeface="+mn-lt"/>
            </a:endParaRPr>
          </a:p>
        </p:txBody>
      </p:sp>
      <p:sp>
        <p:nvSpPr>
          <p:cNvPr id="10" name="TextBox 9">
            <a:extLst>
              <a:ext uri="{FF2B5EF4-FFF2-40B4-BE49-F238E27FC236}">
                <a16:creationId xmlns:a16="http://schemas.microsoft.com/office/drawing/2014/main" id="{81F55A3B-64D2-AF50-7142-9553322FA6D4}"/>
              </a:ext>
            </a:extLst>
          </p:cNvPr>
          <p:cNvSpPr txBox="1"/>
          <p:nvPr/>
        </p:nvSpPr>
        <p:spPr>
          <a:xfrm>
            <a:off x="630936" y="1720840"/>
            <a:ext cx="2944368" cy="3139321"/>
          </a:xfrm>
          <a:prstGeom prst="rect">
            <a:avLst/>
          </a:prstGeom>
          <a:noFill/>
        </p:spPr>
        <p:txBody>
          <a:bodyPr wrap="square" rtlCol="0">
            <a:spAutoFit/>
          </a:bodyPr>
          <a:lstStyle/>
          <a:p>
            <a:r>
              <a:rPr lang="en-GB" dirty="0"/>
              <a:t>A valuable and customisable resource to enable the study of human anatomy and functions in 3D.</a:t>
            </a:r>
          </a:p>
          <a:p>
            <a:endParaRPr lang="en-GB" dirty="0"/>
          </a:p>
          <a:p>
            <a:pPr marL="285750" indent="-285750">
              <a:buFont typeface="Arial" panose="020B0604020202020204" pitchFamily="34" charset="0"/>
              <a:buChar char="•"/>
            </a:pPr>
            <a:endParaRPr lang="en-GB" dirty="0">
              <a:hlinkClick r:id="" action="ppaction://noaction"/>
            </a:endParaRPr>
          </a:p>
          <a:p>
            <a:pPr marL="285750" indent="-285750">
              <a:buFont typeface="Arial" panose="020B0604020202020204" pitchFamily="34" charset="0"/>
              <a:buChar char="•"/>
            </a:pPr>
            <a:r>
              <a:rPr lang="en-GB" dirty="0">
                <a:hlinkClick r:id="" action="ppaction://noaction"/>
              </a:rPr>
              <a:t>Getting started Video</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2"/>
              </a:rPr>
              <a:t>Help guide</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3"/>
              </a:rPr>
              <a:t>YouTube playlist</a:t>
            </a:r>
            <a:endParaRPr lang="en-US" dirty="0"/>
          </a:p>
        </p:txBody>
      </p:sp>
      <p:sp>
        <p:nvSpPr>
          <p:cNvPr id="12" name="TextBox 11">
            <a:extLst>
              <a:ext uri="{FF2B5EF4-FFF2-40B4-BE49-F238E27FC236}">
                <a16:creationId xmlns:a16="http://schemas.microsoft.com/office/drawing/2014/main" id="{99ADF75A-4972-DF43-14EE-D23E91C6B27F}"/>
              </a:ext>
            </a:extLst>
          </p:cNvPr>
          <p:cNvSpPr txBox="1"/>
          <p:nvPr/>
        </p:nvSpPr>
        <p:spPr>
          <a:xfrm>
            <a:off x="4408922" y="5269379"/>
            <a:ext cx="6094476" cy="369332"/>
          </a:xfrm>
          <a:prstGeom prst="rect">
            <a:avLst/>
          </a:prstGeom>
          <a:noFill/>
        </p:spPr>
        <p:txBody>
          <a:bodyPr wrap="square">
            <a:spAutoFit/>
          </a:bodyPr>
          <a:lstStyle/>
          <a:p>
            <a:r>
              <a:rPr lang="en-GB" sz="1800" dirty="0">
                <a:hlinkClick r:id="rId4"/>
              </a:rPr>
              <a:t>Human Anatomy Atlas</a:t>
            </a:r>
            <a:endParaRPr lang="en-GB" sz="1800" dirty="0"/>
          </a:p>
        </p:txBody>
      </p:sp>
      <p:pic>
        <p:nvPicPr>
          <p:cNvPr id="3" name="Picture 2">
            <a:extLst>
              <a:ext uri="{FF2B5EF4-FFF2-40B4-BE49-F238E27FC236}">
                <a16:creationId xmlns:a16="http://schemas.microsoft.com/office/drawing/2014/main" id="{199BA720-1623-EB74-6810-6AD11249390D}"/>
              </a:ext>
            </a:extLst>
          </p:cNvPr>
          <p:cNvPicPr>
            <a:picLocks noChangeAspect="1"/>
          </p:cNvPicPr>
          <p:nvPr/>
        </p:nvPicPr>
        <p:blipFill>
          <a:blip r:embed="rId5"/>
          <a:srcRect t="6985" r="42675" b="9607"/>
          <a:stretch>
            <a:fillRect/>
          </a:stretch>
        </p:blipFill>
        <p:spPr>
          <a:xfrm>
            <a:off x="4408922" y="1215614"/>
            <a:ext cx="6627944" cy="377792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692906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9486498" y="2592599"/>
            <a:ext cx="2617976"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dirty="0">
                <a:latin typeface="Calibri"/>
                <a:ea typeface="Calibri"/>
                <a:cs typeface="Calibri"/>
              </a:rPr>
              <a:t>Proquest Central</a:t>
            </a:r>
          </a:p>
        </p:txBody>
      </p:sp>
      <p:sp>
        <p:nvSpPr>
          <p:cNvPr id="5" name="TextBox 4">
            <a:extLst>
              <a:ext uri="{FF2B5EF4-FFF2-40B4-BE49-F238E27FC236}">
                <a16:creationId xmlns:a16="http://schemas.microsoft.com/office/drawing/2014/main" id="{33A1AC0A-D70C-719B-9C6E-DDC29DCDA4D0}"/>
              </a:ext>
            </a:extLst>
          </p:cNvPr>
          <p:cNvSpPr txBox="1"/>
          <p:nvPr/>
        </p:nvSpPr>
        <p:spPr>
          <a:xfrm>
            <a:off x="393441" y="1005047"/>
            <a:ext cx="11538515" cy="1200329"/>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dirty="0">
                <a:solidFill>
                  <a:srgbClr val="555555"/>
                </a:solidFill>
                <a:effectLst/>
              </a:rPr>
              <a:t>ProQuest Central is the largest single periodical resource available; it contains complete databases across all major subject areas.  Go to Change Databases, View </a:t>
            </a:r>
            <a:r>
              <a:rPr lang="en-GB" sz="2400" b="0" i="0">
                <a:solidFill>
                  <a:srgbClr val="555555"/>
                </a:solidFill>
                <a:effectLst/>
              </a:rPr>
              <a:t>by Subject </a:t>
            </a:r>
            <a:r>
              <a:rPr lang="en-GB" sz="2400" b="0" i="0" dirty="0">
                <a:solidFill>
                  <a:srgbClr val="555555"/>
                </a:solidFill>
                <a:effectLst/>
              </a:rPr>
              <a:t>and select The Arts databases to limit your searches to this area.</a:t>
            </a:r>
          </a:p>
        </p:txBody>
      </p:sp>
      <p:pic>
        <p:nvPicPr>
          <p:cNvPr id="7" name="Picture 6">
            <a:extLst>
              <a:ext uri="{FF2B5EF4-FFF2-40B4-BE49-F238E27FC236}">
                <a16:creationId xmlns:a16="http://schemas.microsoft.com/office/drawing/2014/main" id="{8B5F417C-9C42-08DB-D6E8-5AD51C8D9C8A}"/>
              </a:ext>
            </a:extLst>
          </p:cNvPr>
          <p:cNvPicPr>
            <a:picLocks noChangeAspect="1"/>
          </p:cNvPicPr>
          <p:nvPr/>
        </p:nvPicPr>
        <p:blipFill>
          <a:blip r:embed="rId3"/>
          <a:srcRect l="988" t="12399" r="1404" b="32530"/>
          <a:stretch>
            <a:fillRect/>
          </a:stretch>
        </p:blipFill>
        <p:spPr>
          <a:xfrm>
            <a:off x="530368" y="2352591"/>
            <a:ext cx="8610036" cy="32386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264F43A6-C50F-2247-2961-BD3F21DFD6F9}"/>
              </a:ext>
            </a:extLst>
          </p:cNvPr>
          <p:cNvPicPr>
            <a:picLocks noChangeAspect="1"/>
          </p:cNvPicPr>
          <p:nvPr/>
        </p:nvPicPr>
        <p:blipFill>
          <a:blip r:embed="rId4"/>
          <a:stretch>
            <a:fillRect/>
          </a:stretch>
        </p:blipFill>
        <p:spPr>
          <a:xfrm>
            <a:off x="9662354" y="3387580"/>
            <a:ext cx="2162158" cy="2162158"/>
          </a:xfrm>
          <a:prstGeom prst="rect">
            <a:avLst/>
          </a:prstGeom>
        </p:spPr>
      </p:pic>
      <p:sp>
        <p:nvSpPr>
          <p:cNvPr id="10" name="Rectangle 9">
            <a:extLst>
              <a:ext uri="{FF2B5EF4-FFF2-40B4-BE49-F238E27FC236}">
                <a16:creationId xmlns:a16="http://schemas.microsoft.com/office/drawing/2014/main" id="{7689E394-5AAC-53B7-8142-CDB81F9E6797}"/>
              </a:ext>
            </a:extLst>
          </p:cNvPr>
          <p:cNvSpPr/>
          <p:nvPr/>
        </p:nvSpPr>
        <p:spPr>
          <a:xfrm>
            <a:off x="1060005" y="4373977"/>
            <a:ext cx="3721666" cy="34362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07587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23193" y="5187863"/>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531464" y="99016"/>
            <a:ext cx="10795518" cy="1003916"/>
          </a:xfrm>
        </p:spPr>
        <p:txBody>
          <a:bodyPr anchor="b">
            <a:normAutofit/>
          </a:bodyPr>
          <a:lstStyle/>
          <a:p>
            <a:r>
              <a:rPr lang="en-GB" dirty="0">
                <a:latin typeface="+mn-lt"/>
              </a:rPr>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092263"/>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5183541" y="1092263"/>
            <a:ext cx="6547798" cy="387570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3070091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396695" y="1426930"/>
            <a:ext cx="4746077" cy="3279028"/>
          </a:xfrm>
          <a:ln w="57150">
            <a:solidFill>
              <a:schemeClr val="accent2"/>
            </a:solidFill>
          </a:ln>
        </p:spPr>
        <p:txBody>
          <a:bodyPr>
            <a:normAutofit lnSpcReduction="10000"/>
          </a:bodyPr>
          <a:lstStyle/>
          <a:p>
            <a:pPr marL="0" indent="0">
              <a:buNone/>
            </a:pPr>
            <a:r>
              <a:rPr lang="en-US" sz="2000" dirty="0"/>
              <a:t>Click on the ebooks link in Database Search.</a:t>
            </a:r>
          </a:p>
          <a:p>
            <a:pPr marL="0" indent="0">
              <a:buNone/>
            </a:pPr>
            <a:endParaRPr lang="en-US" sz="2000" dirty="0"/>
          </a:p>
          <a:p>
            <a:pPr>
              <a:buFont typeface="Arial" panose="020B0604020202020204" pitchFamily="34" charset="0"/>
              <a:buChar char="•"/>
            </a:pPr>
            <a:r>
              <a:rPr lang="en-US" sz="2000" dirty="0"/>
              <a:t>Bloomsbury Academic.</a:t>
            </a:r>
          </a:p>
          <a:p>
            <a:pPr>
              <a:buFont typeface="Arial" panose="020B0604020202020204" pitchFamily="34" charset="0"/>
              <a:buChar char="•"/>
            </a:pPr>
            <a:r>
              <a:rPr lang="en-US" sz="2000" dirty="0"/>
              <a:t>Taylor &amp; Francis. </a:t>
            </a:r>
          </a:p>
          <a:p>
            <a:pPr>
              <a:buFont typeface="Arial" panose="020B0604020202020204" pitchFamily="34" charset="0"/>
              <a:buChar char="•"/>
            </a:pPr>
            <a:r>
              <a:rPr lang="en-US" sz="2000" dirty="0"/>
              <a:t>Ebook Central.</a:t>
            </a:r>
          </a:p>
          <a:p>
            <a:pPr>
              <a:buFont typeface="Arial" panose="020B0604020202020204" pitchFamily="34" charset="0"/>
              <a:buChar char="•"/>
            </a:pPr>
            <a:r>
              <a:rPr lang="en-US" sz="2000" dirty="0"/>
              <a:t>VLeBooks.</a:t>
            </a:r>
          </a:p>
          <a:p>
            <a:pPr marL="0" indent="0">
              <a:buNone/>
            </a:pPr>
            <a:endParaRPr lang="en-US" sz="2000" dirty="0"/>
          </a:p>
          <a:p>
            <a:pPr marL="0" indent="0">
              <a:buNone/>
            </a:pPr>
            <a:r>
              <a:rPr lang="en-US" sz="2000"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537906" y="61094"/>
            <a:ext cx="10795518" cy="1003916"/>
          </a:xfrm>
        </p:spPr>
        <p:txBody>
          <a:bodyPr anchor="b">
            <a:normAutofit/>
          </a:bodyPr>
          <a:lstStyle/>
          <a:p>
            <a:r>
              <a:rPr lang="en-GB" dirty="0">
                <a:latin typeface="+mn-lt"/>
              </a:rPr>
              <a:t>Ebook content</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5493812" y="491105"/>
            <a:ext cx="6501296" cy="3748915"/>
          </a:xfr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extBox 1">
            <a:extLst>
              <a:ext uri="{FF2B5EF4-FFF2-40B4-BE49-F238E27FC236}">
                <a16:creationId xmlns:a16="http://schemas.microsoft.com/office/drawing/2014/main" id="{0AB3FEB8-B247-4D7E-BA93-E43CBDCEF4C8}"/>
              </a:ext>
            </a:extLst>
          </p:cNvPr>
          <p:cNvSpPr txBox="1"/>
          <p:nvPr/>
        </p:nvSpPr>
        <p:spPr>
          <a:xfrm>
            <a:off x="7152500" y="4856001"/>
            <a:ext cx="2858219" cy="461665"/>
          </a:xfrm>
          <a:prstGeom prst="rect">
            <a:avLst/>
          </a:prstGeom>
          <a:noFill/>
        </p:spPr>
        <p:txBody>
          <a:bodyPr wrap="square" rtlCol="0">
            <a:spAutoFit/>
          </a:bodyPr>
          <a:lstStyle/>
          <a:p>
            <a:r>
              <a:rPr lang="en-US" sz="2400" b="1" dirty="0">
                <a:hlinkClick r:id="rId3"/>
              </a:rPr>
              <a:t>Database Search</a:t>
            </a:r>
            <a:endParaRPr lang="en-GB" sz="2400" b="1" dirty="0"/>
          </a:p>
        </p:txBody>
      </p:sp>
      <p:sp>
        <p:nvSpPr>
          <p:cNvPr id="4" name="Rectangle 3">
            <a:extLst>
              <a:ext uri="{FF2B5EF4-FFF2-40B4-BE49-F238E27FC236}">
                <a16:creationId xmlns:a16="http://schemas.microsoft.com/office/drawing/2014/main" id="{DB3DABB6-0517-6F74-832B-09560BAF907C}"/>
              </a:ext>
            </a:extLst>
          </p:cNvPr>
          <p:cNvSpPr/>
          <p:nvPr/>
        </p:nvSpPr>
        <p:spPr>
          <a:xfrm>
            <a:off x="5748489" y="1566711"/>
            <a:ext cx="347511" cy="192199"/>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0457F982-826E-6514-F7AF-051EC562590F}"/>
              </a:ext>
            </a:extLst>
          </p:cNvPr>
          <p:cNvPicPr>
            <a:picLocks noChangeAspect="1"/>
          </p:cNvPicPr>
          <p:nvPr/>
        </p:nvPicPr>
        <p:blipFill>
          <a:blip r:embed="rId4"/>
          <a:stretch>
            <a:fillRect/>
          </a:stretch>
        </p:blipFill>
        <p:spPr>
          <a:xfrm>
            <a:off x="10396204" y="4520111"/>
            <a:ext cx="1476596" cy="1476596"/>
          </a:xfrm>
          <a:prstGeom prst="rect">
            <a:avLst/>
          </a:prstGeom>
        </p:spPr>
      </p:pic>
    </p:spTree>
    <p:extLst>
      <p:ext uri="{BB962C8B-B14F-4D97-AF65-F5344CB8AC3E}">
        <p14:creationId xmlns:p14="http://schemas.microsoft.com/office/powerpoint/2010/main" val="32267425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5457" y="4726970"/>
            <a:ext cx="5253297" cy="494722"/>
          </a:xfrm>
        </p:spPr>
        <p:txBody>
          <a:bodyPr/>
          <a:lstStyle/>
          <a:p>
            <a:r>
              <a:rPr lang="en-US" dirty="0">
                <a:hlinkClick r:id="rId2"/>
              </a:rPr>
              <a:t>Bloomsbury Academic</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06645" y="-44382"/>
            <a:ext cx="10795518" cy="1003916"/>
          </a:xfrm>
        </p:spPr>
        <p:txBody>
          <a:bodyPr anchor="b">
            <a:normAutofit/>
          </a:bodyPr>
          <a:lstStyle/>
          <a:p>
            <a:r>
              <a:rPr lang="en-GB" dirty="0">
                <a:latin typeface="+mn-lt"/>
              </a:rPr>
              <a:t>Bloomsbury Academic</a:t>
            </a:r>
          </a:p>
        </p:txBody>
      </p:sp>
      <p:sp>
        <p:nvSpPr>
          <p:cNvPr id="6" name="TextBox 5">
            <a:extLst>
              <a:ext uri="{FF2B5EF4-FFF2-40B4-BE49-F238E27FC236}">
                <a16:creationId xmlns:a16="http://schemas.microsoft.com/office/drawing/2014/main" id="{34FF6358-F268-BA17-A3D6-58AD1452F661}"/>
              </a:ext>
            </a:extLst>
          </p:cNvPr>
          <p:cNvSpPr txBox="1"/>
          <p:nvPr/>
        </p:nvSpPr>
        <p:spPr>
          <a:xfrm>
            <a:off x="350875" y="1714826"/>
            <a:ext cx="3819255" cy="2554545"/>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Explore collections by Subject (346 books in the music and sound studies collection).</a:t>
            </a:r>
          </a:p>
          <a:p>
            <a:pPr marL="342900" indent="-342900">
              <a:buFont typeface="Arial" panose="020B0604020202020204" pitchFamily="34" charset="0"/>
              <a:buChar char="•"/>
            </a:pPr>
            <a:r>
              <a:rPr lang="en-GB" sz="2000" dirty="0">
                <a:solidFill>
                  <a:srgbClr val="3A3A3A"/>
                </a:solidFill>
              </a:rPr>
              <a:t>Limit to content you have access to.</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61084EB0-5D41-BCB0-6594-3CB6A333D8C6}"/>
              </a:ext>
            </a:extLst>
          </p:cNvPr>
          <p:cNvPicPr>
            <a:picLocks noChangeAspect="1"/>
          </p:cNvPicPr>
          <p:nvPr/>
        </p:nvPicPr>
        <p:blipFill>
          <a:blip r:embed="rId3"/>
          <a:srcRect l="5234" t="12935" r="6895" b="11931"/>
          <a:stretch>
            <a:fillRect/>
          </a:stretch>
        </p:blipFill>
        <p:spPr>
          <a:xfrm>
            <a:off x="4353227" y="959534"/>
            <a:ext cx="7353316" cy="419164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5674769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11CCF8-CAA1-1DBC-40AD-D6AB0D524EE2}"/>
            </a:ext>
          </a:extLst>
        </p:cNvPr>
        <p:cNvGrpSpPr/>
        <p:nvPr/>
      </p:nvGrpSpPr>
      <p:grpSpPr>
        <a:xfrm>
          <a:off x="0" y="0"/>
          <a:ext cx="0" cy="0"/>
          <a:chOff x="0" y="0"/>
          <a:chExt cx="0" cy="0"/>
        </a:xfrm>
      </p:grpSpPr>
      <p:sp>
        <p:nvSpPr>
          <p:cNvPr id="11" name="Text Placeholder 1">
            <a:extLst>
              <a:ext uri="{FF2B5EF4-FFF2-40B4-BE49-F238E27FC236}">
                <a16:creationId xmlns:a16="http://schemas.microsoft.com/office/drawing/2014/main" id="{EE0DC53B-7B93-BDCF-16D7-D1198703E327}"/>
              </a:ext>
            </a:extLst>
          </p:cNvPr>
          <p:cNvSpPr>
            <a:spLocks noGrp="1"/>
          </p:cNvSpPr>
          <p:nvPr>
            <p:ph type="body" idx="1"/>
          </p:nvPr>
        </p:nvSpPr>
        <p:spPr>
          <a:xfrm>
            <a:off x="4934572" y="5088438"/>
            <a:ext cx="5253297" cy="494722"/>
          </a:xfrm>
        </p:spPr>
        <p:txBody>
          <a:bodyPr/>
          <a:lstStyle/>
          <a:p>
            <a:r>
              <a:rPr lang="en-US" dirty="0">
                <a:hlinkClick r:id="rId2"/>
              </a:rPr>
              <a:t>Collection Discovery</a:t>
            </a:r>
            <a:endParaRPr lang="en-US" dirty="0"/>
          </a:p>
        </p:txBody>
      </p:sp>
      <p:sp>
        <p:nvSpPr>
          <p:cNvPr id="3" name="Title 2">
            <a:extLst>
              <a:ext uri="{FF2B5EF4-FFF2-40B4-BE49-F238E27FC236}">
                <a16:creationId xmlns:a16="http://schemas.microsoft.com/office/drawing/2014/main" id="{49505EB0-1C26-8EB3-2C4D-5849AB28E900}"/>
              </a:ext>
            </a:extLst>
          </p:cNvPr>
          <p:cNvSpPr>
            <a:spLocks noGrp="1"/>
          </p:cNvSpPr>
          <p:nvPr>
            <p:ph type="title"/>
          </p:nvPr>
        </p:nvSpPr>
        <p:spPr>
          <a:xfrm>
            <a:off x="377951" y="-9187"/>
            <a:ext cx="10795518" cy="1003916"/>
          </a:xfrm>
        </p:spPr>
        <p:txBody>
          <a:bodyPr anchor="b">
            <a:normAutofit/>
          </a:bodyPr>
          <a:lstStyle/>
          <a:p>
            <a:r>
              <a:rPr lang="en-GB" dirty="0">
                <a:latin typeface="+mn-lt"/>
              </a:rPr>
              <a:t>Ebook collections</a:t>
            </a:r>
          </a:p>
        </p:txBody>
      </p:sp>
      <p:pic>
        <p:nvPicPr>
          <p:cNvPr id="4" name="Picture 3">
            <a:extLst>
              <a:ext uri="{FF2B5EF4-FFF2-40B4-BE49-F238E27FC236}">
                <a16:creationId xmlns:a16="http://schemas.microsoft.com/office/drawing/2014/main" id="{AD3C9E85-F79D-CC72-DFF0-00182C91B972}"/>
              </a:ext>
            </a:extLst>
          </p:cNvPr>
          <p:cNvPicPr>
            <a:picLocks noChangeAspect="1"/>
          </p:cNvPicPr>
          <p:nvPr/>
        </p:nvPicPr>
        <p:blipFill>
          <a:blip r:embed="rId3"/>
          <a:srcRect l="12029" t="34859" r="13860" b="4713"/>
          <a:stretch>
            <a:fillRect/>
          </a:stretch>
        </p:blipFill>
        <p:spPr>
          <a:xfrm>
            <a:off x="4934572" y="675342"/>
            <a:ext cx="7180241" cy="3902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FF758A16-9FCA-0089-CAB4-ACBCD7B87113}"/>
              </a:ext>
            </a:extLst>
          </p:cNvPr>
          <p:cNvPicPr>
            <a:picLocks noChangeAspect="1"/>
          </p:cNvPicPr>
          <p:nvPr/>
        </p:nvPicPr>
        <p:blipFill>
          <a:blip r:embed="rId4"/>
          <a:srcRect t="12484" r="3442" b="63737"/>
          <a:stretch>
            <a:fillRect/>
          </a:stretch>
        </p:blipFill>
        <p:spPr>
          <a:xfrm>
            <a:off x="145606" y="1484489"/>
            <a:ext cx="4682659" cy="108912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D5E75ADA-7831-B42D-E75B-27D75DCFCF89}"/>
              </a:ext>
            </a:extLst>
          </p:cNvPr>
          <p:cNvSpPr txBox="1"/>
          <p:nvPr/>
        </p:nvSpPr>
        <p:spPr>
          <a:xfrm>
            <a:off x="198759" y="3063373"/>
            <a:ext cx="4682659" cy="2246769"/>
          </a:xfrm>
          <a:prstGeom prst="rect">
            <a:avLst/>
          </a:prstGeom>
          <a:noFill/>
        </p:spPr>
        <p:txBody>
          <a:bodyPr wrap="square" rtlCol="0">
            <a:spAutoFit/>
          </a:bodyPr>
          <a:lstStyle/>
          <a:p>
            <a:r>
              <a:rPr lang="en-GB" sz="2000" dirty="0"/>
              <a:t>Click on the ellipsis […] at the top of the library catalogue to find the Collection Discovery link.</a:t>
            </a:r>
          </a:p>
          <a:p>
            <a:endParaRPr lang="en-GB" sz="2000" dirty="0"/>
          </a:p>
          <a:p>
            <a:r>
              <a:rPr lang="en-GB" sz="2000" dirty="0"/>
              <a:t>Here you can find some of our curated ebook collections as well as recently added books to the library.</a:t>
            </a:r>
          </a:p>
        </p:txBody>
      </p:sp>
      <p:sp>
        <p:nvSpPr>
          <p:cNvPr id="9" name="Rectangle 8">
            <a:extLst>
              <a:ext uri="{FF2B5EF4-FFF2-40B4-BE49-F238E27FC236}">
                <a16:creationId xmlns:a16="http://schemas.microsoft.com/office/drawing/2014/main" id="{10C3B323-CEDB-8880-F3F6-6025290D122A}"/>
              </a:ext>
            </a:extLst>
          </p:cNvPr>
          <p:cNvSpPr/>
          <p:nvPr/>
        </p:nvSpPr>
        <p:spPr>
          <a:xfrm>
            <a:off x="3133422" y="1484489"/>
            <a:ext cx="337803" cy="396804"/>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8B39D5F0-AA3C-B32E-7B72-6D61BC2A7337}"/>
              </a:ext>
            </a:extLst>
          </p:cNvPr>
          <p:cNvPicPr>
            <a:picLocks noChangeAspect="1"/>
          </p:cNvPicPr>
          <p:nvPr/>
        </p:nvPicPr>
        <p:blipFill>
          <a:blip r:embed="rId5"/>
          <a:stretch>
            <a:fillRect/>
          </a:stretch>
        </p:blipFill>
        <p:spPr>
          <a:xfrm>
            <a:off x="10616542" y="4719262"/>
            <a:ext cx="1233074" cy="1233074"/>
          </a:xfrm>
          <a:prstGeom prst="rect">
            <a:avLst/>
          </a:prstGeom>
        </p:spPr>
      </p:pic>
    </p:spTree>
    <p:extLst>
      <p:ext uri="{BB962C8B-B14F-4D97-AF65-F5344CB8AC3E}">
        <p14:creationId xmlns:p14="http://schemas.microsoft.com/office/powerpoint/2010/main" val="38593788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latin typeface="+mn-lt"/>
              </a:rPr>
              <a:t>Cite Them Right</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535" y="1886118"/>
            <a:ext cx="3030084" cy="2946779"/>
          </a:xfrm>
        </p:spPr>
        <p:txBody>
          <a:bodyPr>
            <a:normAutofit lnSpcReduction="10000"/>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2400" b="1" dirty="0">
                <a:hlinkClick r:id="rId2"/>
              </a:rPr>
              <a:t>Cite them right online</a:t>
            </a:r>
            <a:endParaRPr lang="en-GB" sz="2400" b="1"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807858" y="1300667"/>
            <a:ext cx="8073935" cy="42566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3278832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dirty="0">
                <a:latin typeface="+mn-lt"/>
                <a:cs typeface="Calibri"/>
              </a:rPr>
              <a:t>Search for journals - Browzine</a:t>
            </a:r>
            <a:endParaRPr lang="en-GB" dirty="0">
              <a:latin typeface="+mn-lt"/>
            </a:endParaRPr>
          </a:p>
        </p:txBody>
      </p:sp>
      <p:sp>
        <p:nvSpPr>
          <p:cNvPr id="3" name="Content Placeholder 2"/>
          <p:cNvSpPr>
            <a:spLocks noGrp="1"/>
          </p:cNvSpPr>
          <p:nvPr>
            <p:ph sz="quarter" idx="10"/>
          </p:nvPr>
        </p:nvSpPr>
        <p:spPr>
          <a:xfrm>
            <a:off x="316544" y="1296482"/>
            <a:ext cx="4371939" cy="4132467"/>
          </a:xfrm>
          <a:ln w="57150">
            <a:solidFill>
              <a:schemeClr val="accent2"/>
            </a:solidFill>
          </a:ln>
        </p:spPr>
        <p:txBody>
          <a:bodyPr>
            <a:normAutofit fontScale="92500" lnSpcReduction="10000"/>
          </a:bodyPr>
          <a:lstStyle/>
          <a:p>
            <a:pPr marL="0" indent="0">
              <a:buNone/>
            </a:pPr>
            <a:r>
              <a:rPr lang="en-GB" dirty="0">
                <a:latin typeface="Calibri "/>
                <a:cs typeface="Calibri Light" panose="020F0302020204030204" pitchFamily="34" charset="0"/>
              </a:rPr>
              <a:t>Keep up-to-date with the latest issues of your favourite journals.</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Browse by subject or use the search box and search by title, subject or ISSN.</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Use My Bookshelf and My Articles to save favourite content.</a:t>
            </a:r>
            <a:endParaRPr lang="en-GB" sz="3100" dirty="0">
              <a:latin typeface="Calibri Light" panose="020F0302020204030204" pitchFamily="34" charset="0"/>
              <a:cs typeface="Calibri Light" panose="020F0302020204030204" pitchFamily="34" charset="0"/>
            </a:endParaRP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dirty="0">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5171288" y="5076990"/>
            <a:ext cx="1949652"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3"/>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0618157" y="4823231"/>
            <a:ext cx="1221909" cy="1211435"/>
          </a:xfrm>
          <a:prstGeom prst="rect">
            <a:avLst/>
          </a:prstGeom>
        </p:spPr>
      </p:pic>
      <p:pic>
        <p:nvPicPr>
          <p:cNvPr id="11" name="Picture 10">
            <a:extLst>
              <a:ext uri="{FF2B5EF4-FFF2-40B4-BE49-F238E27FC236}">
                <a16:creationId xmlns:a16="http://schemas.microsoft.com/office/drawing/2014/main" id="{A180CB92-C919-8A3D-E908-7EB5059701C1}"/>
              </a:ext>
            </a:extLst>
          </p:cNvPr>
          <p:cNvPicPr>
            <a:picLocks noChangeAspect="1"/>
          </p:cNvPicPr>
          <p:nvPr/>
        </p:nvPicPr>
        <p:blipFill>
          <a:blip r:embed="rId5"/>
          <a:srcRect l="988" t="12315" r="1631" b="5324"/>
          <a:stretch>
            <a:fillRect/>
          </a:stretch>
        </p:blipFill>
        <p:spPr>
          <a:xfrm>
            <a:off x="5171288" y="1118382"/>
            <a:ext cx="6424702" cy="362251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9533030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r="7138" b="837"/>
          <a:stretch>
            <a:fillRect/>
          </a:stretch>
        </p:blipFill>
        <p:spPr>
          <a:xfrm>
            <a:off x="0" y="922186"/>
            <a:ext cx="6840060" cy="4785965"/>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263068" y="4111841"/>
            <a:ext cx="4236870" cy="1077218"/>
          </a:xfrm>
          <a:prstGeom prst="rect">
            <a:avLst/>
          </a:prstGeom>
          <a:noFill/>
        </p:spPr>
        <p:txBody>
          <a:bodyPr wrap="square" lIns="91440" tIns="45720" rIns="91440" bIns="45720" rtlCol="0" anchor="t">
            <a:spAutoFit/>
          </a:bodyPr>
          <a:lstStyle/>
          <a:p>
            <a:r>
              <a:rPr lang="en-GB" sz="2400" b="1">
                <a:solidFill>
                  <a:schemeClr val="accent2"/>
                </a:solidFill>
                <a:latin typeface="Calibri"/>
                <a:ea typeface="Calibri"/>
                <a:cs typeface="Arial"/>
              </a:rPr>
              <a:t>Always check</a:t>
            </a:r>
            <a:r>
              <a:rPr lang="en-GB" sz="2400" b="1">
                <a:latin typeface="Calibri"/>
                <a:ea typeface="Calibri"/>
                <a:cs typeface="Arial"/>
              </a:rPr>
              <a:t> </a:t>
            </a:r>
            <a:r>
              <a:rPr lang="en-GB" sz="2000" b="1">
                <a:latin typeface="Calibri"/>
                <a:ea typeface="Calibri"/>
                <a:cs typeface="Arial"/>
              </a:rPr>
              <a:t>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2023877"/>
            <a:ext cx="4917799" cy="360098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900" b="1">
                <a:solidFill>
                  <a:schemeClr val="accent2"/>
                </a:solidFill>
                <a:latin typeface="Calibri"/>
                <a:ea typeface="Calibri"/>
                <a:cs typeface="Arial"/>
              </a:rPr>
              <a:t>Use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Evaluate</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Acknowledge</a:t>
            </a:r>
            <a:r>
              <a:rPr lang="en-GB" sz="1900">
                <a:solidFill>
                  <a:schemeClr val="accent2"/>
                </a:solidFill>
                <a:latin typeface="Calibri"/>
                <a:ea typeface="Calibri"/>
                <a:cs typeface="Arial"/>
              </a:rPr>
              <a:t> </a:t>
            </a:r>
            <a:r>
              <a:rPr lang="en-GB" sz="1900">
                <a:latin typeface="Calibri"/>
                <a:ea typeface="Calibri"/>
                <a:cs typeface="Arial"/>
              </a:rPr>
              <a:t>any AI use</a:t>
            </a:r>
            <a:r>
              <a:rPr lang="en-GB" sz="1900">
                <a:solidFill>
                  <a:schemeClr val="accent2"/>
                </a:solidFill>
                <a:latin typeface="Calibri"/>
                <a:ea typeface="Calibri"/>
                <a:cs typeface="Arial"/>
              </a:rPr>
              <a:t>.</a:t>
            </a:r>
            <a:endParaRPr lang="en-GB" sz="1900">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Complete</a:t>
            </a:r>
            <a:r>
              <a:rPr lang="en-GB" sz="1900">
                <a:latin typeface="Calibri"/>
                <a:ea typeface="Calibri"/>
                <a:cs typeface="Arial"/>
              </a:rPr>
              <a:t> the AI sections in infoskills.</a:t>
            </a:r>
          </a:p>
        </p:txBody>
      </p:sp>
      <p:sp>
        <p:nvSpPr>
          <p:cNvPr id="4" name="TextBox 3">
            <a:extLst>
              <a:ext uri="{FF2B5EF4-FFF2-40B4-BE49-F238E27FC236}">
                <a16:creationId xmlns:a16="http://schemas.microsoft.com/office/drawing/2014/main" id="{5BA43E62-7282-0A8D-17F5-91D49CBFFCCB}"/>
              </a:ext>
            </a:extLst>
          </p:cNvPr>
          <p:cNvSpPr txBox="1"/>
          <p:nvPr/>
        </p:nvSpPr>
        <p:spPr>
          <a:xfrm>
            <a:off x="140872" y="1490945"/>
            <a:ext cx="3443801" cy="1323439"/>
          </a:xfrm>
          <a:prstGeom prst="rect">
            <a:avLst/>
          </a:prstGeom>
          <a:noFill/>
        </p:spPr>
        <p:txBody>
          <a:bodyPr wrap="square" rtlCol="0">
            <a:spAutoFit/>
          </a:bodyPr>
          <a:lstStyle/>
          <a:p>
            <a:r>
              <a:rPr lang="en-GB" sz="2000" b="1">
                <a:latin typeface="Calibri "/>
              </a:rPr>
              <a:t>Know the difference between AI enhanced tools and Generative AI tools! </a:t>
            </a:r>
            <a:r>
              <a:rPr lang="en-GB" sz="2000">
                <a:latin typeface="Calibri "/>
              </a:rPr>
              <a:t>Check out our infoskills unit on AI.</a:t>
            </a:r>
            <a:endParaRPr lang="en-US" sz="2000">
              <a:latin typeface="Calibri "/>
            </a:endParaRPr>
          </a:p>
        </p:txBody>
      </p:sp>
      <p:sp>
        <p:nvSpPr>
          <p:cNvPr id="6" name="TextBox 5">
            <a:extLst>
              <a:ext uri="{FF2B5EF4-FFF2-40B4-BE49-F238E27FC236}">
                <a16:creationId xmlns:a16="http://schemas.microsoft.com/office/drawing/2014/main" id="{18A5A295-FF6C-EAA7-5024-BD61765C24B4}"/>
              </a:ext>
            </a:extLst>
          </p:cNvPr>
          <p:cNvSpPr txBox="1"/>
          <p:nvPr/>
        </p:nvSpPr>
        <p:spPr>
          <a:xfrm>
            <a:off x="8443648" y="1086599"/>
            <a:ext cx="2404008"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Generative AI</a:t>
            </a:r>
            <a:endParaRPr lang="en-GB" sz="2400" b="1">
              <a:solidFill>
                <a:schemeClr val="bg1"/>
              </a:solidFill>
              <a:latin typeface="Calibri"/>
              <a:ea typeface="Calibri Light"/>
              <a:cs typeface="Calibri Light"/>
            </a:endParaRPr>
          </a:p>
        </p:txBody>
      </p:sp>
    </p:spTree>
    <p:extLst>
      <p:ext uri="{BB962C8B-B14F-4D97-AF65-F5344CB8AC3E}">
        <p14:creationId xmlns:p14="http://schemas.microsoft.com/office/powerpoint/2010/main" val="18050276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t>
            </a:r>
            <a:r>
              <a:rPr lang="en-US" dirty="0">
                <a:latin typeface="+mn-lt"/>
              </a:rPr>
              <a:t>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289933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674545"/>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339567" y="4861701"/>
            <a:ext cx="959391" cy="343118"/>
          </a:xfrm>
          <a:prstGeom prst="rightArrow">
            <a:avLst>
              <a:gd name="adj1" fmla="val 56790"/>
              <a:gd name="adj2" fmla="val 50000"/>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2463" y="1627992"/>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51607" y="235118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290090" y="4419988"/>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686009" y="119309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9678020" y="1401511"/>
            <a:ext cx="1231889"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020153"/>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556B8D29-1370-CD48-2D8F-AEFE92285B10}"/>
              </a:ext>
            </a:extLst>
          </p:cNvPr>
          <p:cNvPicPr>
            <a:picLocks noChangeAspect="1"/>
          </p:cNvPicPr>
          <p:nvPr/>
        </p:nvPicPr>
        <p:blipFill>
          <a:blip r:embed="rId3"/>
          <a:srcRect l="27893" t="12854" r="32080" b="81683"/>
          <a:stretch/>
        </p:blipFill>
        <p:spPr>
          <a:xfrm>
            <a:off x="2981539" y="1597906"/>
            <a:ext cx="6400800" cy="582408"/>
          </a:xfrm>
          <a:prstGeom prst="rect">
            <a:avLst/>
          </a:prstGeom>
        </p:spPr>
      </p:pic>
      <p:pic>
        <p:nvPicPr>
          <p:cNvPr id="9" name="Picture 8">
            <a:extLst>
              <a:ext uri="{FF2B5EF4-FFF2-40B4-BE49-F238E27FC236}">
                <a16:creationId xmlns:a16="http://schemas.microsoft.com/office/drawing/2014/main" id="{D41434E6-FA99-FF02-9030-69D20854D39A}"/>
              </a:ext>
            </a:extLst>
          </p:cNvPr>
          <p:cNvPicPr>
            <a:picLocks noChangeAspect="1"/>
          </p:cNvPicPr>
          <p:nvPr/>
        </p:nvPicPr>
        <p:blipFill>
          <a:blip r:embed="rId4"/>
          <a:srcRect l="27096" t="24929" r="6281" b="50627"/>
          <a:stretch/>
        </p:blipFill>
        <p:spPr>
          <a:xfrm>
            <a:off x="2382380" y="2261602"/>
            <a:ext cx="8647784" cy="2115256"/>
          </a:xfrm>
          <a:prstGeom prst="rect">
            <a:avLst/>
          </a:prstGeom>
        </p:spPr>
      </p:pic>
      <p:pic>
        <p:nvPicPr>
          <p:cNvPr id="20" name="Picture 19">
            <a:extLst>
              <a:ext uri="{FF2B5EF4-FFF2-40B4-BE49-F238E27FC236}">
                <a16:creationId xmlns:a16="http://schemas.microsoft.com/office/drawing/2014/main" id="{007F677A-82B8-1263-CEB7-3D5C0664C09B}"/>
              </a:ext>
            </a:extLst>
          </p:cNvPr>
          <p:cNvPicPr>
            <a:picLocks noChangeAspect="1"/>
          </p:cNvPicPr>
          <p:nvPr/>
        </p:nvPicPr>
        <p:blipFill>
          <a:blip r:embed="rId4"/>
          <a:srcRect l="27893" t="51817" r="10044" b="31495"/>
          <a:stretch/>
        </p:blipFill>
        <p:spPr>
          <a:xfrm>
            <a:off x="2593873" y="4522034"/>
            <a:ext cx="6384387" cy="1144477"/>
          </a:xfrm>
          <a:prstGeom prst="rect">
            <a:avLst/>
          </a:prstGeom>
        </p:spPr>
      </p:pic>
    </p:spTree>
    <p:extLst>
      <p:ext uri="{BB962C8B-B14F-4D97-AF65-F5344CB8AC3E}">
        <p14:creationId xmlns:p14="http://schemas.microsoft.com/office/powerpoint/2010/main" val="7434060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dirty="0">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dirty="0">
                <a:solidFill>
                  <a:schemeClr val="accent2"/>
                </a:solidFill>
                <a:latin typeface="Calibri" panose="020F0502020204030204" pitchFamily="34" charset="0"/>
                <a:cs typeface="Calibri" panose="020F0502020204030204" pitchFamily="34" charset="0"/>
              </a:rPr>
              <a:t>Consider</a:t>
            </a:r>
            <a:r>
              <a:rPr lang="en-GB" sz="2200" b="1"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the source and quality of the information you are using. </a:t>
            </a:r>
          </a:p>
          <a:p>
            <a:pPr marL="0" indent="0">
              <a:buNone/>
            </a:pPr>
            <a:r>
              <a:rPr lang="en-GB" sz="2200" b="1" dirty="0">
                <a:solidFill>
                  <a:schemeClr val="accent2"/>
                </a:solidFill>
                <a:latin typeface="Calibri" panose="020F0502020204030204" pitchFamily="34" charset="0"/>
                <a:cs typeface="Calibri" panose="020F0502020204030204" pitchFamily="34" charset="0"/>
              </a:rPr>
              <a:t>Apply</a:t>
            </a:r>
            <a:r>
              <a:rPr lang="en-GB" sz="2200" dirty="0">
                <a:latin typeface="Calibri" panose="020F0502020204030204" pitchFamily="34" charset="0"/>
                <a:cs typeface="Calibri" panose="020F0502020204030204" pitchFamily="34" charset="0"/>
              </a:rPr>
              <a:t> critical thinking and reasoning.</a:t>
            </a:r>
          </a:p>
          <a:p>
            <a:pPr marL="0" indent="0">
              <a:buNone/>
            </a:pPr>
            <a:r>
              <a:rPr lang="en-GB" sz="2000" dirty="0">
                <a:latin typeface="Calibri" panose="020F0502020204030204" pitchFamily="34" charset="0"/>
                <a:cs typeface="Calibri" panose="020F0502020204030204" pitchFamily="34" charset="0"/>
              </a:rPr>
              <a:t> </a:t>
            </a:r>
            <a:endParaRPr lang="en-GB" sz="2000" dirty="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urrency</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dirty="0">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C</a:t>
                </a:r>
              </a:p>
              <a:p>
                <a:r>
                  <a:rPr lang="en-GB" sz="3600" b="1" dirty="0">
                    <a:solidFill>
                      <a:schemeClr val="accent2"/>
                    </a:solidFill>
                    <a:latin typeface="Calibri" panose="020F0502020204030204" pitchFamily="34" charset="0"/>
                    <a:cs typeface="Calibri" panose="020F0502020204030204" pitchFamily="34" charset="0"/>
                  </a:rPr>
                  <a:t>O</a:t>
                </a:r>
              </a:p>
              <a:p>
                <a:r>
                  <a:rPr lang="en-GB" sz="3600" b="1" dirty="0">
                    <a:solidFill>
                      <a:schemeClr val="accent2"/>
                    </a:solidFill>
                    <a:latin typeface="Calibri" panose="020F0502020204030204" pitchFamily="34" charset="0"/>
                    <a:cs typeface="Calibri" panose="020F0502020204030204" pitchFamily="34" charset="0"/>
                  </a:rPr>
                  <a:t>R</a:t>
                </a:r>
              </a:p>
              <a:p>
                <a:r>
                  <a:rPr lang="en-GB" sz="3600" b="1" dirty="0">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4"/>
              </a:rPr>
              <a:t>ACORN</a:t>
            </a:r>
            <a:r>
              <a:rPr lang="en-GB" dirty="0">
                <a:solidFill>
                  <a:schemeClr val="accent2"/>
                </a:solidFill>
                <a:latin typeface="Calibri" panose="020F0502020204030204" pitchFamily="34" charset="0"/>
                <a:cs typeface="Calibri" panose="020F0502020204030204" pitchFamily="34" charset="0"/>
              </a:rPr>
              <a:t> (article and video)</a:t>
            </a:r>
            <a:endParaRPr lang="en-US" dirty="0"/>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5"/>
              </a:rPr>
              <a:t>SIFT </a:t>
            </a:r>
            <a:r>
              <a:rPr lang="en-GB" dirty="0">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6"/>
              </a:rPr>
              <a:t>CRAAP</a:t>
            </a:r>
            <a:r>
              <a:rPr lang="en-GB" dirty="0">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dirty="0">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1813268" y="5365767"/>
            <a:ext cx="6589222" cy="338554"/>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dirty="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xmlns:p14="http://schemas.microsoft.com/office/powerpoint/2010/main">
    <mc:Choice Requires="p14">
      <p:transition spd="med" p14:dur="700" advTm="31353">
        <p:fade/>
      </p:transition>
    </mc:Choice>
    <mc:Fallback xmlns="">
      <p:transition spd="med" advTm="31353">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dirty="0">
                <a:latin typeface="+mn-lt"/>
              </a:rPr>
              <a:t>Develop your skills</a:t>
            </a:r>
            <a:endParaRPr lang="en-US" dirty="0">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dirty="0">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dirty="0">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advTm="45099">
        <p:fade/>
      </p:transition>
    </mc:Choice>
    <mc:Fallback xmlns="">
      <p:transition spd="med" advTm="45099">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76052" y="1458926"/>
            <a:ext cx="5942044" cy="1003916"/>
          </a:xfrm>
        </p:spPr>
        <p:txBody>
          <a:bodyPr vert="horz" lIns="91440" tIns="45720" rIns="91440" bIns="45720" rtlCol="0" anchor="t">
            <a:normAutofit/>
          </a:bodyPr>
          <a:lstStyle/>
          <a:p>
            <a:pPr marL="0" indent="0">
              <a:buNone/>
            </a:pPr>
            <a:r>
              <a:rPr lang="en-GB" dirty="0">
                <a:latin typeface="Calibri" panose="020F0502020204030204" pitchFamily="34" charset="0"/>
                <a:cs typeface="Calibri" panose="020F0502020204030204" pitchFamily="34" charset="0"/>
              </a:rPr>
              <a:t>Emily Wild: </a:t>
            </a:r>
            <a:r>
              <a:rPr lang="en-GB" dirty="0">
                <a:latin typeface="Calibri" panose="020F0502020204030204" pitchFamily="34" charset="0"/>
                <a:cs typeface="Calibri" panose="020F0502020204030204" pitchFamily="34" charset="0"/>
                <a:hlinkClick r:id="rId3"/>
              </a:rPr>
              <a:t>emily.wild@uwtsd.ac.uk</a:t>
            </a: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dirty="0">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976052" y="2462842"/>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976052" y="2633964"/>
            <a:ext cx="6342744" cy="3385542"/>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4"/>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5"/>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7"/>
            <a:extLst>
              <a:ext uri="{FF2B5EF4-FFF2-40B4-BE49-F238E27FC236}">
                <a16:creationId xmlns:a16="http://schemas.microsoft.com/office/drawing/2014/main" id="{6CE3850F-2918-F351-623C-BFF1CE5C4347}"/>
              </a:ext>
            </a:extLst>
          </p:cNvPr>
          <p:cNvPicPr>
            <a:picLocks noChangeAspect="1"/>
          </p:cNvPicPr>
          <p:nvPr/>
        </p:nvPicPr>
        <p:blipFill>
          <a:blip r:embed="rId8">
            <a:duotone>
              <a:schemeClr val="accent1">
                <a:shade val="45000"/>
                <a:satMod val="135000"/>
              </a:schemeClr>
              <a:prstClr val="white"/>
            </a:duotone>
            <a:extLst>
              <a:ext uri="{BEBA8EAE-BF5A-486C-A8C5-ECC9F3942E4B}">
                <a14:imgProps xmlns:a14="http://schemas.microsoft.com/office/drawing/2010/main">
                  <a14:imgLayer r:embed="rId9">
                    <a14:imgEffect>
                      <a14:sharpenSoften amount="50000"/>
                    </a14:imgEffect>
                  </a14:imgLayer>
                </a14:imgProps>
              </a:ext>
            </a:extLst>
          </a:blip>
          <a:stretch>
            <a:fillRect/>
          </a:stretch>
        </p:blipFill>
        <p:spPr>
          <a:xfrm>
            <a:off x="8287359" y="4622548"/>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dirty="0">
                <a:solidFill>
                  <a:schemeClr val="bg1">
                    <a:lumMod val="95000"/>
                  </a:schemeClr>
                </a:solidFill>
              </a:rPr>
              <a:t>Source: </a:t>
            </a:r>
            <a:r>
              <a:rPr lang="en-GB" dirty="0" err="1">
                <a:solidFill>
                  <a:schemeClr val="bg1">
                    <a:lumMod val="95000"/>
                  </a:schemeClr>
                </a:solidFill>
                <a:hlinkClick r:id="rId10">
                  <a:extLst>
                    <a:ext uri="{A12FA001-AC4F-418D-AE19-62706E023703}">
                      <ahyp:hlinkClr xmlns:ahyp="http://schemas.microsoft.com/office/drawing/2018/hyperlinkcolor" val="tx"/>
                    </a:ext>
                  </a:extLst>
                </a:hlinkClick>
              </a:rPr>
              <a:t>Pixabay</a:t>
            </a:r>
            <a:r>
              <a:rPr lang="en-GB" dirty="0">
                <a:solidFill>
                  <a:schemeClr val="bg1">
                    <a:lumMod val="95000"/>
                  </a:schemeClr>
                </a:solidFill>
                <a:hlinkClick r:id="rId10">
                  <a:extLst>
                    <a:ext uri="{A12FA001-AC4F-418D-AE19-62706E023703}">
                      <ahyp:hlinkClr xmlns:ahyp="http://schemas.microsoft.com/office/drawing/2018/hyperlinkcolor" val="tx"/>
                    </a:ext>
                  </a:extLst>
                </a:hlinkClick>
              </a:rPr>
              <a:t>: image by Geralt</a:t>
            </a:r>
            <a:endParaRPr lang="en-GB" dirty="0">
              <a:solidFill>
                <a:schemeClr val="bg1">
                  <a:lumMod val="95000"/>
                </a:schemeClr>
              </a:solidFill>
            </a:endParaRPr>
          </a:p>
        </p:txBody>
      </p:sp>
    </p:spTree>
    <p:extLst>
      <p:ext uri="{BB962C8B-B14F-4D97-AF65-F5344CB8AC3E}">
        <p14:creationId xmlns:p14="http://schemas.microsoft.com/office/powerpoint/2010/main" val="2199667136"/>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603</TotalTime>
  <Words>2717</Words>
  <Application>Microsoft Office PowerPoint</Application>
  <PresentationFormat>Widescreen</PresentationFormat>
  <Paragraphs>380</Paragraphs>
  <Slides>41</Slides>
  <Notes>12</Notes>
  <HiddenSlides>0</HiddenSlides>
  <MMClips>0</MMClips>
  <ScaleCrop>false</ScaleCrop>
  <HeadingPairs>
    <vt:vector size="4" baseType="variant">
      <vt:variant>
        <vt:lpstr>Theme</vt:lpstr>
      </vt:variant>
      <vt:variant>
        <vt:i4>3</vt:i4>
      </vt:variant>
      <vt:variant>
        <vt:lpstr>Slide Titles</vt:lpstr>
      </vt:variant>
      <vt:variant>
        <vt:i4>41</vt:i4>
      </vt:variant>
    </vt:vector>
  </HeadingPairs>
  <TitlesOfParts>
    <vt:vector size="44"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Using the library for research</vt:lpstr>
      <vt:lpstr>Library website: Student HWB</vt:lpstr>
      <vt:lpstr>Services and support </vt:lpstr>
      <vt:lpstr>Sign up to Online Infoskills Tutorials</vt:lpstr>
      <vt:lpstr>Explore your library resources</vt:lpstr>
      <vt:lpstr>Online Resource Lists – your shortcut</vt:lpstr>
      <vt:lpstr>Online Resource List (ORL) demo</vt:lpstr>
      <vt:lpstr>Saving favourites</vt:lpstr>
      <vt:lpstr>Find sources using the library catalogue</vt:lpstr>
      <vt:lpstr>Searching the Library Online</vt:lpstr>
      <vt:lpstr>Library Catalogue – overview.</vt:lpstr>
      <vt:lpstr>Improving your search results </vt:lpstr>
      <vt:lpstr>What the item records include</vt:lpstr>
      <vt:lpstr>Why use individual databases?</vt:lpstr>
      <vt:lpstr>Database Search</vt:lpstr>
      <vt:lpstr>Some useful databases</vt:lpstr>
      <vt:lpstr>Some useful databases</vt:lpstr>
      <vt:lpstr>Artstor</vt:lpstr>
      <vt:lpstr>Box of Broadcasts (BoB)</vt:lpstr>
      <vt:lpstr>Search Box of Broadcasts (BoB)</vt:lpstr>
      <vt:lpstr>Digital Theatre Plus</vt:lpstr>
      <vt:lpstr>Human Anatomy Atlas </vt:lpstr>
      <vt:lpstr>Proquest Central</vt:lpstr>
      <vt:lpstr>WGSN – Fashion &amp; Interiors</vt:lpstr>
      <vt:lpstr>Ebook content</vt:lpstr>
      <vt:lpstr>Bloomsbury Academic</vt:lpstr>
      <vt:lpstr>Ebook collections</vt:lpstr>
      <vt:lpstr>Cite Them Right</vt:lpstr>
      <vt:lpstr>Search for journals - Browzine</vt:lpstr>
      <vt:lpstr>What about Artificial Intelligence (AI)?</vt:lpstr>
      <vt:lpstr> Add your search question</vt:lpstr>
      <vt:lpstr>Evaluating Information</vt:lpstr>
      <vt:lpstr>AI CRAAP Test</vt:lpstr>
      <vt:lpstr>Develop your skills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Emily Wild</cp:lastModifiedBy>
  <cp:revision>21</cp:revision>
  <dcterms:created xsi:type="dcterms:W3CDTF">2021-03-09T15:35:42Z</dcterms:created>
  <dcterms:modified xsi:type="dcterms:W3CDTF">2026-10-01T13:33:18Z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