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handoutMasterIdLst>
    <p:handoutMasterId r:id="rId29"/>
  </p:handoutMasterIdLst>
  <p:sldIdLst>
    <p:sldId id="271" r:id="rId5"/>
    <p:sldId id="272" r:id="rId6"/>
    <p:sldId id="289" r:id="rId7"/>
    <p:sldId id="290" r:id="rId8"/>
    <p:sldId id="291" r:id="rId9"/>
    <p:sldId id="293" r:id="rId10"/>
    <p:sldId id="308" r:id="rId11"/>
    <p:sldId id="294" r:id="rId12"/>
    <p:sldId id="285" r:id="rId13"/>
    <p:sldId id="296" r:id="rId14"/>
    <p:sldId id="303" r:id="rId15"/>
    <p:sldId id="314" r:id="rId16"/>
    <p:sldId id="306" r:id="rId17"/>
    <p:sldId id="307" r:id="rId18"/>
    <p:sldId id="297" r:id="rId19"/>
    <p:sldId id="309" r:id="rId20"/>
    <p:sldId id="310" r:id="rId21"/>
    <p:sldId id="311" r:id="rId22"/>
    <p:sldId id="316" r:id="rId23"/>
    <p:sldId id="312" r:id="rId24"/>
    <p:sldId id="313" r:id="rId25"/>
    <p:sldId id="305" r:id="rId26"/>
    <p:sldId id="315" r:id="rId2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8161" autoAdjust="0"/>
  </p:normalViewPr>
  <p:slideViewPr>
    <p:cSldViewPr>
      <p:cViewPr varScale="1">
        <p:scale>
          <a:sx n="68" d="100"/>
          <a:sy n="68" d="100"/>
        </p:scale>
        <p:origin x="1882" y="67"/>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AA637F-4192-4C9E-A19D-F9D05DFFCD4F}" type="doc">
      <dgm:prSet loTypeId="urn:microsoft.com/office/officeart/2005/8/layout/cycle4#1" loCatId="relationship" qsTypeId="urn:microsoft.com/office/officeart/2005/8/quickstyle/simple1" qsCatId="simple" csTypeId="urn:microsoft.com/office/officeart/2005/8/colors/accent1_2" csCatId="accent1" phldr="1"/>
      <dgm:spPr/>
      <dgm:t>
        <a:bodyPr/>
        <a:lstStyle/>
        <a:p>
          <a:endParaRPr lang="en-GB"/>
        </a:p>
      </dgm:t>
    </dgm:pt>
    <dgm:pt modelId="{1483ACF6-410F-41D6-87CC-FF4EF2A5E9E3}">
      <dgm:prSet phldrT="[Text]"/>
      <dgm:spPr/>
      <dgm:t>
        <a:bodyPr/>
        <a:lstStyle/>
        <a:p>
          <a:r>
            <a:rPr lang="en-GB" dirty="0" smtClean="0"/>
            <a:t>Employer of Cash</a:t>
          </a:r>
          <a:endParaRPr lang="en-GB" dirty="0"/>
        </a:p>
      </dgm:t>
    </dgm:pt>
    <dgm:pt modelId="{ADA18188-EEA0-4960-9FEB-CEB1D78D743A}" type="parTrans" cxnId="{964BAC6D-6BA9-41D3-8076-64EC282AAC43}">
      <dgm:prSet/>
      <dgm:spPr/>
      <dgm:t>
        <a:bodyPr/>
        <a:lstStyle/>
        <a:p>
          <a:endParaRPr lang="en-GB"/>
        </a:p>
      </dgm:t>
    </dgm:pt>
    <dgm:pt modelId="{18465A9E-B524-4063-A791-F75AA4FD89CD}" type="sibTrans" cxnId="{964BAC6D-6BA9-41D3-8076-64EC282AAC43}">
      <dgm:prSet/>
      <dgm:spPr/>
      <dgm:t>
        <a:bodyPr/>
        <a:lstStyle/>
        <a:p>
          <a:endParaRPr lang="en-GB"/>
        </a:p>
      </dgm:t>
    </dgm:pt>
    <dgm:pt modelId="{1F262E54-3857-4467-B650-D76AEB5AFBB5}">
      <dgm:prSet phldrT="[Text]"/>
      <dgm:spPr/>
      <dgm:t>
        <a:bodyPr/>
        <a:lstStyle/>
        <a:p>
          <a:r>
            <a:rPr lang="en-GB" dirty="0" smtClean="0"/>
            <a:t>High Rewards</a:t>
          </a:r>
          <a:endParaRPr lang="en-GB" dirty="0"/>
        </a:p>
      </dgm:t>
    </dgm:pt>
    <dgm:pt modelId="{726241AB-F590-46E0-97D4-5B538BD676EF}" type="parTrans" cxnId="{9EED0F89-47C7-430F-BDE0-6C7D070C7C1C}">
      <dgm:prSet/>
      <dgm:spPr/>
      <dgm:t>
        <a:bodyPr/>
        <a:lstStyle/>
        <a:p>
          <a:endParaRPr lang="en-GB"/>
        </a:p>
      </dgm:t>
    </dgm:pt>
    <dgm:pt modelId="{852A4E52-2463-4033-8392-8DE13A8DDBA4}" type="sibTrans" cxnId="{9EED0F89-47C7-430F-BDE0-6C7D070C7C1C}">
      <dgm:prSet/>
      <dgm:spPr/>
      <dgm:t>
        <a:bodyPr/>
        <a:lstStyle/>
        <a:p>
          <a:endParaRPr lang="en-GB"/>
        </a:p>
      </dgm:t>
    </dgm:pt>
    <dgm:pt modelId="{6C6F17DF-4BF6-4F6F-91E6-576E35087F06}">
      <dgm:prSet phldrT="[Text]"/>
      <dgm:spPr/>
      <dgm:t>
        <a:bodyPr/>
        <a:lstStyle/>
        <a:p>
          <a:r>
            <a:rPr lang="en-GB" dirty="0" smtClean="0"/>
            <a:t>Employer of Choice</a:t>
          </a:r>
          <a:endParaRPr lang="en-GB" dirty="0"/>
        </a:p>
      </dgm:t>
    </dgm:pt>
    <dgm:pt modelId="{7033F41D-975B-439D-A6F7-4941346899BA}" type="parTrans" cxnId="{5DA63252-53C7-4CA2-BAA7-3318F7EFCE3E}">
      <dgm:prSet/>
      <dgm:spPr/>
      <dgm:t>
        <a:bodyPr/>
        <a:lstStyle/>
        <a:p>
          <a:endParaRPr lang="en-GB"/>
        </a:p>
      </dgm:t>
    </dgm:pt>
    <dgm:pt modelId="{4DE6E374-DC63-4B56-92F6-95F7A4D5748B}" type="sibTrans" cxnId="{5DA63252-53C7-4CA2-BAA7-3318F7EFCE3E}">
      <dgm:prSet/>
      <dgm:spPr/>
      <dgm:t>
        <a:bodyPr/>
        <a:lstStyle/>
        <a:p>
          <a:endParaRPr lang="en-GB"/>
        </a:p>
      </dgm:t>
    </dgm:pt>
    <dgm:pt modelId="{76840CD0-3B3E-4CB8-81FF-0C9A1EFC82F2}">
      <dgm:prSet phldrT="[Text]"/>
      <dgm:spPr/>
      <dgm:t>
        <a:bodyPr/>
        <a:lstStyle/>
        <a:p>
          <a:r>
            <a:rPr lang="en-GB" dirty="0" smtClean="0"/>
            <a:t>High Rewards</a:t>
          </a:r>
          <a:endParaRPr lang="en-GB" dirty="0"/>
        </a:p>
      </dgm:t>
    </dgm:pt>
    <dgm:pt modelId="{608149F8-5E13-406B-BCEB-BFB8590995B0}" type="parTrans" cxnId="{7C243B99-E7BC-4C93-BB7F-0F220C3D313D}">
      <dgm:prSet/>
      <dgm:spPr/>
      <dgm:t>
        <a:bodyPr/>
        <a:lstStyle/>
        <a:p>
          <a:endParaRPr lang="en-GB"/>
        </a:p>
      </dgm:t>
    </dgm:pt>
    <dgm:pt modelId="{21E781CD-2470-4042-9505-B6E083D85C0C}" type="sibTrans" cxnId="{7C243B99-E7BC-4C93-BB7F-0F220C3D313D}">
      <dgm:prSet/>
      <dgm:spPr/>
      <dgm:t>
        <a:bodyPr/>
        <a:lstStyle/>
        <a:p>
          <a:endParaRPr lang="en-GB"/>
        </a:p>
      </dgm:t>
    </dgm:pt>
    <dgm:pt modelId="{FFBAAE29-0D88-46AB-AF12-0C04BD33C314}">
      <dgm:prSet phldrT="[Text]"/>
      <dgm:spPr/>
      <dgm:t>
        <a:bodyPr/>
        <a:lstStyle/>
        <a:p>
          <a:r>
            <a:rPr lang="en-GB" dirty="0" smtClean="0"/>
            <a:t>Employer of Values</a:t>
          </a:r>
          <a:endParaRPr lang="en-GB" dirty="0"/>
        </a:p>
      </dgm:t>
    </dgm:pt>
    <dgm:pt modelId="{D86F18D1-663F-4404-89B2-C8F57A8C5EEB}" type="parTrans" cxnId="{B825225A-9D51-4EC7-8924-91D7A9330DE7}">
      <dgm:prSet/>
      <dgm:spPr/>
      <dgm:t>
        <a:bodyPr/>
        <a:lstStyle/>
        <a:p>
          <a:endParaRPr lang="en-GB"/>
        </a:p>
      </dgm:t>
    </dgm:pt>
    <dgm:pt modelId="{BDB4F4EC-8990-4552-9B25-D2DB1F233C66}" type="sibTrans" cxnId="{B825225A-9D51-4EC7-8924-91D7A9330DE7}">
      <dgm:prSet/>
      <dgm:spPr/>
      <dgm:t>
        <a:bodyPr/>
        <a:lstStyle/>
        <a:p>
          <a:endParaRPr lang="en-GB"/>
        </a:p>
      </dgm:t>
    </dgm:pt>
    <dgm:pt modelId="{DECDFDF7-8954-4996-AAAB-3D557C9201F8}">
      <dgm:prSet phldrT="[Text]"/>
      <dgm:spPr/>
      <dgm:t>
        <a:bodyPr/>
        <a:lstStyle/>
        <a:p>
          <a:r>
            <a:rPr lang="en-GB" dirty="0" smtClean="0"/>
            <a:t>Low Rewards</a:t>
          </a:r>
          <a:endParaRPr lang="en-GB" dirty="0"/>
        </a:p>
      </dgm:t>
    </dgm:pt>
    <dgm:pt modelId="{5EFCC0A0-7A62-45AE-BE8F-B198567D8641}" type="parTrans" cxnId="{38DBFC53-9668-4B86-9BF5-E6523914BA28}">
      <dgm:prSet/>
      <dgm:spPr/>
      <dgm:t>
        <a:bodyPr/>
        <a:lstStyle/>
        <a:p>
          <a:endParaRPr lang="en-GB"/>
        </a:p>
      </dgm:t>
    </dgm:pt>
    <dgm:pt modelId="{F383D022-A2B3-4889-BB78-DF1C6F4C2097}" type="sibTrans" cxnId="{38DBFC53-9668-4B86-9BF5-E6523914BA28}">
      <dgm:prSet/>
      <dgm:spPr/>
      <dgm:t>
        <a:bodyPr/>
        <a:lstStyle/>
        <a:p>
          <a:endParaRPr lang="en-GB"/>
        </a:p>
      </dgm:t>
    </dgm:pt>
    <dgm:pt modelId="{EEEAA6C3-1172-4C37-AB0E-CF8BDE346D30}">
      <dgm:prSet phldrT="[Text]"/>
      <dgm:spPr/>
      <dgm:t>
        <a:bodyPr/>
        <a:lstStyle/>
        <a:p>
          <a:r>
            <a:rPr lang="en-GB" dirty="0" smtClean="0"/>
            <a:t>Employer of Churn</a:t>
          </a:r>
          <a:endParaRPr lang="en-GB" dirty="0"/>
        </a:p>
      </dgm:t>
    </dgm:pt>
    <dgm:pt modelId="{3C4FB9FE-C2B4-4A94-A9BF-BECB8E19649F}" type="parTrans" cxnId="{A74ED604-46E3-4250-B6D7-C7120C7532DA}">
      <dgm:prSet/>
      <dgm:spPr/>
      <dgm:t>
        <a:bodyPr/>
        <a:lstStyle/>
        <a:p>
          <a:endParaRPr lang="en-GB"/>
        </a:p>
      </dgm:t>
    </dgm:pt>
    <dgm:pt modelId="{E9B68DDE-BD70-4FF6-A705-9522FB8FCCD9}" type="sibTrans" cxnId="{A74ED604-46E3-4250-B6D7-C7120C7532DA}">
      <dgm:prSet/>
      <dgm:spPr/>
      <dgm:t>
        <a:bodyPr/>
        <a:lstStyle/>
        <a:p>
          <a:endParaRPr lang="en-GB"/>
        </a:p>
      </dgm:t>
    </dgm:pt>
    <dgm:pt modelId="{E2E38F2E-D67B-4D03-8499-98BCCE0AACA3}">
      <dgm:prSet phldrT="[Text]"/>
      <dgm:spPr/>
      <dgm:t>
        <a:bodyPr/>
        <a:lstStyle/>
        <a:p>
          <a:r>
            <a:rPr lang="en-GB" dirty="0" smtClean="0"/>
            <a:t>Low Rewards</a:t>
          </a:r>
          <a:endParaRPr lang="en-GB" dirty="0"/>
        </a:p>
      </dgm:t>
    </dgm:pt>
    <dgm:pt modelId="{CBF6FE22-6F16-4E77-886D-BB5ABB80ED38}" type="parTrans" cxnId="{98E56A82-9874-4517-A987-F274D1EBA252}">
      <dgm:prSet/>
      <dgm:spPr/>
      <dgm:t>
        <a:bodyPr/>
        <a:lstStyle/>
        <a:p>
          <a:endParaRPr lang="en-GB"/>
        </a:p>
      </dgm:t>
    </dgm:pt>
    <dgm:pt modelId="{D2E5AE38-93C8-4E26-A4C4-BE77ED95C982}" type="sibTrans" cxnId="{98E56A82-9874-4517-A987-F274D1EBA252}">
      <dgm:prSet/>
      <dgm:spPr/>
      <dgm:t>
        <a:bodyPr/>
        <a:lstStyle/>
        <a:p>
          <a:endParaRPr lang="en-GB"/>
        </a:p>
      </dgm:t>
    </dgm:pt>
    <dgm:pt modelId="{8B965B9E-C290-48E7-92B8-6CC5431908E6}">
      <dgm:prSet phldrT="[Text]"/>
      <dgm:spPr/>
      <dgm:t>
        <a:bodyPr/>
        <a:lstStyle/>
        <a:p>
          <a:r>
            <a:rPr lang="en-GB" dirty="0" smtClean="0"/>
            <a:t>Low Culture</a:t>
          </a:r>
          <a:endParaRPr lang="en-GB" dirty="0"/>
        </a:p>
      </dgm:t>
    </dgm:pt>
    <dgm:pt modelId="{95775DD3-A36B-40AF-82BF-526C1A9A613F}" type="parTrans" cxnId="{6C9EFD64-B769-41CB-A3C4-A38D79B8C09A}">
      <dgm:prSet/>
      <dgm:spPr/>
      <dgm:t>
        <a:bodyPr/>
        <a:lstStyle/>
        <a:p>
          <a:endParaRPr lang="en-GB"/>
        </a:p>
      </dgm:t>
    </dgm:pt>
    <dgm:pt modelId="{48360D86-A48E-4157-861C-2F8097DEB64B}" type="sibTrans" cxnId="{6C9EFD64-B769-41CB-A3C4-A38D79B8C09A}">
      <dgm:prSet/>
      <dgm:spPr/>
      <dgm:t>
        <a:bodyPr/>
        <a:lstStyle/>
        <a:p>
          <a:endParaRPr lang="en-GB"/>
        </a:p>
      </dgm:t>
    </dgm:pt>
    <dgm:pt modelId="{8676AD3A-5FF5-4CA3-A2AA-5D95D75AE281}">
      <dgm:prSet phldrT="[Text]"/>
      <dgm:spPr/>
      <dgm:t>
        <a:bodyPr/>
        <a:lstStyle/>
        <a:p>
          <a:r>
            <a:rPr lang="en-GB" dirty="0" smtClean="0"/>
            <a:t>High Culture</a:t>
          </a:r>
          <a:endParaRPr lang="en-GB" dirty="0"/>
        </a:p>
      </dgm:t>
    </dgm:pt>
    <dgm:pt modelId="{7E1B118A-5518-42EB-A4A6-230BED1F2529}" type="parTrans" cxnId="{2584DCF5-00FE-4DC4-8F3E-2B25F15B0C40}">
      <dgm:prSet/>
      <dgm:spPr/>
      <dgm:t>
        <a:bodyPr/>
        <a:lstStyle/>
        <a:p>
          <a:endParaRPr lang="en-GB"/>
        </a:p>
      </dgm:t>
    </dgm:pt>
    <dgm:pt modelId="{F2FE943A-37DE-4DBB-95FA-503172A4FAD3}" type="sibTrans" cxnId="{2584DCF5-00FE-4DC4-8F3E-2B25F15B0C40}">
      <dgm:prSet/>
      <dgm:spPr/>
      <dgm:t>
        <a:bodyPr/>
        <a:lstStyle/>
        <a:p>
          <a:endParaRPr lang="en-GB"/>
        </a:p>
      </dgm:t>
    </dgm:pt>
    <dgm:pt modelId="{9FC1F56B-474E-428E-BC01-36CACCA93623}">
      <dgm:prSet phldrT="[Text]"/>
      <dgm:spPr/>
      <dgm:t>
        <a:bodyPr/>
        <a:lstStyle/>
        <a:p>
          <a:endParaRPr lang="en-GB" dirty="0"/>
        </a:p>
      </dgm:t>
    </dgm:pt>
    <dgm:pt modelId="{4E06D5FB-8EF4-4861-863A-C2B2793B4E46}" type="parTrans" cxnId="{CC2F57B9-C559-4328-BBFA-82C9EFC179ED}">
      <dgm:prSet/>
      <dgm:spPr/>
      <dgm:t>
        <a:bodyPr/>
        <a:lstStyle/>
        <a:p>
          <a:endParaRPr lang="en-GB"/>
        </a:p>
      </dgm:t>
    </dgm:pt>
    <dgm:pt modelId="{4CD19FE3-5650-4A66-A748-D0C0817416CA}" type="sibTrans" cxnId="{CC2F57B9-C559-4328-BBFA-82C9EFC179ED}">
      <dgm:prSet/>
      <dgm:spPr/>
      <dgm:t>
        <a:bodyPr/>
        <a:lstStyle/>
        <a:p>
          <a:endParaRPr lang="en-GB"/>
        </a:p>
      </dgm:t>
    </dgm:pt>
    <dgm:pt modelId="{B62E59F1-9E11-4F7A-969B-C5D0A86E1334}">
      <dgm:prSet phldrT="[Text]"/>
      <dgm:spPr/>
      <dgm:t>
        <a:bodyPr/>
        <a:lstStyle/>
        <a:p>
          <a:r>
            <a:rPr lang="en-GB" dirty="0" smtClean="0"/>
            <a:t>Low Culture</a:t>
          </a:r>
          <a:endParaRPr lang="en-GB" dirty="0"/>
        </a:p>
      </dgm:t>
    </dgm:pt>
    <dgm:pt modelId="{C7627F8B-063E-4DEA-8E23-B9C35AB0F2F5}" type="parTrans" cxnId="{3ABFED98-0EC8-4B06-A3BB-444473A8DA50}">
      <dgm:prSet/>
      <dgm:spPr/>
      <dgm:t>
        <a:bodyPr/>
        <a:lstStyle/>
        <a:p>
          <a:endParaRPr lang="en-GB"/>
        </a:p>
      </dgm:t>
    </dgm:pt>
    <dgm:pt modelId="{EE8D9B11-15C5-4E69-9A2C-E4738C92E3FE}" type="sibTrans" cxnId="{3ABFED98-0EC8-4B06-A3BB-444473A8DA50}">
      <dgm:prSet/>
      <dgm:spPr/>
      <dgm:t>
        <a:bodyPr/>
        <a:lstStyle/>
        <a:p>
          <a:endParaRPr lang="en-GB"/>
        </a:p>
      </dgm:t>
    </dgm:pt>
    <dgm:pt modelId="{C412476B-40D0-4E80-B417-587E67044901}">
      <dgm:prSet phldrT="[Text]"/>
      <dgm:spPr/>
      <dgm:t>
        <a:bodyPr/>
        <a:lstStyle/>
        <a:p>
          <a:r>
            <a:rPr lang="en-GB" dirty="0" smtClean="0"/>
            <a:t>High Culture</a:t>
          </a:r>
          <a:endParaRPr lang="en-GB" dirty="0"/>
        </a:p>
      </dgm:t>
    </dgm:pt>
    <dgm:pt modelId="{262BE91A-4AF8-45B6-8AF3-961BBC994102}" type="parTrans" cxnId="{8DB9D1FF-1318-4153-A82B-8AB901D9F881}">
      <dgm:prSet/>
      <dgm:spPr/>
      <dgm:t>
        <a:bodyPr/>
        <a:lstStyle/>
        <a:p>
          <a:endParaRPr lang="en-GB"/>
        </a:p>
      </dgm:t>
    </dgm:pt>
    <dgm:pt modelId="{7F58E00A-247B-4105-A2AF-627551E37218}" type="sibTrans" cxnId="{8DB9D1FF-1318-4153-A82B-8AB901D9F881}">
      <dgm:prSet/>
      <dgm:spPr/>
      <dgm:t>
        <a:bodyPr/>
        <a:lstStyle/>
        <a:p>
          <a:endParaRPr lang="en-GB"/>
        </a:p>
      </dgm:t>
    </dgm:pt>
    <dgm:pt modelId="{93A0C83A-E36C-4269-912B-AD070C86A826}" type="pres">
      <dgm:prSet presAssocID="{21AA637F-4192-4C9E-A19D-F9D05DFFCD4F}" presName="cycleMatrixDiagram" presStyleCnt="0">
        <dgm:presLayoutVars>
          <dgm:chMax val="1"/>
          <dgm:dir/>
          <dgm:animLvl val="lvl"/>
          <dgm:resizeHandles val="exact"/>
        </dgm:presLayoutVars>
      </dgm:prSet>
      <dgm:spPr/>
      <dgm:t>
        <a:bodyPr/>
        <a:lstStyle/>
        <a:p>
          <a:endParaRPr lang="en-GB"/>
        </a:p>
      </dgm:t>
    </dgm:pt>
    <dgm:pt modelId="{758DB892-1B37-404C-B13D-80237806315E}" type="pres">
      <dgm:prSet presAssocID="{21AA637F-4192-4C9E-A19D-F9D05DFFCD4F}" presName="children" presStyleCnt="0"/>
      <dgm:spPr/>
    </dgm:pt>
    <dgm:pt modelId="{C87F969A-9AC4-4F13-B4BC-D46F33399272}" type="pres">
      <dgm:prSet presAssocID="{21AA637F-4192-4C9E-A19D-F9D05DFFCD4F}" presName="child1group" presStyleCnt="0"/>
      <dgm:spPr/>
    </dgm:pt>
    <dgm:pt modelId="{BA2EF8E0-1C89-444D-8CA7-59AC957C3158}" type="pres">
      <dgm:prSet presAssocID="{21AA637F-4192-4C9E-A19D-F9D05DFFCD4F}" presName="child1" presStyleLbl="bgAcc1" presStyleIdx="0" presStyleCnt="4"/>
      <dgm:spPr/>
      <dgm:t>
        <a:bodyPr/>
        <a:lstStyle/>
        <a:p>
          <a:endParaRPr lang="en-GB"/>
        </a:p>
      </dgm:t>
    </dgm:pt>
    <dgm:pt modelId="{FD664D13-33A5-4AA9-AFC2-68D61A21228C}" type="pres">
      <dgm:prSet presAssocID="{21AA637F-4192-4C9E-A19D-F9D05DFFCD4F}" presName="child1Text" presStyleLbl="bgAcc1" presStyleIdx="0" presStyleCnt="4">
        <dgm:presLayoutVars>
          <dgm:bulletEnabled val="1"/>
        </dgm:presLayoutVars>
      </dgm:prSet>
      <dgm:spPr/>
      <dgm:t>
        <a:bodyPr/>
        <a:lstStyle/>
        <a:p>
          <a:endParaRPr lang="en-GB"/>
        </a:p>
      </dgm:t>
    </dgm:pt>
    <dgm:pt modelId="{FB9C0650-3EBA-49B6-8A99-AC5616B87736}" type="pres">
      <dgm:prSet presAssocID="{21AA637F-4192-4C9E-A19D-F9D05DFFCD4F}" presName="child2group" presStyleCnt="0"/>
      <dgm:spPr/>
    </dgm:pt>
    <dgm:pt modelId="{5E66121B-65F3-41B0-A7E3-3C0D7C31EE81}" type="pres">
      <dgm:prSet presAssocID="{21AA637F-4192-4C9E-A19D-F9D05DFFCD4F}" presName="child2" presStyleLbl="bgAcc1" presStyleIdx="1" presStyleCnt="4"/>
      <dgm:spPr/>
      <dgm:t>
        <a:bodyPr/>
        <a:lstStyle/>
        <a:p>
          <a:endParaRPr lang="en-GB"/>
        </a:p>
      </dgm:t>
    </dgm:pt>
    <dgm:pt modelId="{E7A02AC4-1756-4183-ABC2-91C676FD6CB4}" type="pres">
      <dgm:prSet presAssocID="{21AA637F-4192-4C9E-A19D-F9D05DFFCD4F}" presName="child2Text" presStyleLbl="bgAcc1" presStyleIdx="1" presStyleCnt="4">
        <dgm:presLayoutVars>
          <dgm:bulletEnabled val="1"/>
        </dgm:presLayoutVars>
      </dgm:prSet>
      <dgm:spPr/>
      <dgm:t>
        <a:bodyPr/>
        <a:lstStyle/>
        <a:p>
          <a:endParaRPr lang="en-GB"/>
        </a:p>
      </dgm:t>
    </dgm:pt>
    <dgm:pt modelId="{20D7A31F-553C-44FC-9903-E440D107A09E}" type="pres">
      <dgm:prSet presAssocID="{21AA637F-4192-4C9E-A19D-F9D05DFFCD4F}" presName="child3group" presStyleCnt="0"/>
      <dgm:spPr/>
    </dgm:pt>
    <dgm:pt modelId="{672C7A1C-6299-4712-932F-FB45E8B31B81}" type="pres">
      <dgm:prSet presAssocID="{21AA637F-4192-4C9E-A19D-F9D05DFFCD4F}" presName="child3" presStyleLbl="bgAcc1" presStyleIdx="2" presStyleCnt="4"/>
      <dgm:spPr/>
      <dgm:t>
        <a:bodyPr/>
        <a:lstStyle/>
        <a:p>
          <a:endParaRPr lang="en-GB"/>
        </a:p>
      </dgm:t>
    </dgm:pt>
    <dgm:pt modelId="{86D89ED0-0C87-460F-B4ED-47D5079D6353}" type="pres">
      <dgm:prSet presAssocID="{21AA637F-4192-4C9E-A19D-F9D05DFFCD4F}" presName="child3Text" presStyleLbl="bgAcc1" presStyleIdx="2" presStyleCnt="4">
        <dgm:presLayoutVars>
          <dgm:bulletEnabled val="1"/>
        </dgm:presLayoutVars>
      </dgm:prSet>
      <dgm:spPr/>
      <dgm:t>
        <a:bodyPr/>
        <a:lstStyle/>
        <a:p>
          <a:endParaRPr lang="en-GB"/>
        </a:p>
      </dgm:t>
    </dgm:pt>
    <dgm:pt modelId="{8AC8548E-293E-45A2-89EE-0B66FC7F00A3}" type="pres">
      <dgm:prSet presAssocID="{21AA637F-4192-4C9E-A19D-F9D05DFFCD4F}" presName="child4group" presStyleCnt="0"/>
      <dgm:spPr/>
    </dgm:pt>
    <dgm:pt modelId="{D829D9D6-E23A-451B-B7B7-A06A9A4F5D10}" type="pres">
      <dgm:prSet presAssocID="{21AA637F-4192-4C9E-A19D-F9D05DFFCD4F}" presName="child4" presStyleLbl="bgAcc1" presStyleIdx="3" presStyleCnt="4"/>
      <dgm:spPr/>
      <dgm:t>
        <a:bodyPr/>
        <a:lstStyle/>
        <a:p>
          <a:endParaRPr lang="en-GB"/>
        </a:p>
      </dgm:t>
    </dgm:pt>
    <dgm:pt modelId="{344269F7-08F7-4A34-BF99-B619E14DFEC0}" type="pres">
      <dgm:prSet presAssocID="{21AA637F-4192-4C9E-A19D-F9D05DFFCD4F}" presName="child4Text" presStyleLbl="bgAcc1" presStyleIdx="3" presStyleCnt="4">
        <dgm:presLayoutVars>
          <dgm:bulletEnabled val="1"/>
        </dgm:presLayoutVars>
      </dgm:prSet>
      <dgm:spPr/>
      <dgm:t>
        <a:bodyPr/>
        <a:lstStyle/>
        <a:p>
          <a:endParaRPr lang="en-GB"/>
        </a:p>
      </dgm:t>
    </dgm:pt>
    <dgm:pt modelId="{0F7DE31E-47AE-49AC-9728-400787719000}" type="pres">
      <dgm:prSet presAssocID="{21AA637F-4192-4C9E-A19D-F9D05DFFCD4F}" presName="childPlaceholder" presStyleCnt="0"/>
      <dgm:spPr/>
    </dgm:pt>
    <dgm:pt modelId="{25F9107A-02E8-433F-91CC-41518C41C209}" type="pres">
      <dgm:prSet presAssocID="{21AA637F-4192-4C9E-A19D-F9D05DFFCD4F}" presName="circle" presStyleCnt="0"/>
      <dgm:spPr/>
    </dgm:pt>
    <dgm:pt modelId="{0DDA0DF8-A0F3-4359-A04D-7B1A411844E7}" type="pres">
      <dgm:prSet presAssocID="{21AA637F-4192-4C9E-A19D-F9D05DFFCD4F}" presName="quadrant1" presStyleLbl="node1" presStyleIdx="0" presStyleCnt="4">
        <dgm:presLayoutVars>
          <dgm:chMax val="1"/>
          <dgm:bulletEnabled val="1"/>
        </dgm:presLayoutVars>
      </dgm:prSet>
      <dgm:spPr/>
      <dgm:t>
        <a:bodyPr/>
        <a:lstStyle/>
        <a:p>
          <a:endParaRPr lang="en-GB"/>
        </a:p>
      </dgm:t>
    </dgm:pt>
    <dgm:pt modelId="{F0F75189-91E6-491E-8133-28280F0658C7}" type="pres">
      <dgm:prSet presAssocID="{21AA637F-4192-4C9E-A19D-F9D05DFFCD4F}" presName="quadrant2" presStyleLbl="node1" presStyleIdx="1" presStyleCnt="4">
        <dgm:presLayoutVars>
          <dgm:chMax val="1"/>
          <dgm:bulletEnabled val="1"/>
        </dgm:presLayoutVars>
      </dgm:prSet>
      <dgm:spPr/>
      <dgm:t>
        <a:bodyPr/>
        <a:lstStyle/>
        <a:p>
          <a:endParaRPr lang="en-GB"/>
        </a:p>
      </dgm:t>
    </dgm:pt>
    <dgm:pt modelId="{E920759C-9D03-41BE-93DB-7E05659E4AC9}" type="pres">
      <dgm:prSet presAssocID="{21AA637F-4192-4C9E-A19D-F9D05DFFCD4F}" presName="quadrant3" presStyleLbl="node1" presStyleIdx="2" presStyleCnt="4">
        <dgm:presLayoutVars>
          <dgm:chMax val="1"/>
          <dgm:bulletEnabled val="1"/>
        </dgm:presLayoutVars>
      </dgm:prSet>
      <dgm:spPr/>
      <dgm:t>
        <a:bodyPr/>
        <a:lstStyle/>
        <a:p>
          <a:endParaRPr lang="en-GB"/>
        </a:p>
      </dgm:t>
    </dgm:pt>
    <dgm:pt modelId="{C8EF61E8-5809-469F-8991-6A108212AFA8}" type="pres">
      <dgm:prSet presAssocID="{21AA637F-4192-4C9E-A19D-F9D05DFFCD4F}" presName="quadrant4" presStyleLbl="node1" presStyleIdx="3" presStyleCnt="4">
        <dgm:presLayoutVars>
          <dgm:chMax val="1"/>
          <dgm:bulletEnabled val="1"/>
        </dgm:presLayoutVars>
      </dgm:prSet>
      <dgm:spPr/>
      <dgm:t>
        <a:bodyPr/>
        <a:lstStyle/>
        <a:p>
          <a:endParaRPr lang="en-GB"/>
        </a:p>
      </dgm:t>
    </dgm:pt>
    <dgm:pt modelId="{446573D4-01F4-4B2B-B418-17968FC57426}" type="pres">
      <dgm:prSet presAssocID="{21AA637F-4192-4C9E-A19D-F9D05DFFCD4F}" presName="quadrantPlaceholder" presStyleCnt="0"/>
      <dgm:spPr/>
    </dgm:pt>
    <dgm:pt modelId="{E3F60959-3BB7-41D2-91C8-F6B7A78A7243}" type="pres">
      <dgm:prSet presAssocID="{21AA637F-4192-4C9E-A19D-F9D05DFFCD4F}" presName="center1" presStyleLbl="fgShp" presStyleIdx="0" presStyleCnt="2" custAng="5400000" custScaleX="6757" custScaleY="310821" custLinFactX="200000" custLinFactY="-241001" custLinFactNeighborX="227944" custLinFactNeighborY="-300000"/>
      <dgm:spPr>
        <a:prstGeom prst="rect">
          <a:avLst/>
        </a:prstGeom>
      </dgm:spPr>
    </dgm:pt>
    <dgm:pt modelId="{AF1D22FA-EB06-4917-A805-134DE0EF63FD}" type="pres">
      <dgm:prSet presAssocID="{21AA637F-4192-4C9E-A19D-F9D05DFFCD4F}" presName="center2" presStyleLbl="fgShp" presStyleIdx="1" presStyleCnt="2" custFlipVert="0" custScaleX="9906" custScaleY="7771" custLinFactX="200000" custLinFactNeighborX="289205" custLinFactNeighborY="-55975"/>
      <dgm:spPr>
        <a:prstGeom prst="rect">
          <a:avLst/>
        </a:prstGeom>
      </dgm:spPr>
    </dgm:pt>
  </dgm:ptLst>
  <dgm:cxnLst>
    <dgm:cxn modelId="{CAC8C7D8-7E63-44DA-A07A-B4FADD61C4E4}" type="presOf" srcId="{6C6F17DF-4BF6-4F6F-91E6-576E35087F06}" destId="{F0F75189-91E6-491E-8133-28280F0658C7}" srcOrd="0" destOrd="0" presId="urn:microsoft.com/office/officeart/2005/8/layout/cycle4#1"/>
    <dgm:cxn modelId="{34BBAA7A-EBD4-4877-8B48-7A77BF5D4DF9}" type="presOf" srcId="{C412476B-40D0-4E80-B417-587E67044901}" destId="{672C7A1C-6299-4712-932F-FB45E8B31B81}" srcOrd="0" destOrd="1" presId="urn:microsoft.com/office/officeart/2005/8/layout/cycle4#1"/>
    <dgm:cxn modelId="{9EED0F89-47C7-430F-BDE0-6C7D070C7C1C}" srcId="{1483ACF6-410F-41D6-87CC-FF4EF2A5E9E3}" destId="{1F262E54-3857-4467-B650-D76AEB5AFBB5}" srcOrd="0" destOrd="0" parTransId="{726241AB-F590-46E0-97D4-5B538BD676EF}" sibTransId="{852A4E52-2463-4033-8392-8DE13A8DDBA4}"/>
    <dgm:cxn modelId="{F88EF6FA-1B10-4EC6-9C77-6E9AB7F4B1DF}" type="presOf" srcId="{1F262E54-3857-4467-B650-D76AEB5AFBB5}" destId="{BA2EF8E0-1C89-444D-8CA7-59AC957C3158}" srcOrd="0" destOrd="0" presId="urn:microsoft.com/office/officeart/2005/8/layout/cycle4#1"/>
    <dgm:cxn modelId="{3ABFED98-0EC8-4B06-A3BB-444473A8DA50}" srcId="{EEEAA6C3-1172-4C37-AB0E-CF8BDE346D30}" destId="{B62E59F1-9E11-4F7A-969B-C5D0A86E1334}" srcOrd="1" destOrd="0" parTransId="{C7627F8B-063E-4DEA-8E23-B9C35AB0F2F5}" sibTransId="{EE8D9B11-15C5-4E69-9A2C-E4738C92E3FE}"/>
    <dgm:cxn modelId="{4710BB9D-A02A-42F1-8A5D-AD3AB64758DA}" type="presOf" srcId="{1483ACF6-410F-41D6-87CC-FF4EF2A5E9E3}" destId="{0DDA0DF8-A0F3-4359-A04D-7B1A411844E7}" srcOrd="0" destOrd="0" presId="urn:microsoft.com/office/officeart/2005/8/layout/cycle4#1"/>
    <dgm:cxn modelId="{8DB9D1FF-1318-4153-A82B-8AB901D9F881}" srcId="{FFBAAE29-0D88-46AB-AF12-0C04BD33C314}" destId="{C412476B-40D0-4E80-B417-587E67044901}" srcOrd="1" destOrd="0" parTransId="{262BE91A-4AF8-45B6-8AF3-961BBC994102}" sibTransId="{7F58E00A-247B-4105-A2AF-627551E37218}"/>
    <dgm:cxn modelId="{F4B0289B-ED3E-4B5C-8F56-2EF5D9BE7EED}" type="presOf" srcId="{1F262E54-3857-4467-B650-D76AEB5AFBB5}" destId="{FD664D13-33A5-4AA9-AFC2-68D61A21228C}" srcOrd="1" destOrd="0" presId="urn:microsoft.com/office/officeart/2005/8/layout/cycle4#1"/>
    <dgm:cxn modelId="{D51BE70C-E685-40EB-9E10-4FB4F502594D}" type="presOf" srcId="{DECDFDF7-8954-4996-AAAB-3D557C9201F8}" destId="{672C7A1C-6299-4712-932F-FB45E8B31B81}" srcOrd="0" destOrd="0" presId="urn:microsoft.com/office/officeart/2005/8/layout/cycle4#1"/>
    <dgm:cxn modelId="{8C734208-61C2-4B10-8EC7-252C71354ECC}" type="presOf" srcId="{8676AD3A-5FF5-4CA3-A2AA-5D95D75AE281}" destId="{5E66121B-65F3-41B0-A7E3-3C0D7C31EE81}" srcOrd="0" destOrd="1" presId="urn:microsoft.com/office/officeart/2005/8/layout/cycle4#1"/>
    <dgm:cxn modelId="{6EBC3F1A-3832-4A71-A4FB-9D857D5F04FF}" type="presOf" srcId="{E2E38F2E-D67B-4D03-8499-98BCCE0AACA3}" destId="{344269F7-08F7-4A34-BF99-B619E14DFEC0}" srcOrd="1" destOrd="0" presId="urn:microsoft.com/office/officeart/2005/8/layout/cycle4#1"/>
    <dgm:cxn modelId="{D1268B81-B252-42AA-9675-104B3B600140}" type="presOf" srcId="{8B965B9E-C290-48E7-92B8-6CC5431908E6}" destId="{FD664D13-33A5-4AA9-AFC2-68D61A21228C}" srcOrd="1" destOrd="1" presId="urn:microsoft.com/office/officeart/2005/8/layout/cycle4#1"/>
    <dgm:cxn modelId="{A74ED604-46E3-4250-B6D7-C7120C7532DA}" srcId="{21AA637F-4192-4C9E-A19D-F9D05DFFCD4F}" destId="{EEEAA6C3-1172-4C37-AB0E-CF8BDE346D30}" srcOrd="3" destOrd="0" parTransId="{3C4FB9FE-C2B4-4A94-A9BF-BECB8E19649F}" sibTransId="{E9B68DDE-BD70-4FF6-A705-9522FB8FCCD9}"/>
    <dgm:cxn modelId="{964BAC6D-6BA9-41D3-8076-64EC282AAC43}" srcId="{21AA637F-4192-4C9E-A19D-F9D05DFFCD4F}" destId="{1483ACF6-410F-41D6-87CC-FF4EF2A5E9E3}" srcOrd="0" destOrd="0" parTransId="{ADA18188-EEA0-4960-9FEB-CEB1D78D743A}" sibTransId="{18465A9E-B524-4063-A791-F75AA4FD89CD}"/>
    <dgm:cxn modelId="{5DA63252-53C7-4CA2-BAA7-3318F7EFCE3E}" srcId="{21AA637F-4192-4C9E-A19D-F9D05DFFCD4F}" destId="{6C6F17DF-4BF6-4F6F-91E6-576E35087F06}" srcOrd="1" destOrd="0" parTransId="{7033F41D-975B-439D-A6F7-4941346899BA}" sibTransId="{4DE6E374-DC63-4B56-92F6-95F7A4D5748B}"/>
    <dgm:cxn modelId="{2584DCF5-00FE-4DC4-8F3E-2B25F15B0C40}" srcId="{6C6F17DF-4BF6-4F6F-91E6-576E35087F06}" destId="{8676AD3A-5FF5-4CA3-A2AA-5D95D75AE281}" srcOrd="1" destOrd="0" parTransId="{7E1B118A-5518-42EB-A4A6-230BED1F2529}" sibTransId="{F2FE943A-37DE-4DBB-95FA-503172A4FAD3}"/>
    <dgm:cxn modelId="{5BC13351-0CC4-45C1-BA9B-10F18B631AD1}" type="presOf" srcId="{C412476B-40D0-4E80-B417-587E67044901}" destId="{86D89ED0-0C87-460F-B4ED-47D5079D6353}" srcOrd="1" destOrd="1" presId="urn:microsoft.com/office/officeart/2005/8/layout/cycle4#1"/>
    <dgm:cxn modelId="{CAFE87D6-0AE3-40A1-AC6F-43D0E5AC29E3}" type="presOf" srcId="{21AA637F-4192-4C9E-A19D-F9D05DFFCD4F}" destId="{93A0C83A-E36C-4269-912B-AD070C86A826}" srcOrd="0" destOrd="0" presId="urn:microsoft.com/office/officeart/2005/8/layout/cycle4#1"/>
    <dgm:cxn modelId="{6C9EFD64-B769-41CB-A3C4-A38D79B8C09A}" srcId="{1483ACF6-410F-41D6-87CC-FF4EF2A5E9E3}" destId="{8B965B9E-C290-48E7-92B8-6CC5431908E6}" srcOrd="1" destOrd="0" parTransId="{95775DD3-A36B-40AF-82BF-526C1A9A613F}" sibTransId="{48360D86-A48E-4157-861C-2F8097DEB64B}"/>
    <dgm:cxn modelId="{FCCAAA13-E838-44FC-95B4-A464A4798740}" type="presOf" srcId="{EEEAA6C3-1172-4C37-AB0E-CF8BDE346D30}" destId="{C8EF61E8-5809-469F-8991-6A108212AFA8}" srcOrd="0" destOrd="0" presId="urn:microsoft.com/office/officeart/2005/8/layout/cycle4#1"/>
    <dgm:cxn modelId="{3532CEF7-2703-42C6-957D-EB2C786B3227}" type="presOf" srcId="{E2E38F2E-D67B-4D03-8499-98BCCE0AACA3}" destId="{D829D9D6-E23A-451B-B7B7-A06A9A4F5D10}" srcOrd="0" destOrd="0" presId="urn:microsoft.com/office/officeart/2005/8/layout/cycle4#1"/>
    <dgm:cxn modelId="{4A02F6E1-B881-4C42-807E-E08E639E353B}" type="presOf" srcId="{8B965B9E-C290-48E7-92B8-6CC5431908E6}" destId="{BA2EF8E0-1C89-444D-8CA7-59AC957C3158}" srcOrd="0" destOrd="1" presId="urn:microsoft.com/office/officeart/2005/8/layout/cycle4#1"/>
    <dgm:cxn modelId="{7C243B99-E7BC-4C93-BB7F-0F220C3D313D}" srcId="{6C6F17DF-4BF6-4F6F-91E6-576E35087F06}" destId="{76840CD0-3B3E-4CB8-81FF-0C9A1EFC82F2}" srcOrd="0" destOrd="0" parTransId="{608149F8-5E13-406B-BCEB-BFB8590995B0}" sibTransId="{21E781CD-2470-4042-9505-B6E083D85C0C}"/>
    <dgm:cxn modelId="{88D448D8-0A89-469F-9FBB-934329119DBB}" type="presOf" srcId="{B62E59F1-9E11-4F7A-969B-C5D0A86E1334}" destId="{D829D9D6-E23A-451B-B7B7-A06A9A4F5D10}" srcOrd="0" destOrd="1" presId="urn:microsoft.com/office/officeart/2005/8/layout/cycle4#1"/>
    <dgm:cxn modelId="{95BD0D51-1FA7-47DD-87C4-039CA9AEB7BB}" type="presOf" srcId="{76840CD0-3B3E-4CB8-81FF-0C9A1EFC82F2}" destId="{5E66121B-65F3-41B0-A7E3-3C0D7C31EE81}" srcOrd="0" destOrd="0" presId="urn:microsoft.com/office/officeart/2005/8/layout/cycle4#1"/>
    <dgm:cxn modelId="{223EE2AE-DF2B-456A-8774-89FBFDC87BC9}" type="presOf" srcId="{9FC1F56B-474E-428E-BC01-36CACCA93623}" destId="{344269F7-08F7-4A34-BF99-B619E14DFEC0}" srcOrd="1" destOrd="2" presId="urn:microsoft.com/office/officeart/2005/8/layout/cycle4#1"/>
    <dgm:cxn modelId="{B825225A-9D51-4EC7-8924-91D7A9330DE7}" srcId="{21AA637F-4192-4C9E-A19D-F9D05DFFCD4F}" destId="{FFBAAE29-0D88-46AB-AF12-0C04BD33C314}" srcOrd="2" destOrd="0" parTransId="{D86F18D1-663F-4404-89B2-C8F57A8C5EEB}" sibTransId="{BDB4F4EC-8990-4552-9B25-D2DB1F233C66}"/>
    <dgm:cxn modelId="{38DBFC53-9668-4B86-9BF5-E6523914BA28}" srcId="{FFBAAE29-0D88-46AB-AF12-0C04BD33C314}" destId="{DECDFDF7-8954-4996-AAAB-3D557C9201F8}" srcOrd="0" destOrd="0" parTransId="{5EFCC0A0-7A62-45AE-BE8F-B198567D8641}" sibTransId="{F383D022-A2B3-4889-BB78-DF1C6F4C2097}"/>
    <dgm:cxn modelId="{F37E5143-9491-4F81-946C-29F4219F1B59}" type="presOf" srcId="{B62E59F1-9E11-4F7A-969B-C5D0A86E1334}" destId="{344269F7-08F7-4A34-BF99-B619E14DFEC0}" srcOrd="1" destOrd="1" presId="urn:microsoft.com/office/officeart/2005/8/layout/cycle4#1"/>
    <dgm:cxn modelId="{98E56A82-9874-4517-A987-F274D1EBA252}" srcId="{EEEAA6C3-1172-4C37-AB0E-CF8BDE346D30}" destId="{E2E38F2E-D67B-4D03-8499-98BCCE0AACA3}" srcOrd="0" destOrd="0" parTransId="{CBF6FE22-6F16-4E77-886D-BB5ABB80ED38}" sibTransId="{D2E5AE38-93C8-4E26-A4C4-BE77ED95C982}"/>
    <dgm:cxn modelId="{A79C626B-986D-4FA6-8EA1-7A7838B1EA20}" type="presOf" srcId="{9FC1F56B-474E-428E-BC01-36CACCA93623}" destId="{D829D9D6-E23A-451B-B7B7-A06A9A4F5D10}" srcOrd="0" destOrd="2" presId="urn:microsoft.com/office/officeart/2005/8/layout/cycle4#1"/>
    <dgm:cxn modelId="{5ED1D24E-2AE9-48D8-BE98-44FAD1BFD577}" type="presOf" srcId="{DECDFDF7-8954-4996-AAAB-3D557C9201F8}" destId="{86D89ED0-0C87-460F-B4ED-47D5079D6353}" srcOrd="1" destOrd="0" presId="urn:microsoft.com/office/officeart/2005/8/layout/cycle4#1"/>
    <dgm:cxn modelId="{CC2F57B9-C559-4328-BBFA-82C9EFC179ED}" srcId="{EEEAA6C3-1172-4C37-AB0E-CF8BDE346D30}" destId="{9FC1F56B-474E-428E-BC01-36CACCA93623}" srcOrd="2" destOrd="0" parTransId="{4E06D5FB-8EF4-4861-863A-C2B2793B4E46}" sibTransId="{4CD19FE3-5650-4A66-A748-D0C0817416CA}"/>
    <dgm:cxn modelId="{71A976D7-716E-4E98-A8BE-B27783A9C7C7}" type="presOf" srcId="{8676AD3A-5FF5-4CA3-A2AA-5D95D75AE281}" destId="{E7A02AC4-1756-4183-ABC2-91C676FD6CB4}" srcOrd="1" destOrd="1" presId="urn:microsoft.com/office/officeart/2005/8/layout/cycle4#1"/>
    <dgm:cxn modelId="{7950D45F-458E-44E8-A31D-DB4E6845076E}" type="presOf" srcId="{FFBAAE29-0D88-46AB-AF12-0C04BD33C314}" destId="{E920759C-9D03-41BE-93DB-7E05659E4AC9}" srcOrd="0" destOrd="0" presId="urn:microsoft.com/office/officeart/2005/8/layout/cycle4#1"/>
    <dgm:cxn modelId="{E3DE96EC-D6D4-407B-81C8-75441E010480}" type="presOf" srcId="{76840CD0-3B3E-4CB8-81FF-0C9A1EFC82F2}" destId="{E7A02AC4-1756-4183-ABC2-91C676FD6CB4}" srcOrd="1" destOrd="0" presId="urn:microsoft.com/office/officeart/2005/8/layout/cycle4#1"/>
    <dgm:cxn modelId="{A0AE9793-3F26-4688-9529-AFB29B907D31}" type="presParOf" srcId="{93A0C83A-E36C-4269-912B-AD070C86A826}" destId="{758DB892-1B37-404C-B13D-80237806315E}" srcOrd="0" destOrd="0" presId="urn:microsoft.com/office/officeart/2005/8/layout/cycle4#1"/>
    <dgm:cxn modelId="{A0E4C4A5-0306-4E93-A297-2CAB34BC082C}" type="presParOf" srcId="{758DB892-1B37-404C-B13D-80237806315E}" destId="{C87F969A-9AC4-4F13-B4BC-D46F33399272}" srcOrd="0" destOrd="0" presId="urn:microsoft.com/office/officeart/2005/8/layout/cycle4#1"/>
    <dgm:cxn modelId="{7F53A348-BB00-4AE9-86A4-A7BB894855EB}" type="presParOf" srcId="{C87F969A-9AC4-4F13-B4BC-D46F33399272}" destId="{BA2EF8E0-1C89-444D-8CA7-59AC957C3158}" srcOrd="0" destOrd="0" presId="urn:microsoft.com/office/officeart/2005/8/layout/cycle4#1"/>
    <dgm:cxn modelId="{51C485B4-07E0-46DB-A57D-098460B13893}" type="presParOf" srcId="{C87F969A-9AC4-4F13-B4BC-D46F33399272}" destId="{FD664D13-33A5-4AA9-AFC2-68D61A21228C}" srcOrd="1" destOrd="0" presId="urn:microsoft.com/office/officeart/2005/8/layout/cycle4#1"/>
    <dgm:cxn modelId="{2CF0E970-85B2-4CD7-8589-54FEB0112304}" type="presParOf" srcId="{758DB892-1B37-404C-B13D-80237806315E}" destId="{FB9C0650-3EBA-49B6-8A99-AC5616B87736}" srcOrd="1" destOrd="0" presId="urn:microsoft.com/office/officeart/2005/8/layout/cycle4#1"/>
    <dgm:cxn modelId="{F15AD90A-F115-4544-A490-A3A86894DFA0}" type="presParOf" srcId="{FB9C0650-3EBA-49B6-8A99-AC5616B87736}" destId="{5E66121B-65F3-41B0-A7E3-3C0D7C31EE81}" srcOrd="0" destOrd="0" presId="urn:microsoft.com/office/officeart/2005/8/layout/cycle4#1"/>
    <dgm:cxn modelId="{77D78356-5BC8-49B9-B2FD-E3DB6CB9B789}" type="presParOf" srcId="{FB9C0650-3EBA-49B6-8A99-AC5616B87736}" destId="{E7A02AC4-1756-4183-ABC2-91C676FD6CB4}" srcOrd="1" destOrd="0" presId="urn:microsoft.com/office/officeart/2005/8/layout/cycle4#1"/>
    <dgm:cxn modelId="{58884AA5-3430-44FF-9D64-26B3B7236ACA}" type="presParOf" srcId="{758DB892-1B37-404C-B13D-80237806315E}" destId="{20D7A31F-553C-44FC-9903-E440D107A09E}" srcOrd="2" destOrd="0" presId="urn:microsoft.com/office/officeart/2005/8/layout/cycle4#1"/>
    <dgm:cxn modelId="{372C9F4E-08C1-4391-9F3B-D2CBB5BBC43A}" type="presParOf" srcId="{20D7A31F-553C-44FC-9903-E440D107A09E}" destId="{672C7A1C-6299-4712-932F-FB45E8B31B81}" srcOrd="0" destOrd="0" presId="urn:microsoft.com/office/officeart/2005/8/layout/cycle4#1"/>
    <dgm:cxn modelId="{60A1BCA8-BD71-4EC9-A336-84E5966EAAAF}" type="presParOf" srcId="{20D7A31F-553C-44FC-9903-E440D107A09E}" destId="{86D89ED0-0C87-460F-B4ED-47D5079D6353}" srcOrd="1" destOrd="0" presId="urn:microsoft.com/office/officeart/2005/8/layout/cycle4#1"/>
    <dgm:cxn modelId="{7AF46239-6950-4AD2-9E00-F26A85CDD702}" type="presParOf" srcId="{758DB892-1B37-404C-B13D-80237806315E}" destId="{8AC8548E-293E-45A2-89EE-0B66FC7F00A3}" srcOrd="3" destOrd="0" presId="urn:microsoft.com/office/officeart/2005/8/layout/cycle4#1"/>
    <dgm:cxn modelId="{D9D4348B-63BD-4BEA-A827-B32F1BC58DD5}" type="presParOf" srcId="{8AC8548E-293E-45A2-89EE-0B66FC7F00A3}" destId="{D829D9D6-E23A-451B-B7B7-A06A9A4F5D10}" srcOrd="0" destOrd="0" presId="urn:microsoft.com/office/officeart/2005/8/layout/cycle4#1"/>
    <dgm:cxn modelId="{1F37CCF2-A429-403E-8331-4A81FB9A38D2}" type="presParOf" srcId="{8AC8548E-293E-45A2-89EE-0B66FC7F00A3}" destId="{344269F7-08F7-4A34-BF99-B619E14DFEC0}" srcOrd="1" destOrd="0" presId="urn:microsoft.com/office/officeart/2005/8/layout/cycle4#1"/>
    <dgm:cxn modelId="{2F9ADED1-445F-4211-8EF5-22B60A851A27}" type="presParOf" srcId="{758DB892-1B37-404C-B13D-80237806315E}" destId="{0F7DE31E-47AE-49AC-9728-400787719000}" srcOrd="4" destOrd="0" presId="urn:microsoft.com/office/officeart/2005/8/layout/cycle4#1"/>
    <dgm:cxn modelId="{C8CDA777-4F92-4A81-8DF5-67F0B2B91397}" type="presParOf" srcId="{93A0C83A-E36C-4269-912B-AD070C86A826}" destId="{25F9107A-02E8-433F-91CC-41518C41C209}" srcOrd="1" destOrd="0" presId="urn:microsoft.com/office/officeart/2005/8/layout/cycle4#1"/>
    <dgm:cxn modelId="{F2E67029-2321-4D4B-B6C0-436F9F1B6656}" type="presParOf" srcId="{25F9107A-02E8-433F-91CC-41518C41C209}" destId="{0DDA0DF8-A0F3-4359-A04D-7B1A411844E7}" srcOrd="0" destOrd="0" presId="urn:microsoft.com/office/officeart/2005/8/layout/cycle4#1"/>
    <dgm:cxn modelId="{37E0A8B7-2921-4565-ACE7-6F456AE46AE2}" type="presParOf" srcId="{25F9107A-02E8-433F-91CC-41518C41C209}" destId="{F0F75189-91E6-491E-8133-28280F0658C7}" srcOrd="1" destOrd="0" presId="urn:microsoft.com/office/officeart/2005/8/layout/cycle4#1"/>
    <dgm:cxn modelId="{6CA4D409-F73A-4577-A835-FDDD28B096D7}" type="presParOf" srcId="{25F9107A-02E8-433F-91CC-41518C41C209}" destId="{E920759C-9D03-41BE-93DB-7E05659E4AC9}" srcOrd="2" destOrd="0" presId="urn:microsoft.com/office/officeart/2005/8/layout/cycle4#1"/>
    <dgm:cxn modelId="{C9A62F09-A18F-4174-895D-9BB78A7519DA}" type="presParOf" srcId="{25F9107A-02E8-433F-91CC-41518C41C209}" destId="{C8EF61E8-5809-469F-8991-6A108212AFA8}" srcOrd="3" destOrd="0" presId="urn:microsoft.com/office/officeart/2005/8/layout/cycle4#1"/>
    <dgm:cxn modelId="{3A2CA41B-A013-48E1-B94E-4342525E8282}" type="presParOf" srcId="{25F9107A-02E8-433F-91CC-41518C41C209}" destId="{446573D4-01F4-4B2B-B418-17968FC57426}" srcOrd="4" destOrd="0" presId="urn:microsoft.com/office/officeart/2005/8/layout/cycle4#1"/>
    <dgm:cxn modelId="{138FD5FF-23D8-470A-BA84-EFB185B94983}" type="presParOf" srcId="{93A0C83A-E36C-4269-912B-AD070C86A826}" destId="{E3F60959-3BB7-41D2-91C8-F6B7A78A7243}" srcOrd="2" destOrd="0" presId="urn:microsoft.com/office/officeart/2005/8/layout/cycle4#1"/>
    <dgm:cxn modelId="{CE3F3E2A-399B-4F1B-86EB-51C4229BA626}" type="presParOf" srcId="{93A0C83A-E36C-4269-912B-AD070C86A826}" destId="{AF1D22FA-EB06-4917-A805-134DE0EF63FD}" srcOrd="3" destOrd="0" presId="urn:microsoft.com/office/officeart/2005/8/layout/cycle4#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2C7A1C-6299-4712-932F-FB45E8B31B81}">
      <dsp:nvSpPr>
        <dsp:cNvPr id="0" name=""/>
        <dsp:cNvSpPr/>
      </dsp:nvSpPr>
      <dsp:spPr>
        <a:xfrm>
          <a:off x="4820850" y="3077654"/>
          <a:ext cx="2235825" cy="1448308"/>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smtClean="0"/>
            <a:t>Low Rewards</a:t>
          </a:r>
          <a:endParaRPr lang="en-GB" sz="1500" kern="1200" dirty="0"/>
        </a:p>
        <a:p>
          <a:pPr marL="114300" lvl="1" indent="-114300" algn="l" defTabSz="666750">
            <a:lnSpc>
              <a:spcPct val="90000"/>
            </a:lnSpc>
            <a:spcBef>
              <a:spcPct val="0"/>
            </a:spcBef>
            <a:spcAft>
              <a:spcPct val="15000"/>
            </a:spcAft>
            <a:buChar char="••"/>
          </a:pPr>
          <a:r>
            <a:rPr lang="en-GB" sz="1500" kern="1200" dirty="0" smtClean="0"/>
            <a:t>High Culture</a:t>
          </a:r>
          <a:endParaRPr lang="en-GB" sz="1500" kern="1200" dirty="0"/>
        </a:p>
      </dsp:txBody>
      <dsp:txXfrm>
        <a:off x="5523412" y="3471546"/>
        <a:ext cx="1501448" cy="1022601"/>
      </dsp:txXfrm>
    </dsp:sp>
    <dsp:sp modelId="{D829D9D6-E23A-451B-B7B7-A06A9A4F5D10}">
      <dsp:nvSpPr>
        <dsp:cNvPr id="0" name=""/>
        <dsp:cNvSpPr/>
      </dsp:nvSpPr>
      <dsp:spPr>
        <a:xfrm>
          <a:off x="1172924" y="3077654"/>
          <a:ext cx="2235825" cy="1448308"/>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smtClean="0"/>
            <a:t>Low Rewards</a:t>
          </a:r>
          <a:endParaRPr lang="en-GB" sz="1500" kern="1200" dirty="0"/>
        </a:p>
        <a:p>
          <a:pPr marL="114300" lvl="1" indent="-114300" algn="l" defTabSz="666750">
            <a:lnSpc>
              <a:spcPct val="90000"/>
            </a:lnSpc>
            <a:spcBef>
              <a:spcPct val="0"/>
            </a:spcBef>
            <a:spcAft>
              <a:spcPct val="15000"/>
            </a:spcAft>
            <a:buChar char="••"/>
          </a:pPr>
          <a:r>
            <a:rPr lang="en-GB" sz="1500" kern="1200" dirty="0" smtClean="0"/>
            <a:t>Low Culture</a:t>
          </a:r>
          <a:endParaRPr lang="en-GB" sz="1500" kern="1200" dirty="0"/>
        </a:p>
        <a:p>
          <a:pPr marL="114300" lvl="1" indent="-114300" algn="l" defTabSz="666750">
            <a:lnSpc>
              <a:spcPct val="90000"/>
            </a:lnSpc>
            <a:spcBef>
              <a:spcPct val="0"/>
            </a:spcBef>
            <a:spcAft>
              <a:spcPct val="15000"/>
            </a:spcAft>
            <a:buChar char="••"/>
          </a:pPr>
          <a:endParaRPr lang="en-GB" sz="1500" kern="1200" dirty="0"/>
        </a:p>
      </dsp:txBody>
      <dsp:txXfrm>
        <a:off x="1204739" y="3471546"/>
        <a:ext cx="1501448" cy="1022601"/>
      </dsp:txXfrm>
    </dsp:sp>
    <dsp:sp modelId="{5E66121B-65F3-41B0-A7E3-3C0D7C31EE81}">
      <dsp:nvSpPr>
        <dsp:cNvPr id="0" name=""/>
        <dsp:cNvSpPr/>
      </dsp:nvSpPr>
      <dsp:spPr>
        <a:xfrm>
          <a:off x="4820850" y="0"/>
          <a:ext cx="2235825" cy="1448308"/>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smtClean="0"/>
            <a:t>High Rewards</a:t>
          </a:r>
          <a:endParaRPr lang="en-GB" sz="1500" kern="1200" dirty="0"/>
        </a:p>
        <a:p>
          <a:pPr marL="114300" lvl="1" indent="-114300" algn="l" defTabSz="666750">
            <a:lnSpc>
              <a:spcPct val="90000"/>
            </a:lnSpc>
            <a:spcBef>
              <a:spcPct val="0"/>
            </a:spcBef>
            <a:spcAft>
              <a:spcPct val="15000"/>
            </a:spcAft>
            <a:buChar char="••"/>
          </a:pPr>
          <a:r>
            <a:rPr lang="en-GB" sz="1500" kern="1200" dirty="0" smtClean="0"/>
            <a:t>High Culture</a:t>
          </a:r>
          <a:endParaRPr lang="en-GB" sz="1500" kern="1200" dirty="0"/>
        </a:p>
      </dsp:txBody>
      <dsp:txXfrm>
        <a:off x="5523412" y="31815"/>
        <a:ext cx="1501448" cy="1022601"/>
      </dsp:txXfrm>
    </dsp:sp>
    <dsp:sp modelId="{BA2EF8E0-1C89-444D-8CA7-59AC957C3158}">
      <dsp:nvSpPr>
        <dsp:cNvPr id="0" name=""/>
        <dsp:cNvSpPr/>
      </dsp:nvSpPr>
      <dsp:spPr>
        <a:xfrm>
          <a:off x="1172924" y="0"/>
          <a:ext cx="2235825" cy="1448308"/>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smtClean="0"/>
            <a:t>High Rewards</a:t>
          </a:r>
          <a:endParaRPr lang="en-GB" sz="1500" kern="1200" dirty="0"/>
        </a:p>
        <a:p>
          <a:pPr marL="114300" lvl="1" indent="-114300" algn="l" defTabSz="666750">
            <a:lnSpc>
              <a:spcPct val="90000"/>
            </a:lnSpc>
            <a:spcBef>
              <a:spcPct val="0"/>
            </a:spcBef>
            <a:spcAft>
              <a:spcPct val="15000"/>
            </a:spcAft>
            <a:buChar char="••"/>
          </a:pPr>
          <a:r>
            <a:rPr lang="en-GB" sz="1500" kern="1200" dirty="0" smtClean="0"/>
            <a:t>Low Culture</a:t>
          </a:r>
          <a:endParaRPr lang="en-GB" sz="1500" kern="1200" dirty="0"/>
        </a:p>
      </dsp:txBody>
      <dsp:txXfrm>
        <a:off x="1204739" y="31815"/>
        <a:ext cx="1501448" cy="1022601"/>
      </dsp:txXfrm>
    </dsp:sp>
    <dsp:sp modelId="{0DDA0DF8-A0F3-4359-A04D-7B1A411844E7}">
      <dsp:nvSpPr>
        <dsp:cNvPr id="0" name=""/>
        <dsp:cNvSpPr/>
      </dsp:nvSpPr>
      <dsp:spPr>
        <a:xfrm>
          <a:off x="2109798" y="257979"/>
          <a:ext cx="1959741" cy="1959741"/>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GB" sz="2000" kern="1200" dirty="0" smtClean="0"/>
            <a:t>Employer of Cash</a:t>
          </a:r>
          <a:endParaRPr lang="en-GB" sz="2000" kern="1200" dirty="0"/>
        </a:p>
      </dsp:txBody>
      <dsp:txXfrm>
        <a:off x="2683793" y="831974"/>
        <a:ext cx="1385746" cy="1385746"/>
      </dsp:txXfrm>
    </dsp:sp>
    <dsp:sp modelId="{F0F75189-91E6-491E-8133-28280F0658C7}">
      <dsp:nvSpPr>
        <dsp:cNvPr id="0" name=""/>
        <dsp:cNvSpPr/>
      </dsp:nvSpPr>
      <dsp:spPr>
        <a:xfrm rot="5400000">
          <a:off x="4160059" y="257979"/>
          <a:ext cx="1959741" cy="1959741"/>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GB" sz="2000" kern="1200" dirty="0" smtClean="0"/>
            <a:t>Employer of Choice</a:t>
          </a:r>
          <a:endParaRPr lang="en-GB" sz="2000" kern="1200" dirty="0"/>
        </a:p>
      </dsp:txBody>
      <dsp:txXfrm rot="-5400000">
        <a:off x="4160059" y="831974"/>
        <a:ext cx="1385746" cy="1385746"/>
      </dsp:txXfrm>
    </dsp:sp>
    <dsp:sp modelId="{E920759C-9D03-41BE-93DB-7E05659E4AC9}">
      <dsp:nvSpPr>
        <dsp:cNvPr id="0" name=""/>
        <dsp:cNvSpPr/>
      </dsp:nvSpPr>
      <dsp:spPr>
        <a:xfrm rot="10800000">
          <a:off x="4160059" y="2308241"/>
          <a:ext cx="1959741" cy="1959741"/>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GB" sz="2000" kern="1200" dirty="0" smtClean="0"/>
            <a:t>Employer of Values</a:t>
          </a:r>
          <a:endParaRPr lang="en-GB" sz="2000" kern="1200" dirty="0"/>
        </a:p>
      </dsp:txBody>
      <dsp:txXfrm rot="10800000">
        <a:off x="4160059" y="2308241"/>
        <a:ext cx="1385746" cy="1385746"/>
      </dsp:txXfrm>
    </dsp:sp>
    <dsp:sp modelId="{C8EF61E8-5809-469F-8991-6A108212AFA8}">
      <dsp:nvSpPr>
        <dsp:cNvPr id="0" name=""/>
        <dsp:cNvSpPr/>
      </dsp:nvSpPr>
      <dsp:spPr>
        <a:xfrm rot="16200000">
          <a:off x="2109798" y="2308241"/>
          <a:ext cx="1959741" cy="1959741"/>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GB" sz="2000" kern="1200" dirty="0" smtClean="0"/>
            <a:t>Employer of Churn</a:t>
          </a:r>
          <a:endParaRPr lang="en-GB" sz="2000" kern="1200" dirty="0"/>
        </a:p>
      </dsp:txBody>
      <dsp:txXfrm rot="5400000">
        <a:off x="2683793" y="2308241"/>
        <a:ext cx="1385746" cy="1385746"/>
      </dsp:txXfrm>
    </dsp:sp>
    <dsp:sp modelId="{E3F60959-3BB7-41D2-91C8-F6B7A78A7243}">
      <dsp:nvSpPr>
        <dsp:cNvPr id="0" name=""/>
        <dsp:cNvSpPr/>
      </dsp:nvSpPr>
      <dsp:spPr>
        <a:xfrm rot="5400000">
          <a:off x="6987543" y="-914396"/>
          <a:ext cx="45719" cy="1828793"/>
        </a:xfrm>
        <a:prstGeom prst="rect">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F1D22FA-EB06-4917-A805-134DE0EF63FD}">
      <dsp:nvSpPr>
        <dsp:cNvPr id="0" name=""/>
        <dsp:cNvSpPr/>
      </dsp:nvSpPr>
      <dsp:spPr>
        <a:xfrm rot="10800000">
          <a:off x="7391401" y="2023926"/>
          <a:ext cx="67027" cy="45722"/>
        </a:xfrm>
        <a:prstGeom prst="rect">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4#1">
  <dgm:title val=""/>
  <dgm:desc val=""/>
  <dgm:catLst>
    <dgm:cat type="relationship" pri="26000"/>
    <dgm:cat type="cycle" pri="13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r>
              <a:rPr lang="en-GB" smtClean="0"/>
              <a:t>insert header</a:t>
            </a:r>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10/01/2019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r>
              <a:rPr lang="en-GB" smtClean="0"/>
              <a:t>insert header</a:t>
            </a:r>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E9EAB9E-E8D5-476C-93BA-6CDCDF16D67A}" type="datetimeFigureOut">
              <a:rPr lang="en-GB" smtClean="0"/>
              <a:t>10/01/2019</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31A1511-BA99-4995-9603-94CCAF14FA3D}" type="slidenum">
              <a:rPr lang="en-GB" smtClean="0"/>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a:t>
            </a:fld>
            <a:endParaRPr lang="en-GB" dirty="0"/>
          </a:p>
        </p:txBody>
      </p:sp>
    </p:spTree>
    <p:extLst>
      <p:ext uri="{BB962C8B-B14F-4D97-AF65-F5344CB8AC3E}">
        <p14:creationId xmlns:p14="http://schemas.microsoft.com/office/powerpoint/2010/main" val="3721560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BD1F79A-CEA8-4C70-A68A-EC1C6B065CD7}" type="slidenum">
              <a:rPr lang="nl-NL" altLang="en-US"/>
              <a:pPr/>
              <a:t>2</a:t>
            </a:fld>
            <a:endParaRPr lang="nl-NL" altLang="en-US"/>
          </a:p>
        </p:txBody>
      </p:sp>
      <p:sp>
        <p:nvSpPr>
          <p:cNvPr id="31747" name="Rectangle 2"/>
          <p:cNvSpPr>
            <a:spLocks noGrp="1" noRot="1" noChangeAspect="1" noChangeArrowheads="1" noTextEdit="1"/>
          </p:cNvSpPr>
          <p:nvPr>
            <p:ph type="sldImg"/>
          </p:nvPr>
        </p:nvSpPr>
        <p:spPr>
          <a:xfrm>
            <a:off x="414338" y="877888"/>
            <a:ext cx="5848350" cy="4386262"/>
          </a:xfrm>
          <a:ln/>
        </p:spPr>
      </p:sp>
      <p:sp>
        <p:nvSpPr>
          <p:cNvPr id="3174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p>
        </p:txBody>
      </p:sp>
    </p:spTree>
    <p:extLst>
      <p:ext uri="{BB962C8B-B14F-4D97-AF65-F5344CB8AC3E}">
        <p14:creationId xmlns:p14="http://schemas.microsoft.com/office/powerpoint/2010/main" val="39846110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3</a:t>
            </a:fld>
            <a:endParaRPr lang="en-US" altLang="en-US" dirty="0"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30916635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Employer branding is the creation of a brand</a:t>
            </a:r>
            <a:r>
              <a:rPr lang="en-GB" baseline="0" dirty="0" smtClean="0"/>
              <a:t> image of an organisation for prospective employees.  It will be influenced by the reputation of the organisation as a business or provider of services as well as the reputation of the employer.</a:t>
            </a:r>
            <a:endParaRPr lang="en-GB" dirty="0"/>
          </a:p>
        </p:txBody>
      </p:sp>
      <p:sp>
        <p:nvSpPr>
          <p:cNvPr id="4" name="Slide Number Placeholder 3"/>
          <p:cNvSpPr>
            <a:spLocks noGrp="1"/>
          </p:cNvSpPr>
          <p:nvPr>
            <p:ph type="sldNum" sz="quarter" idx="10"/>
          </p:nvPr>
        </p:nvSpPr>
        <p:spPr/>
        <p:txBody>
          <a:bodyPr/>
          <a:lstStyle/>
          <a:p>
            <a:fld id="{B137DC6D-5D7A-4F88-A8BC-232553EB2602}" type="slidenum">
              <a:rPr lang="en-GB" smtClean="0"/>
              <a:pPr/>
              <a:t>4</a:t>
            </a:fld>
            <a:endParaRPr lang="en-GB" dirty="0"/>
          </a:p>
        </p:txBody>
      </p:sp>
    </p:spTree>
    <p:extLst>
      <p:ext uri="{BB962C8B-B14F-4D97-AF65-F5344CB8AC3E}">
        <p14:creationId xmlns:p14="http://schemas.microsoft.com/office/powerpoint/2010/main" val="22278062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5</a:t>
            </a:fld>
            <a:endParaRPr lang="en-GB"/>
          </a:p>
        </p:txBody>
      </p:sp>
    </p:spTree>
    <p:extLst>
      <p:ext uri="{BB962C8B-B14F-4D97-AF65-F5344CB8AC3E}">
        <p14:creationId xmlns:p14="http://schemas.microsoft.com/office/powerpoint/2010/main" val="39237197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Can</a:t>
            </a:r>
            <a:r>
              <a:rPr lang="en-GB" baseline="0" dirty="0" smtClean="0"/>
              <a:t> you think of some companies which have had bad publicity recently that has meant both their consumer and employer brand is damaged?</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6</a:t>
            </a:fld>
            <a:endParaRPr lang="en-GB"/>
          </a:p>
        </p:txBody>
      </p:sp>
    </p:spTree>
    <p:extLst>
      <p:ext uri="{BB962C8B-B14F-4D97-AF65-F5344CB8AC3E}">
        <p14:creationId xmlns:p14="http://schemas.microsoft.com/office/powerpoint/2010/main" val="2355409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Higgs presents</a:t>
            </a:r>
            <a:r>
              <a:rPr lang="en-GB" baseline="0" dirty="0" smtClean="0"/>
              <a:t> a model which suggests for potential basic strategies there are 2 variables: the amount of money an employer is willing to pay and the culture, the extent to which employees are treated in an ethical and professional manner.</a:t>
            </a:r>
          </a:p>
          <a:p>
            <a:r>
              <a:rPr lang="en-GB" dirty="0" smtClean="0"/>
              <a:t>Employer of Cash – Sports Direct? </a:t>
            </a:r>
          </a:p>
          <a:p>
            <a:r>
              <a:rPr lang="en-GB" dirty="0" smtClean="0"/>
              <a:t>Employer of Choice – Google, Marks and Spencers</a:t>
            </a:r>
          </a:p>
          <a:p>
            <a:r>
              <a:rPr lang="en-GB" dirty="0" smtClean="0"/>
              <a:t>Employer of Value – public and voluntary sector organisations</a:t>
            </a:r>
          </a:p>
          <a:p>
            <a:r>
              <a:rPr lang="en-GB" dirty="0" smtClean="0"/>
              <a:t>Employer of Churn – fast food restaurants</a:t>
            </a:r>
            <a:endParaRPr lang="en-GB" dirty="0"/>
          </a:p>
        </p:txBody>
      </p:sp>
      <p:sp>
        <p:nvSpPr>
          <p:cNvPr id="4" name="Slide Number Placeholder 3"/>
          <p:cNvSpPr>
            <a:spLocks noGrp="1"/>
          </p:cNvSpPr>
          <p:nvPr>
            <p:ph type="sldNum" sz="quarter" idx="10"/>
          </p:nvPr>
        </p:nvSpPr>
        <p:spPr/>
        <p:txBody>
          <a:bodyPr/>
          <a:lstStyle/>
          <a:p>
            <a:fld id="{65F22977-CD6D-433E-8D37-699012CD7D64}" type="slidenum">
              <a:rPr lang="en-GB" smtClean="0"/>
              <a:pPr/>
              <a:t>7</a:t>
            </a:fld>
            <a:endParaRPr lang="en-GB" dirty="0"/>
          </a:p>
        </p:txBody>
      </p:sp>
    </p:spTree>
    <p:extLst>
      <p:ext uri="{BB962C8B-B14F-4D97-AF65-F5344CB8AC3E}">
        <p14:creationId xmlns:p14="http://schemas.microsoft.com/office/powerpoint/2010/main" val="33876311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8</a:t>
            </a:fld>
            <a:endParaRPr lang="en-GB"/>
          </a:p>
        </p:txBody>
      </p:sp>
    </p:spTree>
    <p:extLst>
      <p:ext uri="{BB962C8B-B14F-4D97-AF65-F5344CB8AC3E}">
        <p14:creationId xmlns:p14="http://schemas.microsoft.com/office/powerpoint/2010/main" val="5669216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What</a:t>
            </a:r>
            <a:r>
              <a:rPr lang="en-GB" baseline="0" dirty="0" smtClean="0"/>
              <a:t> type of Employer Brand have these companies got? </a:t>
            </a:r>
          </a:p>
          <a:p>
            <a:r>
              <a:rPr lang="en-GB" baseline="0" dirty="0" smtClean="0"/>
              <a:t>Lets find out more?  What is their strategy with regards to employer of choice and why do you think have they adopted this position.</a:t>
            </a:r>
          </a:p>
          <a:p>
            <a:r>
              <a:rPr lang="en-GB" baseline="0" dirty="0" smtClean="0"/>
              <a:t>Research the employer brand of these organisations, critically evaluate your findings.</a:t>
            </a:r>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9</a:t>
            </a:fld>
            <a:endParaRPr lang="en-GB"/>
          </a:p>
        </p:txBody>
      </p:sp>
    </p:spTree>
    <p:extLst>
      <p:ext uri="{BB962C8B-B14F-4D97-AF65-F5344CB8AC3E}">
        <p14:creationId xmlns:p14="http://schemas.microsoft.com/office/powerpoint/2010/main" val="42030591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Value proposition is linked to the psychological contract , the ‘deal’ between employer</a:t>
            </a:r>
            <a:r>
              <a:rPr lang="en-GB" baseline="0" dirty="0" smtClean="0"/>
              <a:t> and employee.  Rather than focusing on a single value proposition, it can be beneficial to tailor the ‘deal’ to different groups of employees – meets the needs of a diverse workforce – segmentation of reward policies.  Valuable insights can be gained form segmenting your organisation based on age, lifestyle e.g. Flexible benefits packages reflecting different needs of workforce.</a:t>
            </a:r>
            <a:endParaRPr lang="en-GB" dirty="0" smtClean="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10</a:t>
            </a:fld>
            <a:endParaRPr lang="en-GB"/>
          </a:p>
        </p:txBody>
      </p:sp>
    </p:spTree>
    <p:extLst>
      <p:ext uri="{BB962C8B-B14F-4D97-AF65-F5344CB8AC3E}">
        <p14:creationId xmlns:p14="http://schemas.microsoft.com/office/powerpoint/2010/main" val="9747335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137DC6D-5D7A-4F88-A8BC-232553EB2602}" type="slidenum">
              <a:rPr lang="en-GB" smtClean="0"/>
              <a:pPr/>
              <a:t>11</a:t>
            </a:fld>
            <a:endParaRPr lang="en-GB" dirty="0"/>
          </a:p>
        </p:txBody>
      </p:sp>
    </p:spTree>
    <p:extLst>
      <p:ext uri="{BB962C8B-B14F-4D97-AF65-F5344CB8AC3E}">
        <p14:creationId xmlns:p14="http://schemas.microsoft.com/office/powerpoint/2010/main" val="23246496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12</a:t>
            </a:fld>
            <a:endParaRPr lang="en-GB"/>
          </a:p>
        </p:txBody>
      </p:sp>
    </p:spTree>
    <p:extLst>
      <p:ext uri="{BB962C8B-B14F-4D97-AF65-F5344CB8AC3E}">
        <p14:creationId xmlns:p14="http://schemas.microsoft.com/office/powerpoint/2010/main" val="21439698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 easy/difficult</a:t>
            </a:r>
            <a:r>
              <a:rPr lang="en-GB" baseline="0" dirty="0" smtClean="0"/>
              <a:t> is this?</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13</a:t>
            </a:fld>
            <a:endParaRPr lang="en-GB"/>
          </a:p>
        </p:txBody>
      </p:sp>
    </p:spTree>
    <p:extLst>
      <p:ext uri="{BB962C8B-B14F-4D97-AF65-F5344CB8AC3E}">
        <p14:creationId xmlns:p14="http://schemas.microsoft.com/office/powerpoint/2010/main" val="38198186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14</a:t>
            </a:fld>
            <a:endParaRPr lang="en-GB"/>
          </a:p>
        </p:txBody>
      </p:sp>
    </p:spTree>
    <p:extLst>
      <p:ext uri="{BB962C8B-B14F-4D97-AF65-F5344CB8AC3E}">
        <p14:creationId xmlns:p14="http://schemas.microsoft.com/office/powerpoint/2010/main" val="17666344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15</a:t>
            </a:fld>
            <a:endParaRPr lang="en-GB"/>
          </a:p>
        </p:txBody>
      </p:sp>
    </p:spTree>
    <p:extLst>
      <p:ext uri="{BB962C8B-B14F-4D97-AF65-F5344CB8AC3E}">
        <p14:creationId xmlns:p14="http://schemas.microsoft.com/office/powerpoint/2010/main" val="1516185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16</a:t>
            </a:fld>
            <a:endParaRPr lang="en-GB"/>
          </a:p>
        </p:txBody>
      </p:sp>
    </p:spTree>
    <p:extLst>
      <p:ext uri="{BB962C8B-B14F-4D97-AF65-F5344CB8AC3E}">
        <p14:creationId xmlns:p14="http://schemas.microsoft.com/office/powerpoint/2010/main" val="10686905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137DC6D-5D7A-4F88-A8BC-232553EB2602}" type="slidenum">
              <a:rPr lang="en-GB" smtClean="0"/>
              <a:pPr/>
              <a:t>17</a:t>
            </a:fld>
            <a:endParaRPr lang="en-GB" dirty="0"/>
          </a:p>
        </p:txBody>
      </p:sp>
    </p:spTree>
    <p:extLst>
      <p:ext uri="{BB962C8B-B14F-4D97-AF65-F5344CB8AC3E}">
        <p14:creationId xmlns:p14="http://schemas.microsoft.com/office/powerpoint/2010/main" val="22558706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fontAlgn="t"/>
            <a:r>
              <a:rPr lang="en-GB" dirty="0" smtClean="0"/>
              <a:t>Best Companies has established its reputation through an authoritative and highly rigorous methodology.</a:t>
            </a:r>
          </a:p>
          <a:p>
            <a:pPr fontAlgn="t"/>
            <a:r>
              <a:rPr lang="en-GB" dirty="0" smtClean="0"/>
              <a:t>This methodology identifies workplace performance and best practice according to eight key factors. These factors are particularly significant as they are defined through the results from the survey process, and therefore by employees themselves, as critical factors in workplace engagement.</a:t>
            </a:r>
          </a:p>
          <a:p>
            <a:endParaRPr lang="en-GB" dirty="0"/>
          </a:p>
        </p:txBody>
      </p:sp>
      <p:sp>
        <p:nvSpPr>
          <p:cNvPr id="4" name="Slide Number Placeholder 3"/>
          <p:cNvSpPr>
            <a:spLocks noGrp="1"/>
          </p:cNvSpPr>
          <p:nvPr>
            <p:ph type="sldNum" sz="quarter" idx="10"/>
          </p:nvPr>
        </p:nvSpPr>
        <p:spPr/>
        <p:txBody>
          <a:bodyPr/>
          <a:lstStyle/>
          <a:p>
            <a:fld id="{B137DC6D-5D7A-4F88-A8BC-232553EB2602}" type="slidenum">
              <a:rPr lang="en-GB" smtClean="0"/>
              <a:pPr/>
              <a:t>18</a:t>
            </a:fld>
            <a:endParaRPr lang="en-GB" dirty="0"/>
          </a:p>
        </p:txBody>
      </p:sp>
    </p:spTree>
    <p:extLst>
      <p:ext uri="{BB962C8B-B14F-4D97-AF65-F5344CB8AC3E}">
        <p14:creationId xmlns:p14="http://schemas.microsoft.com/office/powerpoint/2010/main" val="11129445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20</a:t>
            </a:fld>
            <a:endParaRPr lang="en-GB"/>
          </a:p>
        </p:txBody>
      </p:sp>
    </p:spTree>
    <p:extLst>
      <p:ext uri="{BB962C8B-B14F-4D97-AF65-F5344CB8AC3E}">
        <p14:creationId xmlns:p14="http://schemas.microsoft.com/office/powerpoint/2010/main" val="2193236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21</a:t>
            </a:fld>
            <a:endParaRPr lang="en-GB"/>
          </a:p>
        </p:txBody>
      </p:sp>
    </p:spTree>
    <p:extLst>
      <p:ext uri="{BB962C8B-B14F-4D97-AF65-F5344CB8AC3E}">
        <p14:creationId xmlns:p14="http://schemas.microsoft.com/office/powerpoint/2010/main" val="16828617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Relate to assignment.</a:t>
            </a:r>
          </a:p>
          <a:p>
            <a:r>
              <a:rPr lang="en-GB" dirty="0" smtClean="0"/>
              <a:t>Consider whether</a:t>
            </a:r>
            <a:r>
              <a:rPr lang="en-GB" baseline="0" dirty="0" smtClean="0"/>
              <a:t> you brand has element that make you an employer of choice or </a:t>
            </a:r>
            <a:r>
              <a:rPr lang="en-GB" baseline="0" smtClean="0"/>
              <a:t>something else?</a:t>
            </a:r>
            <a:endParaRPr lang="en-GB" dirty="0"/>
          </a:p>
        </p:txBody>
      </p:sp>
      <p:sp>
        <p:nvSpPr>
          <p:cNvPr id="4" name="Slide Number Placeholder 3"/>
          <p:cNvSpPr>
            <a:spLocks noGrp="1"/>
          </p:cNvSpPr>
          <p:nvPr>
            <p:ph type="sldNum" sz="quarter" idx="10"/>
          </p:nvPr>
        </p:nvSpPr>
        <p:spPr/>
        <p:txBody>
          <a:bodyPr/>
          <a:lstStyle/>
          <a:p>
            <a:fld id="{3C32B884-8D32-4F6D-97E5-04B04F37D1D9}" type="slidenum">
              <a:rPr lang="en-GB" smtClean="0"/>
              <a:pPr/>
              <a:t>22</a:t>
            </a:fld>
            <a:endParaRPr lang="en-GB" dirty="0"/>
          </a:p>
        </p:txBody>
      </p:sp>
    </p:spTree>
    <p:extLst>
      <p:ext uri="{BB962C8B-B14F-4D97-AF65-F5344CB8AC3E}">
        <p14:creationId xmlns:p14="http://schemas.microsoft.com/office/powerpoint/2010/main" val="234008129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23</a:t>
            </a:fld>
            <a:endParaRPr lang="en-US" altLang="en-US" dirty="0"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22933750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10/01/2019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10/01/2019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10/01/2019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10/01/2019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10/01/2019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Index slide</a:t>
            </a:r>
            <a:endParaRPr lang="en-GB" dirty="0">
              <a:solidFill>
                <a:srgbClr val="3D7EDB"/>
              </a:solidFill>
              <a:latin typeface="Arial"/>
            </a:endParaRP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smtClean="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smtClean="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smtClean="0">
                  <a:solidFill>
                    <a:srgbClr val="000000"/>
                  </a:solidFill>
                  <a:ea typeface="Tahoma" panose="020B0604030504040204" pitchFamily="34" charset="0"/>
                  <a:cs typeface="Arial" panose="020B0604020202020204" pitchFamily="34" charset="0"/>
                </a:rPr>
                <a:t>Search and selected the picture you want.</a:t>
              </a:r>
              <a:br>
                <a:rPr lang="en-US" altLang="en-US" sz="1400" smtClean="0">
                  <a:solidFill>
                    <a:srgbClr val="000000"/>
                  </a:solidFill>
                  <a:ea typeface="Tahoma" panose="020B0604030504040204" pitchFamily="34" charset="0"/>
                  <a:cs typeface="Arial" panose="020B0604020202020204" pitchFamily="34" charset="0"/>
                </a:rPr>
              </a:br>
              <a:r>
                <a:rPr lang="en-US" altLang="en-US" sz="1400" smtClean="0">
                  <a:solidFill>
                    <a:srgbClr val="000000"/>
                  </a:solidFill>
                  <a:ea typeface="Tahoma" panose="020B0604030504040204" pitchFamily="34" charset="0"/>
                  <a:cs typeface="Arial" panose="020B0604020202020204" pitchFamily="34" charset="0"/>
                </a:rPr>
                <a:t>Click</a:t>
              </a:r>
              <a:r>
                <a:rPr lang="en-US" altLang="en-US" sz="1400" smtClean="0">
                  <a:solidFill>
                    <a:srgbClr val="FFA100"/>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´Insert´</a:t>
              </a:r>
              <a:endParaRPr lang="nl-NL" altLang="en-US" sz="1400" b="1" smtClean="0">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smtClean="0">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smtClean="0">
                  <a:solidFill>
                    <a:srgbClr val="000000"/>
                  </a:solidFill>
                  <a:ea typeface="Tahoma" panose="020B0604030504040204" pitchFamily="34" charset="0"/>
                  <a:cs typeface="Arial" panose="020B0604020202020204" pitchFamily="34" charset="0"/>
                </a:rPr>
                <a:t>Select the picture and select</a:t>
              </a:r>
              <a:r>
                <a:rPr lang="en-US" altLang="en-US" sz="1400" smtClean="0">
                  <a:solidFill>
                    <a:srgbClr val="3D7EDB"/>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smtClean="0"/>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smtClean="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917723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10/01/2019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QHxz4pAelWk"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jpg"/><Relationship Id="rId7"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755576" y="2564904"/>
            <a:ext cx="7772400" cy="2123658"/>
          </a:xfrm>
        </p:spPr>
        <p:txBody>
          <a:bodyPr>
            <a:normAutofit fontScale="90000"/>
          </a:bodyPr>
          <a:lstStyle/>
          <a:p>
            <a:r>
              <a:rPr lang="en-GB" dirty="0" smtClean="0">
                <a:solidFill>
                  <a:schemeClr val="accent4"/>
                </a:solidFill>
              </a:rPr>
              <a:t>Resourcing and Talent Planning: </a:t>
            </a:r>
            <a:r>
              <a:rPr lang="en-GB" dirty="0">
                <a:solidFill>
                  <a:schemeClr val="bg1"/>
                </a:solidFill>
              </a:rPr>
              <a:t/>
            </a:r>
            <a:br>
              <a:rPr lang="en-GB" dirty="0">
                <a:solidFill>
                  <a:schemeClr val="bg1"/>
                </a:solidFill>
              </a:rPr>
            </a:br>
            <a:r>
              <a:rPr lang="en-GB" dirty="0" smtClean="0">
                <a:solidFill>
                  <a:schemeClr val="bg1"/>
                </a:solidFill>
              </a:rPr>
              <a:t>Becoming an Employer of Choice</a:t>
            </a:r>
            <a:endParaRPr lang="en-GB" sz="4400" dirty="0">
              <a:solidFill>
                <a:schemeClr val="bg1"/>
              </a:solidFill>
            </a:endParaRPr>
          </a:p>
        </p:txBody>
      </p:sp>
    </p:spTree>
    <p:extLst>
      <p:ext uri="{BB962C8B-B14F-4D97-AF65-F5344CB8AC3E}">
        <p14:creationId xmlns:p14="http://schemas.microsoft.com/office/powerpoint/2010/main" val="1667229515"/>
      </p:ext>
    </p:extLst>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ctrTitle" idx="4294967295"/>
          </p:nvPr>
        </p:nvSpPr>
        <p:spPr>
          <a:xfrm>
            <a:off x="377223" y="2420888"/>
            <a:ext cx="8548687" cy="842963"/>
          </a:xfrm>
        </p:spPr>
        <p:txBody>
          <a:bodyPr>
            <a:noAutofit/>
          </a:bodyPr>
          <a:lstStyle/>
          <a:p>
            <a:r>
              <a:rPr lang="en-GB" altLang="en-US" sz="2800" i="1" dirty="0" smtClean="0"/>
              <a:t>“</a:t>
            </a:r>
            <a:r>
              <a:rPr lang="en-GB" sz="2800" dirty="0"/>
              <a:t>All organisations have, consciously or otherwise, an employer brand. It's the way in which organisations differentiate themselves in the labour market, enabling them to recruit, retain and engage the right people. A strong employer brand helps businesses compete for the best talent and establish credibility. It should connect with an organisation’s values and must run consistently through its approach to people management.</a:t>
            </a:r>
            <a:r>
              <a:rPr lang="en-GB" altLang="en-US" sz="2800" i="1" dirty="0" smtClean="0"/>
              <a:t>”.</a:t>
            </a:r>
            <a:endParaRPr lang="en-GB" altLang="en-US" sz="2800" i="1" dirty="0">
              <a:hlinkClick r:id="rId3"/>
            </a:endParaRPr>
          </a:p>
        </p:txBody>
      </p:sp>
      <p:sp>
        <p:nvSpPr>
          <p:cNvPr id="2" name="TextBox 1"/>
          <p:cNvSpPr txBox="1"/>
          <p:nvPr/>
        </p:nvSpPr>
        <p:spPr>
          <a:xfrm>
            <a:off x="6876256" y="5085184"/>
            <a:ext cx="1656184" cy="369332"/>
          </a:xfrm>
          <a:prstGeom prst="rect">
            <a:avLst/>
          </a:prstGeom>
          <a:noFill/>
        </p:spPr>
        <p:txBody>
          <a:bodyPr wrap="square" rtlCol="0">
            <a:spAutoFit/>
          </a:bodyPr>
          <a:lstStyle/>
          <a:p>
            <a:r>
              <a:rPr lang="en-GB" dirty="0" smtClean="0"/>
              <a:t>(CIPD, 2015)</a:t>
            </a:r>
            <a:endParaRPr lang="en-GB" dirty="0"/>
          </a:p>
        </p:txBody>
      </p:sp>
    </p:spTree>
    <p:extLst>
      <p:ext uri="{BB962C8B-B14F-4D97-AF65-F5344CB8AC3E}">
        <p14:creationId xmlns:p14="http://schemas.microsoft.com/office/powerpoint/2010/main" val="35151758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548680"/>
            <a:ext cx="8328025" cy="219075"/>
          </a:xfrm>
        </p:spPr>
        <p:txBody>
          <a:bodyPr>
            <a:noAutofit/>
          </a:bodyPr>
          <a:lstStyle/>
          <a:p>
            <a:pPr algn="l" eaLnBrk="1" hangingPunct="1"/>
            <a:r>
              <a:rPr lang="en-US" altLang="en-US" sz="3200" dirty="0" smtClean="0"/>
              <a:t>Learning Outcomes</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2750551424"/>
              </p:ext>
            </p:extLst>
          </p:nvPr>
        </p:nvGraphicFramePr>
        <p:xfrm>
          <a:off x="385887" y="2636912"/>
          <a:ext cx="8310562" cy="2614614"/>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US" sz="2000" b="1" dirty="0" smtClean="0">
                          <a:solidFill>
                            <a:schemeClr val="bg1"/>
                          </a:solidFill>
                        </a:rPr>
                        <a:t>1</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tx1"/>
                          </a:solidFill>
                          <a:effectLst/>
                          <a:latin typeface="+mn-lt"/>
                          <a:ea typeface="+mn-ea"/>
                          <a:cs typeface="+mn-cs"/>
                        </a:rPr>
                        <a:t>Explain how organisations position themselves strategically in competitive labour markets. </a:t>
                      </a:r>
                      <a:endParaRPr lang="en-GB" sz="1600" dirty="0" smtClean="0">
                        <a:effectLst/>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US" sz="2000" b="1" dirty="0" smtClean="0">
                          <a:solidFill>
                            <a:schemeClr val="bg1"/>
                          </a:solidFill>
                        </a:rPr>
                        <a:t>2</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tx1"/>
                          </a:solidFill>
                          <a:effectLst/>
                          <a:latin typeface="+mn-lt"/>
                          <a:ea typeface="+mn-ea"/>
                          <a:cs typeface="+mn-cs"/>
                        </a:rPr>
                        <a:t>Evaluate why and how organisations seek to be seen as employers of choice</a:t>
                      </a:r>
                      <a:r>
                        <a:rPr lang="en-US" sz="1700" b="0" baseline="0" dirty="0" smtClean="0">
                          <a:solidFill>
                            <a:schemeClr val="tx1"/>
                          </a:solidFill>
                        </a:rPr>
                        <a:t>.</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r>
                        <a:rPr lang="en-US" sz="2000" b="1" dirty="0" smtClean="0">
                          <a:solidFill>
                            <a:schemeClr val="bg1"/>
                          </a:solidFill>
                        </a:rPr>
                        <a:t>3</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tx1"/>
                          </a:solidFill>
                          <a:effectLst/>
                          <a:latin typeface="+mn-lt"/>
                          <a:ea typeface="+mn-ea"/>
                          <a:cs typeface="+mn-cs"/>
                        </a:rPr>
                        <a:t>Analyse the relative strengths and weaknesses of labour market competitors.</a:t>
                      </a:r>
                      <a:endParaRPr lang="en-GB" sz="1600" dirty="0" smtClean="0">
                        <a:effectLst/>
                      </a:endParaRPr>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3</a:t>
            </a:fld>
            <a:endParaRPr lang="en-US" dirty="0"/>
          </a:p>
        </p:txBody>
      </p:sp>
      <p:sp>
        <p:nvSpPr>
          <p:cNvPr id="3" name="TextBox 2"/>
          <p:cNvSpPr txBox="1"/>
          <p:nvPr/>
        </p:nvSpPr>
        <p:spPr>
          <a:xfrm>
            <a:off x="467544" y="1052736"/>
            <a:ext cx="8147248" cy="1200329"/>
          </a:xfrm>
          <a:prstGeom prst="rect">
            <a:avLst/>
          </a:prstGeom>
          <a:noFill/>
        </p:spPr>
        <p:txBody>
          <a:bodyPr wrap="square" rtlCol="0">
            <a:spAutoFit/>
          </a:bodyPr>
          <a:lstStyle/>
          <a:p>
            <a:r>
              <a:rPr lang="en-GB" dirty="0" smtClean="0"/>
              <a:t>The aim of this session is to enable you to contribute to resourcing strategies within your organisation.</a:t>
            </a:r>
          </a:p>
          <a:p>
            <a:endParaRPr lang="en-GB" dirty="0" smtClean="0"/>
          </a:p>
          <a:p>
            <a:r>
              <a:rPr lang="en-GB" dirty="0" smtClean="0"/>
              <a:t>At the end of the session you will be able to:</a:t>
            </a:r>
            <a:endParaRPr lang="en-GB" dirty="0"/>
          </a:p>
        </p:txBody>
      </p:sp>
    </p:spTree>
    <p:extLst>
      <p:ext uri="{BB962C8B-B14F-4D97-AF65-F5344CB8AC3E}">
        <p14:creationId xmlns:p14="http://schemas.microsoft.com/office/powerpoint/2010/main" val="905247158"/>
      </p:ext>
    </p:extLst>
  </p:cSld>
  <p:clrMapOvr>
    <a:masterClrMapping/>
  </p:clrMapOvr>
  <p:transition spd="med">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a:t>
            </a:r>
            <a:r>
              <a:rPr lang="en-GB" i="1" dirty="0" smtClean="0"/>
              <a:t>A set of attributes and qualities – often intangible –that make an organisation distinctive, promise a particular kind of employment experience and appeal to people who will thrive and perform their best in it’s culture</a:t>
            </a:r>
            <a:r>
              <a:rPr lang="en-GB" dirty="0" smtClean="0"/>
              <a:t>” </a:t>
            </a:r>
          </a:p>
          <a:p>
            <a:pPr marL="0" indent="0">
              <a:buNone/>
            </a:pPr>
            <a:r>
              <a:rPr lang="en-GB" dirty="0" smtClean="0"/>
              <a:t>Walker (2007)</a:t>
            </a:r>
            <a:endParaRPr lang="en-GB" dirty="0"/>
          </a:p>
        </p:txBody>
      </p:sp>
      <p:sp>
        <p:nvSpPr>
          <p:cNvPr id="2" name="Title 1"/>
          <p:cNvSpPr>
            <a:spLocks noGrp="1"/>
          </p:cNvSpPr>
          <p:nvPr>
            <p:ph type="title"/>
          </p:nvPr>
        </p:nvSpPr>
        <p:spPr/>
        <p:txBody>
          <a:bodyPr/>
          <a:lstStyle/>
          <a:p>
            <a:pPr algn="l"/>
            <a:r>
              <a:rPr lang="en-GB" dirty="0" smtClean="0">
                <a:solidFill>
                  <a:schemeClr val="tx2">
                    <a:lumMod val="75000"/>
                  </a:schemeClr>
                </a:solidFill>
              </a:rPr>
              <a:t>LO1: Employer Brand</a:t>
            </a:r>
            <a:endParaRPr lang="en-GB" dirty="0">
              <a:solidFill>
                <a:schemeClr val="tx2">
                  <a:lumMod val="75000"/>
                </a:schemeClr>
              </a:solidFill>
            </a:endParaRPr>
          </a:p>
        </p:txBody>
      </p:sp>
    </p:spTree>
    <p:extLst>
      <p:ext uri="{BB962C8B-B14F-4D97-AF65-F5344CB8AC3E}">
        <p14:creationId xmlns:p14="http://schemas.microsoft.com/office/powerpoint/2010/main" val="1120206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chemeClr val="tx2">
                    <a:lumMod val="75000"/>
                  </a:schemeClr>
                </a:solidFill>
              </a:rPr>
              <a:t>LO1: Employer Brand</a:t>
            </a:r>
            <a:endParaRPr lang="en-GB" dirty="0">
              <a:solidFill>
                <a:schemeClr val="tx2">
                  <a:lumMod val="75000"/>
                </a:schemeClr>
              </a:solidFill>
            </a:endParaRPr>
          </a:p>
        </p:txBody>
      </p:sp>
      <p:sp>
        <p:nvSpPr>
          <p:cNvPr id="3" name="Content Placeholder 2"/>
          <p:cNvSpPr>
            <a:spLocks noGrp="1"/>
          </p:cNvSpPr>
          <p:nvPr>
            <p:ph idx="1"/>
          </p:nvPr>
        </p:nvSpPr>
        <p:spPr/>
        <p:txBody>
          <a:bodyPr>
            <a:normAutofit fontScale="92500" lnSpcReduction="20000"/>
          </a:bodyPr>
          <a:lstStyle/>
          <a:p>
            <a:r>
              <a:rPr lang="en-GB" dirty="0" smtClean="0"/>
              <a:t>Concept developed in the last years of 20</a:t>
            </a:r>
            <a:r>
              <a:rPr lang="en-GB" baseline="30000" dirty="0" smtClean="0"/>
              <a:t>th</a:t>
            </a:r>
            <a:r>
              <a:rPr lang="en-GB" dirty="0" smtClean="0"/>
              <a:t> Century as labour markets tightened – it became harder to recruit and retain staff (low unemployment and skills shortages)</a:t>
            </a:r>
          </a:p>
          <a:p>
            <a:r>
              <a:rPr lang="en-GB" dirty="0" smtClean="0"/>
              <a:t>Controversial subject – is it the next HR ‘fad’?</a:t>
            </a:r>
          </a:p>
          <a:p>
            <a:r>
              <a:rPr lang="en-GB" dirty="0" smtClean="0"/>
              <a:t>From the field of consumer marketing – concept that a strong brand being something that's instantly recognisable and consumers trust</a:t>
            </a:r>
          </a:p>
          <a:p>
            <a:endParaRPr lang="en-GB" dirty="0" smtClean="0"/>
          </a:p>
          <a:p>
            <a:endParaRPr lang="en-GB" dirty="0" smtClean="0"/>
          </a:p>
        </p:txBody>
      </p:sp>
    </p:spTree>
    <p:extLst>
      <p:ext uri="{BB962C8B-B14F-4D97-AF65-F5344CB8AC3E}">
        <p14:creationId xmlns:p14="http://schemas.microsoft.com/office/powerpoint/2010/main" val="316598858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chemeClr val="tx2">
                    <a:lumMod val="75000"/>
                  </a:schemeClr>
                </a:solidFill>
              </a:rPr>
              <a:t>LO1: Insights</a:t>
            </a:r>
            <a:endParaRPr lang="en-GB" dirty="0">
              <a:solidFill>
                <a:schemeClr val="tx2">
                  <a:lumMod val="75000"/>
                </a:schemeClr>
              </a:solidFill>
            </a:endParaRPr>
          </a:p>
        </p:txBody>
      </p:sp>
      <p:sp>
        <p:nvSpPr>
          <p:cNvPr id="3" name="Content Placeholder 2"/>
          <p:cNvSpPr>
            <a:spLocks noGrp="1"/>
          </p:cNvSpPr>
          <p:nvPr>
            <p:ph idx="1"/>
          </p:nvPr>
        </p:nvSpPr>
        <p:spPr/>
        <p:txBody>
          <a:bodyPr>
            <a:normAutofit fontScale="85000" lnSpcReduction="10000"/>
          </a:bodyPr>
          <a:lstStyle/>
          <a:p>
            <a:r>
              <a:rPr lang="en-GB" dirty="0" smtClean="0"/>
              <a:t>Monetary value of a brand to a company is often well in excess of its plant, equipment, people etc.</a:t>
            </a:r>
          </a:p>
          <a:p>
            <a:r>
              <a:rPr lang="en-GB" dirty="0" smtClean="0"/>
              <a:t>Brands can differentiate an organisation from its competitors – target specific groups, gain competitive advantage</a:t>
            </a:r>
          </a:p>
          <a:p>
            <a:r>
              <a:rPr lang="en-GB" dirty="0" smtClean="0"/>
              <a:t>Customers have a strong tendency to become loyal to brands once they've tried them</a:t>
            </a:r>
          </a:p>
          <a:p>
            <a:r>
              <a:rPr lang="en-GB" dirty="0" smtClean="0"/>
              <a:t>Major risks associated with contamination of a brand image – bad publicity</a:t>
            </a:r>
            <a:endParaRPr lang="en-GB" dirty="0"/>
          </a:p>
        </p:txBody>
      </p:sp>
    </p:spTree>
    <p:extLst>
      <p:ext uri="{BB962C8B-B14F-4D97-AF65-F5344CB8AC3E}">
        <p14:creationId xmlns:p14="http://schemas.microsoft.com/office/powerpoint/2010/main" val="150170832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8229600" cy="1143000"/>
          </a:xfrm>
        </p:spPr>
        <p:txBody>
          <a:bodyPr>
            <a:normAutofit/>
          </a:bodyPr>
          <a:lstStyle/>
          <a:p>
            <a:pPr algn="l"/>
            <a:r>
              <a:rPr lang="en-GB" sz="3600" dirty="0" smtClean="0">
                <a:solidFill>
                  <a:schemeClr val="tx2">
                    <a:lumMod val="75000"/>
                  </a:schemeClr>
                </a:solidFill>
              </a:rPr>
              <a:t>LO2: Strategic Choice (Higgs, 2004)</a:t>
            </a:r>
            <a:endParaRPr lang="en-GB" sz="3600" dirty="0">
              <a:solidFill>
                <a:schemeClr val="tx2">
                  <a:lumMod val="75000"/>
                </a:schemeClr>
              </a:solidFill>
            </a:endParaRP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3804575768"/>
              </p:ext>
            </p:extLst>
          </p:nvPr>
        </p:nvGraphicFramePr>
        <p:xfrm>
          <a:off x="251520" y="1412776"/>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770923"/>
      </p:ext>
    </p:ext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17638"/>
            <a:ext cx="8229600" cy="4099595"/>
          </a:xfrm>
        </p:spPr>
        <p:txBody>
          <a:bodyPr>
            <a:normAutofit fontScale="70000" lnSpcReduction="20000"/>
          </a:bodyPr>
          <a:lstStyle/>
          <a:p>
            <a:r>
              <a:rPr lang="en-GB" b="1" dirty="0" smtClean="0"/>
              <a:t>Prestige </a:t>
            </a:r>
            <a:r>
              <a:rPr lang="en-GB" dirty="0" smtClean="0"/>
              <a:t>– we have a great reputation in our business; working for us will enhance your long term career opportunities</a:t>
            </a:r>
          </a:p>
          <a:p>
            <a:r>
              <a:rPr lang="en-GB" b="1" dirty="0" smtClean="0"/>
              <a:t>Cause</a:t>
            </a:r>
            <a:r>
              <a:rPr lang="en-GB" dirty="0" smtClean="0"/>
              <a:t> –We undertake work which is meaningful and socially important; working for us will provide you with the opportunity to help mankind</a:t>
            </a:r>
          </a:p>
          <a:p>
            <a:r>
              <a:rPr lang="en-GB" b="1" dirty="0" smtClean="0"/>
              <a:t>High risk/big potential </a:t>
            </a:r>
            <a:r>
              <a:rPr lang="en-GB" dirty="0" smtClean="0"/>
              <a:t>– We are a small but growing organisation.  Working for us will enable you to grow along side us and reap big long term rewards</a:t>
            </a:r>
          </a:p>
          <a:p>
            <a:r>
              <a:rPr lang="en-GB" b="1" dirty="0" smtClean="0"/>
              <a:t>Work life balance </a:t>
            </a:r>
            <a:r>
              <a:rPr lang="en-GB" dirty="0" smtClean="0"/>
              <a:t>– We will provide you with a good job, but also allow you plenty of time to spend doing other things</a:t>
            </a:r>
          </a:p>
          <a:p>
            <a:pPr marL="914400" lvl="2" indent="0" algn="r">
              <a:buNone/>
            </a:pPr>
            <a:endParaRPr lang="en-GB" dirty="0" smtClean="0"/>
          </a:p>
          <a:p>
            <a:pPr marL="914400" lvl="2" indent="0" algn="r">
              <a:buNone/>
            </a:pPr>
            <a:endParaRPr lang="en-GB" dirty="0" smtClean="0"/>
          </a:p>
          <a:p>
            <a:pPr marL="914400" lvl="2" indent="0" algn="r">
              <a:buNone/>
            </a:pPr>
            <a:r>
              <a:rPr lang="en-GB" dirty="0" smtClean="0"/>
              <a:t>Source: Taylor (2014)</a:t>
            </a:r>
          </a:p>
          <a:p>
            <a:endParaRPr lang="en-GB" dirty="0" smtClean="0"/>
          </a:p>
          <a:p>
            <a:endParaRPr lang="en-GB" dirty="0"/>
          </a:p>
        </p:txBody>
      </p:sp>
      <p:sp>
        <p:nvSpPr>
          <p:cNvPr id="3" name="Title 2"/>
          <p:cNvSpPr>
            <a:spLocks noGrp="1"/>
          </p:cNvSpPr>
          <p:nvPr>
            <p:ph type="title"/>
          </p:nvPr>
        </p:nvSpPr>
        <p:spPr/>
        <p:txBody>
          <a:bodyPr>
            <a:normAutofit/>
          </a:bodyPr>
          <a:lstStyle/>
          <a:p>
            <a:pPr algn="l"/>
            <a:r>
              <a:rPr lang="en-GB" dirty="0" smtClean="0">
                <a:solidFill>
                  <a:schemeClr val="tx2">
                    <a:lumMod val="75000"/>
                  </a:schemeClr>
                </a:solidFill>
              </a:rPr>
              <a:t>LO1: Types of Employer </a:t>
            </a:r>
            <a:r>
              <a:rPr lang="en-GB" dirty="0">
                <a:solidFill>
                  <a:schemeClr val="tx2">
                    <a:lumMod val="75000"/>
                  </a:schemeClr>
                </a:solidFill>
              </a:rPr>
              <a:t>B</a:t>
            </a:r>
            <a:r>
              <a:rPr lang="en-GB" dirty="0" smtClean="0">
                <a:solidFill>
                  <a:schemeClr val="tx2">
                    <a:lumMod val="75000"/>
                  </a:schemeClr>
                </a:solidFill>
              </a:rPr>
              <a:t>rand</a:t>
            </a:r>
            <a:endParaRPr lang="en-GB" dirty="0">
              <a:solidFill>
                <a:schemeClr val="tx2">
                  <a:lumMod val="75000"/>
                </a:schemeClr>
              </a:solidFill>
            </a:endParaRPr>
          </a:p>
        </p:txBody>
      </p:sp>
    </p:spTree>
    <p:extLst>
      <p:ext uri="{BB962C8B-B14F-4D97-AF65-F5344CB8AC3E}">
        <p14:creationId xmlns:p14="http://schemas.microsoft.com/office/powerpoint/2010/main" val="400423624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57200" y="44624"/>
            <a:ext cx="8229600" cy="1143000"/>
          </a:xfrm>
        </p:spPr>
        <p:txBody>
          <a:bodyPr>
            <a:normAutofit/>
          </a:bodyPr>
          <a:lstStyle/>
          <a:p>
            <a:pPr algn="l"/>
            <a:r>
              <a:rPr lang="en-GB" sz="3600" dirty="0" smtClean="0">
                <a:solidFill>
                  <a:schemeClr val="tx2"/>
                </a:solidFill>
              </a:rPr>
              <a:t>LO1: The Good, the Bad and the Ugly</a:t>
            </a:r>
            <a:endParaRPr lang="en-GB" sz="3600" dirty="0">
              <a:solidFill>
                <a:schemeClr val="tx2"/>
              </a:solidFill>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85942" y="1157814"/>
            <a:ext cx="2783463" cy="1361971"/>
          </a:xfrm>
          <a:prstGeom prst="rect">
            <a:avLst/>
          </a:prstGeom>
        </p:spPr>
      </p:pic>
      <p:pic>
        <p:nvPicPr>
          <p:cNvPr id="6" name="Picture 5" descr="amazon.png"/>
          <p:cNvPicPr>
            <a:picLocks noChangeAspect="1"/>
          </p:cNvPicPr>
          <p:nvPr/>
        </p:nvPicPr>
        <p:blipFill>
          <a:blip r:embed="rId4" cstate="print"/>
          <a:stretch>
            <a:fillRect/>
          </a:stretch>
        </p:blipFill>
        <p:spPr>
          <a:xfrm>
            <a:off x="179512" y="4444925"/>
            <a:ext cx="3543300" cy="12858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3" name="Picture 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20726" y="1235009"/>
            <a:ext cx="3653657" cy="1041863"/>
          </a:xfrm>
          <a:prstGeom prst="rect">
            <a:avLst/>
          </a:prstGeom>
        </p:spPr>
      </p:pic>
      <p:pic>
        <p:nvPicPr>
          <p:cNvPr id="4" name="Picture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821745" y="2715040"/>
            <a:ext cx="3034680" cy="1006359"/>
          </a:xfrm>
          <a:prstGeom prst="rect">
            <a:avLst/>
          </a:prstGeom>
        </p:spPr>
      </p:pic>
      <p:pic>
        <p:nvPicPr>
          <p:cNvPr id="8" name="Picture 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57200" y="2852936"/>
            <a:ext cx="3048465" cy="730569"/>
          </a:xfrm>
          <a:prstGeom prst="rect">
            <a:avLst/>
          </a:prstGeom>
        </p:spPr>
      </p:pic>
      <p:pic>
        <p:nvPicPr>
          <p:cNvPr id="2" name="Picture 1"/>
          <p:cNvPicPr>
            <a:picLocks noChangeAspect="1"/>
          </p:cNvPicPr>
          <p:nvPr/>
        </p:nvPicPr>
        <p:blipFill>
          <a:blip r:embed="rId8"/>
          <a:stretch>
            <a:fillRect/>
          </a:stretch>
        </p:blipFill>
        <p:spPr>
          <a:xfrm>
            <a:off x="5292080" y="3916654"/>
            <a:ext cx="2847975" cy="1600200"/>
          </a:xfrm>
          <a:prstGeom prst="rect">
            <a:avLst/>
          </a:prstGeom>
        </p:spPr>
      </p:pic>
    </p:spTree>
    <p:extLst>
      <p:ext uri="{BB962C8B-B14F-4D97-AF65-F5344CB8AC3E}">
        <p14:creationId xmlns:p14="http://schemas.microsoft.com/office/powerpoint/2010/main" val="2120703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600" dirty="0" smtClean="0">
                <a:solidFill>
                  <a:schemeClr val="tx2">
                    <a:lumMod val="75000"/>
                  </a:schemeClr>
                </a:solidFill>
              </a:rPr>
              <a:t>LO1: Establishing an Employer Brand</a:t>
            </a:r>
            <a:endParaRPr lang="en-GB" sz="3600" dirty="0">
              <a:solidFill>
                <a:schemeClr val="tx2">
                  <a:lumMod val="75000"/>
                </a:schemeClr>
              </a:solidFill>
            </a:endParaRPr>
          </a:p>
        </p:txBody>
      </p:sp>
      <p:sp>
        <p:nvSpPr>
          <p:cNvPr id="3" name="Content Placeholder 2"/>
          <p:cNvSpPr>
            <a:spLocks noGrp="1"/>
          </p:cNvSpPr>
          <p:nvPr>
            <p:ph idx="1"/>
          </p:nvPr>
        </p:nvSpPr>
        <p:spPr>
          <a:xfrm>
            <a:off x="457200" y="1268760"/>
            <a:ext cx="8229600" cy="4248473"/>
          </a:xfrm>
        </p:spPr>
        <p:txBody>
          <a:bodyPr>
            <a:noAutofit/>
          </a:bodyPr>
          <a:lstStyle/>
          <a:p>
            <a:r>
              <a:rPr lang="en-GB" sz="2400" b="1" dirty="0"/>
              <a:t>Understand your organisation </a:t>
            </a:r>
            <a:r>
              <a:rPr lang="en-GB" sz="2400" dirty="0"/>
              <a:t>– research gather data</a:t>
            </a:r>
          </a:p>
          <a:p>
            <a:r>
              <a:rPr lang="en-GB" sz="2400" dirty="0"/>
              <a:t>Create a compelling brand promise - define it – </a:t>
            </a:r>
            <a:r>
              <a:rPr lang="en-GB" sz="2400" b="1" dirty="0"/>
              <a:t>a brand statement</a:t>
            </a:r>
          </a:p>
          <a:p>
            <a:r>
              <a:rPr lang="en-GB" sz="2400" b="1" dirty="0"/>
              <a:t>Develop standards </a:t>
            </a:r>
            <a:r>
              <a:rPr lang="en-GB" sz="2400" dirty="0"/>
              <a:t>to measure fulfilment of the brand promise – behaviours</a:t>
            </a:r>
          </a:p>
          <a:p>
            <a:r>
              <a:rPr lang="en-GB" sz="2400" dirty="0"/>
              <a:t>Ruthlessly </a:t>
            </a:r>
            <a:r>
              <a:rPr lang="en-GB" sz="2400" b="1" dirty="0"/>
              <a:t>align HR practices </a:t>
            </a:r>
            <a:r>
              <a:rPr lang="en-GB" sz="2400" dirty="0"/>
              <a:t>to reinforce the brand promise – living the values</a:t>
            </a:r>
          </a:p>
          <a:p>
            <a:r>
              <a:rPr lang="en-GB" sz="2400" b="1" dirty="0"/>
              <a:t>Execute and measure </a:t>
            </a:r>
            <a:r>
              <a:rPr lang="en-GB" sz="2400" dirty="0"/>
              <a:t>– HR metrics, employee engagement surveys, 3</a:t>
            </a:r>
            <a:r>
              <a:rPr lang="en-GB" sz="2400" baseline="30000" dirty="0"/>
              <a:t>rd</a:t>
            </a:r>
            <a:r>
              <a:rPr lang="en-GB" sz="2400" dirty="0"/>
              <a:t> party endorsements (Times 100)</a:t>
            </a:r>
          </a:p>
          <a:p>
            <a:pPr>
              <a:buNone/>
            </a:pPr>
            <a:r>
              <a:rPr lang="en-GB" sz="1050" dirty="0" smtClean="0"/>
              <a:t>								 </a:t>
            </a:r>
            <a:r>
              <a:rPr lang="en-GB" sz="1050" dirty="0"/>
              <a:t>(Taylor, 2014) </a:t>
            </a:r>
          </a:p>
          <a:p>
            <a:pPr marL="0" indent="0">
              <a:buNone/>
            </a:pPr>
            <a:endParaRPr lang="en-GB" sz="1050" dirty="0"/>
          </a:p>
          <a:p>
            <a:pPr>
              <a:buNone/>
            </a:pPr>
            <a:r>
              <a:rPr lang="en-GB" sz="1050" dirty="0" smtClean="0"/>
              <a:t>						          </a:t>
            </a:r>
          </a:p>
          <a:p>
            <a:pPr>
              <a:buNone/>
            </a:pPr>
            <a:r>
              <a:rPr lang="en-GB" sz="1050" dirty="0"/>
              <a:t>	</a:t>
            </a:r>
            <a:r>
              <a:rPr lang="en-GB" sz="1050" dirty="0" smtClean="0"/>
              <a:t>							</a:t>
            </a:r>
            <a:endParaRPr lang="en-GB" sz="1050" dirty="0"/>
          </a:p>
        </p:txBody>
      </p:sp>
    </p:spTree>
    <p:extLst>
      <p:ext uri="{BB962C8B-B14F-4D97-AF65-F5344CB8AC3E}">
        <p14:creationId xmlns:p14="http://schemas.microsoft.com/office/powerpoint/2010/main" val="372245775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normAutofit fontScale="85000" lnSpcReduction="10000"/>
          </a:bodyPr>
          <a:lstStyle/>
          <a:p>
            <a:r>
              <a:rPr lang="en-GB" dirty="0" smtClean="0"/>
              <a:t>What a company has to offer prospective or existing employees, which they would value and would attract them to that particular organisation</a:t>
            </a:r>
          </a:p>
          <a:p>
            <a:r>
              <a:rPr lang="en-GB" dirty="0" smtClean="0"/>
              <a:t>How the organisation sets themselves apart from their competitors</a:t>
            </a:r>
          </a:p>
          <a:p>
            <a:endParaRPr lang="en-GB" dirty="0"/>
          </a:p>
          <a:p>
            <a:pPr>
              <a:buNone/>
            </a:pPr>
            <a:endParaRPr lang="en-GB" dirty="0" smtClean="0"/>
          </a:p>
          <a:p>
            <a:endParaRPr lang="en-GB" dirty="0" smtClean="0"/>
          </a:p>
          <a:p>
            <a:endParaRPr lang="en-GB" sz="1700" dirty="0" smtClean="0"/>
          </a:p>
          <a:p>
            <a:pPr marL="0" indent="0">
              <a:buNone/>
            </a:pPr>
            <a:r>
              <a:rPr lang="en-GB" sz="1700" dirty="0" smtClean="0"/>
              <a:t>Adapted from:  Armstrong ( 2009, p496)</a:t>
            </a:r>
          </a:p>
          <a:p>
            <a:endParaRPr lang="en-GB" dirty="0"/>
          </a:p>
        </p:txBody>
      </p:sp>
      <p:sp>
        <p:nvSpPr>
          <p:cNvPr id="2" name="Title 1"/>
          <p:cNvSpPr>
            <a:spLocks noGrp="1"/>
          </p:cNvSpPr>
          <p:nvPr>
            <p:ph type="title"/>
          </p:nvPr>
        </p:nvSpPr>
        <p:spPr/>
        <p:txBody>
          <a:bodyPr>
            <a:normAutofit fontScale="90000"/>
          </a:bodyPr>
          <a:lstStyle/>
          <a:p>
            <a:pPr algn="l"/>
            <a:r>
              <a:rPr lang="en-GB" dirty="0" smtClean="0">
                <a:solidFill>
                  <a:schemeClr val="tx2">
                    <a:lumMod val="75000"/>
                  </a:schemeClr>
                </a:solidFill>
              </a:rPr>
              <a:t>LO1: Employee Value </a:t>
            </a:r>
            <a:r>
              <a:rPr lang="en-GB" dirty="0">
                <a:solidFill>
                  <a:schemeClr val="tx2">
                    <a:lumMod val="75000"/>
                  </a:schemeClr>
                </a:solidFill>
              </a:rPr>
              <a:t>P</a:t>
            </a:r>
            <a:r>
              <a:rPr lang="en-GB" dirty="0" smtClean="0">
                <a:solidFill>
                  <a:schemeClr val="tx2">
                    <a:lumMod val="75000"/>
                  </a:schemeClr>
                </a:solidFill>
              </a:rPr>
              <a:t>roposition</a:t>
            </a:r>
            <a:endParaRPr lang="en-GB" dirty="0">
              <a:solidFill>
                <a:schemeClr val="tx2">
                  <a:lumMod val="75000"/>
                </a:schemeClr>
              </a:solidFill>
            </a:endParaRPr>
          </a:p>
        </p:txBody>
      </p:sp>
      <p:pic>
        <p:nvPicPr>
          <p:cNvPr id="7" name="Picture 1"/>
          <p:cNvPicPr>
            <a:picLocks noChangeAspect="1" noChangeArrowheads="1"/>
          </p:cNvPicPr>
          <p:nvPr/>
        </p:nvPicPr>
        <p:blipFill>
          <a:blip r:embed="rId3"/>
          <a:srcRect/>
          <a:stretch>
            <a:fillRect/>
          </a:stretch>
        </p:blipFill>
        <p:spPr bwMode="auto">
          <a:xfrm>
            <a:off x="5286380" y="3643314"/>
            <a:ext cx="3214678" cy="2024787"/>
          </a:xfrm>
          <a:prstGeom prst="rect">
            <a:avLst/>
          </a:prstGeom>
          <a:noFill/>
          <a:ln w="9525">
            <a:noFill/>
            <a:miter lim="800000"/>
            <a:headEnd/>
            <a:tailEnd/>
          </a:ln>
          <a:effectLst/>
        </p:spPr>
      </p:pic>
    </p:spTree>
    <p:extLst>
      <p:ext uri="{BB962C8B-B14F-4D97-AF65-F5344CB8AC3E}">
        <p14:creationId xmlns:p14="http://schemas.microsoft.com/office/powerpoint/2010/main" val="31240039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700808"/>
            <a:ext cx="8229600" cy="4525963"/>
          </a:xfrm>
        </p:spPr>
        <p:txBody>
          <a:bodyPr/>
          <a:lstStyle/>
          <a:p>
            <a:r>
              <a:rPr lang="en-GB" dirty="0" smtClean="0"/>
              <a:t>“Employer branding is a useful tool to help organisations differentiate what they have to offer in the labour market, and recruit, retain and engage the people they need to succeed” 												</a:t>
            </a:r>
            <a:r>
              <a:rPr lang="en-GB" sz="2000" dirty="0" smtClean="0"/>
              <a:t>Source: CIPD, 2010</a:t>
            </a:r>
          </a:p>
        </p:txBody>
      </p:sp>
      <p:sp>
        <p:nvSpPr>
          <p:cNvPr id="3" name="Title 2"/>
          <p:cNvSpPr>
            <a:spLocks noGrp="1"/>
          </p:cNvSpPr>
          <p:nvPr>
            <p:ph type="title"/>
          </p:nvPr>
        </p:nvSpPr>
        <p:spPr/>
        <p:txBody>
          <a:bodyPr>
            <a:noAutofit/>
          </a:bodyPr>
          <a:lstStyle/>
          <a:p>
            <a:pPr algn="l"/>
            <a:r>
              <a:rPr lang="en-GB" sz="3200" dirty="0" smtClean="0">
                <a:solidFill>
                  <a:schemeClr val="tx2">
                    <a:lumMod val="75000"/>
                  </a:schemeClr>
                </a:solidFill>
              </a:rPr>
              <a:t>LO1: Benefits of effective employer branding</a:t>
            </a:r>
            <a:endParaRPr lang="en-GB" sz="3200" dirty="0">
              <a:solidFill>
                <a:schemeClr val="tx2">
                  <a:lumMod val="75000"/>
                </a:schemeClr>
              </a:solidFill>
            </a:endParaRPr>
          </a:p>
        </p:txBody>
      </p:sp>
    </p:spTree>
    <p:extLst>
      <p:ext uri="{BB962C8B-B14F-4D97-AF65-F5344CB8AC3E}">
        <p14:creationId xmlns:p14="http://schemas.microsoft.com/office/powerpoint/2010/main" val="20708362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pPr algn="l"/>
            <a:r>
              <a:rPr lang="en-GB" sz="3600" dirty="0" smtClean="0">
                <a:solidFill>
                  <a:schemeClr val="tx2">
                    <a:lumMod val="75000"/>
                  </a:schemeClr>
                </a:solidFill>
              </a:rPr>
              <a:t>LO1: Employer Branding  - Measuring Return on Investment</a:t>
            </a:r>
            <a:endParaRPr lang="en-GB" sz="3600" dirty="0">
              <a:solidFill>
                <a:schemeClr val="tx2">
                  <a:lumMod val="75000"/>
                </a:schemeClr>
              </a:solidFill>
            </a:endParaRPr>
          </a:p>
        </p:txBody>
      </p:sp>
      <p:pic>
        <p:nvPicPr>
          <p:cNvPr id="39938" name="Picture 2"/>
          <p:cNvPicPr>
            <a:picLocks noGrp="1" noChangeAspect="1" noChangeArrowheads="1"/>
          </p:cNvPicPr>
          <p:nvPr>
            <p:ph idx="1"/>
          </p:nvPr>
        </p:nvPicPr>
        <p:blipFill>
          <a:blip r:embed="rId3"/>
          <a:srcRect/>
          <a:stretch>
            <a:fillRect/>
          </a:stretch>
        </p:blipFill>
        <p:spPr bwMode="auto">
          <a:xfrm>
            <a:off x="1643042" y="1785926"/>
            <a:ext cx="5689284" cy="3657397"/>
          </a:xfrm>
          <a:prstGeom prst="rect">
            <a:avLst/>
          </a:prstGeom>
          <a:noFill/>
          <a:ln w="9525">
            <a:noFill/>
            <a:miter lim="800000"/>
            <a:headEnd/>
            <a:tailEnd/>
          </a:ln>
          <a:effectLst/>
        </p:spPr>
      </p:pic>
    </p:spTree>
    <p:extLst>
      <p:ext uri="{BB962C8B-B14F-4D97-AF65-F5344CB8AC3E}">
        <p14:creationId xmlns:p14="http://schemas.microsoft.com/office/powerpoint/2010/main" val="185030858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116632"/>
            <a:ext cx="8372476" cy="1521333"/>
          </a:xfrm>
        </p:spPr>
        <p:txBody>
          <a:bodyPr>
            <a:normAutofit/>
          </a:bodyPr>
          <a:lstStyle/>
          <a:p>
            <a:pPr algn="l"/>
            <a:r>
              <a:rPr lang="en-GB" sz="3600" dirty="0" smtClean="0">
                <a:solidFill>
                  <a:schemeClr val="tx2">
                    <a:lumMod val="75000"/>
                  </a:schemeClr>
                </a:solidFill>
              </a:rPr>
              <a:t>LO1: Indicators of success of employer brand</a:t>
            </a:r>
            <a:endParaRPr lang="en-GB" sz="3600" dirty="0">
              <a:solidFill>
                <a:schemeClr val="tx2">
                  <a:lumMod val="75000"/>
                </a:schemeClr>
              </a:solidFill>
            </a:endParaRPr>
          </a:p>
        </p:txBody>
      </p:sp>
      <p:sp>
        <p:nvSpPr>
          <p:cNvPr id="3" name="Content Placeholder 2"/>
          <p:cNvSpPr>
            <a:spLocks noGrp="1"/>
          </p:cNvSpPr>
          <p:nvPr>
            <p:ph sz="quarter" idx="2"/>
          </p:nvPr>
        </p:nvSpPr>
        <p:spPr>
          <a:xfrm>
            <a:off x="428596" y="1772817"/>
            <a:ext cx="4040188" cy="3744416"/>
          </a:xfrm>
          <a:ln>
            <a:solidFill>
              <a:schemeClr val="accent1"/>
            </a:solidFill>
          </a:ln>
        </p:spPr>
        <p:txBody>
          <a:bodyPr>
            <a:normAutofit/>
          </a:bodyPr>
          <a:lstStyle/>
          <a:p>
            <a:pPr>
              <a:buNone/>
            </a:pPr>
            <a:r>
              <a:rPr lang="en-GB" sz="1800" b="1" i="1" u="sng" dirty="0" smtClean="0"/>
              <a:t>Externally </a:t>
            </a:r>
            <a:r>
              <a:rPr lang="en-GB" sz="1800" b="1" i="1" u="sng" dirty="0"/>
              <a:t>focused </a:t>
            </a:r>
            <a:r>
              <a:rPr lang="en-GB" sz="1800" b="1" i="1" u="sng" dirty="0" smtClean="0"/>
              <a:t>measures</a:t>
            </a:r>
            <a:endParaRPr lang="en-GB" sz="1800" b="1" u="sng" dirty="0" smtClean="0"/>
          </a:p>
          <a:p>
            <a:pPr>
              <a:buFont typeface="Wingdings" pitchFamily="2" charset="2"/>
              <a:buChar char="q"/>
            </a:pPr>
            <a:r>
              <a:rPr lang="en-GB" sz="1800" b="1" u="sng" dirty="0" smtClean="0"/>
              <a:t>% </a:t>
            </a:r>
            <a:r>
              <a:rPr lang="en-GB" sz="1800" b="1" u="sng" dirty="0"/>
              <a:t>of job offers accepted </a:t>
            </a:r>
            <a:r>
              <a:rPr lang="en-GB" sz="1800" b="1" dirty="0"/>
              <a:t>Higher</a:t>
            </a:r>
            <a:r>
              <a:rPr lang="en-GB" sz="1800" dirty="0"/>
              <a:t> percentage than industry average indicates attractive</a:t>
            </a:r>
          </a:p>
          <a:p>
            <a:pPr>
              <a:buFont typeface="Wingdings" pitchFamily="2" charset="2"/>
              <a:buChar char="q"/>
            </a:pPr>
            <a:r>
              <a:rPr lang="en-GB" sz="1800" b="1" u="sng" dirty="0"/>
              <a:t>Number applicants per role </a:t>
            </a:r>
            <a:r>
              <a:rPr lang="en-GB" sz="1800" b="1" dirty="0"/>
              <a:t>Higher</a:t>
            </a:r>
            <a:r>
              <a:rPr lang="en-GB" sz="1800" dirty="0"/>
              <a:t> number of applicants than industry average indicates </a:t>
            </a:r>
            <a:r>
              <a:rPr lang="en-GB" sz="1800" dirty="0" smtClean="0"/>
              <a:t>attractive</a:t>
            </a:r>
            <a:endParaRPr lang="en-GB" sz="1800" dirty="0"/>
          </a:p>
        </p:txBody>
      </p:sp>
      <p:sp>
        <p:nvSpPr>
          <p:cNvPr id="9" name="Content Placeholder 8"/>
          <p:cNvSpPr>
            <a:spLocks noGrp="1"/>
          </p:cNvSpPr>
          <p:nvPr>
            <p:ph sz="quarter" idx="4"/>
          </p:nvPr>
        </p:nvSpPr>
        <p:spPr>
          <a:xfrm>
            <a:off x="4714876" y="1772816"/>
            <a:ext cx="4041775" cy="3744417"/>
          </a:xfrm>
          <a:noFill/>
          <a:ln>
            <a:solidFill>
              <a:schemeClr val="accent1"/>
            </a:solidFill>
          </a:ln>
        </p:spPr>
        <p:txBody>
          <a:bodyPr>
            <a:noAutofit/>
          </a:bodyPr>
          <a:lstStyle/>
          <a:p>
            <a:pPr>
              <a:buNone/>
            </a:pPr>
            <a:r>
              <a:rPr lang="en-GB" sz="1800" b="1" i="1" u="sng" dirty="0" smtClean="0"/>
              <a:t>Internally focused measures</a:t>
            </a:r>
            <a:endParaRPr lang="en-GB" sz="1800" b="1" i="1" dirty="0" smtClean="0"/>
          </a:p>
          <a:p>
            <a:pPr>
              <a:buFont typeface="Wingdings" pitchFamily="2" charset="2"/>
              <a:buChar char="q"/>
            </a:pPr>
            <a:r>
              <a:rPr lang="en-GB" sz="1800" b="1" u="sng" dirty="0" smtClean="0"/>
              <a:t>Average length of service </a:t>
            </a:r>
            <a:r>
              <a:rPr lang="en-GB" sz="1800" b="1" dirty="0" smtClean="0"/>
              <a:t>Higher</a:t>
            </a:r>
            <a:r>
              <a:rPr lang="en-GB" sz="1800" dirty="0" smtClean="0"/>
              <a:t> than industry average indicates attractive</a:t>
            </a:r>
          </a:p>
          <a:p>
            <a:pPr>
              <a:buFont typeface="Wingdings" pitchFamily="2" charset="2"/>
              <a:buChar char="q"/>
            </a:pPr>
            <a:r>
              <a:rPr lang="en-GB" sz="1800" b="1" u="sng" dirty="0" smtClean="0"/>
              <a:t>Average staff turnover</a:t>
            </a:r>
          </a:p>
          <a:p>
            <a:pPr>
              <a:buNone/>
            </a:pPr>
            <a:r>
              <a:rPr lang="en-GB" sz="1800" dirty="0" smtClean="0"/>
              <a:t>	</a:t>
            </a:r>
            <a:r>
              <a:rPr lang="en-GB" sz="1800" b="1" dirty="0" smtClean="0"/>
              <a:t>Lower</a:t>
            </a:r>
            <a:r>
              <a:rPr lang="en-GB" sz="1800" dirty="0" smtClean="0"/>
              <a:t> than industry average indicates accurate (contract fulfilled)</a:t>
            </a:r>
          </a:p>
          <a:p>
            <a:pPr>
              <a:buFont typeface="Wingdings" pitchFamily="2" charset="2"/>
              <a:buChar char="q"/>
            </a:pPr>
            <a:r>
              <a:rPr lang="en-GB" sz="1800" b="1" u="sng" dirty="0" smtClean="0"/>
              <a:t>Level of staff engagement </a:t>
            </a:r>
            <a:r>
              <a:rPr lang="en-GB" sz="1800" b="1" dirty="0" smtClean="0"/>
              <a:t>Higher</a:t>
            </a:r>
            <a:r>
              <a:rPr lang="en-GB" sz="1800" dirty="0" smtClean="0"/>
              <a:t> than industry average indicates accurate (contract fulfilled)</a:t>
            </a:r>
          </a:p>
          <a:p>
            <a:endParaRPr lang="en-GB" sz="1800" dirty="0"/>
          </a:p>
        </p:txBody>
      </p:sp>
    </p:spTree>
    <p:extLst>
      <p:ext uri="{BB962C8B-B14F-4D97-AF65-F5344CB8AC3E}">
        <p14:creationId xmlns:p14="http://schemas.microsoft.com/office/powerpoint/2010/main" val="320129098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600" dirty="0" smtClean="0">
                <a:solidFill>
                  <a:schemeClr val="tx2">
                    <a:lumMod val="75000"/>
                  </a:schemeClr>
                </a:solidFill>
              </a:rPr>
              <a:t>LO2: Becoming an Employer of Choice </a:t>
            </a:r>
            <a:endParaRPr lang="en-GB" sz="3600" dirty="0">
              <a:solidFill>
                <a:schemeClr val="tx2">
                  <a:lumMod val="75000"/>
                </a:schemeClr>
              </a:solidFill>
            </a:endParaRPr>
          </a:p>
        </p:txBody>
      </p:sp>
      <p:sp>
        <p:nvSpPr>
          <p:cNvPr id="3" name="Content Placeholder 2"/>
          <p:cNvSpPr>
            <a:spLocks noGrp="1"/>
          </p:cNvSpPr>
          <p:nvPr>
            <p:ph idx="1"/>
          </p:nvPr>
        </p:nvSpPr>
        <p:spPr>
          <a:xfrm>
            <a:off x="457200" y="1417638"/>
            <a:ext cx="8229600" cy="3917032"/>
          </a:xfrm>
        </p:spPr>
        <p:txBody>
          <a:bodyPr>
            <a:normAutofit lnSpcReduction="10000"/>
          </a:bodyPr>
          <a:lstStyle/>
          <a:p>
            <a:pPr>
              <a:buNone/>
            </a:pPr>
            <a:r>
              <a:rPr lang="en-GB" dirty="0"/>
              <a:t>Somewhere people want to work - as the organisation is able to :</a:t>
            </a:r>
          </a:p>
          <a:p>
            <a:r>
              <a:rPr lang="en-GB" dirty="0"/>
              <a:t>Meet people’s needs in relation to job satisfaction</a:t>
            </a:r>
          </a:p>
          <a:p>
            <a:r>
              <a:rPr lang="en-GB" dirty="0"/>
              <a:t>Provide a great working environment</a:t>
            </a:r>
          </a:p>
          <a:p>
            <a:r>
              <a:rPr lang="en-GB" dirty="0"/>
              <a:t>Offer prospects for development and promotion</a:t>
            </a:r>
          </a:p>
          <a:p>
            <a:pPr algn="r">
              <a:buNone/>
            </a:pPr>
            <a:r>
              <a:rPr lang="en-GB" sz="2000" i="1" dirty="0"/>
              <a:t>Adapted from </a:t>
            </a:r>
            <a:r>
              <a:rPr lang="en-GB" sz="2000" dirty="0"/>
              <a:t>Purcell et al (2003)</a:t>
            </a:r>
          </a:p>
          <a:p>
            <a:endParaRPr lang="en-GB" dirty="0"/>
          </a:p>
        </p:txBody>
      </p:sp>
    </p:spTree>
    <p:extLst>
      <p:ext uri="{BB962C8B-B14F-4D97-AF65-F5344CB8AC3E}">
        <p14:creationId xmlns:p14="http://schemas.microsoft.com/office/powerpoint/2010/main" val="40172660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10000"/>
          </a:bodyPr>
          <a:lstStyle/>
          <a:p>
            <a:r>
              <a:rPr lang="en-GB" dirty="0" smtClean="0"/>
              <a:t>Over 1 million employees have participated in this survey since its launch </a:t>
            </a:r>
          </a:p>
          <a:p>
            <a:r>
              <a:rPr lang="en-GB" dirty="0" smtClean="0"/>
              <a:t>Provides data on how employees feel about a number of factors associated with their employer</a:t>
            </a:r>
          </a:p>
          <a:p>
            <a:r>
              <a:rPr lang="en-GB" dirty="0" smtClean="0"/>
              <a:t>Provides a set of rankings which are used to rate employers</a:t>
            </a:r>
          </a:p>
          <a:p>
            <a:r>
              <a:rPr lang="en-GB" dirty="0" smtClean="0"/>
              <a:t>Provides an overall listing of the “Best” UK Companies to work for </a:t>
            </a:r>
          </a:p>
          <a:p>
            <a:r>
              <a:rPr lang="en-GB" dirty="0" smtClean="0"/>
              <a:t>Valuable resource for job hunters and employers</a:t>
            </a:r>
          </a:p>
        </p:txBody>
      </p:sp>
      <p:sp>
        <p:nvSpPr>
          <p:cNvPr id="2" name="Title 1"/>
          <p:cNvSpPr>
            <a:spLocks noGrp="1"/>
          </p:cNvSpPr>
          <p:nvPr>
            <p:ph type="title"/>
          </p:nvPr>
        </p:nvSpPr>
        <p:spPr>
          <a:xfrm>
            <a:off x="457200" y="332656"/>
            <a:ext cx="8229600" cy="1143000"/>
          </a:xfrm>
        </p:spPr>
        <p:txBody>
          <a:bodyPr>
            <a:normAutofit/>
          </a:bodyPr>
          <a:lstStyle/>
          <a:p>
            <a:pPr algn="l"/>
            <a:r>
              <a:rPr lang="en-GB" sz="4000" dirty="0" smtClean="0">
                <a:solidFill>
                  <a:schemeClr val="tx2">
                    <a:lumMod val="75000"/>
                  </a:schemeClr>
                </a:solidFill>
              </a:rPr>
              <a:t>LO2: Times Best Companies </a:t>
            </a:r>
            <a:endParaRPr lang="en-GB" sz="4000" dirty="0">
              <a:solidFill>
                <a:schemeClr val="tx2">
                  <a:lumMod val="75000"/>
                </a:schemeClr>
              </a:solidFill>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86601" y="192328"/>
            <a:ext cx="2057399" cy="1334729"/>
          </a:xfrm>
          <a:prstGeom prst="rect">
            <a:avLst/>
          </a:prstGeom>
        </p:spPr>
      </p:pic>
    </p:spTree>
    <p:extLst>
      <p:ext uri="{BB962C8B-B14F-4D97-AF65-F5344CB8AC3E}">
        <p14:creationId xmlns:p14="http://schemas.microsoft.com/office/powerpoint/2010/main" val="121697494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‘Best’ </a:t>
            </a:r>
            <a:r>
              <a:rPr lang="en-GB" dirty="0"/>
              <a:t>Companies mission statement is “To help make the world a better workplace</a:t>
            </a:r>
            <a:r>
              <a:rPr lang="en-GB" dirty="0" smtClean="0"/>
              <a:t>”</a:t>
            </a:r>
          </a:p>
          <a:p>
            <a:endParaRPr lang="en-GB" dirty="0" smtClean="0"/>
          </a:p>
          <a:p>
            <a:endParaRPr lang="en-GB" dirty="0" smtClean="0"/>
          </a:p>
          <a:p>
            <a:pPr>
              <a:buNone/>
            </a:pPr>
            <a:endParaRPr lang="en-GB" dirty="0" smtClean="0"/>
          </a:p>
          <a:p>
            <a:endParaRPr lang="en-GB" dirty="0"/>
          </a:p>
        </p:txBody>
      </p:sp>
      <p:sp>
        <p:nvSpPr>
          <p:cNvPr id="2" name="Title 1"/>
          <p:cNvSpPr>
            <a:spLocks noGrp="1"/>
          </p:cNvSpPr>
          <p:nvPr>
            <p:ph type="title"/>
          </p:nvPr>
        </p:nvSpPr>
        <p:spPr/>
        <p:txBody>
          <a:bodyPr>
            <a:normAutofit/>
          </a:bodyPr>
          <a:lstStyle/>
          <a:p>
            <a:pPr algn="l"/>
            <a:r>
              <a:rPr lang="en-GB" sz="3600" dirty="0" smtClean="0">
                <a:solidFill>
                  <a:schemeClr val="tx2">
                    <a:lumMod val="75000"/>
                  </a:schemeClr>
                </a:solidFill>
              </a:rPr>
              <a:t>LO2: Becoming an employer of choice</a:t>
            </a:r>
            <a:endParaRPr lang="en-GB" sz="3600" dirty="0">
              <a:solidFill>
                <a:schemeClr val="tx2">
                  <a:lumMod val="75000"/>
                </a:schemeClr>
              </a:solidFill>
            </a:endParaRPr>
          </a:p>
        </p:txBody>
      </p:sp>
      <p:pic>
        <p:nvPicPr>
          <p:cNvPr id="5124" name="Picture 4"/>
          <p:cNvPicPr>
            <a:picLocks noChangeAspect="1" noChangeArrowheads="1"/>
          </p:cNvPicPr>
          <p:nvPr/>
        </p:nvPicPr>
        <p:blipFill>
          <a:blip r:embed="rId3"/>
          <a:srcRect/>
          <a:stretch>
            <a:fillRect/>
          </a:stretch>
        </p:blipFill>
        <p:spPr bwMode="auto">
          <a:xfrm>
            <a:off x="2678893" y="2924274"/>
            <a:ext cx="3500462" cy="3576560"/>
          </a:xfrm>
          <a:prstGeom prst="rect">
            <a:avLst/>
          </a:prstGeom>
          <a:noFill/>
          <a:ln w="9525">
            <a:noFill/>
            <a:miter lim="800000"/>
            <a:headEnd/>
            <a:tailEnd/>
          </a:ln>
          <a:effectLst/>
        </p:spPr>
      </p:pic>
      <p:sp>
        <p:nvSpPr>
          <p:cNvPr id="12" name="Rectangle 11"/>
          <p:cNvSpPr/>
          <p:nvPr/>
        </p:nvSpPr>
        <p:spPr>
          <a:xfrm>
            <a:off x="2500298" y="5929330"/>
            <a:ext cx="3857652" cy="5715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74578896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0034" y="1214422"/>
            <a:ext cx="8229600" cy="4525963"/>
          </a:xfrm>
        </p:spPr>
        <p:txBody>
          <a:bodyPr>
            <a:noAutofit/>
          </a:bodyPr>
          <a:lstStyle/>
          <a:p>
            <a:pPr fontAlgn="t">
              <a:buNone/>
            </a:pPr>
            <a:r>
              <a:rPr lang="en-GB" sz="2200" b="1" u="sng" dirty="0" smtClean="0"/>
              <a:t>Leadership</a:t>
            </a:r>
          </a:p>
          <a:p>
            <a:pPr fontAlgn="t"/>
            <a:r>
              <a:rPr lang="en-GB" sz="2200" dirty="0" smtClean="0"/>
              <a:t>How employees feel about the head of the organisation, senior managers, and the organisations values and principles</a:t>
            </a:r>
          </a:p>
          <a:p>
            <a:pPr fontAlgn="t">
              <a:buNone/>
            </a:pPr>
            <a:r>
              <a:rPr lang="en-GB" sz="2200" b="1" u="sng" dirty="0" smtClean="0"/>
              <a:t>My Manager</a:t>
            </a:r>
          </a:p>
          <a:p>
            <a:pPr fontAlgn="t"/>
            <a:r>
              <a:rPr lang="en-GB" sz="2200" dirty="0" smtClean="0"/>
              <a:t>How employees feel about and communicate with their direct manager</a:t>
            </a:r>
          </a:p>
          <a:p>
            <a:pPr fontAlgn="t">
              <a:buNone/>
            </a:pPr>
            <a:r>
              <a:rPr lang="en-GB" sz="2200" b="1" u="sng" dirty="0" smtClean="0"/>
              <a:t>Personal Growth</a:t>
            </a:r>
          </a:p>
          <a:p>
            <a:pPr fontAlgn="t"/>
            <a:r>
              <a:rPr lang="en-GB" sz="2200" dirty="0" smtClean="0"/>
              <a:t>What employees feel about training and their future prospects</a:t>
            </a:r>
          </a:p>
          <a:p>
            <a:pPr fontAlgn="t">
              <a:buNone/>
            </a:pPr>
            <a:r>
              <a:rPr lang="en-GB" sz="2200" b="1" u="sng" dirty="0" smtClean="0"/>
              <a:t>Wellbeing</a:t>
            </a:r>
          </a:p>
          <a:p>
            <a:pPr fontAlgn="t"/>
            <a:r>
              <a:rPr lang="en-GB" sz="2200" dirty="0" smtClean="0"/>
              <a:t>How employees feel about stress, pressure at work, and work life balance</a:t>
            </a:r>
          </a:p>
          <a:p>
            <a:pPr fontAlgn="t"/>
            <a:endParaRPr lang="en-GB" sz="2200" dirty="0" smtClean="0"/>
          </a:p>
          <a:p>
            <a:endParaRPr lang="en-GB" sz="2200" dirty="0"/>
          </a:p>
        </p:txBody>
      </p:sp>
      <p:sp>
        <p:nvSpPr>
          <p:cNvPr id="2" name="Title 1"/>
          <p:cNvSpPr>
            <a:spLocks noGrp="1"/>
          </p:cNvSpPr>
          <p:nvPr>
            <p:ph type="title"/>
          </p:nvPr>
        </p:nvSpPr>
        <p:spPr/>
        <p:txBody>
          <a:bodyPr>
            <a:normAutofit/>
          </a:bodyPr>
          <a:lstStyle/>
          <a:p>
            <a:r>
              <a:rPr lang="en-GB" dirty="0" smtClean="0"/>
              <a:t>The Times Top 100 </a:t>
            </a:r>
            <a:br>
              <a:rPr lang="en-GB" dirty="0" smtClean="0"/>
            </a:br>
            <a:r>
              <a:rPr lang="en-GB" sz="1800" dirty="0" smtClean="0"/>
              <a:t>Dimensions measured</a:t>
            </a:r>
            <a:endParaRPr lang="en-GB" sz="1800" dirty="0"/>
          </a:p>
        </p:txBody>
      </p:sp>
    </p:spTree>
    <p:extLst>
      <p:ext uri="{BB962C8B-B14F-4D97-AF65-F5344CB8AC3E}">
        <p14:creationId xmlns:p14="http://schemas.microsoft.com/office/powerpoint/2010/main" val="363408081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Best Companies 2018</a:t>
            </a:r>
            <a:endParaRPr lang="en-GB" dirty="0"/>
          </a:p>
        </p:txBody>
      </p:sp>
      <p:sp>
        <p:nvSpPr>
          <p:cNvPr id="3" name="Content Placeholder 2"/>
          <p:cNvSpPr>
            <a:spLocks noGrp="1"/>
          </p:cNvSpPr>
          <p:nvPr>
            <p:ph idx="1"/>
          </p:nvPr>
        </p:nvSpPr>
        <p:spPr/>
        <p:txBody>
          <a:bodyPr/>
          <a:lstStyle/>
          <a:p>
            <a:r>
              <a:rPr lang="en-GB" dirty="0" smtClean="0"/>
              <a:t>Review the case study information about the companies you have been allocated.</a:t>
            </a:r>
          </a:p>
          <a:p>
            <a:r>
              <a:rPr lang="en-GB" dirty="0" smtClean="0"/>
              <a:t>Compare and contrast the practices which led to their success.</a:t>
            </a:r>
          </a:p>
          <a:p>
            <a:r>
              <a:rPr lang="en-GB" dirty="0" smtClean="0"/>
              <a:t>Are there common themes or are they distinctly different?  </a:t>
            </a:r>
            <a:endParaRPr lang="en-GB" dirty="0"/>
          </a:p>
        </p:txBody>
      </p:sp>
    </p:spTree>
    <p:extLst>
      <p:ext uri="{BB962C8B-B14F-4D97-AF65-F5344CB8AC3E}">
        <p14:creationId xmlns:p14="http://schemas.microsoft.com/office/powerpoint/2010/main" val="27641568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8596" y="1643050"/>
            <a:ext cx="8229600" cy="4525963"/>
          </a:xfrm>
        </p:spPr>
        <p:txBody>
          <a:bodyPr>
            <a:normAutofit fontScale="77500" lnSpcReduction="20000"/>
          </a:bodyPr>
          <a:lstStyle/>
          <a:p>
            <a:pPr fontAlgn="t">
              <a:buNone/>
            </a:pPr>
            <a:r>
              <a:rPr lang="en-GB" b="1" u="sng" dirty="0" smtClean="0"/>
              <a:t>My Team</a:t>
            </a:r>
          </a:p>
          <a:p>
            <a:pPr fontAlgn="t"/>
            <a:r>
              <a:rPr lang="en-GB" dirty="0" smtClean="0"/>
              <a:t>Employees feelings towards their immediate colleagues and how well they work together</a:t>
            </a:r>
          </a:p>
          <a:p>
            <a:pPr fontAlgn="t">
              <a:buNone/>
            </a:pPr>
            <a:r>
              <a:rPr lang="en-GB" b="1" u="sng" dirty="0" smtClean="0"/>
              <a:t>Giving Something Back</a:t>
            </a:r>
          </a:p>
          <a:p>
            <a:pPr fontAlgn="t"/>
            <a:r>
              <a:rPr lang="en-GB" dirty="0" smtClean="0"/>
              <a:t>The extent to which employees feel their organisation has a positive impact on society</a:t>
            </a:r>
          </a:p>
          <a:p>
            <a:pPr fontAlgn="t">
              <a:buNone/>
            </a:pPr>
            <a:r>
              <a:rPr lang="en-GB" b="1" u="sng" dirty="0" smtClean="0"/>
              <a:t>My Company</a:t>
            </a:r>
          </a:p>
          <a:p>
            <a:pPr fontAlgn="t"/>
            <a:r>
              <a:rPr lang="en-GB" dirty="0" smtClean="0"/>
              <a:t>The level of engagement employees have for their job and organisation</a:t>
            </a:r>
          </a:p>
          <a:p>
            <a:pPr fontAlgn="t">
              <a:buNone/>
            </a:pPr>
            <a:r>
              <a:rPr lang="en-GB" b="1" u="sng" dirty="0" smtClean="0"/>
              <a:t>Fair Deal</a:t>
            </a:r>
          </a:p>
          <a:p>
            <a:pPr fontAlgn="t"/>
            <a:r>
              <a:rPr lang="en-GB" dirty="0" smtClean="0"/>
              <a:t>How happy employees are with their pay and benefits</a:t>
            </a:r>
          </a:p>
          <a:p>
            <a:endParaRPr lang="en-GB" dirty="0"/>
          </a:p>
        </p:txBody>
      </p:sp>
      <p:sp>
        <p:nvSpPr>
          <p:cNvPr id="2" name="Title 1"/>
          <p:cNvSpPr>
            <a:spLocks noGrp="1"/>
          </p:cNvSpPr>
          <p:nvPr>
            <p:ph type="title"/>
          </p:nvPr>
        </p:nvSpPr>
        <p:spPr/>
        <p:txBody>
          <a:bodyPr/>
          <a:lstStyle/>
          <a:p>
            <a:r>
              <a:rPr lang="en-GB" dirty="0" smtClean="0"/>
              <a:t>The Times Top 100 </a:t>
            </a:r>
            <a:r>
              <a:rPr lang="en-GB" sz="2400" dirty="0" smtClean="0"/>
              <a:t>(Continued)</a:t>
            </a:r>
            <a:endParaRPr lang="en-GB" sz="2400" dirty="0"/>
          </a:p>
        </p:txBody>
      </p:sp>
    </p:spTree>
    <p:extLst>
      <p:ext uri="{BB962C8B-B14F-4D97-AF65-F5344CB8AC3E}">
        <p14:creationId xmlns:p14="http://schemas.microsoft.com/office/powerpoint/2010/main" val="301225266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57158" y="1423317"/>
            <a:ext cx="8229600" cy="4525963"/>
          </a:xfrm>
        </p:spPr>
        <p:txBody>
          <a:bodyPr>
            <a:normAutofit fontScale="92500" lnSpcReduction="20000"/>
          </a:bodyPr>
          <a:lstStyle/>
          <a:p>
            <a:r>
              <a:rPr lang="en-GB" dirty="0" smtClean="0"/>
              <a:t>Signifies an organisation of reputable quality &amp; reliability</a:t>
            </a:r>
          </a:p>
          <a:p>
            <a:r>
              <a:rPr lang="en-GB" dirty="0" smtClean="0"/>
              <a:t>Helps differentiate the employment offering from that of competitors</a:t>
            </a:r>
          </a:p>
          <a:p>
            <a:r>
              <a:rPr lang="en-GB" dirty="0" smtClean="0"/>
              <a:t>Builds familiarity – attracting employees away from competitors</a:t>
            </a:r>
          </a:p>
          <a:p>
            <a:r>
              <a:rPr lang="en-GB" dirty="0" smtClean="0"/>
              <a:t>Supports development of employee loyalty – encouraging employees to switch</a:t>
            </a:r>
          </a:p>
          <a:p>
            <a:r>
              <a:rPr lang="en-GB" dirty="0" smtClean="0"/>
              <a:t>Less money spent on recruitment advertising</a:t>
            </a:r>
          </a:p>
          <a:p>
            <a:r>
              <a:rPr lang="en-GB" dirty="0" smtClean="0"/>
              <a:t>Greater retention of existing employees</a:t>
            </a:r>
          </a:p>
          <a:p>
            <a:endParaRPr lang="en-GB" dirty="0" smtClean="0"/>
          </a:p>
          <a:p>
            <a:endParaRPr lang="en-GB" dirty="0"/>
          </a:p>
        </p:txBody>
      </p:sp>
      <p:sp>
        <p:nvSpPr>
          <p:cNvPr id="3" name="Title 2"/>
          <p:cNvSpPr>
            <a:spLocks noGrp="1"/>
          </p:cNvSpPr>
          <p:nvPr>
            <p:ph type="title"/>
          </p:nvPr>
        </p:nvSpPr>
        <p:spPr>
          <a:xfrm>
            <a:off x="500034" y="285728"/>
            <a:ext cx="8229600" cy="1143000"/>
          </a:xfrm>
        </p:spPr>
        <p:txBody>
          <a:bodyPr>
            <a:normAutofit/>
          </a:bodyPr>
          <a:lstStyle/>
          <a:p>
            <a:pPr algn="l"/>
            <a:r>
              <a:rPr lang="en-GB" sz="3000" dirty="0" smtClean="0">
                <a:solidFill>
                  <a:schemeClr val="tx2">
                    <a:lumMod val="75000"/>
                  </a:schemeClr>
                </a:solidFill>
              </a:rPr>
              <a:t>LO2: Benefits of being an employer of choice</a:t>
            </a:r>
            <a:endParaRPr lang="en-GB" sz="3000" dirty="0">
              <a:solidFill>
                <a:schemeClr val="tx2">
                  <a:lumMod val="75000"/>
                </a:schemeClr>
              </a:solidFill>
            </a:endParaRPr>
          </a:p>
        </p:txBody>
      </p:sp>
    </p:spTree>
    <p:extLst>
      <p:ext uri="{BB962C8B-B14F-4D97-AF65-F5344CB8AC3E}">
        <p14:creationId xmlns:p14="http://schemas.microsoft.com/office/powerpoint/2010/main" val="1911812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smtClean="0">
                <a:solidFill>
                  <a:schemeClr val="tx2">
                    <a:lumMod val="75000"/>
                  </a:schemeClr>
                </a:solidFill>
              </a:rPr>
              <a:t>LO3: SWOT Your Employer Brand</a:t>
            </a:r>
            <a:endParaRPr lang="en-GB" dirty="0">
              <a:solidFill>
                <a:schemeClr val="tx2">
                  <a:lumMod val="75000"/>
                </a:schemeClr>
              </a:solidFill>
            </a:endParaRPr>
          </a:p>
        </p:txBody>
      </p:sp>
      <p:sp>
        <p:nvSpPr>
          <p:cNvPr id="3" name="Content Placeholder 2"/>
          <p:cNvSpPr>
            <a:spLocks noGrp="1"/>
          </p:cNvSpPr>
          <p:nvPr>
            <p:ph idx="1"/>
          </p:nvPr>
        </p:nvSpPr>
        <p:spPr/>
        <p:txBody>
          <a:bodyPr>
            <a:normAutofit fontScale="92500" lnSpcReduction="20000"/>
          </a:bodyPr>
          <a:lstStyle/>
          <a:p>
            <a:r>
              <a:rPr lang="en-GB" b="1" dirty="0" smtClean="0"/>
              <a:t>Strengths and Weaknesses </a:t>
            </a:r>
            <a:r>
              <a:rPr lang="en-GB" dirty="0" smtClean="0"/>
              <a:t>– </a:t>
            </a:r>
            <a:r>
              <a:rPr lang="en-GB" u="sng" dirty="0" smtClean="0"/>
              <a:t>internal value </a:t>
            </a:r>
            <a:r>
              <a:rPr lang="en-GB" dirty="0" smtClean="0"/>
              <a:t>creating or destroying  factors, such as assets, skills, resources an organisation has at its disposal relative to its competitors</a:t>
            </a:r>
          </a:p>
          <a:p>
            <a:r>
              <a:rPr lang="en-GB" b="1" dirty="0" smtClean="0"/>
              <a:t>Opportunities and Threats </a:t>
            </a:r>
            <a:r>
              <a:rPr lang="en-GB" dirty="0" smtClean="0"/>
              <a:t>– </a:t>
            </a:r>
            <a:r>
              <a:rPr lang="en-GB" u="sng" dirty="0" smtClean="0"/>
              <a:t>external value </a:t>
            </a:r>
            <a:r>
              <a:rPr lang="en-GB" dirty="0" smtClean="0"/>
              <a:t>creating or destroying factors an organisation cannot control,  but emerge from the competitive dynamics of the industry or from demographic, political, economic, technical, social, legal or cultural factors</a:t>
            </a:r>
            <a:endParaRPr lang="en-GB" dirty="0"/>
          </a:p>
        </p:txBody>
      </p:sp>
    </p:spTree>
    <p:extLst>
      <p:ext uri="{BB962C8B-B14F-4D97-AF65-F5344CB8AC3E}">
        <p14:creationId xmlns:p14="http://schemas.microsoft.com/office/powerpoint/2010/main" val="213556994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548680"/>
            <a:ext cx="8328025" cy="219075"/>
          </a:xfrm>
        </p:spPr>
        <p:txBody>
          <a:bodyPr>
            <a:noAutofit/>
          </a:bodyPr>
          <a:lstStyle/>
          <a:p>
            <a:pPr algn="l" eaLnBrk="1" hangingPunct="1"/>
            <a:r>
              <a:rPr lang="en-US" altLang="en-US" sz="3200" dirty="0" smtClean="0"/>
              <a:t>Recap</a:t>
            </a:r>
          </a:p>
        </p:txBody>
      </p:sp>
      <p:graphicFrame>
        <p:nvGraphicFramePr>
          <p:cNvPr id="7" name="Tijdelijke aanduiding voor tabel 6"/>
          <p:cNvGraphicFramePr>
            <a:graphicFrameLocks noGrp="1"/>
          </p:cNvGraphicFramePr>
          <p:nvPr>
            <p:ph type="tbl" sz="quarter" idx="16"/>
            <p:extLst/>
          </p:nvPr>
        </p:nvGraphicFramePr>
        <p:xfrm>
          <a:off x="385887" y="2636912"/>
          <a:ext cx="8310562" cy="2614614"/>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US" sz="2000" b="1" dirty="0" smtClean="0">
                          <a:solidFill>
                            <a:schemeClr val="bg1"/>
                          </a:solidFill>
                        </a:rPr>
                        <a:t>1</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tx1"/>
                          </a:solidFill>
                          <a:effectLst/>
                          <a:latin typeface="+mn-lt"/>
                          <a:ea typeface="+mn-ea"/>
                          <a:cs typeface="+mn-cs"/>
                        </a:rPr>
                        <a:t>Explain how organisations position themselves strategically in competitive labour markets. </a:t>
                      </a:r>
                      <a:endParaRPr lang="en-GB" sz="1600" dirty="0" smtClean="0">
                        <a:effectLst/>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US" sz="2000" b="1" dirty="0" smtClean="0">
                          <a:solidFill>
                            <a:schemeClr val="bg1"/>
                          </a:solidFill>
                        </a:rPr>
                        <a:t>2</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tx1"/>
                          </a:solidFill>
                          <a:effectLst/>
                          <a:latin typeface="+mn-lt"/>
                          <a:ea typeface="+mn-ea"/>
                          <a:cs typeface="+mn-cs"/>
                        </a:rPr>
                        <a:t>Evaluate why and how organisations seek to be seen as employers of choice</a:t>
                      </a:r>
                      <a:r>
                        <a:rPr lang="en-US" sz="1700" b="0" baseline="0" dirty="0" smtClean="0">
                          <a:solidFill>
                            <a:schemeClr val="tx1"/>
                          </a:solidFill>
                        </a:rPr>
                        <a:t>.</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r>
                        <a:rPr lang="en-US" sz="2000" b="1" dirty="0" smtClean="0">
                          <a:solidFill>
                            <a:schemeClr val="bg1"/>
                          </a:solidFill>
                        </a:rPr>
                        <a:t>3</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tx1"/>
                          </a:solidFill>
                          <a:effectLst/>
                          <a:latin typeface="+mn-lt"/>
                          <a:ea typeface="+mn-ea"/>
                          <a:cs typeface="+mn-cs"/>
                        </a:rPr>
                        <a:t>Analyse the relative strengths and weaknesses of labour market competitors.</a:t>
                      </a:r>
                      <a:endParaRPr lang="en-GB" sz="1600" dirty="0" smtClean="0">
                        <a:effectLst/>
                      </a:endParaRPr>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23</a:t>
            </a:fld>
            <a:endParaRPr lang="en-US" dirty="0"/>
          </a:p>
        </p:txBody>
      </p:sp>
      <p:sp>
        <p:nvSpPr>
          <p:cNvPr id="3" name="TextBox 2"/>
          <p:cNvSpPr txBox="1"/>
          <p:nvPr/>
        </p:nvSpPr>
        <p:spPr>
          <a:xfrm>
            <a:off x="467544" y="1052736"/>
            <a:ext cx="8147248" cy="1200329"/>
          </a:xfrm>
          <a:prstGeom prst="rect">
            <a:avLst/>
          </a:prstGeom>
          <a:noFill/>
        </p:spPr>
        <p:txBody>
          <a:bodyPr wrap="square" rtlCol="0">
            <a:spAutoFit/>
          </a:bodyPr>
          <a:lstStyle/>
          <a:p>
            <a:r>
              <a:rPr lang="en-GB" dirty="0" smtClean="0"/>
              <a:t>The aim of this session is to enable you to contribute to resourcing strategies within your organisation.</a:t>
            </a:r>
          </a:p>
          <a:p>
            <a:endParaRPr lang="en-GB" dirty="0" smtClean="0"/>
          </a:p>
          <a:p>
            <a:r>
              <a:rPr lang="en-GB" dirty="0" smtClean="0"/>
              <a:t>You should now be able to:</a:t>
            </a:r>
            <a:endParaRPr lang="en-GB" dirty="0"/>
          </a:p>
        </p:txBody>
      </p:sp>
    </p:spTree>
    <p:extLst>
      <p:ext uri="{BB962C8B-B14F-4D97-AF65-F5344CB8AC3E}">
        <p14:creationId xmlns:p14="http://schemas.microsoft.com/office/powerpoint/2010/main" val="2481393897"/>
      </p:ext>
    </p:extLst>
  </p:cSld>
  <p:clrMapOvr>
    <a:masterClrMapping/>
  </p:clrMapOvr>
  <p:transition spd="med">
    <p:fade/>
  </p:transition>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www.w3.org/XML/1998/namespace"/>
    <ds:schemaRef ds:uri="http://schemas.microsoft.com/office/2006/documentManagement/types"/>
    <ds:schemaRef ds:uri="http://purl.org/dc/elements/1.1/"/>
    <ds:schemaRef ds:uri="http://schemas.openxmlformats.org/package/2006/metadata/core-properties"/>
    <ds:schemaRef ds:uri="303dbf9b-b85b-46a0-94f1-894078c07ecd"/>
    <ds:schemaRef ds:uri="http://schemas.microsoft.com/office/2006/metadata/properties"/>
    <ds:schemaRef ds:uri="http://schemas.microsoft.com/office/infopath/2007/PartnerControls"/>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953</TotalTime>
  <Words>1594</Words>
  <Application>Microsoft Office PowerPoint</Application>
  <PresentationFormat>On-screen Show (4:3)</PresentationFormat>
  <Paragraphs>186</Paragraphs>
  <Slides>23</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Myriad Pro</vt:lpstr>
      <vt:lpstr>Tahoma</vt:lpstr>
      <vt:lpstr>Wingdings</vt:lpstr>
      <vt:lpstr>20140311PresentationUWTSDTemplate</vt:lpstr>
      <vt:lpstr>Resourcing and Talent Planning:  Becoming an Employer of Choice</vt:lpstr>
      <vt:lpstr>“All organisations have, consciously or otherwise, an employer brand. It's the way in which organisations differentiate themselves in the labour market, enabling them to recruit, retain and engage the right people. A strong employer brand helps businesses compete for the best talent and establish credibility. It should connect with an organisation’s values and must run consistently through its approach to people management.”.</vt:lpstr>
      <vt:lpstr>Learning Outcomes</vt:lpstr>
      <vt:lpstr>LO1: Employer Brand</vt:lpstr>
      <vt:lpstr>LO1: Employer Brand</vt:lpstr>
      <vt:lpstr>LO1: Insights</vt:lpstr>
      <vt:lpstr>LO2: Strategic Choice (Higgs, 2004)</vt:lpstr>
      <vt:lpstr>LO1: Types of Employer Brand</vt:lpstr>
      <vt:lpstr>LO1: The Good, the Bad and the Ugly</vt:lpstr>
      <vt:lpstr>LO1: Establishing an Employer Brand</vt:lpstr>
      <vt:lpstr>LO1: Employee Value Proposition</vt:lpstr>
      <vt:lpstr>LO1: Benefits of effective employer branding</vt:lpstr>
      <vt:lpstr>LO1: Employer Branding  - Measuring Return on Investment</vt:lpstr>
      <vt:lpstr>LO1: Indicators of success of employer brand</vt:lpstr>
      <vt:lpstr>LO2: Becoming an Employer of Choice </vt:lpstr>
      <vt:lpstr>LO2: Times Best Companies </vt:lpstr>
      <vt:lpstr>LO2: Becoming an employer of choice</vt:lpstr>
      <vt:lpstr>The Times Top 100  Dimensions measured</vt:lpstr>
      <vt:lpstr>Best Companies 2018</vt:lpstr>
      <vt:lpstr>The Times Top 100 (Continued)</vt:lpstr>
      <vt:lpstr>LO2: Benefits of being an employer of choice</vt:lpstr>
      <vt:lpstr>LO3: SWOT Your Employer Brand</vt:lpstr>
      <vt:lpstr>Recap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Hayward</cp:lastModifiedBy>
  <cp:revision>25</cp:revision>
  <cp:lastPrinted>2017-01-19T08:55:42Z</cp:lastPrinted>
  <dcterms:created xsi:type="dcterms:W3CDTF">2015-04-14T15:21:28Z</dcterms:created>
  <dcterms:modified xsi:type="dcterms:W3CDTF">2019-01-10T14:18:44Z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