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20"/>
  </p:notesMasterIdLst>
  <p:sldIdLst>
    <p:sldId id="256" r:id="rId2"/>
    <p:sldId id="261" r:id="rId3"/>
    <p:sldId id="262" r:id="rId4"/>
    <p:sldId id="263" r:id="rId5"/>
    <p:sldId id="264" r:id="rId6"/>
    <p:sldId id="257" r:id="rId7"/>
    <p:sldId id="258" r:id="rId8"/>
    <p:sldId id="260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7371" autoAdjust="0"/>
  </p:normalViewPr>
  <p:slideViewPr>
    <p:cSldViewPr>
      <p:cViewPr varScale="1">
        <p:scale>
          <a:sx n="78" d="100"/>
          <a:sy n="78" d="100"/>
        </p:scale>
        <p:origin x="-173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DDA152-CDAE-49F8-9999-7DC614B5A48F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65DE5D-0C19-45F2-89DF-AC60728981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98612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943080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494513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61056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887378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531442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623642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87252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73038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514827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620558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430419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040359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360442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588217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65DE5D-0C19-45F2-89DF-AC6072898198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26424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31C3DDE-1F84-423F-94B2-EE5CD7B1E753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1217CF2-675F-496C-A236-15F97FC7BE2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Working with Children and Adolescents.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3356992"/>
            <a:ext cx="2491949" cy="323423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04170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1880-1940 – the early pioneers</a:t>
            </a:r>
          </a:p>
          <a:p>
            <a:pPr lvl="1"/>
            <a:r>
              <a:rPr lang="en-GB" dirty="0" smtClean="0"/>
              <a:t>Sigmund Freud</a:t>
            </a:r>
          </a:p>
          <a:p>
            <a:pPr lvl="1"/>
            <a:r>
              <a:rPr lang="en-GB" dirty="0" smtClean="0"/>
              <a:t>Anna Freud</a:t>
            </a:r>
          </a:p>
          <a:p>
            <a:pPr lvl="1"/>
            <a:r>
              <a:rPr lang="en-GB" dirty="0" smtClean="0"/>
              <a:t>Melanie Klein</a:t>
            </a:r>
          </a:p>
          <a:p>
            <a:pPr lvl="1"/>
            <a:r>
              <a:rPr lang="en-GB" dirty="0" smtClean="0"/>
              <a:t>Donald </a:t>
            </a:r>
            <a:r>
              <a:rPr lang="en-GB" dirty="0" err="1" smtClean="0"/>
              <a:t>Winnicott</a:t>
            </a:r>
            <a:endParaRPr lang="en-GB" dirty="0" smtClean="0"/>
          </a:p>
          <a:p>
            <a:pPr lvl="1"/>
            <a:r>
              <a:rPr lang="en-GB" dirty="0" smtClean="0"/>
              <a:t>Carl Jung</a:t>
            </a:r>
          </a:p>
          <a:p>
            <a:pPr lvl="1"/>
            <a:r>
              <a:rPr lang="en-GB" dirty="0" smtClean="0"/>
              <a:t>Margaret </a:t>
            </a:r>
            <a:r>
              <a:rPr lang="en-GB" dirty="0" err="1" smtClean="0"/>
              <a:t>Lowenfeld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087713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1920-1975 – theories of child development</a:t>
            </a:r>
          </a:p>
          <a:p>
            <a:r>
              <a:rPr lang="en-GB" dirty="0" smtClean="0"/>
              <a:t>Maslow</a:t>
            </a:r>
          </a:p>
          <a:p>
            <a:r>
              <a:rPr lang="en-GB" dirty="0" smtClean="0"/>
              <a:t>Erikson</a:t>
            </a:r>
          </a:p>
          <a:p>
            <a:r>
              <a:rPr lang="en-GB" dirty="0" smtClean="0"/>
              <a:t>Piaget</a:t>
            </a:r>
          </a:p>
          <a:p>
            <a:r>
              <a:rPr lang="en-GB" dirty="0" smtClean="0"/>
              <a:t>Kohlberg</a:t>
            </a:r>
          </a:p>
          <a:p>
            <a:r>
              <a:rPr lang="en-GB" dirty="0" smtClean="0"/>
              <a:t>Bowlby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98163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1940-1980 – Humanistic/ Existential theories.</a:t>
            </a:r>
          </a:p>
          <a:p>
            <a:r>
              <a:rPr lang="en-GB" dirty="0" smtClean="0"/>
              <a:t>Rogers</a:t>
            </a:r>
          </a:p>
          <a:p>
            <a:r>
              <a:rPr lang="en-GB" dirty="0" err="1" smtClean="0"/>
              <a:t>Axline</a:t>
            </a:r>
            <a:endParaRPr lang="en-GB" dirty="0" smtClean="0"/>
          </a:p>
          <a:p>
            <a:r>
              <a:rPr lang="en-GB" dirty="0" err="1" smtClean="0"/>
              <a:t>Perls</a:t>
            </a:r>
            <a:endParaRPr lang="en-GB" dirty="0" smtClean="0"/>
          </a:p>
          <a:p>
            <a:r>
              <a:rPr lang="en-GB" dirty="0" err="1" smtClean="0"/>
              <a:t>Oaklander</a:t>
            </a:r>
            <a:endParaRPr lang="en-GB" dirty="0" smtClean="0"/>
          </a:p>
          <a:p>
            <a:r>
              <a:rPr lang="en-GB" dirty="0" smtClean="0"/>
              <a:t>Ellis</a:t>
            </a:r>
          </a:p>
          <a:p>
            <a:r>
              <a:rPr lang="en-GB" dirty="0" err="1" smtClean="0"/>
              <a:t>Bandler</a:t>
            </a:r>
            <a:endParaRPr lang="en-GB" dirty="0" smtClean="0"/>
          </a:p>
          <a:p>
            <a:r>
              <a:rPr lang="en-GB" dirty="0" smtClean="0"/>
              <a:t>Grinder</a:t>
            </a:r>
          </a:p>
          <a:p>
            <a:r>
              <a:rPr lang="en-GB" dirty="0" err="1" smtClean="0"/>
              <a:t>Glasser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10960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1980 onwards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Narrative therapy</a:t>
            </a:r>
          </a:p>
          <a:p>
            <a:r>
              <a:rPr lang="en-GB" dirty="0" smtClean="0"/>
              <a:t>Time-limited play therapy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43193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with CYP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Working with adults, adolescents and children</a:t>
            </a:r>
          </a:p>
          <a:p>
            <a:r>
              <a:rPr lang="en-GB" dirty="0" smtClean="0"/>
              <a:t>Therapeutic relationship</a:t>
            </a:r>
          </a:p>
          <a:p>
            <a:r>
              <a:rPr lang="en-GB" dirty="0" smtClean="0"/>
              <a:t>Goals of Therapy?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168180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Level 1 goals – fundamental </a:t>
            </a:r>
            <a:r>
              <a:rPr lang="en-GB" dirty="0"/>
              <a:t>g</a:t>
            </a:r>
            <a:r>
              <a:rPr lang="en-GB" dirty="0" smtClean="0"/>
              <a:t>oals</a:t>
            </a:r>
          </a:p>
          <a:p>
            <a:r>
              <a:rPr lang="en-GB" dirty="0" smtClean="0"/>
              <a:t>Level 2 goals – the parents’ goals</a:t>
            </a:r>
          </a:p>
          <a:p>
            <a:r>
              <a:rPr lang="en-GB" dirty="0" smtClean="0"/>
              <a:t>Level 3 goals – the counsellor’s goals</a:t>
            </a:r>
          </a:p>
          <a:p>
            <a:r>
              <a:rPr lang="en-GB" dirty="0" smtClean="0"/>
              <a:t>Level 4 goals – the child’s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18283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Therapeutic relationship is crucial</a:t>
            </a:r>
          </a:p>
          <a:p>
            <a:r>
              <a:rPr lang="en-GB" dirty="0" smtClean="0"/>
              <a:t>General Attributes:</a:t>
            </a:r>
          </a:p>
          <a:p>
            <a:pPr lvl="1"/>
            <a:r>
              <a:rPr lang="en-GB" dirty="0" smtClean="0"/>
              <a:t>A link between the child’s world and the counsellor</a:t>
            </a:r>
          </a:p>
          <a:p>
            <a:pPr lvl="1"/>
            <a:r>
              <a:rPr lang="en-GB" dirty="0" smtClean="0"/>
              <a:t>Exclusive</a:t>
            </a:r>
          </a:p>
          <a:p>
            <a:pPr lvl="1"/>
            <a:r>
              <a:rPr lang="en-GB" dirty="0" smtClean="0"/>
              <a:t>Safe</a:t>
            </a:r>
          </a:p>
          <a:p>
            <a:pPr lvl="1"/>
            <a:r>
              <a:rPr lang="en-GB" dirty="0" smtClean="0"/>
              <a:t>Authentic</a:t>
            </a:r>
          </a:p>
          <a:p>
            <a:pPr lvl="1"/>
            <a:r>
              <a:rPr lang="en-GB" dirty="0" smtClean="0"/>
              <a:t>Confidential</a:t>
            </a:r>
          </a:p>
          <a:p>
            <a:pPr lvl="1"/>
            <a:r>
              <a:rPr lang="en-GB" dirty="0" smtClean="0"/>
              <a:t>Non-intrusive</a:t>
            </a:r>
          </a:p>
          <a:p>
            <a:pPr lvl="1"/>
            <a:r>
              <a:rPr lang="en-GB" dirty="0" smtClean="0"/>
              <a:t>Purposeful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543709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Counselling Children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process:</a:t>
            </a:r>
          </a:p>
          <a:p>
            <a:pPr lvl="1"/>
            <a:r>
              <a:rPr lang="en-GB" dirty="0" smtClean="0"/>
              <a:t>Initial Assessment</a:t>
            </a:r>
          </a:p>
          <a:p>
            <a:pPr lvl="1"/>
            <a:r>
              <a:rPr lang="en-GB" dirty="0" smtClean="0"/>
              <a:t>Creating the relationship</a:t>
            </a:r>
          </a:p>
        </p:txBody>
      </p:sp>
    </p:spTree>
    <p:extLst>
      <p:ext uri="{BB962C8B-B14F-4D97-AF65-F5344CB8AC3E}">
        <p14:creationId xmlns:p14="http://schemas.microsoft.com/office/powerpoint/2010/main" xmlns="" val="1727068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Counselling Children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Inviting and encouraging the child</a:t>
            </a:r>
          </a:p>
          <a:p>
            <a:pPr lvl="1"/>
            <a:r>
              <a:rPr lang="en-GB" dirty="0"/>
              <a:t>Giving opportunities for release of emotions</a:t>
            </a:r>
          </a:p>
          <a:p>
            <a:pPr lvl="1"/>
            <a:r>
              <a:rPr lang="en-GB" dirty="0"/>
              <a:t>Empowerment</a:t>
            </a:r>
          </a:p>
          <a:p>
            <a:pPr lvl="1"/>
            <a:r>
              <a:rPr lang="en-GB" dirty="0"/>
              <a:t>Enabling alternative behaviour strategies</a:t>
            </a:r>
          </a:p>
          <a:p>
            <a:pPr lvl="1"/>
            <a:r>
              <a:rPr lang="en-GB" dirty="0"/>
              <a:t>Review and Case closure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592585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Counselling Adolescents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adolescence?</a:t>
            </a:r>
          </a:p>
          <a:p>
            <a:pPr lvl="1"/>
            <a:r>
              <a:rPr lang="en-GB" dirty="0" smtClean="0"/>
              <a:t>Biological Challenges</a:t>
            </a:r>
          </a:p>
          <a:p>
            <a:pPr lvl="1"/>
            <a:r>
              <a:rPr lang="en-GB" dirty="0" smtClean="0"/>
              <a:t>Cognitive Challenges</a:t>
            </a:r>
          </a:p>
          <a:p>
            <a:pPr lvl="1"/>
            <a:r>
              <a:rPr lang="en-GB" dirty="0" smtClean="0"/>
              <a:t>Psychological Challenges</a:t>
            </a:r>
          </a:p>
          <a:p>
            <a:pPr lvl="1"/>
            <a:r>
              <a:rPr lang="en-GB" dirty="0" smtClean="0"/>
              <a:t>Social Challenges</a:t>
            </a:r>
          </a:p>
          <a:p>
            <a:pPr lvl="1"/>
            <a:r>
              <a:rPr lang="en-GB" dirty="0" smtClean="0"/>
              <a:t>Moral and Spiritual Challenges</a:t>
            </a:r>
          </a:p>
        </p:txBody>
      </p:sp>
    </p:spTree>
    <p:extLst>
      <p:ext uri="{BB962C8B-B14F-4D97-AF65-F5344CB8AC3E}">
        <p14:creationId xmlns:p14="http://schemas.microsoft.com/office/powerpoint/2010/main" xmlns="" val="3962144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Bowlby’s attachment theory</a:t>
            </a:r>
          </a:p>
          <a:p>
            <a:r>
              <a:rPr lang="en-GB" dirty="0" smtClean="0"/>
              <a:t>Impact of attachment on an individual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1797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Dangers for Adolescents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Peer Pressure and Influence of Parents</a:t>
            </a:r>
          </a:p>
          <a:p>
            <a:r>
              <a:rPr lang="en-GB" dirty="0" smtClean="0"/>
              <a:t>Gangs</a:t>
            </a:r>
          </a:p>
          <a:p>
            <a:r>
              <a:rPr lang="en-GB" dirty="0" smtClean="0"/>
              <a:t>Alcohol, Smoking and Other drugs</a:t>
            </a:r>
          </a:p>
          <a:p>
            <a:r>
              <a:rPr lang="en-GB" dirty="0" smtClean="0"/>
              <a:t>Sexual Behaviour</a:t>
            </a:r>
          </a:p>
          <a:p>
            <a:r>
              <a:rPr lang="en-GB" dirty="0" smtClean="0"/>
              <a:t>Risk taking behaviour</a:t>
            </a:r>
          </a:p>
          <a:p>
            <a:r>
              <a:rPr lang="en-GB" dirty="0" smtClean="0"/>
              <a:t>Weight 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175371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Adolescent Mental Health 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Depression</a:t>
            </a:r>
          </a:p>
          <a:p>
            <a:r>
              <a:rPr lang="en-GB" dirty="0" smtClean="0"/>
              <a:t>Suicidal thoughts</a:t>
            </a:r>
          </a:p>
          <a:p>
            <a:r>
              <a:rPr lang="en-GB" dirty="0" smtClean="0"/>
              <a:t>Anxiety disorders</a:t>
            </a:r>
          </a:p>
          <a:p>
            <a:r>
              <a:rPr lang="en-GB" dirty="0" smtClean="0"/>
              <a:t>Early signs of psychosis</a:t>
            </a:r>
          </a:p>
          <a:p>
            <a:r>
              <a:rPr lang="en-GB" dirty="0" smtClean="0"/>
              <a:t>PTSD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4919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Counselling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Differences between counselling children and Young People:</a:t>
            </a:r>
          </a:p>
          <a:p>
            <a:pPr lvl="1"/>
            <a:r>
              <a:rPr lang="en-GB" dirty="0" smtClean="0"/>
              <a:t>Less dependent on their families</a:t>
            </a:r>
          </a:p>
          <a:p>
            <a:pPr lvl="1"/>
            <a:r>
              <a:rPr lang="en-GB" dirty="0" smtClean="0"/>
              <a:t>More complex cognitive processes</a:t>
            </a:r>
          </a:p>
          <a:p>
            <a:pPr lvl="1"/>
            <a:r>
              <a:rPr lang="en-GB" dirty="0" smtClean="0"/>
              <a:t>Respectful of the developmental needs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296205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Proactive Counselling Behaviours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Being responsive to the adolescent’s developmental needs</a:t>
            </a:r>
          </a:p>
          <a:p>
            <a:r>
              <a:rPr lang="en-GB" dirty="0" smtClean="0"/>
              <a:t>Believing the adolescent</a:t>
            </a:r>
          </a:p>
          <a:p>
            <a:r>
              <a:rPr lang="en-GB" dirty="0" smtClean="0"/>
              <a:t>Joining an adolescent style of conversation</a:t>
            </a:r>
          </a:p>
          <a:p>
            <a:r>
              <a:rPr lang="en-GB" dirty="0" smtClean="0"/>
              <a:t>Being proactive</a:t>
            </a:r>
          </a:p>
          <a:p>
            <a:r>
              <a:rPr lang="en-GB" dirty="0" smtClean="0"/>
              <a:t>Respecting the adolescent’s disclosure processes</a:t>
            </a:r>
          </a:p>
          <a:p>
            <a:pPr lvl="4"/>
            <a:r>
              <a:rPr lang="en-GB" dirty="0" err="1" smtClean="0"/>
              <a:t>Geldard</a:t>
            </a:r>
            <a:r>
              <a:rPr lang="en-GB" dirty="0" smtClean="0"/>
              <a:t> and </a:t>
            </a:r>
            <a:r>
              <a:rPr lang="en-GB" dirty="0" err="1" smtClean="0"/>
              <a:t>Geldard</a:t>
            </a:r>
            <a:r>
              <a:rPr lang="en-GB" dirty="0" smtClean="0"/>
              <a:t>, 2004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534289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Neuroscience – Laurence Steinberg</a:t>
            </a:r>
          </a:p>
          <a:p>
            <a:r>
              <a:rPr lang="en-GB" dirty="0" smtClean="0"/>
              <a:t>Evidence based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620263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Recommended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Dibs in Search of Self – Virginia M. </a:t>
            </a:r>
            <a:r>
              <a:rPr lang="en-GB" dirty="0" err="1" smtClean="0"/>
              <a:t>Axline</a:t>
            </a:r>
            <a:endParaRPr lang="en-GB" dirty="0" smtClean="0"/>
          </a:p>
          <a:p>
            <a:r>
              <a:rPr lang="en-GB" dirty="0" smtClean="0"/>
              <a:t>Windows to our children – Violet </a:t>
            </a:r>
            <a:r>
              <a:rPr lang="en-GB" dirty="0" err="1" smtClean="0"/>
              <a:t>Oaklander</a:t>
            </a:r>
            <a:endParaRPr lang="en-GB" dirty="0" smtClean="0"/>
          </a:p>
          <a:p>
            <a:r>
              <a:rPr lang="en-GB" dirty="0" smtClean="0"/>
              <a:t>Play Therapy – The art of the relationship. – Gerry </a:t>
            </a:r>
            <a:r>
              <a:rPr lang="en-GB" dirty="0" err="1" smtClean="0"/>
              <a:t>Landreth</a:t>
            </a:r>
            <a:endParaRPr lang="en-GB" dirty="0" smtClean="0"/>
          </a:p>
          <a:p>
            <a:r>
              <a:rPr lang="en-GB" dirty="0" smtClean="0"/>
              <a:t>The Piggle – Donald </a:t>
            </a:r>
            <a:r>
              <a:rPr lang="en-GB" dirty="0" err="1" smtClean="0"/>
              <a:t>Winnicott</a:t>
            </a:r>
            <a:endParaRPr lang="en-GB" dirty="0" smtClean="0"/>
          </a:p>
          <a:p>
            <a:r>
              <a:rPr lang="en-GB" dirty="0" smtClean="0"/>
              <a:t>Attachment, Separation and Loss – John Bowlby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2024776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521</TotalTime>
  <Words>350</Words>
  <Application>Microsoft Office PowerPoint</Application>
  <PresentationFormat>On-screen Show (4:3)</PresentationFormat>
  <Paragraphs>117</Paragraphs>
  <Slides>18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Flow</vt:lpstr>
      <vt:lpstr>Working with Children and Adolescents.</vt:lpstr>
      <vt:lpstr>Historical Background</vt:lpstr>
      <vt:lpstr>Historical Background</vt:lpstr>
      <vt:lpstr>Historical Background</vt:lpstr>
      <vt:lpstr>1980 onwards</vt:lpstr>
      <vt:lpstr>Working with CYP</vt:lpstr>
      <vt:lpstr>Goals</vt:lpstr>
      <vt:lpstr>Relationship</vt:lpstr>
      <vt:lpstr>Counselling Children</vt:lpstr>
      <vt:lpstr>Counselling Children </vt:lpstr>
      <vt:lpstr>Counselling Adolescents</vt:lpstr>
      <vt:lpstr>Attachment</vt:lpstr>
      <vt:lpstr>Dangers for Adolescents</vt:lpstr>
      <vt:lpstr>Adolescent Mental Health Problems</vt:lpstr>
      <vt:lpstr>Different Counselling</vt:lpstr>
      <vt:lpstr>Proactive Counselling Behaviours</vt:lpstr>
      <vt:lpstr>Current Research</vt:lpstr>
      <vt:lpstr>Recommended Reading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edu-cs2</dc:creator>
  <cp:lastModifiedBy>Catherine</cp:lastModifiedBy>
  <cp:revision>19</cp:revision>
  <dcterms:created xsi:type="dcterms:W3CDTF">2014-10-02T07:35:18Z</dcterms:created>
  <dcterms:modified xsi:type="dcterms:W3CDTF">2018-03-14T10:09:17Z</dcterms:modified>
</cp:coreProperties>
</file>