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723" r:id="rId5"/>
    <p:sldMasterId id="2147483672" r:id="rId6"/>
  </p:sldMasterIdLst>
  <p:notesMasterIdLst>
    <p:notesMasterId r:id="rId60"/>
  </p:notesMasterIdLst>
  <p:sldIdLst>
    <p:sldId id="256" r:id="rId7"/>
    <p:sldId id="262" r:id="rId8"/>
    <p:sldId id="259" r:id="rId9"/>
    <p:sldId id="296" r:id="rId10"/>
    <p:sldId id="363" r:id="rId11"/>
    <p:sldId id="364" r:id="rId12"/>
    <p:sldId id="260" r:id="rId13"/>
    <p:sldId id="368" r:id="rId14"/>
    <p:sldId id="344" r:id="rId15"/>
    <p:sldId id="264" r:id="rId16"/>
    <p:sldId id="265" r:id="rId17"/>
    <p:sldId id="268" r:id="rId18"/>
    <p:sldId id="361" r:id="rId19"/>
    <p:sldId id="279" r:id="rId20"/>
    <p:sldId id="291" r:id="rId21"/>
    <p:sldId id="270" r:id="rId22"/>
    <p:sldId id="360" r:id="rId23"/>
    <p:sldId id="273" r:id="rId24"/>
    <p:sldId id="339" r:id="rId25"/>
    <p:sldId id="340" r:id="rId26"/>
    <p:sldId id="351" r:id="rId27"/>
    <p:sldId id="341" r:id="rId28"/>
    <p:sldId id="290" r:id="rId29"/>
    <p:sldId id="275" r:id="rId30"/>
    <p:sldId id="336" r:id="rId31"/>
    <p:sldId id="347" r:id="rId32"/>
    <p:sldId id="348" r:id="rId33"/>
    <p:sldId id="342" r:id="rId34"/>
    <p:sldId id="350" r:id="rId35"/>
    <p:sldId id="278" r:id="rId36"/>
    <p:sldId id="337" r:id="rId37"/>
    <p:sldId id="274" r:id="rId38"/>
    <p:sldId id="280" r:id="rId39"/>
    <p:sldId id="356" r:id="rId40"/>
    <p:sldId id="282" r:id="rId41"/>
    <p:sldId id="355" r:id="rId42"/>
    <p:sldId id="324" r:id="rId43"/>
    <p:sldId id="357" r:id="rId44"/>
    <p:sldId id="286" r:id="rId45"/>
    <p:sldId id="354" r:id="rId46"/>
    <p:sldId id="288" r:id="rId47"/>
    <p:sldId id="358" r:id="rId48"/>
    <p:sldId id="284" r:id="rId49"/>
    <p:sldId id="283" r:id="rId50"/>
    <p:sldId id="319" r:id="rId51"/>
    <p:sldId id="365" r:id="rId52"/>
    <p:sldId id="330" r:id="rId53"/>
    <p:sldId id="332" r:id="rId54"/>
    <p:sldId id="331" r:id="rId55"/>
    <p:sldId id="289" r:id="rId56"/>
    <p:sldId id="323" r:id="rId57"/>
    <p:sldId id="322" r:id="rId58"/>
    <p:sldId id="369" r:id="rId5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7F0E1"/>
    <a:srgbClr val="D0EEF9"/>
    <a:srgbClr val="58CBF5"/>
    <a:srgbClr val="FF0000"/>
    <a:srgbClr val="F0F0F0"/>
    <a:srgbClr val="F9F9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43FD782-D4BB-EF4F-3410-D9844B3F193F}" v="1" dt="2025-02-18T10:14:46.35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681"/>
  </p:normalViewPr>
  <p:slideViewPr>
    <p:cSldViewPr snapToGrid="0">
      <p:cViewPr varScale="1">
        <p:scale>
          <a:sx n="91" d="100"/>
          <a:sy n="91" d="100"/>
        </p:scale>
        <p:origin x="840" y="18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0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slide" Target="slides/slide36.xml"/><Relationship Id="rId47" Type="http://schemas.openxmlformats.org/officeDocument/2006/relationships/slide" Target="slides/slide41.xml"/><Relationship Id="rId50" Type="http://schemas.openxmlformats.org/officeDocument/2006/relationships/slide" Target="slides/slide44.xml"/><Relationship Id="rId55" Type="http://schemas.openxmlformats.org/officeDocument/2006/relationships/slide" Target="slides/slide49.xml"/><Relationship Id="rId63" Type="http://schemas.openxmlformats.org/officeDocument/2006/relationships/theme" Target="theme/theme1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slide" Target="slides/slide39.xml"/><Relationship Id="rId53" Type="http://schemas.openxmlformats.org/officeDocument/2006/relationships/slide" Target="slides/slide47.xml"/><Relationship Id="rId58" Type="http://schemas.openxmlformats.org/officeDocument/2006/relationships/slide" Target="slides/slide52.xml"/><Relationship Id="rId5" Type="http://schemas.openxmlformats.org/officeDocument/2006/relationships/slideMaster" Target="slideMasters/slideMaster2.xml"/><Relationship Id="rId61" Type="http://schemas.openxmlformats.org/officeDocument/2006/relationships/presProps" Target="presProps.xml"/><Relationship Id="rId19" Type="http://schemas.openxmlformats.org/officeDocument/2006/relationships/slide" Target="slides/slide1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slide" Target="slides/slide42.xml"/><Relationship Id="rId56" Type="http://schemas.openxmlformats.org/officeDocument/2006/relationships/slide" Target="slides/slide50.xml"/><Relationship Id="rId64" Type="http://schemas.openxmlformats.org/officeDocument/2006/relationships/tableStyles" Target="tableStyles.xml"/><Relationship Id="rId8" Type="http://schemas.openxmlformats.org/officeDocument/2006/relationships/slide" Target="slides/slide2.xml"/><Relationship Id="rId51" Type="http://schemas.openxmlformats.org/officeDocument/2006/relationships/slide" Target="slides/slide45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slide" Target="slides/slide40.xml"/><Relationship Id="rId59" Type="http://schemas.openxmlformats.org/officeDocument/2006/relationships/slide" Target="slides/slide53.xml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54" Type="http://schemas.openxmlformats.org/officeDocument/2006/relationships/slide" Target="slides/slide48.xml"/><Relationship Id="rId62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slide" Target="slides/slide43.xml"/><Relationship Id="rId57" Type="http://schemas.openxmlformats.org/officeDocument/2006/relationships/slide" Target="slides/slide51.xml"/><Relationship Id="rId10" Type="http://schemas.openxmlformats.org/officeDocument/2006/relationships/slide" Target="slides/slide4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52" Type="http://schemas.openxmlformats.org/officeDocument/2006/relationships/slide" Target="slides/slide46.xml"/><Relationship Id="rId60" Type="http://schemas.openxmlformats.org/officeDocument/2006/relationships/notesMaster" Target="notesMasters/notesMaster1.xml"/><Relationship Id="rId65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39" Type="http://schemas.openxmlformats.org/officeDocument/2006/relationships/slide" Target="slides/slide3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C4392C-B303-40FD-BC68-78C142F0970E}" type="datetimeFigureOut">
              <a:rPr lang="en-GB" smtClean="0"/>
              <a:t>18/02/2025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1845D0-53D4-4312-8F17-71CDCA724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654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Quick recap on why referencing is so important.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24223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Read widely and assimilate information from different sources, such as lectures, </a:t>
            </a:r>
            <a:r>
              <a:rPr lang="en-US" err="1">
                <a:cs typeface="Calibri"/>
              </a:rPr>
              <a:t>moodle</a:t>
            </a:r>
            <a:r>
              <a:rPr lang="en-US">
                <a:cs typeface="Calibri"/>
              </a:rPr>
              <a:t>, web,</a:t>
            </a:r>
            <a:r>
              <a:rPr lang="en-GB">
                <a:cs typeface="Calibri"/>
              </a:rPr>
              <a:t> books, journals, tv, newspapers and more. </a:t>
            </a: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Take notes as you go along, making sure to highlight any quotes, paraphrasing, where you got the idea / words/ information from.</a:t>
            </a:r>
            <a:endParaRPr lang="en-GB">
              <a:cs typeface="Calibri"/>
            </a:endParaRP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Focus on ideas not quoting or paraphrasing. Keep asking yourself,  How do you know this information? </a:t>
            </a:r>
            <a:r>
              <a:rPr lang="en-US"/>
              <a:t>Whose idea is it? Attribute the information. </a:t>
            </a:r>
            <a:endParaRPr lang="en-GB"/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Note taking is a skill that is necessary to develop to become a good scholar. </a:t>
            </a: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Draw your own conclusions based on your understanding of the evidence and information you have found and reference and acknowledge your sources, also known as attribution. </a:t>
            </a:r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r>
              <a:rPr lang="en-GB">
                <a:cs typeface="Calibri"/>
              </a:rPr>
              <a:t>Repeat </a:t>
            </a:r>
            <a:r>
              <a:rPr lang="en-US">
                <a:cs typeface="Calibri"/>
              </a:rPr>
              <a:t>to yourself as you are writing How do I know this? Where did I read this?</a:t>
            </a:r>
            <a:r>
              <a:rPr lang="en-GB">
                <a:cs typeface="Calibri"/>
              </a:rPr>
              <a:t> This will help you avoid plagiarism. </a:t>
            </a:r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57047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64040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54161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46281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2BAB46-153E-64D5-9E66-5B246B41E1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ACADB24-9E25-CD3A-D8DB-65E10323D5A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176CF6C-0636-9F63-D56F-8EE27ED17BF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827CA4-1CEB-6BA9-E17B-70028D8FC4E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803593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444215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36E5D3-2D1D-4335-8033-F314E4E9B495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632431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36E5D3-2D1D-4335-8033-F314E4E9B495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58178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4ABF26-9E50-7182-190B-FB12265BAF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FD0FEC2-29CD-6320-5DD6-5560054D5BE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A91B97-BF7C-858B-4A6B-3086CE82085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32603B3-CE1B-772F-D5A1-0DD8173C5F1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377958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Questions</a:t>
            </a:r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52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53327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8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Relationship Id="rId6" Type="http://schemas.openxmlformats.org/officeDocument/2006/relationships/image" Target="../media/image7.png"/><Relationship Id="rId5" Type="http://schemas.openxmlformats.org/officeDocument/2006/relationships/image" Target="../media/image3.png"/><Relationship Id="rId4" Type="http://schemas.openxmlformats.org/officeDocument/2006/relationships/image" Target="../media/image1.png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10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Relationship Id="rId6" Type="http://schemas.openxmlformats.org/officeDocument/2006/relationships/image" Target="../media/image9.png"/><Relationship Id="rId5" Type="http://schemas.openxmlformats.org/officeDocument/2006/relationships/image" Target="../media/image3.png"/><Relationship Id="rId4" Type="http://schemas.openxmlformats.org/officeDocument/2006/relationships/image" Target="../media/image1.png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0348" y="6472466"/>
            <a:ext cx="1493523" cy="234696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6958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4315626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5" y="218254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0608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580973" y="200797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2" name="Text Placeholder 31"/>
          <p:cNvSpPr>
            <a:spLocks noGrp="1"/>
          </p:cNvSpPr>
          <p:nvPr>
            <p:ph type="body" sz="quarter" idx="20" hasCustomPrompt="1"/>
          </p:nvPr>
        </p:nvSpPr>
        <p:spPr>
          <a:xfrm>
            <a:off x="698242" y="199950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1"/>
          </p:nvPr>
        </p:nvSpPr>
        <p:spPr>
          <a:xfrm>
            <a:off x="1580973" y="295861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8" name="Text Placeholder 31"/>
          <p:cNvSpPr>
            <a:spLocks noGrp="1"/>
          </p:cNvSpPr>
          <p:nvPr>
            <p:ph type="body" sz="quarter" idx="22" hasCustomPrompt="1"/>
          </p:nvPr>
        </p:nvSpPr>
        <p:spPr>
          <a:xfrm>
            <a:off x="698242" y="295014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1" name="Text Placeholder 3"/>
          <p:cNvSpPr>
            <a:spLocks noGrp="1"/>
          </p:cNvSpPr>
          <p:nvPr>
            <p:ph type="body" sz="half" idx="23"/>
          </p:nvPr>
        </p:nvSpPr>
        <p:spPr>
          <a:xfrm>
            <a:off x="1580973" y="389621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3" name="Text Placeholder 31"/>
          <p:cNvSpPr>
            <a:spLocks noGrp="1"/>
          </p:cNvSpPr>
          <p:nvPr>
            <p:ph type="body" sz="quarter" idx="24" hasCustomPrompt="1"/>
          </p:nvPr>
        </p:nvSpPr>
        <p:spPr>
          <a:xfrm>
            <a:off x="698242" y="388774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4" name="Text Placeholder 3"/>
          <p:cNvSpPr>
            <a:spLocks noGrp="1"/>
          </p:cNvSpPr>
          <p:nvPr>
            <p:ph type="body" sz="half" idx="25"/>
          </p:nvPr>
        </p:nvSpPr>
        <p:spPr>
          <a:xfrm>
            <a:off x="1580973" y="484685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5" name="Text Placeholder 31"/>
          <p:cNvSpPr>
            <a:spLocks noGrp="1"/>
          </p:cNvSpPr>
          <p:nvPr>
            <p:ph type="body" sz="quarter" idx="26" hasCustomPrompt="1"/>
          </p:nvPr>
        </p:nvSpPr>
        <p:spPr>
          <a:xfrm>
            <a:off x="698242" y="483837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6" name="Text Placeholder 3"/>
          <p:cNvSpPr>
            <a:spLocks noGrp="1"/>
          </p:cNvSpPr>
          <p:nvPr>
            <p:ph type="body" sz="half" idx="27"/>
          </p:nvPr>
        </p:nvSpPr>
        <p:spPr>
          <a:xfrm>
            <a:off x="7263061" y="199958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7" name="Text Placeholder 31"/>
          <p:cNvSpPr>
            <a:spLocks noGrp="1"/>
          </p:cNvSpPr>
          <p:nvPr>
            <p:ph type="body" sz="quarter" idx="28" hasCustomPrompt="1"/>
          </p:nvPr>
        </p:nvSpPr>
        <p:spPr>
          <a:xfrm>
            <a:off x="6380330" y="199111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8" name="Text Placeholder 3"/>
          <p:cNvSpPr>
            <a:spLocks noGrp="1"/>
          </p:cNvSpPr>
          <p:nvPr>
            <p:ph type="body" sz="half" idx="29"/>
          </p:nvPr>
        </p:nvSpPr>
        <p:spPr>
          <a:xfrm>
            <a:off x="7263061" y="295022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9" name="Text Placeholder 31"/>
          <p:cNvSpPr>
            <a:spLocks noGrp="1"/>
          </p:cNvSpPr>
          <p:nvPr>
            <p:ph type="body" sz="quarter" idx="30" hasCustomPrompt="1"/>
          </p:nvPr>
        </p:nvSpPr>
        <p:spPr>
          <a:xfrm>
            <a:off x="6380330" y="294175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31"/>
          </p:nvPr>
        </p:nvSpPr>
        <p:spPr>
          <a:xfrm>
            <a:off x="7263061" y="388782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Text Placeholder 31"/>
          <p:cNvSpPr>
            <a:spLocks noGrp="1"/>
          </p:cNvSpPr>
          <p:nvPr>
            <p:ph type="body" sz="quarter" idx="32" hasCustomPrompt="1"/>
          </p:nvPr>
        </p:nvSpPr>
        <p:spPr>
          <a:xfrm>
            <a:off x="6380330" y="387935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2" name="Text Placeholder 3"/>
          <p:cNvSpPr>
            <a:spLocks noGrp="1"/>
          </p:cNvSpPr>
          <p:nvPr>
            <p:ph type="body" sz="half" idx="33"/>
          </p:nvPr>
        </p:nvSpPr>
        <p:spPr>
          <a:xfrm>
            <a:off x="7263061" y="483846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3" name="Text Placeholder 31"/>
          <p:cNvSpPr>
            <a:spLocks noGrp="1"/>
          </p:cNvSpPr>
          <p:nvPr>
            <p:ph type="body" sz="quarter" idx="34" hasCustomPrompt="1"/>
          </p:nvPr>
        </p:nvSpPr>
        <p:spPr>
          <a:xfrm>
            <a:off x="6380330" y="482998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2092477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2154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1202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387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709738"/>
            <a:ext cx="12192000" cy="43799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88" y="1709738"/>
            <a:ext cx="10283761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3688" y="4589463"/>
            <a:ext cx="1028376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72906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5538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310056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a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 baseline="0"/>
            </a:lvl1pPr>
          </a:lstStyle>
          <a:p>
            <a:r>
              <a:rPr lang="en-US"/>
              <a:t>For more information please contact:</a:t>
            </a:r>
            <a:endParaRPr lang="en-GB"/>
          </a:p>
        </p:txBody>
      </p:sp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98500" y="1592263"/>
            <a:ext cx="5253038" cy="4573587"/>
          </a:xfr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249057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cademic &amp; Digital Skills Staff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If you have 5 minutes, please scan the QR code and fill out our feedback form.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Let us know how we did.</a:t>
            </a:r>
            <a:endParaRPr lang="en-GB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31902595-C364-A4B2-515E-5E10574F8B3A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9418" y="6433496"/>
            <a:ext cx="1642943" cy="279994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E72279F1-D9AF-8330-23A0-0B7F6D6F37F8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629067" y="1143000"/>
            <a:ext cx="4749196" cy="47491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908864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840224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Academic &amp; InfoSkills Student Feedback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If you have 5 minutes, please scan the QR code and fill out our feedback form.</a:t>
            </a: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 hasCustomPrompt="1"/>
          </p:nvPr>
        </p:nvSpPr>
        <p:spPr>
          <a:xfrm>
            <a:off x="6367977" y="2286001"/>
            <a:ext cx="5446198" cy="2225400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Let us know how we did.</a:t>
            </a:r>
            <a:endParaRPr lang="en-GB" dirty="0"/>
          </a:p>
        </p:txBody>
      </p:sp>
      <p:pic>
        <p:nvPicPr>
          <p:cNvPr id="5" name="Picture 4" descr="A black and white logo&#10;&#10;Description automatically generated">
            <a:extLst>
              <a:ext uri="{FF2B5EF4-FFF2-40B4-BE49-F238E27FC236}">
                <a16:creationId xmlns:a16="http://schemas.microsoft.com/office/drawing/2014/main" id="{4983A651-A652-B903-54FE-4B8C554E9550}"/>
              </a:ext>
            </a:extLst>
          </p:cNvPr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5786" y="6461112"/>
            <a:ext cx="1410579" cy="240394"/>
          </a:xfrm>
          <a:prstGeom prst="rect">
            <a:avLst/>
          </a:prstGeom>
        </p:spPr>
      </p:pic>
      <p:pic>
        <p:nvPicPr>
          <p:cNvPr id="2" name="Picture 1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016F4CD6-7B68-FF98-620E-1AE86D324876}"/>
              </a:ext>
            </a:extLst>
          </p:cNvPr>
          <p:cNvPicPr>
            <a:picLocks noChangeAspect="1"/>
          </p:cNvPicPr>
          <p:nvPr userDrawn="1"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503" y="1062915"/>
            <a:ext cx="4803524" cy="48035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24897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18/02/2025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68987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15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5" Type="http://schemas.openxmlformats.org/officeDocument/2006/relationships/slideLayout" Target="../slideLayouts/slideLayout17.xml"/><Relationship Id="rId10" Type="http://schemas.openxmlformats.org/officeDocument/2006/relationships/image" Target="../media/image3.png"/><Relationship Id="rId4" Type="http://schemas.openxmlformats.org/officeDocument/2006/relationships/slideLayout" Target="../slideLayouts/slideLayout16.xml"/><Relationship Id="rId9" Type="http://schemas.openxmlformats.org/officeDocument/2006/relationships/image" Target="../media/image2.png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9239" y="6452997"/>
            <a:ext cx="1493523" cy="23469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0" r:id="rId2"/>
    <p:sldLayoutId id="2147483658" r:id="rId3"/>
    <p:sldLayoutId id="2147483652" r:id="rId4"/>
    <p:sldLayoutId id="2147483661" r:id="rId5"/>
    <p:sldLayoutId id="2147483653" r:id="rId6"/>
    <p:sldLayoutId id="2147483650" r:id="rId7"/>
    <p:sldLayoutId id="2147483662" r:id="rId8"/>
    <p:sldLayoutId id="2147483651" r:id="rId9"/>
    <p:sldLayoutId id="2147483654" r:id="rId10"/>
    <p:sldLayoutId id="2147483655" r:id="rId11"/>
    <p:sldLayoutId id="2147483663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9239" y="6452997"/>
            <a:ext cx="1493523" cy="23469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30" r:id="rId2"/>
    <p:sldLayoutId id="2147483731" r:id="rId3"/>
    <p:sldLayoutId id="2147483732" r:id="rId4"/>
    <p:sldLayoutId id="2147483733" r:id="rId5"/>
    <p:sldLayoutId id="2147483734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18/02/2025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moodle.uwtsd.ac.uk/mod/page/view.php?id=515758" TargetMode="External"/><Relationship Id="rId2" Type="http://schemas.openxmlformats.org/officeDocument/2006/relationships/hyperlink" Target="https://moodle.uwtsd.ac.uk/course/view.php?id=11455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moodle.uwtsd.ac.uk/mod/page/view.php?id=515794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microsoft.com/office/2007/relationships/hdphoto" Target="../media/hdphoto2.wdp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ac.uk/media/uwtsd-website/content-assets/documents/library-and-learning-resources/infoskills/Harvard-eng_v.1.2.pdf" TargetMode="External"/><Relationship Id="rId2" Type="http://schemas.openxmlformats.org/officeDocument/2006/relationships/hyperlink" Target="https://librarysearch.uwtsd.ac.uk/discovery/fulldisplay?docid=alma99100436002502421&amp;context=L&amp;vid=44WHELF_UWTSD:44WHELF_UWTSD_VU1&amp;lang=en&amp;search_scope=Search_ELEC&amp;adaptor=Local%20Search%20Engine&amp;tab=Everything&amp;query=any,contains,cite%20them%20right&amp;offset=0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reativecommons.org/licenses/by/4.0/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15.png"/><Relationship Id="rId4" Type="http://schemas.openxmlformats.org/officeDocument/2006/relationships/hyperlink" Target="https://libguides.leedsbeckett.ac.uk/home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13" Type="http://schemas.openxmlformats.org/officeDocument/2006/relationships/image" Target="../media/image30.pn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12" Type="http://schemas.openxmlformats.org/officeDocument/2006/relationships/image" Target="../media/image29.sv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23.svg"/><Relationship Id="rId11" Type="http://schemas.openxmlformats.org/officeDocument/2006/relationships/image" Target="../media/image28.png"/><Relationship Id="rId5" Type="http://schemas.openxmlformats.org/officeDocument/2006/relationships/image" Target="../media/image22.png"/><Relationship Id="rId10" Type="http://schemas.openxmlformats.org/officeDocument/2006/relationships/image" Target="../media/image27.svg"/><Relationship Id="rId4" Type="http://schemas.openxmlformats.org/officeDocument/2006/relationships/image" Target="../media/image21.svg"/><Relationship Id="rId9" Type="http://schemas.openxmlformats.org/officeDocument/2006/relationships/image" Target="../media/image26.png"/><Relationship Id="rId14" Type="http://schemas.openxmlformats.org/officeDocument/2006/relationships/image" Target="../media/image31.sv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sv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svg"/><Relationship Id="rId7" Type="http://schemas.openxmlformats.org/officeDocument/2006/relationships/image" Target="../media/image42.sv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1.png"/><Relationship Id="rId5" Type="http://schemas.openxmlformats.org/officeDocument/2006/relationships/image" Target="../media/image40.svg"/><Relationship Id="rId4" Type="http://schemas.openxmlformats.org/officeDocument/2006/relationships/image" Target="../media/image39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://creativecommons.org/licenses/by/4.0/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9.xml"/><Relationship Id="rId5" Type="http://schemas.openxmlformats.org/officeDocument/2006/relationships/image" Target="../media/image15.png"/><Relationship Id="rId4" Type="http://schemas.openxmlformats.org/officeDocument/2006/relationships/hyperlink" Target="https://libguides.leedsbeckett.ac.uk/home" TargetMode="Externa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permalink/44WHELF_UWTSD/igoone/cdi_proquest_journals_2778210861" TargetMode="External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19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-citethemrightonline-com.ezproxy.uwtsd.ac.uk/article?docid=b-9781350928060&amp;tocid=b-9781350928060-setting-out-citations" TargetMode="External"/><Relationship Id="rId2" Type="http://schemas.openxmlformats.org/officeDocument/2006/relationships/hyperlink" Target="https://librarysearch.uwtsd.ac.uk/permalink/44WHELF_UWTSD/1pbrh66/alma99100241658802421" TargetMode="Externa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45.png"/><Relationship Id="rId5" Type="http://schemas.openxmlformats.org/officeDocument/2006/relationships/image" Target="../media/image44.png"/><Relationship Id="rId4" Type="http://schemas.openxmlformats.org/officeDocument/2006/relationships/hyperlink" Target="https://moodle.uwtsd.ac.uk/mod/page/view.php?id=475604" TargetMode="Externa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14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14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14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14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14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4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hyperlink" Target="https://theconversation.com/student-loans-would-a-graduate-tax-be-a-better-option-179253" TargetMode="External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14.xml"/><Relationship Id="rId4" Type="http://schemas.openxmlformats.org/officeDocument/2006/relationships/hyperlink" Target="https://moodle.uwtsd.ac.uk/mod/page/view.php?id=515794" TargetMode="Externa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hyperlink" Target="http://ahttps/libguides.ucd.ie/harvardstyle/sameauthosameyear" TargetMode="External"/><Relationship Id="rId1" Type="http://schemas.openxmlformats.org/officeDocument/2006/relationships/slideLayout" Target="../slideLayouts/slideLayout14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permalink/44WHELF_UWTSD/1pbrh66/alma99100633602802421" TargetMode="External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hyperlink" Target="https://whelf-uwtsd.leganto.exlibrisgroup.com/SAML" TargetMode="External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permalink/44WHELF_UWTSD/11c0l68/alma99100436002502421" TargetMode="External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hyperlink" Target="https://zbib.org/" TargetMode="External"/><Relationship Id="rId7" Type="http://schemas.openxmlformats.org/officeDocument/2006/relationships/hyperlink" Target="https://moodle.uwtsd.ac.uk/mod/page/view.php?id=515793" TargetMode="External"/><Relationship Id="rId2" Type="http://schemas.openxmlformats.org/officeDocument/2006/relationships/hyperlink" Target="https://www.mybib.com/" TargetMode="External"/><Relationship Id="rId1" Type="http://schemas.openxmlformats.org/officeDocument/2006/relationships/slideLayout" Target="../slideLayouts/slideLayout14.xml"/><Relationship Id="rId6" Type="http://schemas.openxmlformats.org/officeDocument/2006/relationships/hyperlink" Target="https://www.mendeley.com/" TargetMode="External"/><Relationship Id="rId5" Type="http://schemas.openxmlformats.org/officeDocument/2006/relationships/hyperlink" Target="https://refworks.proquest.com/signup/email/" TargetMode="External"/><Relationship Id="rId4" Type="http://schemas.openxmlformats.org/officeDocument/2006/relationships/hyperlink" Target="https://www.zotero.org/" TargetMode="Externa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7.svg"/><Relationship Id="rId7" Type="http://schemas.openxmlformats.org/officeDocument/2006/relationships/hyperlink" Target="https://www.youtube.com/playlist?list=PL8VCrbt1ecOQowwz2oxP4SmV0q3gWXw04" TargetMode="External"/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15.xml"/><Relationship Id="rId6" Type="http://schemas.openxmlformats.org/officeDocument/2006/relationships/hyperlink" Target="https://www.uwtsd.ac.uk/media/3315/download?attachment" TargetMode="External"/><Relationship Id="rId5" Type="http://schemas.openxmlformats.org/officeDocument/2006/relationships/hyperlink" Target="https://librarysearch.uwtsd.ac.uk/permalink/44WHELF_UWTSD/11c0l68/alma99100436002502421" TargetMode="External"/><Relationship Id="rId4" Type="http://schemas.openxmlformats.org/officeDocument/2006/relationships/hyperlink" Target="https://moodle.uwtsd.ac.uk/course/view.php?id=11455" TargetMode="Externa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eg"/><Relationship Id="rId7" Type="http://schemas.openxmlformats.org/officeDocument/2006/relationships/hyperlink" Target="mailto:infoskills@uwtsd.ac.uk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Relationship Id="rId6" Type="http://schemas.openxmlformats.org/officeDocument/2006/relationships/hyperlink" Target="mailto:library@uwtsd.ac.uk" TargetMode="External"/><Relationship Id="rId5" Type="http://schemas.openxmlformats.org/officeDocument/2006/relationships/hyperlink" Target="mailto:l.ellis@uwtsd.ac.uk" TargetMode="External"/><Relationship Id="rId4" Type="http://schemas.openxmlformats.org/officeDocument/2006/relationships/hyperlink" Target="Image%20by%20%3ca%20href=%22https:/pixabay.com/users/geralt-9301/?utm_source=link-attribution&amp;utm_medium=referral&amp;utm_campaign=image&amp;utm_content=1699948%22%3eGerd%20Altmann%3c/a%3e%20from%20%3ca%20href=%22https://pixabay.com//?utm_source=link-attribution&amp;utm_medium=referral&amp;utm_campaign=image&amp;utm_content=1699948%22%3ePixabay%3c/a%3e" TargetMode="Externa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993032"/>
            <a:ext cx="4986653" cy="104685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latin typeface="Calibri" panose="020F0502020204030204" pitchFamily="34" charset="0"/>
                <a:ea typeface="Calibri Light"/>
                <a:cs typeface="Calibri" panose="020F0502020204030204" pitchFamily="34" charset="0"/>
              </a:rPr>
              <a:t>Emily Wild</a:t>
            </a:r>
          </a:p>
          <a:p>
            <a:r>
              <a:rPr lang="en-GB" dirty="0">
                <a:latin typeface="Calibri" panose="020F0502020204030204" pitchFamily="34" charset="0"/>
                <a:ea typeface="Calibri Light"/>
                <a:cs typeface="Calibri" panose="020F0502020204030204" pitchFamily="34" charset="0"/>
              </a:rPr>
              <a:t>Academic Liaison Librarian for WISA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78926" y="1703550"/>
            <a:ext cx="5552105" cy="2600255"/>
          </a:xfrm>
        </p:spPr>
        <p:txBody>
          <a:bodyPr>
            <a:noAutofit/>
          </a:bodyPr>
          <a:lstStyle/>
          <a:p>
            <a:r>
              <a:rPr lang="en-GB" sz="6000" dirty="0">
                <a:latin typeface="Calibri" panose="020F0502020204030204" pitchFamily="34" charset="0"/>
                <a:cs typeface="Calibri" panose="020F0502020204030204" pitchFamily="34" charset="0"/>
              </a:rPr>
              <a:t>Harvard Referencing </a:t>
            </a:r>
          </a:p>
        </p:txBody>
      </p:sp>
      <p:pic>
        <p:nvPicPr>
          <p:cNvPr id="11" name="Picture Placeholder 10" descr="A book cover with text and windows&#10;&#10;Description automatically generated">
            <a:extLst>
              <a:ext uri="{FF2B5EF4-FFF2-40B4-BE49-F238E27FC236}">
                <a16:creationId xmlns:a16="http://schemas.microsoft.com/office/drawing/2014/main" id="{E3E80199-16D0-F0CE-68E4-7D2B62572E62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66000"/>
                    </a14:imgEffect>
                  </a14:imgLayer>
                </a14:imgProps>
              </a:ext>
            </a:extLst>
          </a:blip>
          <a:srcRect l="6181" r="6181"/>
          <a:stretch/>
        </p:blipFill>
        <p:spPr>
          <a:xfrm>
            <a:off x="0" y="0"/>
            <a:ext cx="6096205" cy="6876706"/>
          </a:xfrm>
        </p:spPr>
      </p:pic>
    </p:spTree>
    <p:extLst>
      <p:ext uri="{BB962C8B-B14F-4D97-AF65-F5344CB8AC3E}">
        <p14:creationId xmlns:p14="http://schemas.microsoft.com/office/powerpoint/2010/main" val="41538525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this session will cover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2"/>
          </p:nvPr>
        </p:nvSpPr>
        <p:spPr>
          <a:xfrm>
            <a:off x="830630" y="2026910"/>
            <a:ext cx="5465272" cy="3170804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Why referencing is important.</a:t>
            </a:r>
          </a:p>
          <a:p>
            <a:endParaRPr lang="en-GB" sz="3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When you need to reference.</a:t>
            </a:r>
          </a:p>
          <a:p>
            <a:endParaRPr lang="en-GB" sz="3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How to construct references</a:t>
            </a:r>
            <a:r>
              <a:rPr lang="en-GB" sz="3200" dirty="0"/>
              <a:t>.</a:t>
            </a:r>
          </a:p>
        </p:txBody>
      </p:sp>
      <p:pic>
        <p:nvPicPr>
          <p:cNvPr id="12" name="Picture 11" descr="A picture containing text, shelf, book, room&#10;&#10;Description automatically generated">
            <a:extLst>
              <a:ext uri="{FF2B5EF4-FFF2-40B4-BE49-F238E27FC236}">
                <a16:creationId xmlns:a16="http://schemas.microsoft.com/office/drawing/2014/main" id="{8FB53ECC-1395-6F4B-E404-87588A6C97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97614" y="1576564"/>
            <a:ext cx="4651363" cy="42976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56298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68E013-EB50-0794-19DB-860126EC7E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Background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177A6C-35E3-CEE8-0E10-458EA438CEC1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1290818" cy="4574040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You should already have a basic understanding of referencing and its importance if you have completed the following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Library Infoskills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Units:</a:t>
            </a: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Academic Integrity &amp; Plagiarism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Referencing: The Basics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It is strongly advised you complete both these units if you have not done so already. These will help you develop the academic skills required in identifying sources and referencing correctly.</a:t>
            </a:r>
          </a:p>
        </p:txBody>
      </p:sp>
    </p:spTree>
    <p:extLst>
      <p:ext uri="{BB962C8B-B14F-4D97-AF65-F5344CB8AC3E}">
        <p14:creationId xmlns:p14="http://schemas.microsoft.com/office/powerpoint/2010/main" val="1025032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802C49-0AC9-4778-8866-3B87108C0A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we use referencing …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31A87BD-F6C5-4F20-AB1A-90A73115FA4E}"/>
              </a:ext>
            </a:extLst>
          </p:cNvPr>
          <p:cNvSpPr txBox="1"/>
          <p:nvPr/>
        </p:nvSpPr>
        <p:spPr>
          <a:xfrm>
            <a:off x="548311" y="4258943"/>
            <a:ext cx="217602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And lend credibility to our arguments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C617435-4F38-42FE-922B-91CD491FAB3F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artisticPhotocopy/>
                    </a14:imgEffect>
                    <a14:imgEffect>
                      <a14:colorTemperature colorTemp="11200"/>
                    </a14:imgEffect>
                    <a14:imgEffect>
                      <a14:saturation sat="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43294" y="1767127"/>
            <a:ext cx="11105411" cy="2069429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BD84858-598D-41A4-9DF2-9A21A9A63715}"/>
              </a:ext>
            </a:extLst>
          </p:cNvPr>
          <p:cNvSpPr txBox="1"/>
          <p:nvPr/>
        </p:nvSpPr>
        <p:spPr>
          <a:xfrm>
            <a:off x="5356988" y="4258942"/>
            <a:ext cx="22429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Which ideas belong to others by attribution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E99CC24-5485-4590-8FB6-839F682D3F8D}"/>
              </a:ext>
            </a:extLst>
          </p:cNvPr>
          <p:cNvSpPr txBox="1"/>
          <p:nvPr/>
        </p:nvSpPr>
        <p:spPr>
          <a:xfrm>
            <a:off x="3031722" y="4258942"/>
            <a:ext cx="20726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The intellectual work of others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0271DAB-B189-4D37-B901-FBB720DE3213}"/>
              </a:ext>
            </a:extLst>
          </p:cNvPr>
          <p:cNvSpPr txBox="1"/>
          <p:nvPr/>
        </p:nvSpPr>
        <p:spPr>
          <a:xfrm>
            <a:off x="7963512" y="4383563"/>
            <a:ext cx="14822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Plagiarism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C49633E-4A6A-4256-93C8-9D6508EBC7E0}"/>
              </a:ext>
            </a:extLst>
          </p:cNvPr>
          <p:cNvSpPr txBox="1"/>
          <p:nvPr/>
        </p:nvSpPr>
        <p:spPr>
          <a:xfrm>
            <a:off x="10344733" y="4258942"/>
            <a:ext cx="14822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Breadth of reading</a:t>
            </a:r>
          </a:p>
        </p:txBody>
      </p:sp>
    </p:spTree>
    <p:extLst>
      <p:ext uri="{BB962C8B-B14F-4D97-AF65-F5344CB8AC3E}">
        <p14:creationId xmlns:p14="http://schemas.microsoft.com/office/powerpoint/2010/main" val="32323692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When do you need to reference?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0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400" dirty="0">
                <a:latin typeface="Calibri "/>
              </a:rPr>
              <a:t>Reference </a:t>
            </a:r>
            <a:r>
              <a:rPr lang="en-GB" sz="2400" b="1" dirty="0">
                <a:latin typeface="Calibri "/>
              </a:rPr>
              <a:t>every time </a:t>
            </a:r>
            <a:r>
              <a:rPr lang="en-GB" sz="2400" dirty="0">
                <a:latin typeface="Calibri "/>
              </a:rPr>
              <a:t> you quote, paraphrase or summarise somebody else’s ideas in your work.</a:t>
            </a:r>
          </a:p>
          <a:p>
            <a:pPr marL="0" indent="0">
              <a:buNone/>
            </a:pPr>
            <a:endParaRPr lang="en-GB" sz="2400" dirty="0">
              <a:latin typeface="Calibri "/>
            </a:endParaRPr>
          </a:p>
          <a:p>
            <a:pPr marL="0" indent="0">
              <a:buNone/>
            </a:pPr>
            <a:r>
              <a:rPr lang="en-GB" sz="2400" dirty="0">
                <a:latin typeface="Calibri "/>
              </a:rPr>
              <a:t>This includes images or data – for example photographs, illustrations, diagrams, graphs and tables.</a:t>
            </a:r>
          </a:p>
          <a:p>
            <a:pPr marL="0" indent="0">
              <a:buNone/>
            </a:pPr>
            <a:endParaRPr lang="en-GB" sz="2400" b="1" dirty="0">
              <a:latin typeface="Calibri "/>
            </a:endParaRPr>
          </a:p>
          <a:p>
            <a:pPr marL="0" indent="0">
              <a:buNone/>
            </a:pPr>
            <a:r>
              <a:rPr lang="en-GB" sz="2400" b="1" dirty="0">
                <a:latin typeface="Calibri "/>
              </a:rPr>
              <a:t>The exception is for ‘Common Knowledge’ which includes:</a:t>
            </a:r>
            <a:endParaRPr lang="en-GB" sz="2400" dirty="0">
              <a:latin typeface="Calibri "/>
            </a:endParaRPr>
          </a:p>
          <a:p>
            <a:pPr marL="331788" lvl="1"/>
            <a:endParaRPr lang="en-GB" dirty="0">
              <a:latin typeface="Calibri "/>
            </a:endParaRPr>
          </a:p>
          <a:p>
            <a:pPr marL="103188" lvl="1" indent="0">
              <a:buNone/>
            </a:pPr>
            <a:r>
              <a:rPr lang="en-GB" dirty="0">
                <a:latin typeface="Calibri "/>
              </a:rPr>
              <a:t>“Facts, dates, events and information widely known by the general public or someone studying or working in a particular subject field”. </a:t>
            </a:r>
          </a:p>
          <a:p>
            <a:pPr marL="331788" lvl="1"/>
            <a:endParaRPr lang="en-GB" dirty="0">
              <a:latin typeface="Calibri "/>
            </a:endParaRPr>
          </a:p>
          <a:p>
            <a:pPr marL="103188" lvl="1" indent="0">
              <a:buNone/>
            </a:pPr>
            <a:r>
              <a:rPr lang="en-GB" dirty="0">
                <a:latin typeface="Calibri "/>
              </a:rPr>
              <a:t>(Pears and Shields, 2016)</a:t>
            </a:r>
          </a:p>
        </p:txBody>
      </p:sp>
    </p:spTree>
    <p:extLst>
      <p:ext uri="{BB962C8B-B14F-4D97-AF65-F5344CB8AC3E}">
        <p14:creationId xmlns:p14="http://schemas.microsoft.com/office/powerpoint/2010/main" val="16020336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can you reference?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981924" cy="457404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As well as books and journal articles you can reference anything that informs your work, these can include:</a:t>
            </a: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Images, exhibitions, photographs</a:t>
            </a: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Dance performances, theatre shows</a:t>
            </a: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Video games, computer programs, mobile apps</a:t>
            </a: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Lectures, personal communications, emails, conversations… etc.</a:t>
            </a:r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Check ‘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Cite them right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’ or the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UWTSD Referencing Guide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for more guidance.</a:t>
            </a:r>
          </a:p>
        </p:txBody>
      </p:sp>
    </p:spTree>
    <p:extLst>
      <p:ext uri="{BB962C8B-B14F-4D97-AF65-F5344CB8AC3E}">
        <p14:creationId xmlns:p14="http://schemas.microsoft.com/office/powerpoint/2010/main" val="13842286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A95EA9-4064-472E-3E3D-4171426330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Harvard referencing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BF91CC-7015-346B-40C6-D9940B9AABF9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1210860" cy="457404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>
                <a:latin typeface="Calibri"/>
                <a:cs typeface="Calibri"/>
              </a:rPr>
              <a:t>There are 2 parts to Harvard referencing:</a:t>
            </a:r>
            <a:endParaRPr lang="en-GB" dirty="0"/>
          </a:p>
          <a:p>
            <a:pPr marL="0" indent="0">
              <a:buNone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b="1" dirty="0">
                <a:solidFill>
                  <a:schemeClr val="accent2"/>
                </a:solidFill>
                <a:latin typeface="Calibri"/>
                <a:cs typeface="Calibri"/>
              </a:rPr>
              <a:t>The in-text citation:  </a:t>
            </a:r>
            <a:r>
              <a:rPr lang="en-GB" dirty="0">
                <a:latin typeface="Calibri"/>
                <a:cs typeface="Calibri"/>
              </a:rPr>
              <a:t>(A brief acknowledgement of your source in the body of your work.)</a:t>
            </a:r>
          </a:p>
          <a:p>
            <a:pPr marL="514350" indent="-514350">
              <a:buFont typeface="+mj-lt"/>
              <a:buAutoNum type="arabicPeriod"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b="1" dirty="0">
                <a:solidFill>
                  <a:schemeClr val="accent2"/>
                </a:solidFill>
                <a:latin typeface="Calibri"/>
                <a:cs typeface="Calibri"/>
              </a:rPr>
              <a:t>The reference list: </a:t>
            </a:r>
            <a:r>
              <a:rPr lang="en-GB" dirty="0">
                <a:latin typeface="Calibri"/>
                <a:cs typeface="Calibri"/>
              </a:rPr>
              <a:t>(Provide your reader with the full reference details at the end of your work.) </a:t>
            </a:r>
          </a:p>
        </p:txBody>
      </p:sp>
    </p:spTree>
    <p:extLst>
      <p:ext uri="{BB962C8B-B14F-4D97-AF65-F5344CB8AC3E}">
        <p14:creationId xmlns:p14="http://schemas.microsoft.com/office/powerpoint/2010/main" val="23118000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6BF6C1-D8E0-FB1F-3B50-EA82780219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Timeline&#10;&#10;Description automatically generated">
            <a:extLst>
              <a:ext uri="{FF2B5EF4-FFF2-40B4-BE49-F238E27FC236}">
                <a16:creationId xmlns:a16="http://schemas.microsoft.com/office/drawing/2014/main" id="{9B7B29AC-DD5C-4990-368A-9E17F70B43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534" y="508301"/>
            <a:ext cx="8857873" cy="584476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8A1AE1A-1F6D-08BB-51BA-C4DBEDAEC687}"/>
              </a:ext>
            </a:extLst>
          </p:cNvPr>
          <p:cNvSpPr txBox="1"/>
          <p:nvPr/>
        </p:nvSpPr>
        <p:spPr>
          <a:xfrm>
            <a:off x="482203" y="6447235"/>
            <a:ext cx="10783488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ea typeface="+mn-lt"/>
                <a:cs typeface="+mn-lt"/>
              </a:rPr>
              <a:t>This work is licensed and adapted under a </a:t>
            </a:r>
            <a:r>
              <a:rPr lang="en-GB" sz="1400" b="1">
                <a:solidFill>
                  <a:srgbClr val="0563C1"/>
                </a:solidFill>
                <a:ea typeface="+mn-lt"/>
                <a:cs typeface="+mn-lt"/>
                <a:hlinkClick r:id="rId3"/>
              </a:rPr>
              <a:t>Creative Commons Attribution 4.0 International License</a:t>
            </a:r>
            <a:r>
              <a:rPr lang="en-GB" sz="1400">
                <a:ea typeface="+mn-lt"/>
                <a:cs typeface="+mn-lt"/>
              </a:rPr>
              <a:t>. Attribution: </a:t>
            </a:r>
            <a:r>
              <a:rPr lang="en-GB" sz="1400">
                <a:ea typeface="+mn-lt"/>
                <a:cs typeface="+mn-lt"/>
                <a:hlinkClick r:id="rId4"/>
              </a:rPr>
              <a:t>Leeds Beckett University Library.</a:t>
            </a:r>
            <a:endParaRPr lang="en-US" sz="1400"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CBE44D-417A-E8CD-F03F-3C0BB685AEDC}"/>
              </a:ext>
            </a:extLst>
          </p:cNvPr>
          <p:cNvSpPr txBox="1"/>
          <p:nvPr/>
        </p:nvSpPr>
        <p:spPr>
          <a:xfrm>
            <a:off x="207973" y="1253273"/>
            <a:ext cx="273870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cs typeface="Calibri"/>
              </a:rPr>
              <a:t>1. In-text citation </a:t>
            </a:r>
            <a:endParaRPr lang="en-GB" sz="2400"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FBDAFFD-A6CB-2A93-76E3-58805C83BE6D}"/>
              </a:ext>
            </a:extLst>
          </p:cNvPr>
          <p:cNvSpPr txBox="1"/>
          <p:nvPr/>
        </p:nvSpPr>
        <p:spPr>
          <a:xfrm>
            <a:off x="210560" y="2079645"/>
            <a:ext cx="282953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cs typeface="Calibri"/>
              </a:rPr>
              <a:t>2. Full reference list</a:t>
            </a:r>
            <a:endParaRPr lang="en-GB" sz="2400">
              <a:cs typeface="Calibri"/>
            </a:endParaRPr>
          </a:p>
        </p:txBody>
      </p:sp>
      <p:pic>
        <p:nvPicPr>
          <p:cNvPr id="8" name="Picture 8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B8F9839-C538-6F28-13D1-8004D0B3414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79618" y="1313784"/>
            <a:ext cx="3523058" cy="3831573"/>
          </a:xfrm>
          <a:prstGeom prst="rect">
            <a:avLst/>
          </a:prstGeom>
        </p:spPr>
      </p:pic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FE42F395-0826-CF19-65A6-CF2C8CF9F582}"/>
              </a:ext>
            </a:extLst>
          </p:cNvPr>
          <p:cNvCxnSpPr/>
          <p:nvPr/>
        </p:nvCxnSpPr>
        <p:spPr>
          <a:xfrm flipV="1">
            <a:off x="2647535" y="1531039"/>
            <a:ext cx="1113183" cy="6626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EFC5D420-C66E-A87D-4DED-B8EF404BDF2E}"/>
              </a:ext>
            </a:extLst>
          </p:cNvPr>
          <p:cNvCxnSpPr>
            <a:cxnSpLocks/>
          </p:cNvCxnSpPr>
          <p:nvPr/>
        </p:nvCxnSpPr>
        <p:spPr>
          <a:xfrm flipV="1">
            <a:off x="2952334" y="1239491"/>
            <a:ext cx="5413513" cy="1086678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212281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3C9593-D41A-B745-A1B4-45955F0B45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Referencing analogy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FA4970-4CBB-E644-C53F-438B2E803EF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197201" y="1498318"/>
            <a:ext cx="5288888" cy="4574040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GB" sz="2600" dirty="0">
                <a:latin typeface="Calibri"/>
                <a:ea typeface="Calibri"/>
                <a:cs typeface="Calibri"/>
              </a:rPr>
              <a:t>Consider a project manager, tasked with launching a new product for their company.</a:t>
            </a:r>
          </a:p>
          <a:p>
            <a:pPr marL="0" indent="0">
              <a:buNone/>
            </a:pPr>
            <a:endParaRPr lang="en-GB" sz="2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600" dirty="0">
                <a:latin typeface="Calibri"/>
                <a:ea typeface="Calibri"/>
                <a:cs typeface="Calibri"/>
              </a:rPr>
              <a:t>They would need to find experts with unique skills and knowledge to successfully take a product to market. </a:t>
            </a:r>
          </a:p>
          <a:p>
            <a:pPr marL="0" indent="0">
              <a:buNone/>
            </a:pPr>
            <a:endParaRPr lang="en-GB" sz="26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600" dirty="0">
                <a:latin typeface="Calibri"/>
                <a:ea typeface="Calibri"/>
                <a:cs typeface="Calibri"/>
              </a:rPr>
              <a:t>As a student, you are expected to locate relevant, academic, key sources (journals, books, websites, etc.) on your topic to successfully complete your assignments.</a:t>
            </a:r>
            <a:endParaRPr lang="en-GB" dirty="0"/>
          </a:p>
          <a:p>
            <a:pPr marL="0" indent="0">
              <a:buNone/>
            </a:pPr>
            <a:endParaRPr lang="en-GB" dirty="0">
              <a:ea typeface="Calibri Light"/>
              <a:cs typeface="Calibri Light"/>
            </a:endParaRPr>
          </a:p>
        </p:txBody>
      </p:sp>
      <p:pic>
        <p:nvPicPr>
          <p:cNvPr id="6" name="Picture 5" descr="Person writing on board">
            <a:extLst>
              <a:ext uri="{FF2B5EF4-FFF2-40B4-BE49-F238E27FC236}">
                <a16:creationId xmlns:a16="http://schemas.microsoft.com/office/drawing/2014/main" id="{CC684C9D-DA9F-77C6-9215-34B7753AEFC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3981" y="1256200"/>
            <a:ext cx="6698019" cy="50579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14589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4B3C22D-DB43-6D97-0B9C-4402CCBD6C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Finding specialists (sources)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6DFA55-FD2E-521D-42C2-513DC4EDDB4E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183548" y="1367769"/>
            <a:ext cx="4909813" cy="452678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600" b="1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Project</a:t>
            </a:r>
          </a:p>
          <a:p>
            <a:pPr marL="0" indent="0">
              <a:buNone/>
            </a:pPr>
            <a:r>
              <a:rPr lang="en-GB" sz="2400" dirty="0">
                <a:latin typeface="Calibri"/>
                <a:ea typeface="Calibri"/>
                <a:cs typeface="Calibri"/>
              </a:rPr>
              <a:t>Sourcing experts at each key stage is crucial to bring specialist knowledge and expertise to a project. </a:t>
            </a:r>
            <a:endParaRPr lang="en-GB" dirty="0">
              <a:solidFill>
                <a:schemeClr val="accent2"/>
              </a:solidFill>
              <a:latin typeface="Calibri Light"/>
              <a:ea typeface="Calibri Light"/>
              <a:cs typeface="Calibri Light"/>
            </a:endParaRPr>
          </a:p>
          <a:p>
            <a:pPr marL="0" indent="0">
              <a:buNone/>
            </a:pPr>
            <a:endParaRPr lang="en-GB" sz="24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Assignment</a:t>
            </a:r>
            <a:endParaRPr lang="en-GB" dirty="0">
              <a:solidFill>
                <a:schemeClr val="accent2"/>
              </a:solidFill>
              <a:ea typeface="Calibri Light"/>
              <a:cs typeface="Calibri Light"/>
            </a:endParaRPr>
          </a:p>
          <a:p>
            <a:pPr marL="0" indent="0">
              <a:buNone/>
            </a:pPr>
            <a:r>
              <a:rPr lang="en-GB" sz="2400" dirty="0">
                <a:latin typeface="Calibri"/>
                <a:ea typeface="Calibri"/>
                <a:cs typeface="Calibri"/>
              </a:rPr>
              <a:t>Similarly, sourcing relevant, specific articles, chapters, data, etc. for your assignment enables you to include specialist knowledge and expertise in your assignment. </a:t>
            </a:r>
          </a:p>
        </p:txBody>
      </p:sp>
      <p:pic>
        <p:nvPicPr>
          <p:cNvPr id="6" name="Picture 5" descr="Group of standing people looking at whiteboard on classroom wall, man wearing glasses holding whiteboard marker and writing">
            <a:extLst>
              <a:ext uri="{FF2B5EF4-FFF2-40B4-BE49-F238E27FC236}">
                <a16:creationId xmlns:a16="http://schemas.microsoft.com/office/drawing/2014/main" id="{D7AEB83F-4504-B416-CC19-5DBDD15BE56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15208" y="1276575"/>
            <a:ext cx="7076792" cy="5024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04392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F5D30E2-DFA9-BCC3-0C73-2AE7385E03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Team meetings (citations)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C0C92C-07D0-5F3D-73FD-CFEFD7BD39BE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23297" y="1421788"/>
            <a:ext cx="4978104" cy="373948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600" b="1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Project</a:t>
            </a:r>
          </a:p>
          <a:p>
            <a:pPr marL="0" indent="0">
              <a:buNone/>
            </a:pPr>
            <a:r>
              <a:rPr lang="en-GB" sz="2400" dirty="0">
                <a:latin typeface="Calibri"/>
                <a:ea typeface="Calibri"/>
                <a:cs typeface="Calibri"/>
              </a:rPr>
              <a:t>During team meetings, a project manager </a:t>
            </a:r>
            <a:r>
              <a:rPr lang="en-GB" sz="24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will </a:t>
            </a:r>
            <a:r>
              <a:rPr lang="en-GB" sz="2400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acknowledge</a:t>
            </a:r>
            <a:r>
              <a:rPr lang="en-GB" sz="2400" dirty="0">
                <a:latin typeface="Calibri"/>
                <a:ea typeface="Calibri"/>
                <a:cs typeface="Calibri"/>
              </a:rPr>
              <a:t> each expert’s contribution to the overall project.  </a:t>
            </a:r>
          </a:p>
          <a:p>
            <a:pPr marL="0" indent="0">
              <a:buNone/>
            </a:pPr>
            <a:endParaRPr lang="en-GB" sz="26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Assignment</a:t>
            </a:r>
            <a:endParaRPr lang="en-GB" dirty="0">
              <a:solidFill>
                <a:schemeClr val="accent2"/>
              </a:solidFill>
            </a:endParaRPr>
          </a:p>
          <a:p>
            <a:pPr marL="0" indent="0">
              <a:buNone/>
            </a:pPr>
            <a:r>
              <a:rPr lang="en-GB" sz="2600" dirty="0">
                <a:latin typeface="Calibri"/>
                <a:ea typeface="Calibri"/>
                <a:cs typeface="Calibri"/>
              </a:rPr>
              <a:t>I</a:t>
            </a:r>
            <a:r>
              <a:rPr lang="en-GB" sz="2400" dirty="0">
                <a:latin typeface="Calibri"/>
                <a:ea typeface="Calibri"/>
                <a:cs typeface="Calibri"/>
              </a:rPr>
              <a:t>n your essay, you </a:t>
            </a:r>
            <a:r>
              <a:rPr lang="en-GB" sz="24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will be expected to </a:t>
            </a:r>
            <a:r>
              <a:rPr lang="en-GB" sz="2400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cite</a:t>
            </a:r>
            <a:r>
              <a:rPr lang="en-GB" sz="2400" dirty="0">
                <a:latin typeface="Calibri"/>
                <a:ea typeface="Calibri"/>
                <a:cs typeface="Calibri"/>
              </a:rPr>
              <a:t> your sources to acknowledge the ideas, words, theories, data etc., of the authors whose work you have read.</a:t>
            </a:r>
          </a:p>
        </p:txBody>
      </p:sp>
      <p:pic>
        <p:nvPicPr>
          <p:cNvPr id="5" name="Picture 4" descr="Two people shaking hands">
            <a:extLst>
              <a:ext uri="{FF2B5EF4-FFF2-40B4-BE49-F238E27FC236}">
                <a16:creationId xmlns:a16="http://schemas.microsoft.com/office/drawing/2014/main" id="{47E08D57-7BD4-8CF2-0A78-2F79815212F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89340" y="1256164"/>
            <a:ext cx="6902659" cy="50541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2306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841A04-3D6C-7D56-0FD1-B2785590E9D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6853" y="1600201"/>
            <a:ext cx="5167651" cy="456565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600" b="1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Project</a:t>
            </a:r>
          </a:p>
          <a:p>
            <a:pPr marL="0" indent="0">
              <a:buNone/>
            </a:pPr>
            <a:r>
              <a:rPr lang="en-GB" sz="2400" dirty="0">
                <a:latin typeface="Calibri"/>
                <a:ea typeface="Calibri"/>
                <a:cs typeface="Calibri"/>
              </a:rPr>
              <a:t>The final project report includes a section where all team members and their contributions are listed.</a:t>
            </a:r>
          </a:p>
          <a:p>
            <a:pPr marL="0" indent="0">
              <a:buNone/>
            </a:pPr>
            <a:endParaRPr lang="en-GB" sz="2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Assignment</a:t>
            </a:r>
            <a:endParaRPr lang="en-GB" dirty="0"/>
          </a:p>
          <a:p>
            <a:pPr marL="0" indent="0">
              <a:buNone/>
            </a:pPr>
            <a:r>
              <a:rPr lang="en-GB" sz="2400" dirty="0">
                <a:latin typeface="Calibri"/>
                <a:ea typeface="Calibri"/>
                <a:cs typeface="Calibri"/>
              </a:rPr>
              <a:t>Your reference list is where you provide  the </a:t>
            </a:r>
            <a:r>
              <a:rPr lang="en-GB" sz="2400" b="1" dirty="0">
                <a:latin typeface="Calibri"/>
                <a:ea typeface="Calibri"/>
                <a:cs typeface="Calibri"/>
              </a:rPr>
              <a:t>full</a:t>
            </a:r>
            <a:r>
              <a:rPr lang="en-GB" sz="2400" dirty="0">
                <a:latin typeface="Calibri"/>
                <a:ea typeface="Calibri"/>
                <a:cs typeface="Calibri"/>
              </a:rPr>
              <a:t> details of all the sources you have cited in your essay.</a:t>
            </a:r>
          </a:p>
          <a:p>
            <a:pPr marL="0" indent="0">
              <a:buNone/>
            </a:pPr>
            <a:r>
              <a:rPr lang="en-GB" sz="2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19EDDF-0584-6522-8F0C-7EAF0C9B9D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dirty="0"/>
              <a:t>Project report (final paper)</a:t>
            </a:r>
          </a:p>
        </p:txBody>
      </p:sp>
      <p:pic>
        <p:nvPicPr>
          <p:cNvPr id="6" name="Picture 5" descr="Adults writing and consulting textbooks">
            <a:extLst>
              <a:ext uri="{FF2B5EF4-FFF2-40B4-BE49-F238E27FC236}">
                <a16:creationId xmlns:a16="http://schemas.microsoft.com/office/drawing/2014/main" id="{CAA03736-D62C-43B9-8E53-0C610E6CC04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55907" y="1266782"/>
            <a:ext cx="6436092" cy="50473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32443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A4C75C78-2009-2573-4553-4505DA7709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Note...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6A22280-0AE1-6681-2A7A-7F4FD95ACFF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821137" y="2659489"/>
            <a:ext cx="6615546" cy="170921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>
                <a:latin typeface="Calibri"/>
                <a:ea typeface="Calibri Light"/>
                <a:cs typeface="Calibri Light"/>
              </a:rPr>
              <a:t>You cannot try and find references after you have written your essay, in the same way a project manager would not bring in experts after the product launch.</a:t>
            </a:r>
          </a:p>
          <a:p>
            <a:pPr marL="0" indent="0">
              <a:buNone/>
            </a:pPr>
            <a:endParaRPr lang="en-GB" dirty="0">
              <a:latin typeface="Calibri"/>
              <a:ea typeface="Calibri Light"/>
              <a:cs typeface="Calibri Light"/>
            </a:endParaRPr>
          </a:p>
        </p:txBody>
      </p:sp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68614434-79D1-724F-D52B-B49A46B0CA6C}"/>
              </a:ext>
            </a:extLst>
          </p:cNvPr>
          <p:cNvSpPr txBox="1">
            <a:spLocks/>
          </p:cNvSpPr>
          <p:nvPr/>
        </p:nvSpPr>
        <p:spPr>
          <a:xfrm>
            <a:off x="8063091" y="2272571"/>
            <a:ext cx="3188680" cy="265910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§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>
              <a:buAutoNum type="arabicPeriod"/>
            </a:pPr>
            <a:r>
              <a:rPr lang="en-GB" dirty="0">
                <a:latin typeface="Calibri"/>
                <a:ea typeface="Calibri Light"/>
                <a:cs typeface="Calibri Light"/>
              </a:rPr>
              <a:t>Find sources.</a:t>
            </a:r>
          </a:p>
          <a:p>
            <a:pPr marL="514350" indent="-514350">
              <a:buAutoNum type="arabicPeriod"/>
            </a:pPr>
            <a:r>
              <a:rPr lang="en-GB" dirty="0">
                <a:latin typeface="Calibri"/>
                <a:ea typeface="Calibri Light"/>
                <a:cs typeface="Calibri Light"/>
              </a:rPr>
              <a:t>Read.</a:t>
            </a:r>
            <a:endParaRPr lang="en-US" dirty="0">
              <a:ea typeface="Calibri Light"/>
              <a:cs typeface="Calibri Light"/>
            </a:endParaRPr>
          </a:p>
          <a:p>
            <a:pPr marL="514350" indent="-514350">
              <a:buAutoNum type="arabicPeriod"/>
            </a:pPr>
            <a:r>
              <a:rPr lang="en-GB" dirty="0">
                <a:latin typeface="Calibri"/>
                <a:ea typeface="Calibri Light"/>
                <a:cs typeface="Calibri Light"/>
              </a:rPr>
              <a:t>Make notes.</a:t>
            </a:r>
          </a:p>
          <a:p>
            <a:pPr marL="514350" indent="-514350">
              <a:buAutoNum type="arabicPeriod"/>
            </a:pPr>
            <a:r>
              <a:rPr lang="en-GB" dirty="0">
                <a:latin typeface="Calibri"/>
                <a:ea typeface="Calibri Light"/>
                <a:cs typeface="Calibri Light"/>
              </a:rPr>
              <a:t>Record sources.</a:t>
            </a:r>
          </a:p>
          <a:p>
            <a:pPr marL="514350" indent="-514350">
              <a:buAutoNum type="arabicPeriod"/>
            </a:pPr>
            <a:r>
              <a:rPr lang="en-GB" dirty="0">
                <a:latin typeface="Calibri"/>
                <a:ea typeface="Calibri Light"/>
                <a:cs typeface="Calibri Light"/>
              </a:rPr>
              <a:t>Write your essay.</a:t>
            </a:r>
          </a:p>
          <a:p>
            <a:pPr marL="0" indent="0">
              <a:buNone/>
            </a:pPr>
            <a:endParaRPr lang="en-GB" dirty="0">
              <a:latin typeface="Calibri"/>
              <a:ea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316025904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3C609E-2DFB-400D-9C18-B78A5A7821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Referencing process</a:t>
            </a:r>
          </a:p>
        </p:txBody>
      </p:sp>
      <p:pic>
        <p:nvPicPr>
          <p:cNvPr id="6" name="Graphic 6" descr="Head with gears with solid fill">
            <a:extLst>
              <a:ext uri="{FF2B5EF4-FFF2-40B4-BE49-F238E27FC236}">
                <a16:creationId xmlns:a16="http://schemas.microsoft.com/office/drawing/2014/main" id="{4B2D26CF-9F24-47D4-8F01-57BA1404BD5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895752" y="3925238"/>
            <a:ext cx="1526309" cy="1532082"/>
          </a:xfrm>
          <a:prstGeom prst="rect">
            <a:avLst/>
          </a:prstGeom>
        </p:spPr>
      </p:pic>
      <p:pic>
        <p:nvPicPr>
          <p:cNvPr id="8" name="Graphic 8" descr="Thought bubble outline">
            <a:extLst>
              <a:ext uri="{FF2B5EF4-FFF2-40B4-BE49-F238E27FC236}">
                <a16:creationId xmlns:a16="http://schemas.microsoft.com/office/drawing/2014/main" id="{E2A95DD0-6516-45D3-87AC-57042D5433D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flipH="1">
            <a:off x="1593669" y="822960"/>
            <a:ext cx="7318702" cy="4495123"/>
          </a:xfrm>
          <a:prstGeom prst="rect">
            <a:avLst/>
          </a:prstGeom>
        </p:spPr>
      </p:pic>
      <p:pic>
        <p:nvPicPr>
          <p:cNvPr id="9" name="Graphic 9" descr="Lecturer with solid fill">
            <a:extLst>
              <a:ext uri="{FF2B5EF4-FFF2-40B4-BE49-F238E27FC236}">
                <a16:creationId xmlns:a16="http://schemas.microsoft.com/office/drawing/2014/main" id="{486BE341-32D6-48D9-AE2B-4F6CF817C09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-230583" y="3726941"/>
            <a:ext cx="1630218" cy="1630218"/>
          </a:xfrm>
          <a:prstGeom prst="rect">
            <a:avLst/>
          </a:prstGeom>
        </p:spPr>
      </p:pic>
      <p:pic>
        <p:nvPicPr>
          <p:cNvPr id="10" name="Graphic 10" descr="Internet with solid fill">
            <a:extLst>
              <a:ext uri="{FF2B5EF4-FFF2-40B4-BE49-F238E27FC236}">
                <a16:creationId xmlns:a16="http://schemas.microsoft.com/office/drawing/2014/main" id="{78533B40-97ED-4C03-90CC-94E1434A6BAD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2122633" y="3862125"/>
            <a:ext cx="1480127" cy="1480127"/>
          </a:xfrm>
          <a:prstGeom prst="rect">
            <a:avLst/>
          </a:prstGeom>
        </p:spPr>
      </p:pic>
      <p:pic>
        <p:nvPicPr>
          <p:cNvPr id="11" name="Graphic 11" descr="Books with solid fill">
            <a:extLst>
              <a:ext uri="{FF2B5EF4-FFF2-40B4-BE49-F238E27FC236}">
                <a16:creationId xmlns:a16="http://schemas.microsoft.com/office/drawing/2014/main" id="{3F48DC4B-0E97-4C52-93DD-62A0B956206C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4798969" y="3862125"/>
            <a:ext cx="1526309" cy="1537854"/>
          </a:xfrm>
          <a:prstGeom prst="rect">
            <a:avLst/>
          </a:prstGeom>
        </p:spPr>
      </p:pic>
      <p:pic>
        <p:nvPicPr>
          <p:cNvPr id="12" name="Graphic 12" descr="Graduation cap with solid fill">
            <a:extLst>
              <a:ext uri="{FF2B5EF4-FFF2-40B4-BE49-F238E27FC236}">
                <a16:creationId xmlns:a16="http://schemas.microsoft.com/office/drawing/2014/main" id="{DBA19759-0025-4136-B3FA-94DD9956338D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10298552" y="3688576"/>
            <a:ext cx="1965036" cy="1965036"/>
          </a:xfrm>
          <a:prstGeom prst="rect">
            <a:avLst/>
          </a:prstGeom>
        </p:spPr>
      </p:pic>
      <p:sp>
        <p:nvSpPr>
          <p:cNvPr id="16" name="Plus Sign 15">
            <a:extLst>
              <a:ext uri="{FF2B5EF4-FFF2-40B4-BE49-F238E27FC236}">
                <a16:creationId xmlns:a16="http://schemas.microsoft.com/office/drawing/2014/main" id="{4DCE82C7-97E2-445A-9A23-0B8C184BAF38}"/>
              </a:ext>
            </a:extLst>
          </p:cNvPr>
          <p:cNvSpPr/>
          <p:nvPr/>
        </p:nvSpPr>
        <p:spPr>
          <a:xfrm>
            <a:off x="3776788" y="4283645"/>
            <a:ext cx="669636" cy="606136"/>
          </a:xfrm>
          <a:prstGeom prst="mathPlus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Plus Sign 16">
            <a:extLst>
              <a:ext uri="{FF2B5EF4-FFF2-40B4-BE49-F238E27FC236}">
                <a16:creationId xmlns:a16="http://schemas.microsoft.com/office/drawing/2014/main" id="{356277BC-F040-49C3-B1B9-882F4F31BDB3}"/>
              </a:ext>
            </a:extLst>
          </p:cNvPr>
          <p:cNvSpPr/>
          <p:nvPr/>
        </p:nvSpPr>
        <p:spPr>
          <a:xfrm>
            <a:off x="1304760" y="4283645"/>
            <a:ext cx="669636" cy="606136"/>
          </a:xfrm>
          <a:prstGeom prst="mathPlus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Equals 17">
            <a:extLst>
              <a:ext uri="{FF2B5EF4-FFF2-40B4-BE49-F238E27FC236}">
                <a16:creationId xmlns:a16="http://schemas.microsoft.com/office/drawing/2014/main" id="{BDA4E49A-645C-413D-B3D6-C1495C39C2A4}"/>
              </a:ext>
            </a:extLst>
          </p:cNvPr>
          <p:cNvSpPr/>
          <p:nvPr/>
        </p:nvSpPr>
        <p:spPr>
          <a:xfrm>
            <a:off x="9383741" y="4283645"/>
            <a:ext cx="669636" cy="698500"/>
          </a:xfrm>
          <a:prstGeom prst="mathEqual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9" name="Arrow: Right 18">
            <a:extLst>
              <a:ext uri="{FF2B5EF4-FFF2-40B4-BE49-F238E27FC236}">
                <a16:creationId xmlns:a16="http://schemas.microsoft.com/office/drawing/2014/main" id="{876F720D-E557-4E83-B10D-205C3E55ECFF}"/>
              </a:ext>
            </a:extLst>
          </p:cNvPr>
          <p:cNvSpPr/>
          <p:nvPr/>
        </p:nvSpPr>
        <p:spPr>
          <a:xfrm>
            <a:off x="6350598" y="4319325"/>
            <a:ext cx="767772" cy="623454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754C7BD-7E6E-44BA-8B0C-4FA2ACA66C8C}"/>
              </a:ext>
            </a:extLst>
          </p:cNvPr>
          <p:cNvSpPr txBox="1"/>
          <p:nvPr/>
        </p:nvSpPr>
        <p:spPr>
          <a:xfrm>
            <a:off x="1025892" y="5450682"/>
            <a:ext cx="4512572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Calibri"/>
                <a:cs typeface="Calibri"/>
              </a:rPr>
              <a:t>Search for and explore research, theories and ideas from different sources.</a:t>
            </a:r>
            <a:endParaRPr lang="en-US" sz="2000" dirty="0">
              <a:latin typeface="Calibri"/>
              <a:ea typeface="Calibri"/>
              <a:cs typeface="Calibri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B557807-FD78-4269-9080-AF4548B268D6}"/>
              </a:ext>
            </a:extLst>
          </p:cNvPr>
          <p:cNvSpPr txBox="1"/>
          <p:nvPr/>
        </p:nvSpPr>
        <p:spPr>
          <a:xfrm>
            <a:off x="3526961" y="1740843"/>
            <a:ext cx="4368791" cy="16312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Make notes as you read.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Link perspectives.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Critically analyse viewpoints.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Write in your own words.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Accurately record your sources.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BE0D3B0-4959-40C8-8717-15CE6A44019A}"/>
              </a:ext>
            </a:extLst>
          </p:cNvPr>
          <p:cNvSpPr txBox="1"/>
          <p:nvPr/>
        </p:nvSpPr>
        <p:spPr>
          <a:xfrm>
            <a:off x="7731143" y="5466788"/>
            <a:ext cx="4644467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Produce original written work with ideas built on correctly referenced sources.</a:t>
            </a:r>
          </a:p>
        </p:txBody>
      </p:sp>
    </p:spTree>
    <p:extLst>
      <p:ext uri="{BB962C8B-B14F-4D97-AF65-F5344CB8AC3E}">
        <p14:creationId xmlns:p14="http://schemas.microsoft.com/office/powerpoint/2010/main" val="74699858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A95EA9-4064-472E-3E3D-4171426330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Writing your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BF91CC-7015-346B-40C6-D9940B9AABF9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1210860" cy="457404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 dirty="0">
                <a:latin typeface="Calibri"/>
                <a:cs typeface="Calibri"/>
              </a:rPr>
              <a:t>Harvard uses the author - date format in the in-text citation.</a:t>
            </a:r>
            <a:endParaRPr lang="en-GB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dirty="0">
              <a:solidFill>
                <a:srgbClr val="000000"/>
              </a:solidFill>
              <a:latin typeface="Calibri"/>
              <a:cs typeface="Calibri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b="1" dirty="0">
                <a:solidFill>
                  <a:schemeClr val="accent2"/>
                </a:solidFill>
                <a:latin typeface="Calibri"/>
                <a:cs typeface="Calibri"/>
              </a:rPr>
              <a:t>The in-text citation:  </a:t>
            </a:r>
            <a:r>
              <a:rPr lang="en-GB" dirty="0">
                <a:latin typeface="Calibri"/>
                <a:cs typeface="Calibri"/>
              </a:rPr>
              <a:t>(A brief acknowledgement of your source in the body of your work.)</a:t>
            </a:r>
          </a:p>
          <a:p>
            <a:pPr marL="514350" indent="-514350">
              <a:buFont typeface="+mj-lt"/>
              <a:buAutoNum type="arabicPeriod"/>
            </a:pP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b="1" dirty="0">
                <a:solidFill>
                  <a:schemeClr val="accent2"/>
                </a:solidFill>
                <a:latin typeface="Calibri"/>
                <a:cs typeface="Calibri"/>
              </a:rPr>
              <a:t>The reference list: </a:t>
            </a:r>
            <a:r>
              <a:rPr lang="en-GB" dirty="0">
                <a:latin typeface="Calibri"/>
                <a:cs typeface="Calibri"/>
              </a:rPr>
              <a:t>(Providing your reader with the full reference details at the end of your work.) </a:t>
            </a:r>
          </a:p>
        </p:txBody>
      </p:sp>
    </p:spTree>
    <p:extLst>
      <p:ext uri="{BB962C8B-B14F-4D97-AF65-F5344CB8AC3E}">
        <p14:creationId xmlns:p14="http://schemas.microsoft.com/office/powerpoint/2010/main" val="167320517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FF292-9EB9-41A8-8FEB-FB095EA84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>
                <a:cs typeface="Calibri Light"/>
              </a:rPr>
              <a:t>Integrating sources into your work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2C818-8E7F-47DB-9908-134F01B7FE1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44963" y="2023470"/>
            <a:ext cx="11847037" cy="417415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 dirty="0">
                <a:latin typeface="Arial"/>
                <a:ea typeface="+mn-lt"/>
                <a:cs typeface="+mn-lt"/>
              </a:rPr>
              <a:t>Used to let you reader know when you have used the ideas, theories, words or data of someone else. </a:t>
            </a:r>
            <a:endParaRPr lang="en-US" dirty="0"/>
          </a:p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 dirty="0">
                <a:latin typeface="Arial"/>
                <a:ea typeface="+mn-lt"/>
                <a:cs typeface="+mn-lt"/>
              </a:rPr>
              <a:t>Allows you to acknowledge and discuss their work in your text, by quoting, paraphrasing, or summarizing.</a:t>
            </a:r>
          </a:p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 dirty="0">
                <a:latin typeface="Arial"/>
                <a:ea typeface="+mn-lt"/>
                <a:cs typeface="+mn-lt"/>
              </a:rPr>
              <a:t>Forms part of your word count therefore, is brief. </a:t>
            </a:r>
            <a:endParaRPr lang="en-US" sz="2200" dirty="0">
              <a:solidFill>
                <a:srgbClr val="D1428D"/>
              </a:solidFill>
              <a:latin typeface="Arial"/>
              <a:ea typeface="+mn-lt"/>
              <a:cs typeface="+mn-lt"/>
            </a:endParaRPr>
          </a:p>
          <a:p>
            <a:pPr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 dirty="0">
                <a:latin typeface="Arial"/>
                <a:ea typeface="+mn-lt"/>
                <a:cs typeface="+mn-lt"/>
              </a:rPr>
              <a:t>It contains the following information </a:t>
            </a:r>
            <a:r>
              <a:rPr lang="en-US" sz="2200" b="1" dirty="0">
                <a:latin typeface="Arial"/>
                <a:ea typeface="+mn-lt"/>
                <a:cs typeface="+mn-lt"/>
              </a:rPr>
              <a:t>only:</a:t>
            </a:r>
            <a:endParaRPr lang="en-US" sz="2200" dirty="0">
              <a:latin typeface="Arial"/>
              <a:ea typeface="+mn-lt"/>
              <a:cs typeface="+mn-lt"/>
            </a:endParaRPr>
          </a:p>
          <a:p>
            <a:pPr lvl="1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 b="1" dirty="0">
                <a:solidFill>
                  <a:schemeClr val="accent2"/>
                </a:solidFill>
                <a:latin typeface="Arial"/>
                <a:ea typeface="+mn-lt"/>
                <a:cs typeface="+mn-lt"/>
              </a:rPr>
              <a:t>Author</a:t>
            </a:r>
            <a:r>
              <a:rPr lang="en-US" sz="2200" dirty="0">
                <a:solidFill>
                  <a:schemeClr val="accent2"/>
                </a:solidFill>
                <a:latin typeface="Arial"/>
                <a:ea typeface="+mn-lt"/>
                <a:cs typeface="+mn-lt"/>
              </a:rPr>
              <a:t> </a:t>
            </a:r>
            <a:r>
              <a:rPr lang="en-US" sz="2200" dirty="0">
                <a:latin typeface="Arial"/>
                <a:ea typeface="+mn-lt"/>
                <a:cs typeface="+mn-lt"/>
              </a:rPr>
              <a:t>/ editor’s surname.</a:t>
            </a:r>
          </a:p>
          <a:p>
            <a:pPr lvl="1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 b="1" dirty="0">
                <a:solidFill>
                  <a:schemeClr val="accent2"/>
                </a:solidFill>
                <a:latin typeface="Arial"/>
                <a:ea typeface="+mn-lt"/>
                <a:cs typeface="+mn-lt"/>
              </a:rPr>
              <a:t>Year</a:t>
            </a:r>
            <a:r>
              <a:rPr lang="en-US" sz="2200" b="1" dirty="0">
                <a:latin typeface="Arial"/>
                <a:ea typeface="+mn-lt"/>
                <a:cs typeface="+mn-lt"/>
              </a:rPr>
              <a:t> </a:t>
            </a:r>
            <a:r>
              <a:rPr lang="en-US" sz="2200" dirty="0">
                <a:latin typeface="Arial"/>
                <a:ea typeface="+mn-lt"/>
                <a:cs typeface="+mn-lt"/>
              </a:rPr>
              <a:t>of publication.</a:t>
            </a:r>
          </a:p>
          <a:p>
            <a:pPr lvl="1">
              <a:spcBef>
                <a:spcPts val="1200"/>
              </a:spcBef>
              <a:buFont typeface="Arial" panose="020B0604020202020204" pitchFamily="34" charset="0"/>
              <a:buChar char="•"/>
            </a:pPr>
            <a:r>
              <a:rPr lang="en-US" sz="2200" b="1" dirty="0">
                <a:solidFill>
                  <a:schemeClr val="accent2"/>
                </a:solidFill>
                <a:latin typeface="Arial"/>
                <a:ea typeface="+mn-lt"/>
                <a:cs typeface="+mn-lt"/>
              </a:rPr>
              <a:t>Page numbers</a:t>
            </a:r>
            <a:r>
              <a:rPr lang="en-US" sz="2200" dirty="0">
                <a:latin typeface="Arial"/>
                <a:ea typeface="+mn-lt"/>
                <a:cs typeface="+mn-lt"/>
              </a:rPr>
              <a:t> (if quoting or referring to a specific part or idea).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DB7474C-B94C-73FA-7833-D5F5ECB67C8D}"/>
              </a:ext>
            </a:extLst>
          </p:cNvPr>
          <p:cNvSpPr txBox="1"/>
          <p:nvPr/>
        </p:nvSpPr>
        <p:spPr>
          <a:xfrm>
            <a:off x="304800" y="1378225"/>
            <a:ext cx="274320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In-text citation...</a:t>
            </a:r>
            <a:endParaRPr lang="en-US" sz="2800" b="1" dirty="0">
              <a:solidFill>
                <a:schemeClr val="accent2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25780779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585648-60FD-8455-6B35-B3BA96243F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854208-D6DE-02C7-AA05-D80ECCA60D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81ABDE-8F63-E779-1834-BCCC273D66EA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787412" y="2545662"/>
            <a:ext cx="6304249" cy="25908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00000"/>
                </a:solidFill>
                <a:latin typeface="Lato"/>
                <a:ea typeface="Lato"/>
                <a:cs typeface="Lato"/>
              </a:rPr>
              <a:t>A recent study </a:t>
            </a:r>
            <a:r>
              <a:rPr lang="en-GB" b="1" dirty="0">
                <a:solidFill>
                  <a:schemeClr val="accent2"/>
                </a:solidFill>
                <a:latin typeface="Lato"/>
                <a:ea typeface="Lato"/>
                <a:cs typeface="Lato"/>
              </a:rPr>
              <a:t>(Hughes, 2023) </a:t>
            </a:r>
            <a:r>
              <a:rPr lang="en-GB" dirty="0">
                <a:latin typeface="Lato"/>
                <a:ea typeface="Lato"/>
                <a:cs typeface="Lato"/>
              </a:rPr>
              <a:t>suggests students struggle to correctly reference their work. To ensure they do not accidently plagiarise, </a:t>
            </a:r>
            <a:r>
              <a:rPr lang="en-GB" b="1" dirty="0">
                <a:solidFill>
                  <a:schemeClr val="accent2"/>
                </a:solidFill>
                <a:latin typeface="Lato"/>
                <a:ea typeface="Lato"/>
                <a:cs typeface="Lato"/>
              </a:rPr>
              <a:t>'</a:t>
            </a:r>
            <a:r>
              <a:rPr lang="en-GB" dirty="0">
                <a:latin typeface="Lato"/>
                <a:ea typeface="Lato"/>
                <a:cs typeface="Lato"/>
              </a:rPr>
              <a:t>students should record their sources as they use them</a:t>
            </a:r>
            <a:r>
              <a:rPr lang="en-GB" b="1" dirty="0">
                <a:solidFill>
                  <a:schemeClr val="accent2"/>
                </a:solidFill>
                <a:latin typeface="Lato"/>
                <a:ea typeface="Lato"/>
                <a:cs typeface="Lato"/>
              </a:rPr>
              <a:t>'</a:t>
            </a:r>
            <a:r>
              <a:rPr lang="en-GB" dirty="0">
                <a:latin typeface="Lato"/>
                <a:ea typeface="Lato"/>
                <a:cs typeface="Lato"/>
              </a:rPr>
              <a:t> </a:t>
            </a:r>
            <a:r>
              <a:rPr lang="en-GB" b="1" dirty="0">
                <a:solidFill>
                  <a:schemeClr val="accent2"/>
                </a:solidFill>
                <a:latin typeface="Lato"/>
                <a:ea typeface="Lato"/>
                <a:cs typeface="Lato"/>
              </a:rPr>
              <a:t>(Williams, 2024, p. 17).</a:t>
            </a:r>
          </a:p>
          <a:p>
            <a:pPr marL="0" indent="0">
              <a:buNone/>
            </a:pPr>
            <a:endParaRPr lang="en-GB" sz="3400" dirty="0">
              <a:latin typeface="Lato"/>
              <a:ea typeface="Lato"/>
              <a:cs typeface="Lato"/>
            </a:endParaRPr>
          </a:p>
        </p:txBody>
      </p:sp>
      <p:pic>
        <p:nvPicPr>
          <p:cNvPr id="4" name="Picture 3" descr="Person reading a book">
            <a:extLst>
              <a:ext uri="{FF2B5EF4-FFF2-40B4-BE49-F238E27FC236}">
                <a16:creationId xmlns:a16="http://schemas.microsoft.com/office/drawing/2014/main" id="{4041CF3C-9C6F-5ED9-2001-005C7A9042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754" y="2132796"/>
            <a:ext cx="5124797" cy="3416531"/>
          </a:xfrm>
          <a:prstGeom prst="rect">
            <a:avLst/>
          </a:prstGeom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</p:pic>
    </p:spTree>
    <p:extLst>
      <p:ext uri="{BB962C8B-B14F-4D97-AF65-F5344CB8AC3E}">
        <p14:creationId xmlns:p14="http://schemas.microsoft.com/office/powerpoint/2010/main" val="18598858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933FB3-EE54-246F-EF55-D576F073C2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Quoting v paraphrasing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8E6BF9-21AE-8960-A0B4-9AB730964DDF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65030" y="1908444"/>
            <a:ext cx="7760536" cy="3972187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Quoting</a:t>
            </a:r>
            <a:r>
              <a:rPr lang="en-GB" sz="2600" dirty="0">
                <a:latin typeface="Calibri"/>
                <a:ea typeface="Calibri"/>
                <a:cs typeface="Calibri"/>
              </a:rPr>
              <a:t>: copying someone else’s words exactly as they appear in the original text.</a:t>
            </a:r>
          </a:p>
          <a:p>
            <a:pPr marL="0" indent="0">
              <a:buNone/>
            </a:pPr>
            <a:endParaRPr lang="en-GB" sz="2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Paraphrasing</a:t>
            </a:r>
            <a:r>
              <a:rPr lang="en-GB" sz="2600" dirty="0">
                <a:latin typeface="Calibri"/>
                <a:ea typeface="Calibri"/>
                <a:cs typeface="Calibri"/>
              </a:rPr>
              <a:t>:  using someone else’s words or ideas and writing in your own words. 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6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Summarising</a:t>
            </a:r>
            <a:r>
              <a:rPr lang="en-GB" sz="2600" dirty="0">
                <a:latin typeface="Calibri"/>
                <a:ea typeface="Calibri"/>
                <a:cs typeface="Calibri"/>
              </a:rPr>
              <a:t>:  </a:t>
            </a:r>
            <a:r>
              <a:rPr lang="en-GB" sz="2600" dirty="0">
                <a:solidFill>
                  <a:srgbClr val="000000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writing</a:t>
            </a:r>
            <a:r>
              <a:rPr lang="en-GB" sz="2600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 a </a:t>
            </a:r>
            <a:r>
              <a:rPr lang="en-GB" sz="2600" i="0" dirty="0">
                <a:effectLst/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brief overview </a:t>
            </a:r>
            <a:r>
              <a:rPr lang="en-GB" sz="2600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of someone else's idea in your own words. </a:t>
            </a:r>
            <a:r>
              <a:rPr lang="en-GB" sz="2600" b="1" i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Example</a:t>
            </a:r>
            <a:r>
              <a:rPr lang="en-GB" sz="2600" b="0" i="0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: writing the findings of a research article in a journal in a few sentences.</a:t>
            </a:r>
            <a:endParaRPr lang="en-GB" sz="26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5" name="Graphic 4" descr="Quotes with solid fill">
            <a:extLst>
              <a:ext uri="{FF2B5EF4-FFF2-40B4-BE49-F238E27FC236}">
                <a16:creationId xmlns:a16="http://schemas.microsoft.com/office/drawing/2014/main" id="{ECBEE272-6064-1A45-1667-289D9FEEE0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212628" y="1819069"/>
            <a:ext cx="4150935" cy="4150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262040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FF292-9EB9-41A8-8FEB-FB095EA84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 dirty="0">
                <a:cs typeface="Calibri Light"/>
              </a:rPr>
              <a:t>Parenthetical and narrative citations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2C818-8E7F-47DB-9908-134F01B7FE1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51741" y="2424272"/>
            <a:ext cx="11489036" cy="112596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r>
              <a:rPr lang="en-GB" sz="2800" b="1" i="0">
                <a:solidFill>
                  <a:srgbClr val="111111"/>
                </a:solidFill>
                <a:effectLst/>
                <a:highlight>
                  <a:srgbClr val="F3F3F3"/>
                </a:highlight>
                <a:latin typeface="Calibri" panose="020F0502020204030204" pitchFamily="34" charset="0"/>
                <a:cs typeface="Calibri" panose="020F0502020204030204" pitchFamily="34" charset="0"/>
              </a:rPr>
              <a:t>Effective communication is crucial for team success.</a:t>
            </a:r>
            <a:endParaRPr lang="en-US" sz="2800" b="1">
              <a:solidFill>
                <a:schemeClr val="accent2"/>
              </a:solidFill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B9F6A1-4F36-A206-E5D1-98F9069DDDB4}"/>
              </a:ext>
            </a:extLst>
          </p:cNvPr>
          <p:cNvSpPr txBox="1"/>
          <p:nvPr/>
        </p:nvSpPr>
        <p:spPr>
          <a:xfrm>
            <a:off x="2098291" y="5768148"/>
            <a:ext cx="6987957" cy="369332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dirty="0">
                <a:latin typeface="Calibri"/>
                <a:ea typeface="Calibri"/>
                <a:cs typeface="Calibri"/>
              </a:rPr>
              <a:t>Lack of a citation indicates to your reader that it is your idea or opinion.</a:t>
            </a:r>
          </a:p>
        </p:txBody>
      </p:sp>
    </p:spTree>
    <p:extLst>
      <p:ext uri="{BB962C8B-B14F-4D97-AF65-F5344CB8AC3E}">
        <p14:creationId xmlns:p14="http://schemas.microsoft.com/office/powerpoint/2010/main" val="174849718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FF292-9EB9-41A8-8FEB-FB095EA84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>
                <a:cs typeface="Calibri Light"/>
              </a:rPr>
              <a:t>Parenthetical citation</a:t>
            </a:r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BE94A56-A031-735C-639C-1C7709497DFD}"/>
              </a:ext>
            </a:extLst>
          </p:cNvPr>
          <p:cNvSpPr txBox="1"/>
          <p:nvPr/>
        </p:nvSpPr>
        <p:spPr>
          <a:xfrm>
            <a:off x="164466" y="1346380"/>
            <a:ext cx="11485419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>
              <a:spcBef>
                <a:spcPts val="1200"/>
              </a:spcBef>
            </a:pPr>
            <a:r>
              <a:rPr lang="en-GB" sz="2400" dirty="0">
                <a:latin typeface="Calibri"/>
                <a:ea typeface="+mn-lt"/>
                <a:cs typeface="Calibri"/>
              </a:rPr>
              <a:t>The whole in-text citation 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 (Surname</a:t>
            </a:r>
            <a:r>
              <a:rPr lang="en-GB" sz="2400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, 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year)</a:t>
            </a:r>
            <a:r>
              <a:rPr lang="en-GB" sz="2400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 </a:t>
            </a:r>
            <a:r>
              <a:rPr lang="en-GB" sz="2400" dirty="0">
                <a:latin typeface="Calibri"/>
                <a:ea typeface="+mn-lt"/>
                <a:cs typeface="Calibri"/>
              </a:rPr>
              <a:t>is placed</a:t>
            </a:r>
            <a:r>
              <a:rPr lang="en-GB" sz="2400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 </a:t>
            </a:r>
            <a:r>
              <a:rPr lang="en-GB" sz="2400" dirty="0">
                <a:latin typeface="Calibri"/>
                <a:ea typeface="+mn-lt"/>
                <a:cs typeface="Calibri"/>
              </a:rPr>
              <a:t>in brackets.</a:t>
            </a:r>
            <a:endParaRPr lang="en-GB" sz="2400" dirty="0">
              <a:latin typeface="Calibri"/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26276EC-5F9E-675D-3FA5-76704D3E40D5}"/>
              </a:ext>
            </a:extLst>
          </p:cNvPr>
          <p:cNvSpPr txBox="1"/>
          <p:nvPr/>
        </p:nvSpPr>
        <p:spPr>
          <a:xfrm>
            <a:off x="918575" y="3809999"/>
            <a:ext cx="10728540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 dirty="0">
                <a:latin typeface="Calibri"/>
                <a:ea typeface="Calibri Light"/>
                <a:cs typeface="Calibri Light"/>
              </a:rPr>
              <a:t>According to research </a:t>
            </a:r>
            <a:r>
              <a:rPr lang="en-GB" sz="28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(Smith, 2020),</a:t>
            </a:r>
            <a:r>
              <a:rPr lang="en-GB" sz="2800" b="1" dirty="0">
                <a:latin typeface="Calibri"/>
                <a:ea typeface="Calibri Light"/>
                <a:cs typeface="Calibri Light"/>
              </a:rPr>
              <a:t> effective communication is crucial for team success.</a:t>
            </a:r>
            <a:endParaRPr lang="en-GB" sz="2800" b="1">
              <a:latin typeface="Calibri"/>
              <a:ea typeface="Calibri"/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A06967E-75A8-04F8-0FA8-59F167A16F32}"/>
              </a:ext>
            </a:extLst>
          </p:cNvPr>
          <p:cNvSpPr txBox="1"/>
          <p:nvPr/>
        </p:nvSpPr>
        <p:spPr>
          <a:xfrm>
            <a:off x="918576" y="2505205"/>
            <a:ext cx="10571963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b="1" dirty="0">
                <a:latin typeface="Calibri"/>
                <a:ea typeface="Calibri Light"/>
                <a:cs typeface="Calibri Light"/>
              </a:rPr>
              <a:t>Effective communication is crucial for team success </a:t>
            </a:r>
            <a:r>
              <a:rPr lang="en-GB" sz="28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(Smith, 2020).</a:t>
            </a:r>
            <a:endParaRPr lang="en-GB" sz="2800" b="1" dirty="0">
              <a:solidFill>
                <a:schemeClr val="accent2"/>
              </a:solidFill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93297748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5B2562A-FA9C-8F9C-EF13-A8DFE447C3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FC7C5D-BF84-C3B7-722D-ED73BF3F84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>
                <a:cs typeface="Calibri Light"/>
              </a:rPr>
              <a:t>Parenthetical citation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868E90-6332-2D4A-F122-884E8DBA83E4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19401" y="1405668"/>
            <a:ext cx="11846843" cy="1329656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Calibri"/>
                <a:ea typeface="+mn-lt"/>
                <a:cs typeface="Calibri"/>
              </a:rPr>
              <a:t>The sentence is focusing on the idea, rather than who wrote it.</a:t>
            </a:r>
            <a:endParaRPr lang="en-US" sz="2400" dirty="0"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  <a:p>
            <a:pPr marL="0" indent="0">
              <a:spcBef>
                <a:spcPts val="250"/>
              </a:spcBef>
              <a:spcAft>
                <a:spcPts val="250"/>
              </a:spcAft>
              <a:buNone/>
            </a:pPr>
            <a:endParaRPr lang="en-US" sz="2400" dirty="0">
              <a:latin typeface="Calibri"/>
              <a:ea typeface="+mn-lt"/>
              <a:cs typeface="Calibri"/>
            </a:endParaRPr>
          </a:p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Calibri"/>
                <a:ea typeface="+mn-lt"/>
                <a:cs typeface="Calibri"/>
              </a:rPr>
              <a:t>Easy to integrate into your writing and </a:t>
            </a:r>
            <a:r>
              <a:rPr lang="en-US" sz="2400" err="1">
                <a:latin typeface="Calibri"/>
                <a:ea typeface="+mn-lt"/>
                <a:cs typeface="Calibri"/>
              </a:rPr>
              <a:t>synthesise</a:t>
            </a:r>
            <a:r>
              <a:rPr lang="en-US" sz="2400" dirty="0">
                <a:latin typeface="Calibri"/>
                <a:ea typeface="+mn-lt"/>
                <a:cs typeface="Calibri"/>
              </a:rPr>
              <a:t> from </a:t>
            </a:r>
            <a:r>
              <a:rPr lang="en-US" sz="2400" b="1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multiple sources </a:t>
            </a:r>
            <a:r>
              <a:rPr lang="en-US" sz="2400" dirty="0">
                <a:latin typeface="Calibri"/>
                <a:ea typeface="+mn-lt"/>
                <a:cs typeface="Calibri"/>
              </a:rPr>
              <a:t>using a semi-colon</a:t>
            </a:r>
            <a:r>
              <a:rPr lang="en-US" sz="2400" b="1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.</a:t>
            </a:r>
            <a:endParaRPr lang="en-US" sz="2400" dirty="0">
              <a:solidFill>
                <a:schemeClr val="accent2"/>
              </a:solidFill>
              <a:latin typeface="Calibri"/>
              <a:ea typeface="+mn-lt"/>
              <a:cs typeface="Calibri"/>
            </a:endParaRPr>
          </a:p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endParaRPr lang="en-US" dirty="0">
              <a:latin typeface="Calibri"/>
              <a:ea typeface="+mn-lt"/>
              <a:cs typeface="Calibri"/>
            </a:endParaRPr>
          </a:p>
          <a:p>
            <a:pPr marL="457200" lvl="1" indent="0">
              <a:spcBef>
                <a:spcPts val="250"/>
              </a:spcBef>
              <a:spcAft>
                <a:spcPts val="250"/>
              </a:spcAft>
              <a:buNone/>
            </a:pPr>
            <a:r>
              <a:rPr lang="en-US" sz="3600" b="1" dirty="0">
                <a:latin typeface="Calibri"/>
                <a:ea typeface="+mn-lt"/>
                <a:cs typeface="Calibri"/>
              </a:rPr>
              <a:t>     </a:t>
            </a:r>
            <a:endParaRPr lang="en-US" sz="3600" b="1" dirty="0">
              <a:latin typeface="Calibri" panose="020F0502020204030204" pitchFamily="34" charset="0"/>
              <a:ea typeface="+mn-lt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29C56DE-11B4-091E-73BE-6AB9A29A735F}"/>
              </a:ext>
            </a:extLst>
          </p:cNvPr>
          <p:cNvSpPr txBox="1"/>
          <p:nvPr/>
        </p:nvSpPr>
        <p:spPr>
          <a:xfrm>
            <a:off x="1417982" y="4518992"/>
            <a:ext cx="9448799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latin typeface="Calibri"/>
                <a:ea typeface="Calibri Light"/>
                <a:cs typeface="Calibri Light"/>
              </a:rPr>
              <a:t>Recent research 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(Smith, 2020</a:t>
            </a:r>
            <a:r>
              <a:rPr lang="en-GB" sz="2400" b="1" dirty="0">
                <a:latin typeface="Calibri"/>
                <a:ea typeface="Calibri Light"/>
                <a:cs typeface="Calibri Light"/>
              </a:rPr>
              <a:t>;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 Thomas, 2022</a:t>
            </a:r>
            <a:r>
              <a:rPr lang="en-GB" sz="2400" b="1" dirty="0">
                <a:latin typeface="Calibri"/>
                <a:ea typeface="Calibri Light"/>
                <a:cs typeface="Calibri Light"/>
              </a:rPr>
              <a:t>; 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Williams, 2023)</a:t>
            </a:r>
            <a:r>
              <a:rPr lang="en-GB" sz="2400" b="1" dirty="0">
                <a:latin typeface="Calibri"/>
                <a:ea typeface="Calibri Light"/>
                <a:cs typeface="Calibri Light"/>
              </a:rPr>
              <a:t> demonstrates that motivation of employees is significantly influenced by leadership behaviour.</a:t>
            </a:r>
            <a:endParaRPr lang="en-GB" sz="2400" b="1" dirty="0">
              <a:latin typeface="Calibri"/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7E2BC7-F40D-119C-39BA-A1D5B0AD10E9}"/>
              </a:ext>
            </a:extLst>
          </p:cNvPr>
          <p:cNvSpPr txBox="1"/>
          <p:nvPr/>
        </p:nvSpPr>
        <p:spPr>
          <a:xfrm>
            <a:off x="1371598" y="3014869"/>
            <a:ext cx="9448799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latin typeface="Calibri"/>
                <a:ea typeface="Calibri Light"/>
                <a:cs typeface="Calibri Light"/>
              </a:rPr>
              <a:t>Leadership behaviour is a significant influence on employee motivation 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(Smith, 2020</a:t>
            </a:r>
            <a:r>
              <a:rPr lang="en-GB" sz="2400" b="1" dirty="0">
                <a:latin typeface="Calibri"/>
                <a:ea typeface="Calibri Light"/>
                <a:cs typeface="Calibri Light"/>
              </a:rPr>
              <a:t>;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 Thomas, 2022</a:t>
            </a:r>
            <a:r>
              <a:rPr lang="en-GB" sz="2400" b="1" dirty="0">
                <a:latin typeface="Calibri"/>
                <a:ea typeface="Calibri Light"/>
                <a:cs typeface="Calibri Light"/>
              </a:rPr>
              <a:t>;</a:t>
            </a:r>
            <a:r>
              <a:rPr lang="en-GB" sz="2400" b="1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 Williams, 2023).</a:t>
            </a:r>
            <a:endParaRPr lang="en-GB" sz="2400" b="1" dirty="0">
              <a:latin typeface="Calibri Light"/>
              <a:ea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300678645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5FF292-9EB9-41A8-8FEB-FB095EA84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GB">
                <a:cs typeface="Calibri Light"/>
              </a:rPr>
              <a:t>Narrative citation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2C818-8E7F-47DB-9908-134F01B7FE1B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02312" y="1458452"/>
            <a:ext cx="10395669" cy="1445517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US" sz="2400">
                <a:latin typeface="Calibri"/>
                <a:ea typeface="Calibri"/>
                <a:cs typeface="Calibri"/>
              </a:rPr>
              <a:t>Focus is on the author’s view or opinion.</a:t>
            </a:r>
            <a:endParaRPr lang="en-US"/>
          </a:p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Calibri"/>
                <a:ea typeface="Calibri"/>
                <a:cs typeface="Calibri"/>
              </a:rPr>
              <a:t>Difficult to synthesise multiple opinions and sources.</a:t>
            </a:r>
            <a:endParaRPr lang="en-US" dirty="0"/>
          </a:p>
          <a:p>
            <a:pPr>
              <a:spcBef>
                <a:spcPts val="250"/>
              </a:spcBef>
              <a:spcAft>
                <a:spcPts val="25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Calibri"/>
                <a:ea typeface="Calibri"/>
                <a:cs typeface="Calibri"/>
              </a:rPr>
              <a:t>Overuse can disrupt flow of your writing.</a:t>
            </a:r>
            <a:endParaRPr lang="en-GB" sz="2400" dirty="0">
              <a:latin typeface="Calibri"/>
              <a:ea typeface="Calibri"/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BBA26C0-CAE7-4889-999B-1CBA42587303}"/>
              </a:ext>
            </a:extLst>
          </p:cNvPr>
          <p:cNvSpPr txBox="1"/>
          <p:nvPr/>
        </p:nvSpPr>
        <p:spPr>
          <a:xfrm>
            <a:off x="136633" y="2796065"/>
            <a:ext cx="11920051" cy="4616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>
              <a:spcBef>
                <a:spcPts val="1200"/>
              </a:spcBef>
            </a:pPr>
            <a:r>
              <a:rPr lang="en-GB" sz="2400" dirty="0">
                <a:latin typeface="Calibri"/>
                <a:ea typeface="+mn-lt"/>
                <a:cs typeface="Calibri"/>
              </a:rPr>
              <a:t>The author is referred to by 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surname</a:t>
            </a:r>
            <a:r>
              <a:rPr lang="en-GB" sz="2400" dirty="0">
                <a:latin typeface="Calibri"/>
                <a:ea typeface="+mn-lt"/>
                <a:cs typeface="Calibri"/>
              </a:rPr>
              <a:t> in the text. Only </a:t>
            </a:r>
            <a:r>
              <a:rPr lang="en-GB" sz="2400" dirty="0">
                <a:solidFill>
                  <a:srgbClr val="000000"/>
                </a:solidFill>
                <a:latin typeface="Calibri"/>
                <a:ea typeface="+mn-lt"/>
                <a:cs typeface="Calibri"/>
              </a:rPr>
              <a:t>the </a:t>
            </a:r>
            <a:r>
              <a:rPr lang="en-GB" sz="2400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(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year)</a:t>
            </a:r>
            <a:r>
              <a:rPr lang="en-GB" sz="2400" dirty="0">
                <a:solidFill>
                  <a:schemeClr val="accent2"/>
                </a:solidFill>
                <a:latin typeface="Calibri"/>
                <a:ea typeface="+mn-lt"/>
                <a:cs typeface="Calibri"/>
              </a:rPr>
              <a:t> </a:t>
            </a:r>
            <a:r>
              <a:rPr lang="en-GB" sz="2400" dirty="0">
                <a:latin typeface="Calibri"/>
                <a:ea typeface="+mn-lt"/>
                <a:cs typeface="Calibri"/>
              </a:rPr>
              <a:t>is placed in brackets</a:t>
            </a:r>
            <a:endParaRPr lang="en-GB" sz="2400" dirty="0">
              <a:latin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2562635-2B50-FC9C-09BB-93E5313039E6}"/>
              </a:ext>
            </a:extLst>
          </p:cNvPr>
          <p:cNvSpPr txBox="1"/>
          <p:nvPr/>
        </p:nvSpPr>
        <p:spPr>
          <a:xfrm>
            <a:off x="1061342" y="5739975"/>
            <a:ext cx="10784932" cy="369332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dirty="0">
                <a:latin typeface="Calibri"/>
                <a:ea typeface="Calibri"/>
                <a:cs typeface="Calibri"/>
              </a:rPr>
              <a:t>Lack of quotation marks show your reader you have paraphrased the ideas of the author cited in the sentence.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E0C3008-7682-C102-E780-9FE2EBD936DA}"/>
              </a:ext>
            </a:extLst>
          </p:cNvPr>
          <p:cNvSpPr txBox="1"/>
          <p:nvPr/>
        </p:nvSpPr>
        <p:spPr>
          <a:xfrm>
            <a:off x="2107095" y="3756990"/>
            <a:ext cx="8693426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sz="2800" b="1" baseline="0">
                <a:latin typeface="Calibri"/>
              </a:rPr>
              <a:t>According to </a:t>
            </a:r>
            <a:r>
              <a:rPr lang="en-US" sz="2800" b="1" baseline="0">
                <a:solidFill>
                  <a:srgbClr val="D1428D"/>
                </a:solidFill>
                <a:latin typeface="Calibri"/>
              </a:rPr>
              <a:t>Smith (2020),</a:t>
            </a:r>
            <a:r>
              <a:rPr lang="en-US" sz="2800" b="1" baseline="0">
                <a:latin typeface="Calibri"/>
              </a:rPr>
              <a:t> </a:t>
            </a:r>
            <a:r>
              <a:rPr lang="en-US" sz="2800" b="1" baseline="0">
                <a:solidFill>
                  <a:srgbClr val="111111"/>
                </a:solidFill>
                <a:highlight>
                  <a:srgbClr val="F3F3F3"/>
                </a:highlight>
                <a:latin typeface="Calibri"/>
              </a:rPr>
              <a:t>effective communication is crucial for team success.</a:t>
            </a:r>
            <a:r>
              <a:rPr lang="en-US" sz="2800">
                <a:latin typeface="Calibri"/>
                <a:ea typeface="Calibri"/>
                <a:cs typeface="Calibri"/>
              </a:rPr>
              <a:t>​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39096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933FB3-EE54-246F-EF55-D576F073C2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Quoting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8E6BF9-21AE-8960-A0B4-9AB730964DDF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49750" y="1428140"/>
            <a:ext cx="11384342" cy="457404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>
                <a:latin typeface="Calibri"/>
                <a:ea typeface="Calibri"/>
                <a:cs typeface="Calibri"/>
              </a:rPr>
              <a:t>Quoting is acceptable (if referenced correctly) but </a:t>
            </a:r>
            <a:r>
              <a:rPr lang="en-GB" sz="24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does not show your understanding</a:t>
            </a:r>
            <a:r>
              <a:rPr lang="en-GB" sz="2400">
                <a:latin typeface="Calibri"/>
                <a:ea typeface="Calibri"/>
                <a:cs typeface="Calibri"/>
              </a:rPr>
              <a:t> of what you have read. </a:t>
            </a:r>
          </a:p>
          <a:p>
            <a:pPr marL="0" indent="0">
              <a:buNone/>
            </a:pPr>
            <a:r>
              <a:rPr lang="en-GB" sz="2400">
                <a:latin typeface="Calibri"/>
                <a:ea typeface="Calibri"/>
                <a:cs typeface="Calibri"/>
              </a:rPr>
              <a:t>Wherever possible, you should paraphrase. Whichever you do, you must </a:t>
            </a:r>
            <a:r>
              <a:rPr lang="en-GB" sz="24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give appropriate acknowledgement. </a:t>
            </a: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b="1">
                <a:latin typeface="Calibri"/>
                <a:ea typeface="Calibri"/>
                <a:cs typeface="Calibri"/>
              </a:rPr>
              <a:t>If using a short quote</a:t>
            </a:r>
            <a:r>
              <a:rPr lang="en-GB" sz="2400">
                <a:latin typeface="Calibri"/>
                <a:ea typeface="Calibri"/>
                <a:cs typeface="Calibri"/>
              </a:rPr>
              <a:t> (less than 30 words), ensure you: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Use ‘quotation marks’.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Show page number, (location, or paragraph number, if not possible). </a:t>
            </a: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b="1">
                <a:latin typeface="Calibri" panose="020F0502020204030204" pitchFamily="34" charset="0"/>
                <a:cs typeface="Calibri" panose="020F0502020204030204" pitchFamily="34" charset="0"/>
              </a:rPr>
              <a:t>For longer quotations, please refer to the referencing handbook. </a:t>
            </a:r>
          </a:p>
          <a:p>
            <a:pPr marL="0" indent="0">
              <a:buNone/>
            </a:pPr>
            <a:endParaRPr lang="en-GB" sz="240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391414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041D2C-3E68-4F1D-ADF6-A47FE126D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Example:</a:t>
            </a:r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4334CDA-7FB7-4AF2-926A-CA6DE703DA54}"/>
              </a:ext>
            </a:extLst>
          </p:cNvPr>
          <p:cNvSpPr txBox="1"/>
          <p:nvPr/>
        </p:nvSpPr>
        <p:spPr>
          <a:xfrm>
            <a:off x="520266" y="1725482"/>
            <a:ext cx="10355924" cy="1373547"/>
          </a:xfrm>
          <a:prstGeom prst="rect">
            <a:avLst/>
          </a:prstGeom>
          <a:ln w="38100">
            <a:noFill/>
          </a:ln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2800" b="1">
                <a:latin typeface="Calibri"/>
                <a:ea typeface="Calibri"/>
                <a:cs typeface="Calibri"/>
              </a:rPr>
              <a:t>When writing assignments, the aim should always be to reference reliable sources of information </a:t>
            </a:r>
            <a:r>
              <a:rPr lang="en-US" sz="28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(Pears and Shields, 2016).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237E3C3-1FB1-B92A-50F4-CC8EEDF42096}"/>
              </a:ext>
            </a:extLst>
          </p:cNvPr>
          <p:cNvSpPr txBox="1"/>
          <p:nvPr/>
        </p:nvSpPr>
        <p:spPr>
          <a:xfrm>
            <a:off x="520266" y="3753841"/>
            <a:ext cx="10289224" cy="138499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2800" b="1">
                <a:latin typeface="Calibri"/>
                <a:ea typeface="Calibri"/>
                <a:cs typeface="Calibri"/>
              </a:rPr>
              <a:t>According to </a:t>
            </a:r>
            <a:r>
              <a:rPr lang="en-US" sz="28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Pears and Shields (2016) </a:t>
            </a:r>
            <a:r>
              <a:rPr lang="en-US" sz="2800" b="1">
                <a:latin typeface="Calibri"/>
                <a:ea typeface="Calibri"/>
                <a:cs typeface="Calibri"/>
              </a:rPr>
              <a:t>when writing assignments, the aim should always be to reference reliable sources of information. </a:t>
            </a:r>
            <a:endParaRPr lang="en-US" sz="2800" b="1">
              <a:solidFill>
                <a:schemeClr val="accent2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126EF13-FC86-4529-78ED-C04AFDF8BF27}"/>
              </a:ext>
            </a:extLst>
          </p:cNvPr>
          <p:cNvSpPr txBox="1"/>
          <p:nvPr/>
        </p:nvSpPr>
        <p:spPr>
          <a:xfrm>
            <a:off x="556592" y="5509863"/>
            <a:ext cx="11442212" cy="646331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dirty="0">
                <a:latin typeface="Calibri"/>
                <a:ea typeface="Calibri"/>
                <a:cs typeface="Calibri"/>
              </a:rPr>
              <a:t>Lack of quotation marks and page numbers indicate to your reader you have paraphrased, not quoted  the ideas of the author cited in the sentence.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A544C71-764E-5BD8-D3FF-617246FE6FEB}"/>
              </a:ext>
            </a:extLst>
          </p:cNvPr>
          <p:cNvSpPr txBox="1"/>
          <p:nvPr/>
        </p:nvSpPr>
        <p:spPr>
          <a:xfrm>
            <a:off x="523461" y="1484243"/>
            <a:ext cx="381662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Parenthetical citation.</a:t>
            </a:r>
            <a:endParaRPr lang="en-US" sz="2400" b="1">
              <a:solidFill>
                <a:schemeClr val="accent2"/>
              </a:solidFill>
              <a:latin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D153EB9-9317-5E6D-5EF8-7165E1FCD405}"/>
              </a:ext>
            </a:extLst>
          </p:cNvPr>
          <p:cNvSpPr txBox="1"/>
          <p:nvPr/>
        </p:nvSpPr>
        <p:spPr>
          <a:xfrm>
            <a:off x="556591" y="3299790"/>
            <a:ext cx="381662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Narrative citation.</a:t>
            </a:r>
            <a:endParaRPr lang="en-US" sz="2400" b="1">
              <a:solidFill>
                <a:schemeClr val="accent2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0071613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041D2C-3E68-4F1D-ADF6-A47FE126D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Examples: direct (short) quote</a:t>
            </a:r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4334CDA-7FB7-4AF2-926A-CA6DE703DA54}"/>
              </a:ext>
            </a:extLst>
          </p:cNvPr>
          <p:cNvSpPr txBox="1"/>
          <p:nvPr/>
        </p:nvSpPr>
        <p:spPr>
          <a:xfrm>
            <a:off x="520266" y="1725482"/>
            <a:ext cx="10355924" cy="1373547"/>
          </a:xfrm>
          <a:prstGeom prst="rect">
            <a:avLst/>
          </a:prstGeom>
          <a:ln w="38100">
            <a:noFill/>
          </a:ln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1"/>
              </a:buClr>
            </a:pPr>
            <a:r>
              <a:rPr lang="en-US" sz="2800" b="1">
                <a:latin typeface="Calibri" panose="020F0502020204030204" pitchFamily="34" charset="0"/>
                <a:cs typeface="Calibri" panose="020F0502020204030204" pitchFamily="34" charset="0"/>
              </a:rPr>
              <a:t>When writing assignments, the </a:t>
            </a:r>
            <a:r>
              <a:rPr lang="en-US" sz="32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“</a:t>
            </a:r>
            <a:r>
              <a:rPr lang="en-US" sz="2800" b="1">
                <a:latin typeface="Calibri" panose="020F0502020204030204" pitchFamily="34" charset="0"/>
                <a:cs typeface="Calibri" panose="020F0502020204030204" pitchFamily="34" charset="0"/>
              </a:rPr>
              <a:t>aim should always be to reference reliable sources of information</a:t>
            </a:r>
            <a:r>
              <a:rPr lang="en-US" sz="32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”</a:t>
            </a:r>
            <a:r>
              <a:rPr lang="en-US" sz="2800" b="1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8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(Pears and Shields, 2016, p. 2).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237E3C3-1FB1-B92A-50F4-CC8EEDF42096}"/>
              </a:ext>
            </a:extLst>
          </p:cNvPr>
          <p:cNvSpPr txBox="1"/>
          <p:nvPr/>
        </p:nvSpPr>
        <p:spPr>
          <a:xfrm>
            <a:off x="553396" y="3886363"/>
            <a:ext cx="10289224" cy="1384995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2800" b="1">
                <a:latin typeface="Calibri"/>
                <a:ea typeface="Calibri"/>
                <a:cs typeface="Calibri"/>
              </a:rPr>
              <a:t>According to </a:t>
            </a:r>
            <a:r>
              <a:rPr lang="en-US" sz="28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Pears and Shields (2016, p. 2) </a:t>
            </a:r>
            <a:r>
              <a:rPr lang="en-US" sz="2800" b="1">
                <a:latin typeface="Calibri"/>
                <a:ea typeface="Calibri"/>
                <a:cs typeface="Calibri"/>
              </a:rPr>
              <a:t>when writing assignments, the </a:t>
            </a:r>
            <a:r>
              <a:rPr lang="en-US" sz="28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“</a:t>
            </a:r>
            <a:r>
              <a:rPr lang="en-US" sz="2800" b="1">
                <a:latin typeface="Calibri"/>
                <a:ea typeface="Calibri"/>
                <a:cs typeface="Calibri"/>
              </a:rPr>
              <a:t>aim should always be to reference reliable sources of information</a:t>
            </a:r>
            <a:r>
              <a:rPr lang="en-US" sz="2800" b="1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”.</a:t>
            </a:r>
            <a:endParaRPr lang="en-GB" sz="2800" b="1">
              <a:solidFill>
                <a:schemeClr val="accent2"/>
              </a:solidFill>
              <a:latin typeface="Calibri"/>
              <a:ea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E13BBAF-32A2-B1CA-7D12-B30B39875537}"/>
              </a:ext>
            </a:extLst>
          </p:cNvPr>
          <p:cNvSpPr txBox="1"/>
          <p:nvPr/>
        </p:nvSpPr>
        <p:spPr>
          <a:xfrm>
            <a:off x="553396" y="5518923"/>
            <a:ext cx="11435139" cy="646331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Use of quotation marks and page numbers show your reader, you have used the exact words of the author cited in the sentence.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99503BB-573E-97D0-8541-5FC0BF50BF4B}"/>
              </a:ext>
            </a:extLst>
          </p:cNvPr>
          <p:cNvSpPr txBox="1"/>
          <p:nvPr/>
        </p:nvSpPr>
        <p:spPr>
          <a:xfrm>
            <a:off x="523461" y="1484243"/>
            <a:ext cx="381662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Parenthetical quotation.</a:t>
            </a:r>
            <a:endParaRPr lang="en-US" sz="2400" b="1">
              <a:solidFill>
                <a:schemeClr val="accent2"/>
              </a:solidFill>
              <a:latin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BA83E38-270B-1D13-0BDE-7E4F15AE10F4}"/>
              </a:ext>
            </a:extLst>
          </p:cNvPr>
          <p:cNvSpPr txBox="1"/>
          <p:nvPr/>
        </p:nvSpPr>
        <p:spPr>
          <a:xfrm>
            <a:off x="556591" y="3299790"/>
            <a:ext cx="381662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>
                <a:solidFill>
                  <a:schemeClr val="accent2"/>
                </a:solidFill>
                <a:latin typeface="Calibri"/>
                <a:ea typeface="Calibri Light"/>
                <a:cs typeface="Calibri Light"/>
              </a:rPr>
              <a:t>Narrative quotation.</a:t>
            </a:r>
            <a:endParaRPr lang="en-US" sz="2400" b="1">
              <a:solidFill>
                <a:schemeClr val="accent2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1943744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39C902-0A45-1C8C-A212-CA742862C3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Spot the in-text citations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5596634-0D81-1475-ADAE-3E4A4576C28D}"/>
              </a:ext>
            </a:extLst>
          </p:cNvPr>
          <p:cNvSpPr txBox="1"/>
          <p:nvPr/>
        </p:nvSpPr>
        <p:spPr>
          <a:xfrm>
            <a:off x="294100" y="5873532"/>
            <a:ext cx="117729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>
                <a:solidFill>
                  <a:srgbClr val="3A3A3A"/>
                </a:solidFill>
                <a:latin typeface="Aptos"/>
              </a:rPr>
              <a:t>Khan, N.U., </a:t>
            </a:r>
            <a:r>
              <a:rPr lang="en-GB" sz="1000" err="1">
                <a:solidFill>
                  <a:srgbClr val="3A3A3A"/>
                </a:solidFill>
                <a:latin typeface="Aptos"/>
              </a:rPr>
              <a:t>Zhongyi</a:t>
            </a:r>
            <a:r>
              <a:rPr lang="en-GB" sz="1000">
                <a:solidFill>
                  <a:srgbClr val="3A3A3A"/>
                </a:solidFill>
                <a:latin typeface="Aptos"/>
              </a:rPr>
              <a:t>, P., Han, H., and Ariza-Montes, A. (2023) ‘Linking public leadership and public project success: the mediating role of team building’, </a:t>
            </a:r>
            <a:r>
              <a:rPr lang="en-GB" sz="1000" i="1">
                <a:solidFill>
                  <a:srgbClr val="3A3A3A"/>
                </a:solidFill>
                <a:latin typeface="Aptos"/>
              </a:rPr>
              <a:t>Humanities &amp; social sciences communications</a:t>
            </a:r>
            <a:r>
              <a:rPr lang="en-GB" sz="1000">
                <a:solidFill>
                  <a:srgbClr val="3A3A3A"/>
                </a:solidFill>
                <a:latin typeface="Aptos"/>
              </a:rPr>
              <a:t>, 10(1), pp. 286–10. Available at: https://doi.org/10.1057/s41599-</a:t>
            </a:r>
            <a:r>
              <a:rPr lang="en-GB" sz="1000" dirty="0">
                <a:solidFill>
                  <a:srgbClr val="3A3A3A"/>
                </a:solidFill>
                <a:latin typeface="Aptos"/>
              </a:rPr>
              <a:t>023-01791-y.</a:t>
            </a:r>
          </a:p>
        </p:txBody>
      </p:sp>
      <p:pic>
        <p:nvPicPr>
          <p:cNvPr id="7" name="Picture 6" descr="A white text on a white background&#10;&#10;AI-generated content may be incorrect.">
            <a:extLst>
              <a:ext uri="{FF2B5EF4-FFF2-40B4-BE49-F238E27FC236}">
                <a16:creationId xmlns:a16="http://schemas.microsoft.com/office/drawing/2014/main" id="{8FC29078-E5DD-E8FE-0AA0-2AB1380BB1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8529" y="1404089"/>
            <a:ext cx="7417756" cy="44777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177123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FD16D1-342F-1B6D-D696-E9DE84B5D4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662BAC-2641-DF93-28CD-306529F624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Spot the citations – 8 altogether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B28143F-D788-FB55-1E25-8F4569796869}"/>
              </a:ext>
            </a:extLst>
          </p:cNvPr>
          <p:cNvSpPr txBox="1"/>
          <p:nvPr/>
        </p:nvSpPr>
        <p:spPr>
          <a:xfrm>
            <a:off x="276225" y="5924550"/>
            <a:ext cx="1190625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>
                <a:solidFill>
                  <a:srgbClr val="3A3A3A"/>
                </a:solidFill>
                <a:latin typeface="Aptos"/>
              </a:rPr>
              <a:t>Khan, N.U., Zhongyi, P., Han, H., and Ariza-Montes, A. (2023) ‘Linking public leadership and public project success: the mediating role of team building’, </a:t>
            </a:r>
            <a:r>
              <a:rPr lang="en-GB" sz="1000" i="1">
                <a:solidFill>
                  <a:srgbClr val="3A3A3A"/>
                </a:solidFill>
                <a:latin typeface="Aptos"/>
              </a:rPr>
              <a:t>Humanities &amp; social sciences communications</a:t>
            </a:r>
            <a:r>
              <a:rPr lang="en-GB" sz="1000">
                <a:solidFill>
                  <a:srgbClr val="3A3A3A"/>
                </a:solidFill>
                <a:latin typeface="Aptos"/>
              </a:rPr>
              <a:t>, 10(1), pp. 286–10. Available at: https://doi.org/10.1057/s41599-023-01791-y. </a:t>
            </a:r>
            <a:endParaRPr lang="en-GB"/>
          </a:p>
        </p:txBody>
      </p:sp>
      <p:pic>
        <p:nvPicPr>
          <p:cNvPr id="8" name="Picture 7" descr="A white text with red text&#10;&#10;AI-generated content may be incorrect.">
            <a:extLst>
              <a:ext uri="{FF2B5EF4-FFF2-40B4-BE49-F238E27FC236}">
                <a16:creationId xmlns:a16="http://schemas.microsoft.com/office/drawing/2014/main" id="{A85402AA-77CF-29F7-BF26-196E394CA9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07912" y="1428852"/>
            <a:ext cx="7585683" cy="449371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FAE4E10-ACBC-DCF7-D5D2-3F2DDD50E481}"/>
              </a:ext>
            </a:extLst>
          </p:cNvPr>
          <p:cNvSpPr txBox="1"/>
          <p:nvPr/>
        </p:nvSpPr>
        <p:spPr>
          <a:xfrm>
            <a:off x="185531" y="1934816"/>
            <a:ext cx="3922641" cy="3785652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Font typeface="Arial"/>
              <a:buChar char="•"/>
            </a:pPr>
            <a:r>
              <a:rPr lang="en-US" sz="2000" dirty="0">
                <a:latin typeface="Calibri"/>
                <a:ea typeface="Calibri"/>
                <a:cs typeface="Calibri"/>
              </a:rPr>
              <a:t>If referring to different articles by the same author, in the same year, you can use </a:t>
            </a:r>
            <a:r>
              <a:rPr lang="en-US" sz="2000" dirty="0" err="1">
                <a:latin typeface="Calibri"/>
                <a:ea typeface="Calibri"/>
                <a:cs typeface="Calibri"/>
              </a:rPr>
              <a:t>a,b,c</a:t>
            </a:r>
            <a:r>
              <a:rPr lang="en-US" sz="2000" dirty="0">
                <a:latin typeface="Calibri"/>
                <a:ea typeface="Calibri"/>
                <a:cs typeface="Calibri"/>
              </a:rPr>
              <a:t>, etc. In your in-text citation to show your reader which one you are referring to.</a:t>
            </a:r>
            <a:endParaRPr lang="en-US" dirty="0"/>
          </a:p>
          <a:p>
            <a:pPr marL="342900" indent="-342900">
              <a:buFont typeface="Arial"/>
              <a:buChar char="•"/>
            </a:pPr>
            <a:endParaRPr lang="en-US" sz="2000" dirty="0">
              <a:latin typeface="Calibri"/>
              <a:ea typeface="Calibri"/>
              <a:cs typeface="Calibri"/>
            </a:endParaRPr>
          </a:p>
          <a:p>
            <a:endParaRPr lang="en-US" sz="2000" dirty="0">
              <a:latin typeface="Calibri"/>
              <a:ea typeface="Calibri"/>
              <a:cs typeface="Calibri"/>
            </a:endParaRPr>
          </a:p>
          <a:p>
            <a:pPr marL="342900" indent="-342900">
              <a:buFont typeface="Arial,Sans-Serif"/>
              <a:buChar char="•"/>
            </a:pPr>
            <a:r>
              <a:rPr lang="en-US" sz="2000" dirty="0">
                <a:latin typeface="Calibri"/>
                <a:ea typeface="Calibri"/>
                <a:cs typeface="Calibri"/>
              </a:rPr>
              <a:t>If your source has 4 or more authors listed, you can use </a:t>
            </a:r>
            <a:r>
              <a:rPr lang="en-US" sz="2000" i="1" dirty="0">
                <a:latin typeface="Calibri"/>
                <a:ea typeface="Calibri"/>
                <a:cs typeface="Calibri"/>
              </a:rPr>
              <a:t>et.al.</a:t>
            </a:r>
            <a:r>
              <a:rPr lang="en-US" sz="2000" dirty="0">
                <a:latin typeface="Calibri"/>
                <a:ea typeface="Calibri"/>
                <a:cs typeface="Calibri"/>
              </a:rPr>
              <a:t> in the </a:t>
            </a:r>
            <a:r>
              <a:rPr lang="en-US" sz="2000" b="1" dirty="0">
                <a:latin typeface="Calibri"/>
                <a:ea typeface="Calibri"/>
                <a:cs typeface="Calibri"/>
              </a:rPr>
              <a:t>in-text citation</a:t>
            </a:r>
            <a:r>
              <a:rPr lang="en-US" sz="2000" dirty="0">
                <a:latin typeface="Calibri"/>
                <a:ea typeface="Calibri"/>
                <a:cs typeface="Calibri"/>
              </a:rPr>
              <a:t> </a:t>
            </a:r>
            <a:r>
              <a:rPr lang="en-US" sz="2000" b="1" dirty="0">
                <a:latin typeface="Calibri"/>
                <a:ea typeface="Calibri"/>
                <a:cs typeface="Calibri"/>
              </a:rPr>
              <a:t>only.</a:t>
            </a:r>
            <a:r>
              <a:rPr lang="en-US" sz="2000" dirty="0">
                <a:latin typeface="Calibri"/>
                <a:ea typeface="Calibri"/>
                <a:cs typeface="Calibri"/>
              </a:rPr>
              <a:t> </a:t>
            </a:r>
          </a:p>
          <a:p>
            <a:pPr marL="342900" indent="-342900">
              <a:buFont typeface="Arial"/>
              <a:buChar char="•"/>
            </a:pPr>
            <a:endParaRPr lang="en-US" sz="2000" dirty="0">
              <a:latin typeface="Calibri"/>
              <a:ea typeface="Calibri"/>
              <a:cs typeface="Calibri"/>
            </a:endParaRP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822FA0D2-A44B-9006-66C4-43A2DA062424}"/>
              </a:ext>
            </a:extLst>
          </p:cNvPr>
          <p:cNvCxnSpPr/>
          <p:nvPr/>
        </p:nvCxnSpPr>
        <p:spPr>
          <a:xfrm flipV="1">
            <a:off x="3677477" y="3001616"/>
            <a:ext cx="3465445" cy="530085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6A6037A3-ADFD-9673-D161-6C75EC7B82F9}"/>
              </a:ext>
            </a:extLst>
          </p:cNvPr>
          <p:cNvCxnSpPr>
            <a:cxnSpLocks/>
          </p:cNvCxnSpPr>
          <p:nvPr/>
        </p:nvCxnSpPr>
        <p:spPr>
          <a:xfrm flipV="1">
            <a:off x="3472069" y="4605128"/>
            <a:ext cx="3564833" cy="616226"/>
          </a:xfrm>
          <a:prstGeom prst="straightConnector1">
            <a:avLst/>
          </a:prstGeom>
          <a:ln w="2857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3411310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409309-0344-53C0-E68D-D24669C7EA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Which citations are correct?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1FA9088-0F3D-7397-5A45-B2E078A179F5}"/>
              </a:ext>
            </a:extLst>
          </p:cNvPr>
          <p:cNvSpPr txBox="1"/>
          <p:nvPr/>
        </p:nvSpPr>
        <p:spPr>
          <a:xfrm>
            <a:off x="1544876" y="1257952"/>
            <a:ext cx="7905750" cy="60324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(Laura Smith, 2020)</a:t>
            </a:r>
            <a:endParaRPr lang="en-US"/>
          </a:p>
          <a:p>
            <a:pPr marL="457200" indent="-457200">
              <a:buAutoNum type="arabicPeriod"/>
            </a:pPr>
            <a:endParaRPr lang="en-GB" sz="2200" dirty="0">
              <a:latin typeface="Calibri Light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"/>
                <a:cs typeface="Calibri"/>
              </a:rPr>
              <a:t>Smith, L. (2020, p.21)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"/>
              <a:cs typeface="Calibri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Laura Smith (2020)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(Smith, 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Smith (2020)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(Smith, L. 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(How to write an essay by Smith, 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(Smith, 2020, p.19).</a:t>
            </a:r>
          </a:p>
          <a:p>
            <a:pPr marL="514350" indent="-514350">
              <a:buAutoNum type="arabicPeriod"/>
            </a:pPr>
            <a:endParaRPr lang="en-GB" sz="2800" dirty="0">
              <a:latin typeface="Calibri"/>
              <a:ea typeface="Calibri Light"/>
              <a:cs typeface="Calibri Light"/>
            </a:endParaRPr>
          </a:p>
          <a:p>
            <a:endParaRPr lang="en-GB" sz="2800" dirty="0">
              <a:latin typeface="Calibri"/>
              <a:ea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337387833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EF03BF-E922-55AA-1A9B-81B9774BF2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CDB96D-C628-B6CF-5FDE-E688EBF6A3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Which citations are correct?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EFE927D-8B72-AA51-30F4-E2DAE0E6A586}"/>
              </a:ext>
            </a:extLst>
          </p:cNvPr>
          <p:cNvSpPr txBox="1"/>
          <p:nvPr/>
        </p:nvSpPr>
        <p:spPr>
          <a:xfrm>
            <a:off x="1544876" y="1257952"/>
            <a:ext cx="5075197" cy="60324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(Laura Smith, 2020)</a:t>
            </a:r>
            <a:endParaRPr lang="en-US"/>
          </a:p>
          <a:p>
            <a:pPr marL="457200" indent="-457200">
              <a:buAutoNum type="arabicPeriod"/>
            </a:pPr>
            <a:endParaRPr lang="en-GB" sz="2200" dirty="0">
              <a:latin typeface="Calibri Light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"/>
                <a:cs typeface="Calibri"/>
              </a:rPr>
              <a:t>Smith, L. (2020, p.21)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"/>
              <a:cs typeface="Calibri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Laura Smith (2020)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(Smith, 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Smith (2020)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(Smith, L. 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(How to write an essay by Smith, 2020)</a:t>
            </a:r>
          </a:p>
          <a:p>
            <a:pPr marL="457200" indent="-457200">
              <a:buAutoNum type="arabicPeriod"/>
            </a:pPr>
            <a:endParaRPr lang="en-GB" sz="2200" dirty="0">
              <a:latin typeface="Calibri"/>
              <a:ea typeface="Calibri Light"/>
              <a:cs typeface="Calibri Light"/>
            </a:endParaRPr>
          </a:p>
          <a:p>
            <a:pPr marL="457200" indent="-457200">
              <a:buAutoNum type="arabicPeriod"/>
            </a:pPr>
            <a:r>
              <a:rPr lang="en-GB" sz="2200" dirty="0">
                <a:latin typeface="Calibri"/>
                <a:ea typeface="Calibri Light"/>
                <a:cs typeface="Calibri Light"/>
              </a:rPr>
              <a:t>(Smith, 2020, p.19).</a:t>
            </a:r>
          </a:p>
          <a:p>
            <a:pPr marL="514350" indent="-514350">
              <a:buAutoNum type="arabicPeriod"/>
            </a:pPr>
            <a:endParaRPr lang="en-GB" sz="2800" dirty="0">
              <a:latin typeface="Calibri"/>
              <a:ea typeface="Calibri Light"/>
              <a:cs typeface="Calibri Light"/>
            </a:endParaRPr>
          </a:p>
          <a:p>
            <a:endParaRPr lang="en-GB" sz="2800" dirty="0">
              <a:latin typeface="Calibri"/>
              <a:ea typeface="Calibri Light"/>
              <a:cs typeface="Calibri Light"/>
            </a:endParaRPr>
          </a:p>
        </p:txBody>
      </p:sp>
      <p:pic>
        <p:nvPicPr>
          <p:cNvPr id="8" name="Graphic 7" descr="Close with solid fill">
            <a:extLst>
              <a:ext uri="{FF2B5EF4-FFF2-40B4-BE49-F238E27FC236}">
                <a16:creationId xmlns:a16="http://schemas.microsoft.com/office/drawing/2014/main" id="{B9E09A01-134F-0389-182C-21B4B5A0C7A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35485" y="4495798"/>
            <a:ext cx="507305" cy="475989"/>
          </a:xfrm>
          <a:prstGeom prst="rect">
            <a:avLst/>
          </a:prstGeom>
        </p:spPr>
      </p:pic>
      <p:pic>
        <p:nvPicPr>
          <p:cNvPr id="9" name="Graphic 8" descr="Close with solid fill">
            <a:extLst>
              <a:ext uri="{FF2B5EF4-FFF2-40B4-BE49-F238E27FC236}">
                <a16:creationId xmlns:a16="http://schemas.microsoft.com/office/drawing/2014/main" id="{EC09307D-1CC3-1700-D907-22682F33047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35485" y="2522948"/>
            <a:ext cx="507305" cy="475989"/>
          </a:xfrm>
          <a:prstGeom prst="rect">
            <a:avLst/>
          </a:prstGeom>
        </p:spPr>
      </p:pic>
      <p:pic>
        <p:nvPicPr>
          <p:cNvPr id="10" name="Graphic 9" descr="Close with solid fill">
            <a:extLst>
              <a:ext uri="{FF2B5EF4-FFF2-40B4-BE49-F238E27FC236}">
                <a16:creationId xmlns:a16="http://schemas.microsoft.com/office/drawing/2014/main" id="{19334216-49A2-3274-4E53-ACF1BD2F48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35484" y="5174291"/>
            <a:ext cx="507305" cy="475989"/>
          </a:xfrm>
          <a:prstGeom prst="rect">
            <a:avLst/>
          </a:prstGeom>
        </p:spPr>
      </p:pic>
      <p:pic>
        <p:nvPicPr>
          <p:cNvPr id="11" name="Graphic 10" descr="Tick with solid fill">
            <a:extLst>
              <a:ext uri="{FF2B5EF4-FFF2-40B4-BE49-F238E27FC236}">
                <a16:creationId xmlns:a16="http://schemas.microsoft.com/office/drawing/2014/main" id="{323D1803-EE75-1FC3-BAB3-7714DC6E54A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35485" y="3191006"/>
            <a:ext cx="507305" cy="475990"/>
          </a:xfrm>
          <a:prstGeom prst="rect">
            <a:avLst/>
          </a:prstGeom>
        </p:spPr>
      </p:pic>
      <p:pic>
        <p:nvPicPr>
          <p:cNvPr id="12" name="Graphic 11" descr="Tick with solid fill">
            <a:extLst>
              <a:ext uri="{FF2B5EF4-FFF2-40B4-BE49-F238E27FC236}">
                <a16:creationId xmlns:a16="http://schemas.microsoft.com/office/drawing/2014/main" id="{1CBC4742-2BC3-3EDC-590A-D6A72B7F3BF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35485" y="3869498"/>
            <a:ext cx="507305" cy="475990"/>
          </a:xfrm>
          <a:prstGeom prst="rect">
            <a:avLst/>
          </a:prstGeom>
        </p:spPr>
      </p:pic>
      <p:pic>
        <p:nvPicPr>
          <p:cNvPr id="13" name="Graphic 12" descr="Tick with solid fill">
            <a:extLst>
              <a:ext uri="{FF2B5EF4-FFF2-40B4-BE49-F238E27FC236}">
                <a16:creationId xmlns:a16="http://schemas.microsoft.com/office/drawing/2014/main" id="{D752AC9F-D741-C948-C0A2-F285FA8320B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035485" y="5852786"/>
            <a:ext cx="507305" cy="475990"/>
          </a:xfrm>
          <a:prstGeom prst="rect">
            <a:avLst/>
          </a:prstGeom>
        </p:spPr>
      </p:pic>
      <p:pic>
        <p:nvPicPr>
          <p:cNvPr id="4" name="Graphic 3" descr="Close with solid fill">
            <a:extLst>
              <a:ext uri="{FF2B5EF4-FFF2-40B4-BE49-F238E27FC236}">
                <a16:creationId xmlns:a16="http://schemas.microsoft.com/office/drawing/2014/main" id="{12B394BD-104D-6702-DA3E-A1A86042558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1035485" y="1259910"/>
            <a:ext cx="507305" cy="47598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06FC38A-A5D5-F61C-B0FD-F4B0BA29A769}"/>
              </a:ext>
            </a:extLst>
          </p:cNvPr>
          <p:cNvSpPr txBox="1"/>
          <p:nvPr/>
        </p:nvSpPr>
        <p:spPr>
          <a:xfrm>
            <a:off x="6783922" y="1294768"/>
            <a:ext cx="556003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Calibri Light"/>
                <a:cs typeface="Calibri Light"/>
              </a:rPr>
              <a:t>We do not use first names in the in-text citation.</a:t>
            </a:r>
          </a:p>
        </p:txBody>
      </p:sp>
      <p:pic>
        <p:nvPicPr>
          <p:cNvPr id="7" name="Graphic 6" descr="Close with solid fill">
            <a:extLst>
              <a:ext uri="{FF2B5EF4-FFF2-40B4-BE49-F238E27FC236}">
                <a16:creationId xmlns:a16="http://schemas.microsoft.com/office/drawing/2014/main" id="{7D3352EB-EC93-FE9E-19CB-C8848C799CB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35485" y="1854895"/>
            <a:ext cx="507305" cy="475989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18C6A3E3-4324-C886-8E25-9CDD63D26142}"/>
              </a:ext>
            </a:extLst>
          </p:cNvPr>
          <p:cNvSpPr txBox="1"/>
          <p:nvPr/>
        </p:nvSpPr>
        <p:spPr>
          <a:xfrm>
            <a:off x="6783921" y="1933031"/>
            <a:ext cx="5234682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Calibri"/>
                <a:ea typeface="Calibri Light"/>
                <a:cs typeface="Calibri Light"/>
              </a:rPr>
              <a:t>We do not include initials.</a:t>
            </a:r>
            <a:endParaRPr lang="en-GB" sz="2000">
              <a:latin typeface="Calibri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EBC8251-5D86-2325-2512-0A19DDA43F57}"/>
              </a:ext>
            </a:extLst>
          </p:cNvPr>
          <p:cNvSpPr txBox="1"/>
          <p:nvPr/>
        </p:nvSpPr>
        <p:spPr>
          <a:xfrm>
            <a:off x="6783921" y="2600851"/>
            <a:ext cx="6048052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Calibri Light"/>
                <a:cs typeface="Calibri Light"/>
              </a:rPr>
              <a:t>We do not use first names in the in-text citation.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EA2FD49-5C90-4FC9-5EE8-39626C4FD4B4}"/>
              </a:ext>
            </a:extLst>
          </p:cNvPr>
          <p:cNvSpPr txBox="1"/>
          <p:nvPr/>
        </p:nvSpPr>
        <p:spPr>
          <a:xfrm>
            <a:off x="6783920" y="4575649"/>
            <a:ext cx="3246856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Calibri"/>
                <a:ea typeface="Calibri Light"/>
                <a:cs typeface="Calibri Light"/>
              </a:rPr>
              <a:t>We do not include initials.</a:t>
            </a:r>
            <a:endParaRPr lang="en-GB" sz="2000">
              <a:latin typeface="Calibri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A0B3F71-7823-1B1D-31EB-FFB8A668C6E7}"/>
              </a:ext>
            </a:extLst>
          </p:cNvPr>
          <p:cNvSpPr txBox="1"/>
          <p:nvPr/>
        </p:nvSpPr>
        <p:spPr>
          <a:xfrm>
            <a:off x="6783920" y="3255419"/>
            <a:ext cx="5234682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Calibri Light"/>
                <a:cs typeface="Calibri Light"/>
              </a:rPr>
              <a:t>This is an example of a parenthetical citation.</a:t>
            </a:r>
            <a:endParaRPr lang="en-GB" sz="2000" dirty="0">
              <a:latin typeface="Calibri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8E6D3CF-65E0-8EB1-B85C-6DA386AE1544}"/>
              </a:ext>
            </a:extLst>
          </p:cNvPr>
          <p:cNvSpPr txBox="1"/>
          <p:nvPr/>
        </p:nvSpPr>
        <p:spPr>
          <a:xfrm>
            <a:off x="6783919" y="3946989"/>
            <a:ext cx="4545569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Calibri Light"/>
                <a:cs typeface="Calibri Light"/>
              </a:rPr>
              <a:t>This is an example of a narrative citation.</a:t>
            </a:r>
            <a:endParaRPr lang="en-GB" sz="2000" dirty="0">
              <a:latin typeface="Calibri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BB255B5B-1943-5349-47DB-3A5EC7C021CA}"/>
              </a:ext>
            </a:extLst>
          </p:cNvPr>
          <p:cNvSpPr txBox="1"/>
          <p:nvPr/>
        </p:nvSpPr>
        <p:spPr>
          <a:xfrm>
            <a:off x="6783919" y="5212273"/>
            <a:ext cx="4565448" cy="40673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Calibri Light"/>
                <a:cs typeface="Calibri Light"/>
              </a:rPr>
              <a:t>We do not include titles, unless no author.</a:t>
            </a:r>
            <a:endParaRPr lang="en-GB" sz="2000" dirty="0">
              <a:latin typeface="Calibri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19DB6B1-7510-9F39-8B8B-7105EE0C271F}"/>
              </a:ext>
            </a:extLst>
          </p:cNvPr>
          <p:cNvSpPr txBox="1"/>
          <p:nvPr/>
        </p:nvSpPr>
        <p:spPr>
          <a:xfrm>
            <a:off x="6780942" y="5890516"/>
            <a:ext cx="5234682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ea typeface="Calibri Light"/>
                <a:cs typeface="Calibri Light"/>
              </a:rPr>
              <a:t>This is an example of a parenthetical citation.</a:t>
            </a:r>
            <a:endParaRPr lang="en-GB" sz="2000" dirty="0"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25258145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Timeline&#10;&#10;Description automatically generated">
            <a:extLst>
              <a:ext uri="{FF2B5EF4-FFF2-40B4-BE49-F238E27FC236}">
                <a16:creationId xmlns:a16="http://schemas.microsoft.com/office/drawing/2014/main" id="{E45278CE-0014-9905-891A-7C91057E4A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534" y="508301"/>
            <a:ext cx="8857873" cy="584476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C8D9480-1D0F-3347-546F-3B8F99D354BE}"/>
              </a:ext>
            </a:extLst>
          </p:cNvPr>
          <p:cNvSpPr txBox="1"/>
          <p:nvPr/>
        </p:nvSpPr>
        <p:spPr>
          <a:xfrm>
            <a:off x="482203" y="6447235"/>
            <a:ext cx="10783488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ea typeface="+mn-lt"/>
                <a:cs typeface="+mn-lt"/>
              </a:rPr>
              <a:t>This work is licensed and adapted under a </a:t>
            </a:r>
            <a:r>
              <a:rPr lang="en-GB" sz="1400" b="1">
                <a:solidFill>
                  <a:srgbClr val="0563C1"/>
                </a:solidFill>
                <a:ea typeface="+mn-lt"/>
                <a:cs typeface="+mn-lt"/>
                <a:hlinkClick r:id="rId3"/>
              </a:rPr>
              <a:t>Creative Commons Attribution 4.0 International License</a:t>
            </a:r>
            <a:r>
              <a:rPr lang="en-GB" sz="1400">
                <a:ea typeface="+mn-lt"/>
                <a:cs typeface="+mn-lt"/>
              </a:rPr>
              <a:t>. Attribution: </a:t>
            </a:r>
            <a:r>
              <a:rPr lang="en-GB" sz="1400">
                <a:ea typeface="+mn-lt"/>
                <a:cs typeface="+mn-lt"/>
                <a:hlinkClick r:id="rId4"/>
              </a:rPr>
              <a:t>Leeds Beckett University Library.</a:t>
            </a:r>
            <a:endParaRPr lang="en-US" sz="1400"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09C76F5-B3A7-0277-60FF-8DFDC81DF58D}"/>
              </a:ext>
            </a:extLst>
          </p:cNvPr>
          <p:cNvSpPr txBox="1"/>
          <p:nvPr/>
        </p:nvSpPr>
        <p:spPr>
          <a:xfrm>
            <a:off x="207973" y="1253273"/>
            <a:ext cx="273870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cs typeface="Calibri"/>
              </a:rPr>
              <a:t>1. In-text citation </a:t>
            </a:r>
            <a:endParaRPr lang="en-GB" sz="2400"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9263A83-88D9-C0E8-447E-DBC322D90293}"/>
              </a:ext>
            </a:extLst>
          </p:cNvPr>
          <p:cNvSpPr txBox="1"/>
          <p:nvPr/>
        </p:nvSpPr>
        <p:spPr>
          <a:xfrm>
            <a:off x="210560" y="2079645"/>
            <a:ext cx="282953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cs typeface="Calibri"/>
              </a:rPr>
              <a:t>2. Full reference list</a:t>
            </a:r>
            <a:endParaRPr lang="en-GB" sz="2400">
              <a:cs typeface="Calibri"/>
            </a:endParaRPr>
          </a:p>
        </p:txBody>
      </p:sp>
      <p:pic>
        <p:nvPicPr>
          <p:cNvPr id="8" name="Picture 8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CACEC8B-1DFB-E5D4-1E10-C63485D4616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79618" y="1313784"/>
            <a:ext cx="3523058" cy="3831573"/>
          </a:xfrm>
          <a:prstGeom prst="rect">
            <a:avLst/>
          </a:prstGeom>
        </p:spPr>
      </p:pic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4A7905C6-A6DA-BA8B-78A9-2AAD1124C3F5}"/>
              </a:ext>
            </a:extLst>
          </p:cNvPr>
          <p:cNvCxnSpPr/>
          <p:nvPr/>
        </p:nvCxnSpPr>
        <p:spPr>
          <a:xfrm flipV="1">
            <a:off x="2647535" y="1531039"/>
            <a:ext cx="1113183" cy="6626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3B81B53D-D486-D58E-E67B-1DE4E07FC612}"/>
              </a:ext>
            </a:extLst>
          </p:cNvPr>
          <p:cNvCxnSpPr>
            <a:cxnSpLocks/>
          </p:cNvCxnSpPr>
          <p:nvPr/>
        </p:nvCxnSpPr>
        <p:spPr>
          <a:xfrm flipV="1">
            <a:off x="2952334" y="1239491"/>
            <a:ext cx="5413513" cy="1086678"/>
          </a:xfrm>
          <a:prstGeom prst="straightConnector1">
            <a:avLst/>
          </a:prstGeom>
          <a:ln w="571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6570186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0161E4B-B11B-9921-D5AA-10AE3C6D548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0330" y="0"/>
            <a:ext cx="6914214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51D6FAF-E01B-87AF-AE46-B76D7020769F}"/>
              </a:ext>
            </a:extLst>
          </p:cNvPr>
          <p:cNvSpPr txBox="1"/>
          <p:nvPr/>
        </p:nvSpPr>
        <p:spPr>
          <a:xfrm>
            <a:off x="286078" y="5358505"/>
            <a:ext cx="420602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/>
              <a:t>Cover, R., Hall, A. and Thompson, J. (2022) ‘Remedying disinformation and fake news? The cultural frameworks of fake news crisis responses and solution-seeking’, </a:t>
            </a:r>
            <a:r>
              <a:rPr lang="en-GB" sz="1200" i="1"/>
              <a:t>International Journal of Cultural Studies, </a:t>
            </a:r>
            <a:r>
              <a:rPr lang="en-GB" sz="1200"/>
              <a:t>26(2), pp.216-233.  Available at: doi.org/10.1177/13678779221136881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88C8ABA-2ADF-0C38-C1DA-5F3249F81951}"/>
              </a:ext>
            </a:extLst>
          </p:cNvPr>
          <p:cNvSpPr txBox="1"/>
          <p:nvPr/>
        </p:nvSpPr>
        <p:spPr>
          <a:xfrm>
            <a:off x="1373282" y="6374168"/>
            <a:ext cx="1223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>
                <a:hlinkClick r:id="rId3"/>
              </a:rPr>
              <a:t>Article Link</a:t>
            </a:r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6FF9A87-7CF8-2C40-5934-AEF432DDF261}"/>
              </a:ext>
            </a:extLst>
          </p:cNvPr>
          <p:cNvSpPr txBox="1"/>
          <p:nvPr/>
        </p:nvSpPr>
        <p:spPr>
          <a:xfrm>
            <a:off x="532660" y="1997475"/>
            <a:ext cx="3740082" cy="1938992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dirty="0"/>
              <a:t>Tip:</a:t>
            </a:r>
          </a:p>
          <a:p>
            <a:endParaRPr lang="en-GB" sz="2400" b="1" dirty="0"/>
          </a:p>
          <a:p>
            <a:r>
              <a:rPr lang="en-GB" sz="2400"/>
              <a:t>Explore articles </a:t>
            </a:r>
            <a:r>
              <a:rPr lang="en-GB" sz="2400" dirty="0"/>
              <a:t>in journals to see how they have cited their reading.</a:t>
            </a:r>
          </a:p>
        </p:txBody>
      </p:sp>
    </p:spTree>
    <p:extLst>
      <p:ext uri="{BB962C8B-B14F-4D97-AF65-F5344CB8AC3E}">
        <p14:creationId xmlns:p14="http://schemas.microsoft.com/office/powerpoint/2010/main" val="163827901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5E2620-36D1-33B9-2E97-E719484615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522894-BA80-FDD4-1E72-72F4825DC92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61924" y="2167898"/>
            <a:ext cx="7558735" cy="238838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  <a:hlinkClick r:id="rId2"/>
              </a:rPr>
              <a:t>How to use your reading in your essays</a:t>
            </a:r>
            <a:r>
              <a:rPr lang="en-GB" dirty="0">
                <a:latin typeface="Calibri"/>
                <a:ea typeface="Calibri"/>
                <a:cs typeface="Calibri"/>
              </a:rPr>
              <a:t>.</a:t>
            </a:r>
          </a:p>
          <a:p>
            <a:pPr marL="0" indent="0">
              <a:buNone/>
            </a:pPr>
            <a:endParaRPr lang="en-GB" dirty="0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</a:rPr>
              <a:t>Cite Them Right: </a:t>
            </a:r>
            <a:r>
              <a:rPr lang="en-GB" dirty="0">
                <a:latin typeface="Calibri"/>
                <a:ea typeface="Calibri"/>
                <a:cs typeface="Calibri"/>
                <a:hlinkClick r:id="rId3"/>
              </a:rPr>
              <a:t>Setting out citations</a:t>
            </a:r>
            <a:r>
              <a:rPr lang="en-GB" dirty="0">
                <a:latin typeface="Calibri"/>
                <a:ea typeface="Calibri"/>
                <a:cs typeface="Calibri"/>
              </a:rPr>
              <a:t>.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>
              <a:latin typeface="Calibri"/>
              <a:ea typeface="Calibri"/>
              <a:cs typeface="Calibri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/>
                <a:ea typeface="Calibri"/>
                <a:cs typeface="Calibri"/>
              </a:rPr>
              <a:t>Harvard Referencing: </a:t>
            </a:r>
            <a:r>
              <a:rPr lang="en-GB" dirty="0">
                <a:latin typeface="Calibri"/>
                <a:ea typeface="Calibri"/>
                <a:cs typeface="Calibri"/>
                <a:hlinkClick r:id="rId4"/>
              </a:rPr>
              <a:t>The Mechanics </a:t>
            </a:r>
            <a:r>
              <a:rPr lang="en-GB" dirty="0">
                <a:latin typeface="Calibri"/>
                <a:ea typeface="Calibri"/>
                <a:cs typeface="Calibri"/>
              </a:rPr>
              <a:t>(Infoskills).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B5970D5-496F-BD58-2064-8D77BF27E13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72193" y="1390765"/>
            <a:ext cx="2132601" cy="291684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74B524C-0FEB-45FF-03EC-9215C2EFE54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319047" y="3373650"/>
            <a:ext cx="2117829" cy="29168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858447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B0A9F2-0444-6895-D1D4-756DC312C4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The reference list…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A0E13D-5927-06E1-A7EF-CD0F7340F02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12273" y="1490663"/>
            <a:ext cx="11392158" cy="457404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latin typeface="Calibri"/>
                <a:ea typeface="Calibri"/>
                <a:cs typeface="Calibri"/>
              </a:rPr>
              <a:t>Is listed </a:t>
            </a:r>
            <a:r>
              <a:rPr lang="en-US" sz="2400" b="1" dirty="0">
                <a:latin typeface="Calibri"/>
                <a:ea typeface="Calibri"/>
                <a:cs typeface="Calibri"/>
              </a:rPr>
              <a:t>alphabetically</a:t>
            </a:r>
            <a:r>
              <a:rPr lang="en-US" sz="2400" dirty="0">
                <a:latin typeface="Calibri"/>
                <a:ea typeface="Calibri"/>
                <a:cs typeface="Calibri"/>
              </a:rPr>
              <a:t> (by surname of author).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latin typeface="Calibri"/>
                <a:ea typeface="Calibri"/>
                <a:cs typeface="Calibri"/>
              </a:rPr>
              <a:t>Is </a:t>
            </a:r>
            <a:r>
              <a:rPr lang="en-US" sz="2400" b="1" dirty="0">
                <a:latin typeface="Calibri"/>
                <a:ea typeface="Calibri"/>
                <a:cs typeface="Calibri"/>
              </a:rPr>
              <a:t>formatted according to the type of source </a:t>
            </a:r>
            <a:r>
              <a:rPr lang="en-US" sz="2400" dirty="0">
                <a:latin typeface="Calibri"/>
                <a:ea typeface="Calibri"/>
                <a:cs typeface="Calibri"/>
              </a:rPr>
              <a:t>you have cited. </a:t>
            </a:r>
            <a:r>
              <a:rPr lang="en-US" sz="2400" b="1" dirty="0">
                <a:latin typeface="Calibri"/>
                <a:ea typeface="Calibri"/>
                <a:cs typeface="Calibri"/>
              </a:rPr>
              <a:t>E.g</a:t>
            </a:r>
            <a:r>
              <a:rPr lang="en-US" sz="2400" dirty="0">
                <a:latin typeface="Calibri"/>
                <a:ea typeface="Calibri"/>
                <a:cs typeface="Calibri"/>
              </a:rPr>
              <a:t>. a journal, book, report, website, etc.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latin typeface="Calibri"/>
                <a:ea typeface="Calibri"/>
                <a:cs typeface="Calibri"/>
              </a:rPr>
              <a:t>Provides </a:t>
            </a:r>
            <a:r>
              <a:rPr lang="en-US" sz="2400" b="1" dirty="0">
                <a:latin typeface="Calibri"/>
                <a:ea typeface="Calibri"/>
                <a:cs typeface="Calibri"/>
              </a:rPr>
              <a:t>full bibliographic details </a:t>
            </a:r>
            <a:r>
              <a:rPr lang="en-US" sz="2400" dirty="0">
                <a:latin typeface="Calibri"/>
                <a:ea typeface="Calibri"/>
                <a:cs typeface="Calibri"/>
              </a:rPr>
              <a:t>of the sources referred to in your text.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400" dirty="0">
                <a:latin typeface="Calibri"/>
                <a:ea typeface="Calibri"/>
                <a:cs typeface="Calibri"/>
              </a:rPr>
              <a:t>Is comprehensive enough to enable your reader to locate the information and contains the following:</a:t>
            </a:r>
          </a:p>
          <a:p>
            <a:pPr marL="0" indent="0">
              <a:buNone/>
            </a:pPr>
            <a:endParaRPr lang="en-US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32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Who?</a:t>
            </a:r>
            <a:r>
              <a:rPr lang="en-US" sz="3200" dirty="0">
                <a:latin typeface="Calibri"/>
                <a:ea typeface="Calibri"/>
                <a:cs typeface="Calibri"/>
              </a:rPr>
              <a:t>    </a:t>
            </a:r>
            <a:endParaRPr lang="en-US" sz="32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32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When?</a:t>
            </a:r>
            <a:r>
              <a:rPr lang="en-US" sz="3200" dirty="0">
                <a:latin typeface="Calibri"/>
                <a:ea typeface="Calibri"/>
                <a:cs typeface="Calibri"/>
              </a:rPr>
              <a:t>   </a:t>
            </a:r>
            <a:endParaRPr lang="en-US" sz="3200" dirty="0">
              <a:solidFill>
                <a:srgbClr val="000000"/>
              </a:solidFill>
              <a:latin typeface="Calibri Light"/>
              <a:ea typeface="Calibri Light"/>
              <a:cs typeface="Calibri Light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32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What?</a:t>
            </a:r>
            <a:r>
              <a:rPr lang="en-US" sz="3200" dirty="0">
                <a:latin typeface="Calibri"/>
                <a:ea typeface="Calibri"/>
                <a:cs typeface="Calibri"/>
              </a:rPr>
              <a:t>  </a:t>
            </a:r>
            <a:endParaRPr lang="en-US" sz="3200" dirty="0">
              <a:latin typeface="Calibri Light"/>
              <a:ea typeface="Calibri Light"/>
              <a:cs typeface="Calibri Light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32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Where?</a:t>
            </a:r>
            <a:endParaRPr lang="en-US" sz="3200" dirty="0">
              <a:solidFill>
                <a:schemeClr val="accent2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endParaRPr lang="en-US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550456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3D0E98-127B-389A-7891-9DF76F78FE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Referencing a book</a:t>
            </a:r>
          </a:p>
        </p:txBody>
      </p:sp>
      <p:pic>
        <p:nvPicPr>
          <p:cNvPr id="4" name="Picture 3" descr="A book cover with white text&#10;&#10;AI-generated content may be incorrect.">
            <a:extLst>
              <a:ext uri="{FF2B5EF4-FFF2-40B4-BE49-F238E27FC236}">
                <a16:creationId xmlns:a16="http://schemas.microsoft.com/office/drawing/2014/main" id="{8A302DB6-2DE8-4FCD-EBB2-B503C6E083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5801" y="1394171"/>
            <a:ext cx="3653458" cy="487141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4F5B5D7-FCFF-3626-D170-EDDD78F486A4}"/>
              </a:ext>
            </a:extLst>
          </p:cNvPr>
          <p:cNvSpPr txBox="1"/>
          <p:nvPr/>
        </p:nvSpPr>
        <p:spPr>
          <a:xfrm>
            <a:off x="5409344" y="1821950"/>
            <a:ext cx="5363110" cy="35394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lvl="1" indent="-228600">
              <a:buFont typeface="Arial,Sans-Serif"/>
              <a:buChar char="•"/>
            </a:pPr>
            <a:r>
              <a:rPr lang="en-US" sz="3200" b="1" dirty="0">
                <a:solidFill>
                  <a:srgbClr val="D1428D"/>
                </a:solidFill>
                <a:latin typeface="Calibri"/>
                <a:cs typeface="Arial"/>
              </a:rPr>
              <a:t>Who?</a:t>
            </a:r>
            <a:r>
              <a:rPr lang="en-US" sz="3200" dirty="0">
                <a:latin typeface="Calibri"/>
                <a:cs typeface="Arial"/>
              </a:rPr>
              <a:t> - Author.​</a:t>
            </a:r>
            <a:endParaRPr lang="en-US" sz="3200" dirty="0"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endParaRPr lang="en-US" sz="3200" dirty="0">
              <a:solidFill>
                <a:srgbClr val="000000"/>
              </a:solidFill>
              <a:latin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r>
              <a:rPr lang="en-US" sz="3200" b="1">
                <a:solidFill>
                  <a:srgbClr val="D1428D"/>
                </a:solidFill>
                <a:latin typeface="Calibri"/>
                <a:cs typeface="Arial"/>
              </a:rPr>
              <a:t>When? </a:t>
            </a:r>
            <a:r>
              <a:rPr lang="en-US" sz="3200" dirty="0">
                <a:latin typeface="Calibri"/>
                <a:cs typeface="Arial"/>
              </a:rPr>
              <a:t>-</a:t>
            </a:r>
            <a:r>
              <a:rPr lang="en-US" sz="3200">
                <a:solidFill>
                  <a:srgbClr val="000000"/>
                </a:solidFill>
                <a:latin typeface="Calibri"/>
                <a:cs typeface="Arial"/>
              </a:rPr>
              <a:t> (</a:t>
            </a:r>
            <a:r>
              <a:rPr lang="en-US" sz="3200">
                <a:latin typeface="Calibri"/>
                <a:cs typeface="Arial"/>
              </a:rPr>
              <a:t>Date published).​</a:t>
            </a:r>
            <a:endParaRPr lang="en-US" sz="3200"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endParaRPr lang="en-US" sz="3200" dirty="0">
              <a:solidFill>
                <a:srgbClr val="000000"/>
              </a:solidFill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r>
              <a:rPr lang="en-US" sz="3200" b="1" dirty="0">
                <a:solidFill>
                  <a:srgbClr val="D1428D"/>
                </a:solidFill>
                <a:latin typeface="Calibri"/>
                <a:cs typeface="Arial"/>
              </a:rPr>
              <a:t>What?</a:t>
            </a:r>
            <a:r>
              <a:rPr lang="en-US" sz="3200" dirty="0">
                <a:latin typeface="Calibri"/>
                <a:cs typeface="Arial"/>
              </a:rPr>
              <a:t> - </a:t>
            </a:r>
            <a:r>
              <a:rPr lang="en-US" sz="3200" i="1" dirty="0">
                <a:latin typeface="Calibri"/>
                <a:cs typeface="Arial"/>
              </a:rPr>
              <a:t>Title</a:t>
            </a:r>
            <a:r>
              <a:rPr lang="en-US" sz="3200" dirty="0">
                <a:latin typeface="Calibri"/>
                <a:cs typeface="Arial"/>
              </a:rPr>
              <a:t> &amp; edition.</a:t>
            </a:r>
            <a:endParaRPr lang="en-US" sz="3200" dirty="0"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endParaRPr lang="en-US" sz="3200" dirty="0"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r>
              <a:rPr lang="en-US" sz="3200" b="1" dirty="0">
                <a:solidFill>
                  <a:srgbClr val="D1428D"/>
                </a:solidFill>
                <a:latin typeface="Calibri"/>
                <a:cs typeface="Arial"/>
              </a:rPr>
              <a:t>Where?</a:t>
            </a:r>
            <a:r>
              <a:rPr lang="en-US" sz="3200" dirty="0">
                <a:latin typeface="Calibri"/>
                <a:cs typeface="Arial"/>
              </a:rPr>
              <a:t> - Place and publisher.</a:t>
            </a:r>
            <a:endParaRPr lang="en-US" sz="3200" dirty="0">
              <a:latin typeface="Calibri"/>
              <a:ea typeface="Calibri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57004481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cover with blue text&#10;&#10;AI-generated content may be incorrect.">
            <a:extLst>
              <a:ext uri="{FF2B5EF4-FFF2-40B4-BE49-F238E27FC236}">
                <a16:creationId xmlns:a16="http://schemas.microsoft.com/office/drawing/2014/main" id="{699176D4-7D93-AD92-28A2-AC913D5302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61458" y="1404728"/>
            <a:ext cx="3824195" cy="462501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7DE2FC5-E49F-4AB3-AD3D-65E9BD5B16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Copyright page...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E2853355-F530-82AB-E36B-F9E958321005}"/>
              </a:ext>
            </a:extLst>
          </p:cNvPr>
          <p:cNvGrpSpPr/>
          <p:nvPr/>
        </p:nvGrpSpPr>
        <p:grpSpPr>
          <a:xfrm>
            <a:off x="67259" y="2026767"/>
            <a:ext cx="1943845" cy="461665"/>
            <a:chOff x="173276" y="1728593"/>
            <a:chExt cx="1943845" cy="461665"/>
          </a:xfrm>
        </p:grpSpPr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54C9D804-7097-4F26-954D-BA279E8FDB44}"/>
                </a:ext>
              </a:extLst>
            </p:cNvPr>
            <p:cNvSpPr txBox="1"/>
            <p:nvPr/>
          </p:nvSpPr>
          <p:spPr>
            <a:xfrm>
              <a:off x="173276" y="1728593"/>
              <a:ext cx="853857" cy="461665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 algn="l"/>
              <a:r>
                <a:rPr lang="en-GB" sz="2400" b="1" dirty="0"/>
                <a:t>Title</a:t>
              </a:r>
              <a:endParaRPr lang="en-US" sz="2400" b="1" dirty="0">
                <a:cs typeface="Calibri Light"/>
              </a:endParaRPr>
            </a:p>
          </p:txBody>
        </p:sp>
        <p:sp>
          <p:nvSpPr>
            <p:cNvPr id="13" name="Arrow: Right 12">
              <a:extLst>
                <a:ext uri="{FF2B5EF4-FFF2-40B4-BE49-F238E27FC236}">
                  <a16:creationId xmlns:a16="http://schemas.microsoft.com/office/drawing/2014/main" id="{CF11FEDB-2453-4D01-B926-CE9D5F38D95E}"/>
                </a:ext>
              </a:extLst>
            </p:cNvPr>
            <p:cNvSpPr/>
            <p:nvPr/>
          </p:nvSpPr>
          <p:spPr>
            <a:xfrm>
              <a:off x="1125478" y="1795120"/>
              <a:ext cx="991643" cy="260960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BC7E0A0-157B-D51D-0BB4-0E8A48EF448C}"/>
              </a:ext>
            </a:extLst>
          </p:cNvPr>
          <p:cNvGrpSpPr/>
          <p:nvPr/>
        </p:nvGrpSpPr>
        <p:grpSpPr>
          <a:xfrm>
            <a:off x="68893" y="2924465"/>
            <a:ext cx="2591023" cy="461665"/>
            <a:chOff x="68893" y="2626291"/>
            <a:chExt cx="2591023" cy="461665"/>
          </a:xfrm>
        </p:grpSpPr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EA002D84-1B63-4F82-AD52-73E02CDA128C}"/>
                </a:ext>
              </a:extLst>
            </p:cNvPr>
            <p:cNvSpPr txBox="1"/>
            <p:nvPr/>
          </p:nvSpPr>
          <p:spPr>
            <a:xfrm>
              <a:off x="68893" y="2626291"/>
              <a:ext cx="1062625" cy="461665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/>
                <a:t>Edition</a:t>
              </a:r>
              <a:endParaRPr lang="en-US" sz="2400" b="1">
                <a:cs typeface="Calibri Light"/>
              </a:endParaRPr>
            </a:p>
          </p:txBody>
        </p:sp>
        <p:sp>
          <p:nvSpPr>
            <p:cNvPr id="14" name="Arrow: Right 13">
              <a:extLst>
                <a:ext uri="{FF2B5EF4-FFF2-40B4-BE49-F238E27FC236}">
                  <a16:creationId xmlns:a16="http://schemas.microsoft.com/office/drawing/2014/main" id="{7BAE2E7B-6F53-4B04-86D6-324EF39C00E3}"/>
                </a:ext>
              </a:extLst>
            </p:cNvPr>
            <p:cNvSpPr/>
            <p:nvPr/>
          </p:nvSpPr>
          <p:spPr>
            <a:xfrm>
              <a:off x="1125479" y="2745011"/>
              <a:ext cx="1534437" cy="219207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C60D4417-B378-745B-EB89-090254FE4339}"/>
              </a:ext>
            </a:extLst>
          </p:cNvPr>
          <p:cNvGrpSpPr/>
          <p:nvPr/>
        </p:nvGrpSpPr>
        <p:grpSpPr>
          <a:xfrm>
            <a:off x="68896" y="3504564"/>
            <a:ext cx="2591018" cy="830997"/>
            <a:chOff x="68896" y="3325660"/>
            <a:chExt cx="2591018" cy="830997"/>
          </a:xfrm>
        </p:grpSpPr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1484CE71-F604-4A5C-8CEA-B3ED3F96860B}"/>
                </a:ext>
              </a:extLst>
            </p:cNvPr>
            <p:cNvSpPr txBox="1"/>
            <p:nvPr/>
          </p:nvSpPr>
          <p:spPr>
            <a:xfrm>
              <a:off x="68896" y="3325660"/>
              <a:ext cx="1062624" cy="830997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 dirty="0"/>
                <a:t>Author</a:t>
              </a:r>
              <a:r>
                <a:rPr lang="en-GB" sz="2400" dirty="0">
                  <a:cs typeface="Calibri Light"/>
                </a:rPr>
                <a:t> ​</a:t>
              </a:r>
            </a:p>
          </p:txBody>
        </p:sp>
        <p:sp>
          <p:nvSpPr>
            <p:cNvPr id="15" name="Arrow: Right 14">
              <a:extLst>
                <a:ext uri="{FF2B5EF4-FFF2-40B4-BE49-F238E27FC236}">
                  <a16:creationId xmlns:a16="http://schemas.microsoft.com/office/drawing/2014/main" id="{7FB0F04F-59BB-4946-99C9-C3E3C79F07E9}"/>
                </a:ext>
              </a:extLst>
            </p:cNvPr>
            <p:cNvSpPr/>
            <p:nvPr/>
          </p:nvSpPr>
          <p:spPr>
            <a:xfrm>
              <a:off x="1125477" y="3454819"/>
              <a:ext cx="1534437" cy="219207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F82D93E6-ABD6-CC80-9DB9-F8ED608EF70A}"/>
              </a:ext>
            </a:extLst>
          </p:cNvPr>
          <p:cNvGrpSpPr/>
          <p:nvPr/>
        </p:nvGrpSpPr>
        <p:grpSpPr>
          <a:xfrm>
            <a:off x="68893" y="5423770"/>
            <a:ext cx="2591022" cy="461665"/>
            <a:chOff x="68893" y="5423770"/>
            <a:chExt cx="2591022" cy="461665"/>
          </a:xfrm>
        </p:grpSpPr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A962E073-F12B-47BE-AD99-249F4067BA99}"/>
                </a:ext>
              </a:extLst>
            </p:cNvPr>
            <p:cNvSpPr txBox="1"/>
            <p:nvPr/>
          </p:nvSpPr>
          <p:spPr>
            <a:xfrm>
              <a:off x="68893" y="5423770"/>
              <a:ext cx="1323583" cy="461665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/>
                <a:t>Publisher</a:t>
              </a:r>
              <a:endParaRPr lang="en-US" sz="2400" b="1">
                <a:cs typeface="Calibri Light"/>
              </a:endParaRPr>
            </a:p>
          </p:txBody>
        </p:sp>
        <p:sp>
          <p:nvSpPr>
            <p:cNvPr id="16" name="Arrow: Right 15">
              <a:extLst>
                <a:ext uri="{FF2B5EF4-FFF2-40B4-BE49-F238E27FC236}">
                  <a16:creationId xmlns:a16="http://schemas.microsoft.com/office/drawing/2014/main" id="{BDDE8928-5648-4111-98BB-170C2C7F6DA2}"/>
                </a:ext>
              </a:extLst>
            </p:cNvPr>
            <p:cNvSpPr/>
            <p:nvPr/>
          </p:nvSpPr>
          <p:spPr>
            <a:xfrm>
              <a:off x="1386436" y="5563366"/>
              <a:ext cx="1273479" cy="260960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pic>
        <p:nvPicPr>
          <p:cNvPr id="27" name="Picture 26" descr="A blue and white text on a white background&#10;&#10;AI-generated content may be incorrect.">
            <a:extLst>
              <a:ext uri="{FF2B5EF4-FFF2-40B4-BE49-F238E27FC236}">
                <a16:creationId xmlns:a16="http://schemas.microsoft.com/office/drawing/2014/main" id="{FF2B3A70-8023-DA3D-149B-92BE4A09AA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67888" y="1417982"/>
            <a:ext cx="3631597" cy="4764157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grpSp>
        <p:nvGrpSpPr>
          <p:cNvPr id="33" name="Group 32">
            <a:extLst>
              <a:ext uri="{FF2B5EF4-FFF2-40B4-BE49-F238E27FC236}">
                <a16:creationId xmlns:a16="http://schemas.microsoft.com/office/drawing/2014/main" id="{4000704E-5172-2ACA-BEE7-20C9F690EC0A}"/>
              </a:ext>
            </a:extLst>
          </p:cNvPr>
          <p:cNvGrpSpPr/>
          <p:nvPr/>
        </p:nvGrpSpPr>
        <p:grpSpPr>
          <a:xfrm>
            <a:off x="7114854" y="2808271"/>
            <a:ext cx="2065757" cy="461665"/>
            <a:chOff x="7114854" y="2808271"/>
            <a:chExt cx="2065757" cy="461665"/>
          </a:xfrm>
        </p:grpSpPr>
        <p:sp>
          <p:nvSpPr>
            <p:cNvPr id="28" name="TextBox 27">
              <a:extLst>
                <a:ext uri="{FF2B5EF4-FFF2-40B4-BE49-F238E27FC236}">
                  <a16:creationId xmlns:a16="http://schemas.microsoft.com/office/drawing/2014/main" id="{DD675051-AFBB-9646-5758-1FAEC6DC7D00}"/>
                </a:ext>
              </a:extLst>
            </p:cNvPr>
            <p:cNvSpPr txBox="1"/>
            <p:nvPr/>
          </p:nvSpPr>
          <p:spPr>
            <a:xfrm>
              <a:off x="7114854" y="2808271"/>
              <a:ext cx="876728" cy="461665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 algn="l"/>
              <a:r>
                <a:rPr lang="en-GB" sz="2400" b="1">
                  <a:ea typeface="Calibri Light"/>
                  <a:cs typeface="Calibri Light"/>
                </a:rPr>
                <a:t>Date</a:t>
              </a:r>
            </a:p>
          </p:txBody>
        </p:sp>
        <p:sp>
          <p:nvSpPr>
            <p:cNvPr id="30" name="Arrow: Right 29">
              <a:extLst>
                <a:ext uri="{FF2B5EF4-FFF2-40B4-BE49-F238E27FC236}">
                  <a16:creationId xmlns:a16="http://schemas.microsoft.com/office/drawing/2014/main" id="{8A60F840-922C-9DB1-192C-E64CD1154FC4}"/>
                </a:ext>
              </a:extLst>
            </p:cNvPr>
            <p:cNvSpPr/>
            <p:nvPr/>
          </p:nvSpPr>
          <p:spPr>
            <a:xfrm>
              <a:off x="8159395" y="2919573"/>
              <a:ext cx="1021216" cy="236340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32" name="Group 31">
            <a:extLst>
              <a:ext uri="{FF2B5EF4-FFF2-40B4-BE49-F238E27FC236}">
                <a16:creationId xmlns:a16="http://schemas.microsoft.com/office/drawing/2014/main" id="{E2FB824F-DF2D-F6AC-8709-A3AD025A465F}"/>
              </a:ext>
            </a:extLst>
          </p:cNvPr>
          <p:cNvGrpSpPr/>
          <p:nvPr/>
        </p:nvGrpSpPr>
        <p:grpSpPr>
          <a:xfrm>
            <a:off x="6335729" y="1712359"/>
            <a:ext cx="2844881" cy="830997"/>
            <a:chOff x="6335729" y="1712359"/>
            <a:chExt cx="2844881" cy="830997"/>
          </a:xfrm>
        </p:grpSpPr>
        <p:sp>
          <p:nvSpPr>
            <p:cNvPr id="29" name="TextBox 28">
              <a:extLst>
                <a:ext uri="{FF2B5EF4-FFF2-40B4-BE49-F238E27FC236}">
                  <a16:creationId xmlns:a16="http://schemas.microsoft.com/office/drawing/2014/main" id="{E3E45BE2-F971-734E-A6CB-B0EA30B9B9D3}"/>
                </a:ext>
              </a:extLst>
            </p:cNvPr>
            <p:cNvSpPr txBox="1"/>
            <p:nvPr/>
          </p:nvSpPr>
          <p:spPr>
            <a:xfrm>
              <a:off x="6335729" y="1712359"/>
              <a:ext cx="1561671" cy="830997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>
                  <a:ea typeface="Calibri Light"/>
                  <a:cs typeface="Calibri Light"/>
                </a:rPr>
                <a:t>Place of publication</a:t>
              </a:r>
            </a:p>
          </p:txBody>
        </p:sp>
        <p:sp>
          <p:nvSpPr>
            <p:cNvPr id="31" name="Arrow: Right 30">
              <a:extLst>
                <a:ext uri="{FF2B5EF4-FFF2-40B4-BE49-F238E27FC236}">
                  <a16:creationId xmlns:a16="http://schemas.microsoft.com/office/drawing/2014/main" id="{8E2153BA-7558-3273-4704-158F3636ED10}"/>
                </a:ext>
              </a:extLst>
            </p:cNvPr>
            <p:cNvSpPr/>
            <p:nvPr/>
          </p:nvSpPr>
          <p:spPr>
            <a:xfrm>
              <a:off x="7602878" y="1755168"/>
              <a:ext cx="1577732" cy="244902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272371658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7109C5-B1A0-76D4-CA2D-5C62A08E85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List: book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54DA573-AB78-1F83-1BB1-FC9668F213ED}"/>
              </a:ext>
            </a:extLst>
          </p:cNvPr>
          <p:cNvSpPr txBox="1"/>
          <p:nvPr/>
        </p:nvSpPr>
        <p:spPr>
          <a:xfrm>
            <a:off x="2252870" y="3273287"/>
            <a:ext cx="1709532" cy="5232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latin typeface="Calibri"/>
                <a:ea typeface="Calibri"/>
                <a:cs typeface="Calibri"/>
              </a:rPr>
              <a:t>Cottrell, 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15A3D5A-3D83-D01F-9248-84645139D26F}"/>
              </a:ext>
            </a:extLst>
          </p:cNvPr>
          <p:cNvSpPr txBox="1"/>
          <p:nvPr/>
        </p:nvSpPr>
        <p:spPr>
          <a:xfrm>
            <a:off x="5161721" y="3293163"/>
            <a:ext cx="4032155" cy="52322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i="1" dirty="0">
                <a:latin typeface="Calibri"/>
                <a:ea typeface="Calibri"/>
                <a:cs typeface="Calibri"/>
              </a:rPr>
              <a:t>The study skills handbook.</a:t>
            </a:r>
            <a:endParaRPr lang="en-US" sz="2800" i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C1049C0-1535-DFDA-8F38-B15EA2C20A9B}"/>
              </a:ext>
            </a:extLst>
          </p:cNvPr>
          <p:cNvSpPr txBox="1"/>
          <p:nvPr/>
        </p:nvSpPr>
        <p:spPr>
          <a:xfrm>
            <a:off x="9057860" y="3286537"/>
            <a:ext cx="1404731" cy="52322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latin typeface="Calibri"/>
                <a:ea typeface="Calibri"/>
                <a:cs typeface="Calibri"/>
              </a:rPr>
              <a:t>6th edn.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FB35F0F-C4A1-4D4C-2AA3-3F34CB9F0927}"/>
              </a:ext>
            </a:extLst>
          </p:cNvPr>
          <p:cNvSpPr txBox="1"/>
          <p:nvPr/>
        </p:nvSpPr>
        <p:spPr>
          <a:xfrm>
            <a:off x="2286000" y="3816624"/>
            <a:ext cx="5009321" cy="523220"/>
          </a:xfrm>
          <a:prstGeom prst="rect">
            <a:avLst/>
          </a:prstGeom>
          <a:solidFill>
            <a:srgbClr val="58CBF5">
              <a:alpha val="26000"/>
            </a:srgbClr>
          </a:solidFill>
          <a:ln>
            <a:solidFill>
              <a:srgbClr val="D0EEF9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latin typeface="Calibri"/>
                <a:ea typeface="Calibri"/>
                <a:cs typeface="Calibri"/>
              </a:rPr>
              <a:t>London: Bloomsbury Academic.</a:t>
            </a:r>
            <a:endParaRPr lang="en-US" sz="2800" dirty="0">
              <a:latin typeface="Calibri"/>
              <a:ea typeface="Calibri"/>
              <a:cs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55FA799-C779-867B-BE9B-785C80324964}"/>
              </a:ext>
            </a:extLst>
          </p:cNvPr>
          <p:cNvSpPr txBox="1"/>
          <p:nvPr/>
        </p:nvSpPr>
        <p:spPr>
          <a:xfrm>
            <a:off x="3962399" y="3286538"/>
            <a:ext cx="1199322" cy="5232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>
                <a:latin typeface="Calibri"/>
                <a:ea typeface="Calibri"/>
                <a:cs typeface="Calibri"/>
              </a:rPr>
              <a:t>(2024)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ABAE824-5428-80AE-0324-F3BCF3E20346}"/>
              </a:ext>
            </a:extLst>
          </p:cNvPr>
          <p:cNvSpPr txBox="1"/>
          <p:nvPr/>
        </p:nvSpPr>
        <p:spPr>
          <a:xfrm>
            <a:off x="405441" y="5624860"/>
            <a:ext cx="4252102" cy="461665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 dirty="0">
                <a:latin typeface="Calibri"/>
                <a:ea typeface="Calibri"/>
                <a:cs typeface="Calibri"/>
              </a:rPr>
              <a:t>In-text citation: </a:t>
            </a:r>
            <a:r>
              <a:rPr lang="en-GB" sz="2400" dirty="0">
                <a:latin typeface="Calibri"/>
                <a:ea typeface="Calibri"/>
                <a:cs typeface="Calibri"/>
              </a:rPr>
              <a:t>(Cottrell, 2024)</a:t>
            </a:r>
            <a:endParaRPr lang="en-US" dirty="0">
              <a:latin typeface="Calibri"/>
              <a:ea typeface="Calibri"/>
              <a:cs typeface="Calibri"/>
            </a:endParaRPr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A0A487D7-A36D-93DD-0293-7DAEB0D3FDFE}"/>
              </a:ext>
            </a:extLst>
          </p:cNvPr>
          <p:cNvGrpSpPr/>
          <p:nvPr/>
        </p:nvGrpSpPr>
        <p:grpSpPr>
          <a:xfrm>
            <a:off x="530087" y="1596885"/>
            <a:ext cx="2743200" cy="1643272"/>
            <a:chOff x="530087" y="1596885"/>
            <a:chExt cx="2743200" cy="1643272"/>
          </a:xfrm>
        </p:grpSpPr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2EAE5CFF-85C3-9FB4-BBDD-6BAEAB6D41C4}"/>
                </a:ext>
              </a:extLst>
            </p:cNvPr>
            <p:cNvSpPr txBox="1"/>
            <p:nvPr/>
          </p:nvSpPr>
          <p:spPr>
            <a:xfrm>
              <a:off x="530087" y="1596885"/>
              <a:ext cx="2743200" cy="830997"/>
            </a:xfrm>
            <a:prstGeom prst="rect">
              <a:avLst/>
            </a:prstGeom>
            <a:noFill/>
            <a:ln w="57150">
              <a:solidFill>
                <a:schemeClr val="accent2">
                  <a:lumMod val="20000"/>
                  <a:lumOff val="80000"/>
                </a:schemeClr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 dirty="0">
                  <a:latin typeface="Calibri"/>
                  <a:ea typeface="Calibri Light"/>
                  <a:cs typeface="Calibri Light"/>
                </a:rPr>
                <a:t>WHO?</a:t>
              </a:r>
              <a:r>
                <a:rPr lang="en-GB" sz="2400" dirty="0">
                  <a:latin typeface="Calibri"/>
                  <a:ea typeface="Calibri Light"/>
                  <a:cs typeface="Calibri Light"/>
                </a:rPr>
                <a:t> Author's surname and initial.</a:t>
              </a:r>
              <a:endParaRPr lang="en-GB" sz="2400" dirty="0">
                <a:latin typeface="Calibri"/>
              </a:endParaRPr>
            </a:p>
          </p:txBody>
        </p:sp>
        <p:cxnSp>
          <p:nvCxnSpPr>
            <p:cNvPr id="12" name="Straight Arrow Connector 11">
              <a:extLst>
                <a:ext uri="{FF2B5EF4-FFF2-40B4-BE49-F238E27FC236}">
                  <a16:creationId xmlns:a16="http://schemas.microsoft.com/office/drawing/2014/main" id="{9F499DAD-FD5D-306D-7D24-1E0B677B6F10}"/>
                </a:ext>
              </a:extLst>
            </p:cNvPr>
            <p:cNvCxnSpPr/>
            <p:nvPr/>
          </p:nvCxnSpPr>
          <p:spPr>
            <a:xfrm>
              <a:off x="2590799" y="2451652"/>
              <a:ext cx="496956" cy="788505"/>
            </a:xfrm>
            <a:prstGeom prst="straightConnector1">
              <a:avLst/>
            </a:prstGeom>
            <a:ln w="57150">
              <a:solidFill>
                <a:schemeClr val="accent2">
                  <a:lumMod val="20000"/>
                  <a:lumOff val="8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61F97320-F581-DA73-7D5B-BADFB1DEB0AC}"/>
              </a:ext>
            </a:extLst>
          </p:cNvPr>
          <p:cNvGrpSpPr/>
          <p:nvPr/>
        </p:nvGrpSpPr>
        <p:grpSpPr>
          <a:xfrm>
            <a:off x="4121425" y="1649896"/>
            <a:ext cx="3279914" cy="1636643"/>
            <a:chOff x="4518990" y="1636643"/>
            <a:chExt cx="3279914" cy="1636643"/>
          </a:xfrm>
        </p:grpSpPr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00DEF734-B1BE-793A-2E2C-0B3B9C35205D}"/>
                </a:ext>
              </a:extLst>
            </p:cNvPr>
            <p:cNvSpPr txBox="1"/>
            <p:nvPr/>
          </p:nvSpPr>
          <p:spPr>
            <a:xfrm>
              <a:off x="5055704" y="1636643"/>
              <a:ext cx="2743200" cy="830997"/>
            </a:xfrm>
            <a:prstGeom prst="rect">
              <a:avLst/>
            </a:prstGeom>
            <a:noFill/>
            <a:ln w="57150">
              <a:solidFill>
                <a:srgbClr val="C7F0E1"/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 dirty="0">
                  <a:latin typeface="Calibri"/>
                  <a:ea typeface="Calibri Light"/>
                  <a:cs typeface="Calibri Light"/>
                </a:rPr>
                <a:t>WHEN?</a:t>
              </a:r>
              <a:r>
                <a:rPr lang="en-GB" sz="2400" dirty="0">
                  <a:latin typeface="Calibri"/>
                  <a:ea typeface="Calibri Light"/>
                  <a:cs typeface="Calibri Light"/>
                </a:rPr>
                <a:t> Date in </a:t>
              </a:r>
              <a:r>
                <a:rPr lang="en-GB" sz="2400">
                  <a:latin typeface="Calibri"/>
                  <a:ea typeface="Calibri Light"/>
                  <a:cs typeface="Calibri Light"/>
                </a:rPr>
                <a:t>round brackets</a:t>
              </a:r>
              <a:r>
                <a:rPr lang="en-GB" sz="2400" dirty="0">
                  <a:latin typeface="Calibri"/>
                  <a:ea typeface="Calibri Light"/>
                  <a:cs typeface="Calibri Light"/>
                </a:rPr>
                <a:t>.</a:t>
              </a:r>
              <a:endParaRPr lang="en-GB" sz="2400" dirty="0">
                <a:latin typeface="Calibri"/>
              </a:endParaRPr>
            </a:p>
          </p:txBody>
        </p:sp>
        <p:cxnSp>
          <p:nvCxnSpPr>
            <p:cNvPr id="17" name="Straight Arrow Connector 16">
              <a:extLst>
                <a:ext uri="{FF2B5EF4-FFF2-40B4-BE49-F238E27FC236}">
                  <a16:creationId xmlns:a16="http://schemas.microsoft.com/office/drawing/2014/main" id="{C1F3329C-62A2-9633-AB22-167B635558ED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4518990" y="2166728"/>
              <a:ext cx="543340" cy="1106558"/>
            </a:xfrm>
            <a:prstGeom prst="straightConnector1">
              <a:avLst/>
            </a:prstGeom>
            <a:ln w="57150">
              <a:solidFill>
                <a:srgbClr val="C7F0E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2D44F1F3-ED64-0854-0634-1EAB50148D17}"/>
              </a:ext>
            </a:extLst>
          </p:cNvPr>
          <p:cNvGrpSpPr/>
          <p:nvPr/>
        </p:nvGrpSpPr>
        <p:grpSpPr>
          <a:xfrm>
            <a:off x="5797825" y="4379841"/>
            <a:ext cx="4055165" cy="1710539"/>
            <a:chOff x="5797825" y="4379841"/>
            <a:chExt cx="4055165" cy="1710539"/>
          </a:xfrm>
        </p:grpSpPr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ED38BE6F-ACAA-53DA-248F-C6F35C775BDC}"/>
                </a:ext>
              </a:extLst>
            </p:cNvPr>
            <p:cNvSpPr txBox="1"/>
            <p:nvPr/>
          </p:nvSpPr>
          <p:spPr>
            <a:xfrm>
              <a:off x="7109790" y="4890051"/>
              <a:ext cx="2743200" cy="1200329"/>
            </a:xfrm>
            <a:prstGeom prst="rect">
              <a:avLst/>
            </a:prstGeom>
            <a:noFill/>
            <a:ln w="57150">
              <a:solidFill>
                <a:srgbClr val="D0EEF9"/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 dirty="0">
                  <a:latin typeface="Calibri"/>
                  <a:ea typeface="Calibri Light"/>
                  <a:cs typeface="Calibri Light"/>
                </a:rPr>
                <a:t>WHERE?</a:t>
              </a:r>
              <a:r>
                <a:rPr lang="en-GB" sz="2400" dirty="0">
                  <a:latin typeface="Calibri"/>
                  <a:ea typeface="Calibri Light"/>
                  <a:cs typeface="Calibri Light"/>
                </a:rPr>
                <a:t> Place of publication: Publisher</a:t>
              </a:r>
              <a:endParaRPr lang="en-GB" sz="2400" dirty="0">
                <a:latin typeface="Calibri"/>
              </a:endParaRPr>
            </a:p>
          </p:txBody>
        </p:sp>
        <p:cxnSp>
          <p:nvCxnSpPr>
            <p:cNvPr id="19" name="Straight Arrow Connector 18">
              <a:extLst>
                <a:ext uri="{FF2B5EF4-FFF2-40B4-BE49-F238E27FC236}">
                  <a16:creationId xmlns:a16="http://schemas.microsoft.com/office/drawing/2014/main" id="{F835C406-87B0-A08F-1111-E2BF9575F771}"/>
                </a:ext>
              </a:extLst>
            </p:cNvPr>
            <p:cNvCxnSpPr>
              <a:cxnSpLocks/>
            </p:cNvCxnSpPr>
            <p:nvPr/>
          </p:nvCxnSpPr>
          <p:spPr>
            <a:xfrm>
              <a:off x="5797825" y="4379841"/>
              <a:ext cx="1278835" cy="901148"/>
            </a:xfrm>
            <a:prstGeom prst="straightConnector1">
              <a:avLst/>
            </a:prstGeom>
            <a:ln w="57150">
              <a:solidFill>
                <a:srgbClr val="D0EEF9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2083732A-1B94-F397-B245-B97514A50974}"/>
              </a:ext>
            </a:extLst>
          </p:cNvPr>
          <p:cNvGrpSpPr/>
          <p:nvPr/>
        </p:nvGrpSpPr>
        <p:grpSpPr>
          <a:xfrm>
            <a:off x="7679634" y="1487891"/>
            <a:ext cx="3609803" cy="1798647"/>
            <a:chOff x="7679634" y="1487891"/>
            <a:chExt cx="3609803" cy="1798647"/>
          </a:xfrm>
        </p:grpSpPr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BF13E7DD-A3B1-3F05-A33E-1A3996BF41FF}"/>
                </a:ext>
              </a:extLst>
            </p:cNvPr>
            <p:cNvSpPr txBox="1"/>
            <p:nvPr/>
          </p:nvSpPr>
          <p:spPr>
            <a:xfrm>
              <a:off x="8413715" y="1487891"/>
              <a:ext cx="2875722" cy="1233459"/>
            </a:xfrm>
            <a:prstGeom prst="rect">
              <a:avLst/>
            </a:prstGeom>
            <a:noFill/>
            <a:ln w="57150">
              <a:solidFill>
                <a:schemeClr val="accent3">
                  <a:lumMod val="40000"/>
                  <a:lumOff val="60000"/>
                </a:schemeClr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 dirty="0">
                  <a:latin typeface="Calibri"/>
                  <a:ea typeface="Calibri Light"/>
                  <a:cs typeface="Calibri Light"/>
                </a:rPr>
                <a:t>WHAT?</a:t>
              </a:r>
              <a:r>
                <a:rPr lang="en-GB" sz="2400" dirty="0">
                  <a:latin typeface="Calibri"/>
                  <a:ea typeface="Calibri Light"/>
                  <a:cs typeface="Calibri Light"/>
                </a:rPr>
                <a:t> Title of </a:t>
              </a:r>
              <a:r>
                <a:rPr lang="en-GB" sz="2400">
                  <a:latin typeface="Calibri"/>
                  <a:ea typeface="Calibri Light"/>
                  <a:cs typeface="Calibri Light"/>
                </a:rPr>
                <a:t>book (in italics)  and edition.</a:t>
              </a:r>
            </a:p>
          </p:txBody>
        </p:sp>
        <p:cxnSp>
          <p:nvCxnSpPr>
            <p:cNvPr id="27" name="Straight Arrow Connector 26">
              <a:extLst>
                <a:ext uri="{FF2B5EF4-FFF2-40B4-BE49-F238E27FC236}">
                  <a16:creationId xmlns:a16="http://schemas.microsoft.com/office/drawing/2014/main" id="{D7E165EF-F824-7FB0-86A7-E0121AEB96B4}"/>
                </a:ext>
              </a:extLst>
            </p:cNvPr>
            <p:cNvCxnSpPr/>
            <p:nvPr/>
          </p:nvCxnSpPr>
          <p:spPr>
            <a:xfrm flipH="1">
              <a:off x="7679634" y="2358887"/>
              <a:ext cx="682485" cy="927651"/>
            </a:xfrm>
            <a:prstGeom prst="straightConnector1">
              <a:avLst/>
            </a:prstGeom>
            <a:ln w="57150">
              <a:solidFill>
                <a:schemeClr val="accent3">
                  <a:lumMod val="20000"/>
                  <a:lumOff val="8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87378950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9F1768E5-F821-B682-ADD7-B4F513FA8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/>
          <a:lstStyle/>
          <a:p>
            <a:r>
              <a:rPr lang="en-US" dirty="0"/>
              <a:t>Edited book: chapter</a:t>
            </a:r>
          </a:p>
        </p:txBody>
      </p:sp>
      <p:pic>
        <p:nvPicPr>
          <p:cNvPr id="4" name="Content Placeholder 3" descr="A close up of a book&#10;&#10;Description automatically generated">
            <a:extLst>
              <a:ext uri="{FF2B5EF4-FFF2-40B4-BE49-F238E27FC236}">
                <a16:creationId xmlns:a16="http://schemas.microsoft.com/office/drawing/2014/main" id="{36BD902C-BF04-A156-6617-2B7AF09A9ED4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rcRect r="-56" b="64784"/>
          <a:stretch/>
        </p:blipFill>
        <p:spPr>
          <a:xfrm>
            <a:off x="393390" y="1422010"/>
            <a:ext cx="11798156" cy="1405642"/>
          </a:xfrm>
          <a:noFill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E60F28E-602E-9CB6-1C38-9CD0B509DC6A}"/>
              </a:ext>
            </a:extLst>
          </p:cNvPr>
          <p:cNvSpPr txBox="1"/>
          <p:nvPr/>
        </p:nvSpPr>
        <p:spPr>
          <a:xfrm>
            <a:off x="8378433" y="5931580"/>
            <a:ext cx="366382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UWTSD Harvard Referencing Guide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EEBD78D-6FA0-0185-147C-0B817FA85530}"/>
              </a:ext>
            </a:extLst>
          </p:cNvPr>
          <p:cNvSpPr/>
          <p:nvPr/>
        </p:nvSpPr>
        <p:spPr>
          <a:xfrm>
            <a:off x="1272208" y="3041375"/>
            <a:ext cx="4075042" cy="2888972"/>
          </a:xfrm>
          <a:prstGeom prst="rect">
            <a:avLst/>
          </a:prstGeom>
          <a:solidFill>
            <a:srgbClr val="C7F0E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DFC8A19-46F7-064A-E922-CF4F3A9EE36F}"/>
              </a:ext>
            </a:extLst>
          </p:cNvPr>
          <p:cNvSpPr/>
          <p:nvPr/>
        </p:nvSpPr>
        <p:spPr>
          <a:xfrm>
            <a:off x="5380381" y="3048000"/>
            <a:ext cx="6142381" cy="2875720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A4A83F6-85B6-1513-57AD-E71C5988F07F}"/>
              </a:ext>
            </a:extLst>
          </p:cNvPr>
          <p:cNvSpPr txBox="1"/>
          <p:nvPr/>
        </p:nvSpPr>
        <p:spPr>
          <a:xfrm>
            <a:off x="5526156" y="3200399"/>
            <a:ext cx="5996608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err="1">
                <a:latin typeface="Calibri"/>
                <a:ea typeface="Calibri"/>
                <a:cs typeface="Calibri"/>
              </a:rPr>
              <a:t>Neyround</a:t>
            </a:r>
            <a:r>
              <a:rPr lang="en-GB" sz="2400">
                <a:latin typeface="Calibri"/>
                <a:ea typeface="Calibri"/>
                <a:cs typeface="Calibri"/>
              </a:rPr>
              <a:t>, P. (2019) 'Ethical leadership in policing: towards a new evidence-based, ethical professionalism?', in P. Ramshaw, M. Simpson and M. </a:t>
            </a:r>
            <a:r>
              <a:rPr lang="en-GB" sz="2400" err="1">
                <a:latin typeface="Calibri"/>
                <a:ea typeface="Calibri"/>
                <a:cs typeface="Calibri"/>
              </a:rPr>
              <a:t>Silverstri</a:t>
            </a:r>
            <a:r>
              <a:rPr lang="en-GB" sz="2400">
                <a:latin typeface="Calibri"/>
                <a:ea typeface="Calibri"/>
                <a:cs typeface="Calibri"/>
              </a:rPr>
              <a:t> (eds) </a:t>
            </a:r>
            <a:r>
              <a:rPr lang="en-GB" sz="2400" i="1">
                <a:latin typeface="Calibri"/>
                <a:ea typeface="Calibri"/>
                <a:cs typeface="Calibri"/>
              </a:rPr>
              <a:t>Police leadership: changing landscapes</a:t>
            </a:r>
            <a:r>
              <a:rPr lang="en-GB" sz="2400">
                <a:latin typeface="Calibri"/>
                <a:ea typeface="Calibri"/>
                <a:cs typeface="Calibri"/>
              </a:rPr>
              <a:t>. Basingstoke: Palgrave Macmillan, pp. 3-22.</a:t>
            </a:r>
            <a:endParaRPr lang="en-US" sz="2400">
              <a:latin typeface="Calibri"/>
              <a:ea typeface="Calibri"/>
              <a:cs typeface="Calibri"/>
            </a:endParaRPr>
          </a:p>
          <a:p>
            <a:pPr algn="l"/>
            <a:endParaRPr lang="en-US">
              <a:ea typeface="Calibri Light"/>
              <a:cs typeface="Calibri Ligh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0EE027E-7021-5DE5-3BF2-5470DF0719FA}"/>
              </a:ext>
            </a:extLst>
          </p:cNvPr>
          <p:cNvSpPr txBox="1"/>
          <p:nvPr/>
        </p:nvSpPr>
        <p:spPr>
          <a:xfrm>
            <a:off x="1470991" y="3200399"/>
            <a:ext cx="315401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>
                <a:latin typeface="Calibri"/>
                <a:ea typeface="Calibri Light"/>
                <a:cs typeface="Calibri Light"/>
              </a:rPr>
              <a:t>(</a:t>
            </a:r>
            <a:r>
              <a:rPr lang="en-US" sz="2400" err="1">
                <a:latin typeface="Calibri"/>
                <a:ea typeface="Calibri Light"/>
                <a:cs typeface="Calibri Light"/>
              </a:rPr>
              <a:t>Neyround</a:t>
            </a:r>
            <a:r>
              <a:rPr lang="en-US" sz="2400">
                <a:latin typeface="Calibri"/>
                <a:ea typeface="Calibri Light"/>
                <a:cs typeface="Calibri Light"/>
              </a:rPr>
              <a:t>, 2019, p.16.)</a:t>
            </a:r>
            <a:endParaRPr lang="en-US" sz="2400">
              <a:latin typeface="Calibri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1469821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2242F7-AB08-2419-17FA-3F882487D76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D12466-56FD-A8EF-784F-2B3F6ED4DA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Referencing a journal article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D8F5E0B-9EEA-7A38-AB72-15CF25162F07}"/>
              </a:ext>
            </a:extLst>
          </p:cNvPr>
          <p:cNvSpPr txBox="1"/>
          <p:nvPr/>
        </p:nvSpPr>
        <p:spPr>
          <a:xfrm>
            <a:off x="4502201" y="1767522"/>
            <a:ext cx="7667252" cy="403187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lvl="1" indent="-228600">
              <a:buFont typeface="Arial,Sans-Serif"/>
              <a:buChar char="•"/>
            </a:pPr>
            <a:r>
              <a:rPr lang="en-US" sz="3200" b="1" dirty="0">
                <a:solidFill>
                  <a:srgbClr val="D1428D"/>
                </a:solidFill>
                <a:latin typeface="Calibri"/>
                <a:cs typeface="Arial"/>
              </a:rPr>
              <a:t>Who?</a:t>
            </a:r>
            <a:r>
              <a:rPr lang="en-US" sz="3200">
                <a:latin typeface="Calibri"/>
                <a:cs typeface="Arial"/>
              </a:rPr>
              <a:t> - Author(s) of article.</a:t>
            </a:r>
            <a:endParaRPr lang="en-US" sz="3200" dirty="0"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endParaRPr lang="en-US" sz="3200" dirty="0">
              <a:solidFill>
                <a:srgbClr val="000000"/>
              </a:solidFill>
              <a:latin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r>
              <a:rPr lang="en-US" sz="3200" b="1">
                <a:solidFill>
                  <a:srgbClr val="D1428D"/>
                </a:solidFill>
                <a:latin typeface="Calibri"/>
                <a:cs typeface="Arial"/>
              </a:rPr>
              <a:t>When? </a:t>
            </a:r>
            <a:r>
              <a:rPr lang="en-US" sz="3200" dirty="0">
                <a:latin typeface="Calibri"/>
                <a:cs typeface="Arial"/>
              </a:rPr>
              <a:t>-</a:t>
            </a:r>
            <a:r>
              <a:rPr lang="en-US" sz="3200">
                <a:solidFill>
                  <a:srgbClr val="000000"/>
                </a:solidFill>
                <a:latin typeface="Calibri"/>
                <a:cs typeface="Arial"/>
              </a:rPr>
              <a:t> (</a:t>
            </a:r>
            <a:r>
              <a:rPr lang="en-US" sz="3200">
                <a:latin typeface="Calibri"/>
                <a:cs typeface="Arial"/>
              </a:rPr>
              <a:t>Date published).​</a:t>
            </a:r>
            <a:endParaRPr lang="en-US" sz="3200"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endParaRPr lang="en-US" sz="3200" dirty="0">
              <a:solidFill>
                <a:srgbClr val="000000"/>
              </a:solidFill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r>
              <a:rPr lang="en-US" sz="3200" b="1" dirty="0">
                <a:solidFill>
                  <a:srgbClr val="D1428D"/>
                </a:solidFill>
                <a:latin typeface="Calibri"/>
                <a:cs typeface="Arial"/>
              </a:rPr>
              <a:t>What?</a:t>
            </a:r>
            <a:r>
              <a:rPr lang="en-US" sz="3200">
                <a:latin typeface="Calibri"/>
                <a:cs typeface="Arial"/>
              </a:rPr>
              <a:t> - 'Title of article'.</a:t>
            </a:r>
            <a:endParaRPr lang="en-US" sz="3200">
              <a:latin typeface="Calibri"/>
              <a:ea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endParaRPr lang="en-US" sz="3200" dirty="0">
              <a:solidFill>
                <a:srgbClr val="000000"/>
              </a:solidFill>
              <a:latin typeface="Calibri"/>
              <a:cs typeface="Arial"/>
            </a:endParaRPr>
          </a:p>
          <a:p>
            <a:pPr marL="228600" lvl="1" indent="-228600">
              <a:buFont typeface="Arial,Sans-Serif"/>
              <a:buChar char="•"/>
            </a:pPr>
            <a:r>
              <a:rPr lang="en-US" sz="3200" b="1" dirty="0">
                <a:solidFill>
                  <a:srgbClr val="D1428D"/>
                </a:solidFill>
                <a:latin typeface="Calibri"/>
                <a:cs typeface="Arial"/>
              </a:rPr>
              <a:t>Where?</a:t>
            </a:r>
            <a:r>
              <a:rPr lang="en-US" sz="3200">
                <a:latin typeface="Calibri"/>
                <a:cs typeface="Arial"/>
              </a:rPr>
              <a:t> - </a:t>
            </a:r>
            <a:r>
              <a:rPr lang="en-US" sz="3200" i="1">
                <a:latin typeface="Calibri"/>
                <a:cs typeface="Arial"/>
              </a:rPr>
              <a:t>Journal Title</a:t>
            </a:r>
            <a:r>
              <a:rPr lang="en-US" sz="3200">
                <a:latin typeface="Calibri"/>
                <a:cs typeface="Arial"/>
              </a:rPr>
              <a:t>, issue information, doi </a:t>
            </a:r>
            <a:r>
              <a:rPr lang="en-US" sz="3200" dirty="0">
                <a:latin typeface="Calibri"/>
                <a:cs typeface="Arial"/>
              </a:rPr>
              <a:t>/url.</a:t>
            </a:r>
            <a:endParaRPr lang="en-US" sz="3200" dirty="0">
              <a:latin typeface="Calibri"/>
              <a:ea typeface="Calibri"/>
              <a:cs typeface="Arial"/>
            </a:endParaRPr>
          </a:p>
        </p:txBody>
      </p:sp>
      <p:pic>
        <p:nvPicPr>
          <p:cNvPr id="3" name="Picture 2" descr="A blue cover with white text&#10;&#10;AI-generated content may be incorrect.">
            <a:extLst>
              <a:ext uri="{FF2B5EF4-FFF2-40B4-BE49-F238E27FC236}">
                <a16:creationId xmlns:a16="http://schemas.microsoft.com/office/drawing/2014/main" id="{0F338E2E-3AC7-1ADB-109E-D480EAFDD3B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2" t="3880" r="258" b="2645"/>
          <a:stretch/>
        </p:blipFill>
        <p:spPr>
          <a:xfrm>
            <a:off x="696427" y="1446103"/>
            <a:ext cx="3497049" cy="48121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402106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EF0C41-2CDF-CC8E-6CFA-BEF95749A1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Finding the information</a:t>
            </a:r>
          </a:p>
        </p:txBody>
      </p:sp>
      <p:pic>
        <p:nvPicPr>
          <p:cNvPr id="6" name="Picture 5" descr="A close up of a paper&#10;&#10;AI-generated content may be incorrect.">
            <a:extLst>
              <a:ext uri="{FF2B5EF4-FFF2-40B4-BE49-F238E27FC236}">
                <a16:creationId xmlns:a16="http://schemas.microsoft.com/office/drawing/2014/main" id="{28EE2A1C-F8E5-B669-725D-340CA855968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810" t="8607" r="4949" b="11680"/>
          <a:stretch/>
        </p:blipFill>
        <p:spPr>
          <a:xfrm>
            <a:off x="1756654" y="1947530"/>
            <a:ext cx="10435346" cy="4175874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57DF3254-F65A-00F7-E879-3140E5838C5E}"/>
              </a:ext>
            </a:extLst>
          </p:cNvPr>
          <p:cNvSpPr/>
          <p:nvPr/>
        </p:nvSpPr>
        <p:spPr>
          <a:xfrm>
            <a:off x="417535" y="1419616"/>
            <a:ext cx="5079301" cy="1237989"/>
          </a:xfrm>
          <a:prstGeom prst="rect">
            <a:avLst/>
          </a:prstGeom>
          <a:noFill/>
          <a:ln w="571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CA957D5-9742-499E-C716-85D12291B8F3}"/>
              </a:ext>
            </a:extLst>
          </p:cNvPr>
          <p:cNvSpPr/>
          <p:nvPr/>
        </p:nvSpPr>
        <p:spPr>
          <a:xfrm>
            <a:off x="417535" y="4519806"/>
            <a:ext cx="2281822" cy="444676"/>
          </a:xfrm>
          <a:prstGeom prst="rect">
            <a:avLst/>
          </a:prstGeom>
          <a:noFill/>
          <a:ln w="571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3510803D-D960-2DCF-FF25-65FAA1186789}"/>
              </a:ext>
            </a:extLst>
          </p:cNvPr>
          <p:cNvGrpSpPr/>
          <p:nvPr/>
        </p:nvGrpSpPr>
        <p:grpSpPr>
          <a:xfrm>
            <a:off x="58881" y="1905062"/>
            <a:ext cx="1810106" cy="830997"/>
            <a:chOff x="58881" y="1905062"/>
            <a:chExt cx="1810106" cy="830997"/>
          </a:xfrm>
        </p:grpSpPr>
        <p:sp>
          <p:nvSpPr>
            <p:cNvPr id="4" name="Arrow: Right 3">
              <a:extLst>
                <a:ext uri="{FF2B5EF4-FFF2-40B4-BE49-F238E27FC236}">
                  <a16:creationId xmlns:a16="http://schemas.microsoft.com/office/drawing/2014/main" id="{B12A785C-69C2-4C84-1840-C0A0081F9A80}"/>
                </a:ext>
              </a:extLst>
            </p:cNvPr>
            <p:cNvSpPr/>
            <p:nvPr/>
          </p:nvSpPr>
          <p:spPr>
            <a:xfrm>
              <a:off x="1104782" y="2026369"/>
              <a:ext cx="764205" cy="207434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42CDC46B-BDA6-F0A8-F2C7-898D849CA8AA}"/>
                </a:ext>
              </a:extLst>
            </p:cNvPr>
            <p:cNvSpPr txBox="1"/>
            <p:nvPr/>
          </p:nvSpPr>
          <p:spPr>
            <a:xfrm>
              <a:off x="58881" y="1905062"/>
              <a:ext cx="1278721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b="1" i="1" dirty="0">
                  <a:latin typeface="Calibri" panose="020F0502020204030204" pitchFamily="34" charset="0"/>
                  <a:cs typeface="Calibri" panose="020F0502020204030204" pitchFamily="34" charset="0"/>
                </a:rPr>
                <a:t>Journal Title</a:t>
              </a:r>
            </a:p>
          </p:txBody>
        </p: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98B4B555-569C-E2F5-5C1E-11FCD7A4983C}"/>
              </a:ext>
            </a:extLst>
          </p:cNvPr>
          <p:cNvGrpSpPr/>
          <p:nvPr/>
        </p:nvGrpSpPr>
        <p:grpSpPr>
          <a:xfrm>
            <a:off x="3838282" y="4617770"/>
            <a:ext cx="2206996" cy="461665"/>
            <a:chOff x="3838282" y="4617770"/>
            <a:chExt cx="2206996" cy="461665"/>
          </a:xfrm>
        </p:grpSpPr>
        <p:sp>
          <p:nvSpPr>
            <p:cNvPr id="11" name="Arrow: Right 10">
              <a:extLst>
                <a:ext uri="{FF2B5EF4-FFF2-40B4-BE49-F238E27FC236}">
                  <a16:creationId xmlns:a16="http://schemas.microsoft.com/office/drawing/2014/main" id="{69980C19-CCC3-7103-89AF-FC7004F5B7FE}"/>
                </a:ext>
              </a:extLst>
            </p:cNvPr>
            <p:cNvSpPr/>
            <p:nvPr/>
          </p:nvSpPr>
          <p:spPr>
            <a:xfrm rot="10800000">
              <a:off x="3838282" y="4765106"/>
              <a:ext cx="991643" cy="260960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EE0B5E6F-9F92-A9B1-FECB-96AAF1A378CE}"/>
                </a:ext>
              </a:extLst>
            </p:cNvPr>
            <p:cNvSpPr txBox="1"/>
            <p:nvPr/>
          </p:nvSpPr>
          <p:spPr>
            <a:xfrm>
              <a:off x="4948393" y="4617770"/>
              <a:ext cx="109688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b="1" dirty="0">
                  <a:latin typeface="Calibri" panose="020F0502020204030204" pitchFamily="34" charset="0"/>
                  <a:cs typeface="Calibri" panose="020F0502020204030204" pitchFamily="34" charset="0"/>
                </a:rPr>
                <a:t>Author</a:t>
              </a:r>
            </a:p>
          </p:txBody>
        </p:sp>
      </p:grpSp>
      <p:grpSp>
        <p:nvGrpSpPr>
          <p:cNvPr id="32" name="Group 31">
            <a:extLst>
              <a:ext uri="{FF2B5EF4-FFF2-40B4-BE49-F238E27FC236}">
                <a16:creationId xmlns:a16="http://schemas.microsoft.com/office/drawing/2014/main" id="{DFC956EE-4240-36F7-1131-CD6D0F401D07}"/>
              </a:ext>
            </a:extLst>
          </p:cNvPr>
          <p:cNvGrpSpPr/>
          <p:nvPr/>
        </p:nvGrpSpPr>
        <p:grpSpPr>
          <a:xfrm>
            <a:off x="5549558" y="2089729"/>
            <a:ext cx="3329305" cy="461665"/>
            <a:chOff x="5549558" y="2089729"/>
            <a:chExt cx="3329305" cy="461665"/>
          </a:xfrm>
        </p:grpSpPr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69F842C0-8080-11E1-A288-839E1C6BB4B2}"/>
                </a:ext>
              </a:extLst>
            </p:cNvPr>
            <p:cNvSpPr txBox="1"/>
            <p:nvPr/>
          </p:nvSpPr>
          <p:spPr>
            <a:xfrm>
              <a:off x="6433555" y="2089729"/>
              <a:ext cx="244530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b="1" dirty="0">
                  <a:latin typeface="Calibri" panose="020F0502020204030204" pitchFamily="34" charset="0"/>
                  <a:cs typeface="Calibri" panose="020F0502020204030204" pitchFamily="34" charset="0"/>
                </a:rPr>
                <a:t>Issue information</a:t>
              </a:r>
            </a:p>
          </p:txBody>
        </p:sp>
        <p:sp>
          <p:nvSpPr>
            <p:cNvPr id="23" name="Arrow: Right 22">
              <a:extLst>
                <a:ext uri="{FF2B5EF4-FFF2-40B4-BE49-F238E27FC236}">
                  <a16:creationId xmlns:a16="http://schemas.microsoft.com/office/drawing/2014/main" id="{8994F540-DD37-810B-0B12-5D86C202C5C7}"/>
                </a:ext>
              </a:extLst>
            </p:cNvPr>
            <p:cNvSpPr/>
            <p:nvPr/>
          </p:nvSpPr>
          <p:spPr>
            <a:xfrm rot="10800000">
              <a:off x="5549558" y="2233396"/>
              <a:ext cx="849313" cy="227973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7A04B8DF-7DFF-442D-FDD9-FE35082DF8BB}"/>
              </a:ext>
            </a:extLst>
          </p:cNvPr>
          <p:cNvGrpSpPr/>
          <p:nvPr/>
        </p:nvGrpSpPr>
        <p:grpSpPr>
          <a:xfrm>
            <a:off x="121907" y="2819859"/>
            <a:ext cx="1871086" cy="783750"/>
            <a:chOff x="121907" y="2819859"/>
            <a:chExt cx="1871086" cy="783750"/>
          </a:xfrm>
        </p:grpSpPr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0FBCE333-7132-39B9-8D8D-4060D53BADA7}"/>
                </a:ext>
              </a:extLst>
            </p:cNvPr>
            <p:cNvSpPr txBox="1"/>
            <p:nvPr/>
          </p:nvSpPr>
          <p:spPr>
            <a:xfrm>
              <a:off x="121907" y="3141944"/>
              <a:ext cx="89439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b="1" dirty="0">
                  <a:latin typeface="Calibri" panose="020F0502020204030204" pitchFamily="34" charset="0"/>
                  <a:cs typeface="Calibri" panose="020F0502020204030204" pitchFamily="34" charset="0"/>
                </a:rPr>
                <a:t>Date</a:t>
              </a:r>
            </a:p>
          </p:txBody>
        </p:sp>
        <p:sp>
          <p:nvSpPr>
            <p:cNvPr id="25" name="Arrow: Right 24">
              <a:extLst>
                <a:ext uri="{FF2B5EF4-FFF2-40B4-BE49-F238E27FC236}">
                  <a16:creationId xmlns:a16="http://schemas.microsoft.com/office/drawing/2014/main" id="{1B422CDE-3940-952B-AA6A-864B3CAE2B20}"/>
                </a:ext>
              </a:extLst>
            </p:cNvPr>
            <p:cNvSpPr/>
            <p:nvPr/>
          </p:nvSpPr>
          <p:spPr>
            <a:xfrm rot="19377512">
              <a:off x="835063" y="2819859"/>
              <a:ext cx="1157930" cy="213838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5CEDA007-2DC0-4E40-F92E-660D5A91AE2A}"/>
              </a:ext>
            </a:extLst>
          </p:cNvPr>
          <p:cNvGrpSpPr/>
          <p:nvPr/>
        </p:nvGrpSpPr>
        <p:grpSpPr>
          <a:xfrm>
            <a:off x="9451923" y="3800443"/>
            <a:ext cx="2488537" cy="461665"/>
            <a:chOff x="9451923" y="3800443"/>
            <a:chExt cx="2488537" cy="461665"/>
          </a:xfrm>
        </p:grpSpPr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8D969520-72B3-D173-74D6-3F4AA75EA3CE}"/>
                </a:ext>
              </a:extLst>
            </p:cNvPr>
            <p:cNvSpPr txBox="1"/>
            <p:nvPr/>
          </p:nvSpPr>
          <p:spPr>
            <a:xfrm>
              <a:off x="10128150" y="3800443"/>
              <a:ext cx="1812310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b="1" dirty="0">
                  <a:latin typeface="Calibri" panose="020F0502020204030204" pitchFamily="34" charset="0"/>
                  <a:cs typeface="Calibri" panose="020F0502020204030204" pitchFamily="34" charset="0"/>
                </a:rPr>
                <a:t>‘Article title’</a:t>
              </a:r>
            </a:p>
          </p:txBody>
        </p:sp>
        <p:sp>
          <p:nvSpPr>
            <p:cNvPr id="26" name="Arrow: Right 25">
              <a:extLst>
                <a:ext uri="{FF2B5EF4-FFF2-40B4-BE49-F238E27FC236}">
                  <a16:creationId xmlns:a16="http://schemas.microsoft.com/office/drawing/2014/main" id="{F04FFFDA-A53D-A7D7-F0EE-0D7DB27C46C5}"/>
                </a:ext>
              </a:extLst>
            </p:cNvPr>
            <p:cNvSpPr/>
            <p:nvPr/>
          </p:nvSpPr>
          <p:spPr>
            <a:xfrm rot="10800000">
              <a:off x="9451923" y="3934690"/>
              <a:ext cx="639727" cy="288174"/>
            </a:xfrm>
            <a:prstGeom prst="rightArrow">
              <a:avLst>
                <a:gd name="adj1" fmla="val 44001"/>
                <a:gd name="adj2" fmla="val 50000"/>
              </a:avLst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33" name="Group 32">
            <a:extLst>
              <a:ext uri="{FF2B5EF4-FFF2-40B4-BE49-F238E27FC236}">
                <a16:creationId xmlns:a16="http://schemas.microsoft.com/office/drawing/2014/main" id="{B457C40D-82D1-83D4-51CE-E0126EAE5387}"/>
              </a:ext>
            </a:extLst>
          </p:cNvPr>
          <p:cNvGrpSpPr/>
          <p:nvPr/>
        </p:nvGrpSpPr>
        <p:grpSpPr>
          <a:xfrm>
            <a:off x="6398871" y="2539453"/>
            <a:ext cx="2170705" cy="461665"/>
            <a:chOff x="6398871" y="2539453"/>
            <a:chExt cx="2170705" cy="461665"/>
          </a:xfrm>
        </p:grpSpPr>
        <p:sp>
          <p:nvSpPr>
            <p:cNvPr id="10" name="Arrow: Right 9">
              <a:extLst>
                <a:ext uri="{FF2B5EF4-FFF2-40B4-BE49-F238E27FC236}">
                  <a16:creationId xmlns:a16="http://schemas.microsoft.com/office/drawing/2014/main" id="{6DED19FD-366C-8AD8-3C27-EF5B534807DB}"/>
                </a:ext>
              </a:extLst>
            </p:cNvPr>
            <p:cNvSpPr/>
            <p:nvPr/>
          </p:nvSpPr>
          <p:spPr>
            <a:xfrm rot="10800000">
              <a:off x="6398871" y="2668088"/>
              <a:ext cx="991643" cy="260960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B37DB0D1-6387-61B8-3368-0D1267A3918D}"/>
                </a:ext>
              </a:extLst>
            </p:cNvPr>
            <p:cNvSpPr txBox="1"/>
            <p:nvPr/>
          </p:nvSpPr>
          <p:spPr>
            <a:xfrm>
              <a:off x="7472691" y="2539453"/>
              <a:ext cx="1096885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b="1" dirty="0">
                  <a:latin typeface="Calibri" panose="020F0502020204030204" pitchFamily="34" charset="0"/>
                  <a:cs typeface="Calibri" panose="020F0502020204030204" pitchFamily="34" charset="0"/>
                </a:rPr>
                <a:t>Doi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797874712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4E4CE6-5178-FB73-64B9-9D7E004FF0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F00E54-10FF-B89B-440A-EB4F0D6F1C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list: journal article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707A49F-1A55-1780-3149-0C59E46BACB3}"/>
              </a:ext>
            </a:extLst>
          </p:cNvPr>
          <p:cNvSpPr txBox="1"/>
          <p:nvPr/>
        </p:nvSpPr>
        <p:spPr>
          <a:xfrm>
            <a:off x="201541" y="5711257"/>
            <a:ext cx="4542698" cy="461665"/>
          </a:xfrm>
          <a:prstGeom prst="rect">
            <a:avLst/>
          </a:prstGeom>
          <a:noFill/>
          <a:ln w="57150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 dirty="0">
                <a:latin typeface="Calibri"/>
                <a:ea typeface="Calibri"/>
                <a:cs typeface="Calibri"/>
              </a:rPr>
              <a:t>In-text citation: </a:t>
            </a:r>
            <a:r>
              <a:rPr lang="en-GB" sz="2400" dirty="0">
                <a:latin typeface="Calibri"/>
                <a:ea typeface="Calibri"/>
                <a:cs typeface="Calibri"/>
              </a:rPr>
              <a:t>(Thompson, 2017)</a:t>
            </a:r>
            <a:endParaRPr lang="en-US" dirty="0">
              <a:latin typeface="Calibri"/>
              <a:ea typeface="Calibri"/>
              <a:cs typeface="Calibri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7A8E574-0EC1-57ED-953D-F280343B532B}"/>
              </a:ext>
            </a:extLst>
          </p:cNvPr>
          <p:cNvSpPr txBox="1"/>
          <p:nvPr/>
        </p:nvSpPr>
        <p:spPr>
          <a:xfrm>
            <a:off x="556592" y="3107634"/>
            <a:ext cx="2173358" cy="5232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ea typeface="Calibri"/>
                <a:cs typeface="Calibri"/>
              </a:rPr>
              <a:t>Thompson, P</a:t>
            </a:r>
            <a:r>
              <a:rPr lang="en-GB" sz="2800" dirty="0">
                <a:latin typeface="Calibri"/>
                <a:ea typeface="Calibri"/>
                <a:cs typeface="Calibri"/>
              </a:rPr>
              <a:t>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F6A9D72-A952-6576-89BA-A4FEA8DB95AA}"/>
              </a:ext>
            </a:extLst>
          </p:cNvPr>
          <p:cNvSpPr txBox="1"/>
          <p:nvPr/>
        </p:nvSpPr>
        <p:spPr>
          <a:xfrm>
            <a:off x="556593" y="3631096"/>
            <a:ext cx="5413514" cy="523220"/>
          </a:xfrm>
          <a:prstGeom prst="rect">
            <a:avLst/>
          </a:prstGeom>
          <a:solidFill>
            <a:srgbClr val="D0EEF9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i="1" dirty="0">
                <a:latin typeface="Calibri"/>
                <a:ea typeface="Calibri"/>
                <a:cs typeface="Calibri"/>
              </a:rPr>
              <a:t>Active Learning in Higher Education</a:t>
            </a:r>
            <a:r>
              <a:rPr lang="en-GB" sz="2800" dirty="0">
                <a:latin typeface="Calibri"/>
                <a:ea typeface="Calibri"/>
                <a:cs typeface="Calibri"/>
              </a:rPr>
              <a:t>,</a:t>
            </a:r>
            <a:endParaRPr lang="en-US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4210E4A-FFA6-4B9A-ADC6-D011F1B3AFBD}"/>
              </a:ext>
            </a:extLst>
          </p:cNvPr>
          <p:cNvSpPr txBox="1"/>
          <p:nvPr/>
        </p:nvSpPr>
        <p:spPr>
          <a:xfrm>
            <a:off x="2729948" y="3107634"/>
            <a:ext cx="1126437" cy="523220"/>
          </a:xfrm>
          <a:prstGeom prst="rect">
            <a:avLst/>
          </a:prstGeom>
          <a:solidFill>
            <a:srgbClr val="C7F0E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ea typeface="Calibri"/>
                <a:cs typeface="Calibri"/>
              </a:rPr>
              <a:t>(2017)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A6CDF5C-8415-1A93-D5DB-DEB270D58D69}"/>
              </a:ext>
            </a:extLst>
          </p:cNvPr>
          <p:cNvSpPr txBox="1"/>
          <p:nvPr/>
        </p:nvSpPr>
        <p:spPr>
          <a:xfrm>
            <a:off x="3856384" y="3107635"/>
            <a:ext cx="7321827" cy="52322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ea typeface="Calibri"/>
                <a:cs typeface="Calibri"/>
              </a:rPr>
              <a:t>'Communication technology use and study skills',</a:t>
            </a:r>
            <a:endParaRPr lang="en-US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519D0E58-CEAA-074B-870E-8AC84CE5E80B}"/>
              </a:ext>
            </a:extLst>
          </p:cNvPr>
          <p:cNvSpPr txBox="1"/>
          <p:nvPr/>
        </p:nvSpPr>
        <p:spPr>
          <a:xfrm>
            <a:off x="5837582" y="3631095"/>
            <a:ext cx="3074505" cy="523220"/>
          </a:xfrm>
          <a:prstGeom prst="rect">
            <a:avLst/>
          </a:prstGeom>
          <a:solidFill>
            <a:srgbClr val="D0EEF9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ea typeface="Calibri"/>
                <a:cs typeface="Calibri"/>
              </a:rPr>
              <a:t>18(3), pp. 257-270.</a:t>
            </a:r>
            <a:endParaRPr lang="en-US"/>
          </a:p>
        </p:txBody>
      </p:sp>
      <p:sp>
        <p:nvSpPr>
          <p:cNvPr id="27" name="TextBox 19">
            <a:extLst>
              <a:ext uri="{FF2B5EF4-FFF2-40B4-BE49-F238E27FC236}">
                <a16:creationId xmlns:a16="http://schemas.microsoft.com/office/drawing/2014/main" id="{6A4F35A9-DE7E-5085-0E1B-F6FD4B53CD0B}"/>
              </a:ext>
            </a:extLst>
          </p:cNvPr>
          <p:cNvSpPr txBox="1"/>
          <p:nvPr/>
        </p:nvSpPr>
        <p:spPr>
          <a:xfrm>
            <a:off x="556591" y="4154556"/>
            <a:ext cx="6685723" cy="523220"/>
          </a:xfrm>
          <a:prstGeom prst="rect">
            <a:avLst/>
          </a:prstGeom>
          <a:solidFill>
            <a:srgbClr val="D0EEF9"/>
          </a:solidFill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>
                <a:latin typeface="Calibri"/>
                <a:ea typeface="Calibri"/>
                <a:cs typeface="Calibri"/>
              </a:rPr>
              <a:t>https//doi.org/10.1177/1469787417715204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43508DAC-87D0-CF2F-B416-D0B20C01F718}"/>
              </a:ext>
            </a:extLst>
          </p:cNvPr>
          <p:cNvSpPr txBox="1"/>
          <p:nvPr/>
        </p:nvSpPr>
        <p:spPr>
          <a:xfrm>
            <a:off x="8779565" y="3631095"/>
            <a:ext cx="2054088" cy="523220"/>
          </a:xfrm>
          <a:prstGeom prst="rect">
            <a:avLst/>
          </a:prstGeom>
          <a:solidFill>
            <a:srgbClr val="D0EEF9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>
                <a:latin typeface="Calibri"/>
                <a:ea typeface="Calibri"/>
                <a:cs typeface="Calibri"/>
              </a:rPr>
              <a:t>Available at: </a:t>
            </a:r>
            <a:endParaRPr lang="en-US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2E645A5C-673B-023C-F7F7-57302FB330ED}"/>
              </a:ext>
            </a:extLst>
          </p:cNvPr>
          <p:cNvSpPr txBox="1"/>
          <p:nvPr/>
        </p:nvSpPr>
        <p:spPr>
          <a:xfrm>
            <a:off x="7341706" y="4571997"/>
            <a:ext cx="4737651" cy="1602790"/>
          </a:xfrm>
          <a:prstGeom prst="rect">
            <a:avLst/>
          </a:prstGeom>
          <a:noFill/>
          <a:ln w="57150">
            <a:solidFill>
              <a:srgbClr val="D0EEF9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latin typeface="Calibri"/>
                <a:ea typeface="Calibri Light"/>
                <a:cs typeface="Calibri Light"/>
              </a:rPr>
              <a:t>WHERE?</a:t>
            </a:r>
            <a:r>
              <a:rPr lang="en-GB" sz="2400" dirty="0">
                <a:latin typeface="Calibri"/>
                <a:ea typeface="Calibri Light"/>
                <a:cs typeface="Calibri Light"/>
              </a:rPr>
              <a:t> </a:t>
            </a:r>
            <a:endParaRPr lang="en-GB" sz="2400" dirty="0">
              <a:latin typeface="Calibri"/>
              <a:ea typeface="Calibri"/>
              <a:cs typeface="Calibri"/>
            </a:endParaRPr>
          </a:p>
          <a:p>
            <a:pPr marL="342900" indent="-342900">
              <a:buFont typeface="Arial"/>
              <a:buChar char="•"/>
            </a:pPr>
            <a:r>
              <a:rPr lang="en-GB" sz="2400">
                <a:latin typeface="Calibri"/>
                <a:ea typeface="Calibri Light"/>
                <a:cs typeface="Calibri Light"/>
              </a:rPr>
              <a:t>Journal Title </a:t>
            </a:r>
            <a:r>
              <a:rPr lang="en-GB" sz="2400" i="1">
                <a:latin typeface="Calibri"/>
                <a:ea typeface="Calibri Light"/>
                <a:cs typeface="Calibri Light"/>
              </a:rPr>
              <a:t>in italics.</a:t>
            </a:r>
          </a:p>
          <a:p>
            <a:pPr marL="342900" indent="-342900">
              <a:buFont typeface="Arial"/>
              <a:buChar char="•"/>
            </a:pPr>
            <a:r>
              <a:rPr lang="en-GB" sz="2400">
                <a:latin typeface="Calibri"/>
                <a:ea typeface="Calibri Light"/>
                <a:cs typeface="Calibri Light"/>
              </a:rPr>
              <a:t>Volume, Issue and </a:t>
            </a:r>
            <a:r>
              <a:rPr lang="en-GB" sz="2400" dirty="0">
                <a:latin typeface="Calibri"/>
                <a:ea typeface="Calibri Light"/>
                <a:cs typeface="Calibri Light"/>
              </a:rPr>
              <a:t>page </a:t>
            </a:r>
            <a:r>
              <a:rPr lang="en-GB" sz="2400">
                <a:latin typeface="Calibri"/>
                <a:ea typeface="Calibri Light"/>
                <a:cs typeface="Calibri Light"/>
              </a:rPr>
              <a:t>range.</a:t>
            </a:r>
            <a:endParaRPr lang="en-GB" sz="2400" dirty="0">
              <a:latin typeface="Calibri"/>
              <a:ea typeface="Calibri Light"/>
              <a:cs typeface="Calibri Light"/>
            </a:endParaRPr>
          </a:p>
          <a:p>
            <a:pPr marL="342900" indent="-342900">
              <a:buFont typeface="Arial"/>
              <a:buChar char="•"/>
            </a:pPr>
            <a:r>
              <a:rPr lang="en-GB" sz="2400">
                <a:latin typeface="Calibri"/>
                <a:ea typeface="Calibri Light"/>
                <a:cs typeface="Calibri Light"/>
              </a:rPr>
              <a:t>Doi or url (Accessed: date)</a:t>
            </a:r>
            <a:endParaRPr lang="en-GB" sz="2400" dirty="0">
              <a:latin typeface="Calibri"/>
              <a:ea typeface="Calibri Light"/>
              <a:cs typeface="Calibri Light"/>
            </a:endParaRPr>
          </a:p>
        </p:txBody>
      </p:sp>
      <p:cxnSp>
        <p:nvCxnSpPr>
          <p:cNvPr id="35" name="Straight Arrow Connector 34">
            <a:extLst>
              <a:ext uri="{FF2B5EF4-FFF2-40B4-BE49-F238E27FC236}">
                <a16:creationId xmlns:a16="http://schemas.microsoft.com/office/drawing/2014/main" id="{8604A6CE-19F1-6553-E617-6839697ADBDC}"/>
              </a:ext>
            </a:extLst>
          </p:cNvPr>
          <p:cNvCxnSpPr/>
          <p:nvPr/>
        </p:nvCxnSpPr>
        <p:spPr>
          <a:xfrm>
            <a:off x="6016487" y="4724399"/>
            <a:ext cx="1325217" cy="1172817"/>
          </a:xfrm>
          <a:prstGeom prst="straightConnector1">
            <a:avLst/>
          </a:prstGeom>
          <a:ln w="57150">
            <a:solidFill>
              <a:srgbClr val="D0EEF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9" name="Group 38">
            <a:extLst>
              <a:ext uri="{FF2B5EF4-FFF2-40B4-BE49-F238E27FC236}">
                <a16:creationId xmlns:a16="http://schemas.microsoft.com/office/drawing/2014/main" id="{B4E127A5-181F-FC85-8BB3-A606CA80C127}"/>
              </a:ext>
            </a:extLst>
          </p:cNvPr>
          <p:cNvGrpSpPr/>
          <p:nvPr/>
        </p:nvGrpSpPr>
        <p:grpSpPr>
          <a:xfrm>
            <a:off x="523461" y="1596885"/>
            <a:ext cx="2743200" cy="1510748"/>
            <a:chOff x="523461" y="1596885"/>
            <a:chExt cx="2743200" cy="1510748"/>
          </a:xfrm>
        </p:grpSpPr>
        <p:sp>
          <p:nvSpPr>
            <p:cNvPr id="31" name="TextBox 30">
              <a:extLst>
                <a:ext uri="{FF2B5EF4-FFF2-40B4-BE49-F238E27FC236}">
                  <a16:creationId xmlns:a16="http://schemas.microsoft.com/office/drawing/2014/main" id="{7B969093-7897-4672-DB85-4DA4B068BB65}"/>
                </a:ext>
              </a:extLst>
            </p:cNvPr>
            <p:cNvSpPr txBox="1"/>
            <p:nvPr/>
          </p:nvSpPr>
          <p:spPr>
            <a:xfrm>
              <a:off x="523461" y="1596885"/>
              <a:ext cx="2743200" cy="830997"/>
            </a:xfrm>
            <a:prstGeom prst="rect">
              <a:avLst/>
            </a:prstGeom>
            <a:noFill/>
            <a:ln w="57150">
              <a:solidFill>
                <a:schemeClr val="accent2">
                  <a:lumMod val="20000"/>
                  <a:lumOff val="80000"/>
                </a:schemeClr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 dirty="0">
                  <a:latin typeface="Calibri"/>
                  <a:ea typeface="Calibri Light"/>
                  <a:cs typeface="Calibri Light"/>
                </a:rPr>
                <a:t>WHO?</a:t>
              </a:r>
              <a:r>
                <a:rPr lang="en-GB" sz="2400" dirty="0">
                  <a:latin typeface="Calibri"/>
                  <a:ea typeface="Calibri Light"/>
                  <a:cs typeface="Calibri Light"/>
                </a:rPr>
                <a:t> Author's surname and initial.</a:t>
              </a:r>
              <a:endParaRPr lang="en-GB" sz="2400" dirty="0">
                <a:latin typeface="Calibri"/>
              </a:endParaRPr>
            </a:p>
          </p:txBody>
        </p:sp>
        <p:cxnSp>
          <p:nvCxnSpPr>
            <p:cNvPr id="36" name="Straight Arrow Connector 35">
              <a:extLst>
                <a:ext uri="{FF2B5EF4-FFF2-40B4-BE49-F238E27FC236}">
                  <a16:creationId xmlns:a16="http://schemas.microsoft.com/office/drawing/2014/main" id="{345F35C3-8D87-3A2A-87D3-84FBDE96D906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1311965" y="2431772"/>
              <a:ext cx="198782" cy="675861"/>
            </a:xfrm>
            <a:prstGeom prst="straightConnector1">
              <a:avLst/>
            </a:prstGeom>
            <a:ln w="57150">
              <a:solidFill>
                <a:schemeClr val="accent2">
                  <a:lumMod val="20000"/>
                  <a:lumOff val="8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0" name="Group 39">
            <a:extLst>
              <a:ext uri="{FF2B5EF4-FFF2-40B4-BE49-F238E27FC236}">
                <a16:creationId xmlns:a16="http://schemas.microsoft.com/office/drawing/2014/main" id="{9481931B-ACA8-467D-70E3-93469D44FADE}"/>
              </a:ext>
            </a:extLst>
          </p:cNvPr>
          <p:cNvGrpSpPr/>
          <p:nvPr/>
        </p:nvGrpSpPr>
        <p:grpSpPr>
          <a:xfrm>
            <a:off x="3101008" y="2014327"/>
            <a:ext cx="4088294" cy="1106558"/>
            <a:chOff x="3101008" y="2014327"/>
            <a:chExt cx="4088294" cy="1106558"/>
          </a:xfrm>
        </p:grpSpPr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3E42DC3E-3963-9961-17D2-155F7E4B51F2}"/>
                </a:ext>
              </a:extLst>
            </p:cNvPr>
            <p:cNvSpPr txBox="1"/>
            <p:nvPr/>
          </p:nvSpPr>
          <p:spPr>
            <a:xfrm>
              <a:off x="3856381" y="2014327"/>
              <a:ext cx="3332921" cy="830997"/>
            </a:xfrm>
            <a:prstGeom prst="rect">
              <a:avLst/>
            </a:prstGeom>
            <a:noFill/>
            <a:ln w="57150">
              <a:solidFill>
                <a:srgbClr val="C7F0E1"/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 dirty="0">
                  <a:latin typeface="Calibri"/>
                  <a:ea typeface="Calibri Light"/>
                  <a:cs typeface="Calibri Light"/>
                </a:rPr>
                <a:t>WHEN?</a:t>
              </a:r>
              <a:r>
                <a:rPr lang="en-GB" sz="2400" dirty="0">
                  <a:latin typeface="Calibri"/>
                  <a:ea typeface="Calibri Light"/>
                  <a:cs typeface="Calibri Light"/>
                </a:rPr>
                <a:t> Date </a:t>
              </a:r>
              <a:r>
                <a:rPr lang="en-GB" sz="2400">
                  <a:latin typeface="Calibri"/>
                  <a:ea typeface="Calibri Light"/>
                  <a:cs typeface="Calibri Light"/>
                </a:rPr>
                <a:t>published in round brackets.</a:t>
              </a:r>
            </a:p>
          </p:txBody>
        </p:sp>
        <p:cxnSp>
          <p:nvCxnSpPr>
            <p:cNvPr id="37" name="Straight Arrow Connector 36">
              <a:extLst>
                <a:ext uri="{FF2B5EF4-FFF2-40B4-BE49-F238E27FC236}">
                  <a16:creationId xmlns:a16="http://schemas.microsoft.com/office/drawing/2014/main" id="{50DA5A7B-A0D3-08D4-E214-5D7898D147C6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3101008" y="2199859"/>
              <a:ext cx="708991" cy="921026"/>
            </a:xfrm>
            <a:prstGeom prst="straightConnector1">
              <a:avLst/>
            </a:prstGeom>
            <a:ln w="57150">
              <a:solidFill>
                <a:srgbClr val="C7F0E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A9F70D0A-407F-8CE4-94D2-B9DA294279EB}"/>
              </a:ext>
            </a:extLst>
          </p:cNvPr>
          <p:cNvGrpSpPr/>
          <p:nvPr/>
        </p:nvGrpSpPr>
        <p:grpSpPr>
          <a:xfrm>
            <a:off x="7533861" y="1596884"/>
            <a:ext cx="3969026" cy="1490870"/>
            <a:chOff x="7533861" y="1596884"/>
            <a:chExt cx="3969026" cy="1490870"/>
          </a:xfrm>
        </p:grpSpPr>
        <p:sp>
          <p:nvSpPr>
            <p:cNvPr id="33" name="TextBox 32">
              <a:extLst>
                <a:ext uri="{FF2B5EF4-FFF2-40B4-BE49-F238E27FC236}">
                  <a16:creationId xmlns:a16="http://schemas.microsoft.com/office/drawing/2014/main" id="{4EF8D11B-2CDA-3950-8FF7-2E8DBEFEE89A}"/>
                </a:ext>
              </a:extLst>
            </p:cNvPr>
            <p:cNvSpPr txBox="1"/>
            <p:nvPr/>
          </p:nvSpPr>
          <p:spPr>
            <a:xfrm>
              <a:off x="8448261" y="1596884"/>
              <a:ext cx="3054626" cy="830997"/>
            </a:xfrm>
            <a:prstGeom prst="rect">
              <a:avLst/>
            </a:prstGeom>
            <a:noFill/>
            <a:ln w="57150">
              <a:solidFill>
                <a:schemeClr val="accent3">
                  <a:lumMod val="20000"/>
                  <a:lumOff val="80000"/>
                </a:schemeClr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>
                  <a:latin typeface="Calibri"/>
                  <a:ea typeface="Calibri Light"/>
                  <a:cs typeface="Calibri Light"/>
                </a:rPr>
                <a:t>WHAT?</a:t>
              </a:r>
              <a:r>
                <a:rPr lang="en-GB" sz="2400">
                  <a:latin typeface="Calibri"/>
                  <a:ea typeface="Calibri Light"/>
                  <a:cs typeface="Calibri Light"/>
                </a:rPr>
                <a:t> Title of article in single quotations.</a:t>
              </a:r>
              <a:endParaRPr lang="en-GB" sz="2400" dirty="0">
                <a:latin typeface="Calibri"/>
              </a:endParaRPr>
            </a:p>
          </p:txBody>
        </p:sp>
        <p:cxnSp>
          <p:nvCxnSpPr>
            <p:cNvPr id="38" name="Straight Arrow Connector 37">
              <a:extLst>
                <a:ext uri="{FF2B5EF4-FFF2-40B4-BE49-F238E27FC236}">
                  <a16:creationId xmlns:a16="http://schemas.microsoft.com/office/drawing/2014/main" id="{405352E1-BDEF-E079-EF81-D0EA7CA61924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7533861" y="2160102"/>
              <a:ext cx="914398" cy="927652"/>
            </a:xfrm>
            <a:prstGeom prst="straightConnector1">
              <a:avLst/>
            </a:prstGeom>
            <a:ln w="57150">
              <a:solidFill>
                <a:schemeClr val="accent3">
                  <a:lumMod val="20000"/>
                  <a:lumOff val="8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3" name="Rectangle 42">
            <a:extLst>
              <a:ext uri="{FF2B5EF4-FFF2-40B4-BE49-F238E27FC236}">
                <a16:creationId xmlns:a16="http://schemas.microsoft.com/office/drawing/2014/main" id="{A617DC7E-BADC-0B3E-26F7-543717696227}"/>
              </a:ext>
            </a:extLst>
          </p:cNvPr>
          <p:cNvSpPr/>
          <p:nvPr/>
        </p:nvSpPr>
        <p:spPr>
          <a:xfrm>
            <a:off x="7423078" y="5368247"/>
            <a:ext cx="4090827" cy="33219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3C8DE350-1FDA-89C4-BBEE-62D22FBB1A78}"/>
              </a:ext>
            </a:extLst>
          </p:cNvPr>
          <p:cNvSpPr/>
          <p:nvPr/>
        </p:nvSpPr>
        <p:spPr>
          <a:xfrm>
            <a:off x="7448763" y="5710718"/>
            <a:ext cx="4073702" cy="41781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813880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B6F7C23C-E0B1-9059-6DCD-C307EBA35C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/>
          <a:lstStyle/>
          <a:p>
            <a:r>
              <a:rPr lang="en-US"/>
              <a:t>Referencing a webpage</a:t>
            </a:r>
          </a:p>
        </p:txBody>
      </p:sp>
      <p:pic>
        <p:nvPicPr>
          <p:cNvPr id="11" name="Picture 11" descr="Graphical user interface&#10;&#10;Description automatically generated">
            <a:extLst>
              <a:ext uri="{FF2B5EF4-FFF2-40B4-BE49-F238E27FC236}">
                <a16:creationId xmlns:a16="http://schemas.microsoft.com/office/drawing/2014/main" id="{5E90E57B-655F-84D7-E848-3E92D0699B57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tretch>
            <a:fillRect/>
          </a:stretch>
        </p:blipFill>
        <p:spPr>
          <a:xfrm>
            <a:off x="2473245" y="1322108"/>
            <a:ext cx="7824092" cy="4253725"/>
          </a:xfr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23EF4EA-B433-34AC-4209-8CB308A7CE2C}"/>
              </a:ext>
            </a:extLst>
          </p:cNvPr>
          <p:cNvSpPr txBox="1"/>
          <p:nvPr/>
        </p:nvSpPr>
        <p:spPr>
          <a:xfrm>
            <a:off x="10016219" y="1341702"/>
            <a:ext cx="209271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The Conversation</a:t>
            </a:r>
            <a:endParaRPr lang="en-US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8F26AED-9B9C-18AB-6BB1-630139493D84}"/>
              </a:ext>
            </a:extLst>
          </p:cNvPr>
          <p:cNvSpPr txBox="1"/>
          <p:nvPr/>
        </p:nvSpPr>
        <p:spPr>
          <a:xfrm>
            <a:off x="227447" y="5746908"/>
            <a:ext cx="11704280" cy="461665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latin typeface="Calibri" panose="020F0502020204030204" pitchFamily="34" charset="0"/>
                <a:cs typeface="Calibri" panose="020F0502020204030204" pitchFamily="34" charset="0"/>
              </a:rPr>
              <a:t>TIP: 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Explore: </a:t>
            </a:r>
            <a:r>
              <a:rPr lang="en-GB" sz="24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Referencing: The Basics in Moodle</a:t>
            </a:r>
            <a:r>
              <a:rPr lang="en-GB" sz="2400" b="1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2400">
                <a:latin typeface="Calibri" panose="020F0502020204030204" pitchFamily="34" charset="0"/>
                <a:cs typeface="Calibri" panose="020F0502020204030204" pitchFamily="34" charset="0"/>
              </a:rPr>
              <a:t>to help identify different online resources. 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32C29A4A-6305-D25B-25BB-F2FD546C9710}"/>
              </a:ext>
            </a:extLst>
          </p:cNvPr>
          <p:cNvGrpSpPr/>
          <p:nvPr/>
        </p:nvGrpSpPr>
        <p:grpSpPr>
          <a:xfrm>
            <a:off x="415167" y="2043864"/>
            <a:ext cx="2161415" cy="830997"/>
            <a:chOff x="415167" y="2043864"/>
            <a:chExt cx="2161415" cy="830997"/>
          </a:xfrm>
        </p:grpSpPr>
        <p:sp>
          <p:nvSpPr>
            <p:cNvPr id="3" name="Arrow: Right 2">
              <a:extLst>
                <a:ext uri="{FF2B5EF4-FFF2-40B4-BE49-F238E27FC236}">
                  <a16:creationId xmlns:a16="http://schemas.microsoft.com/office/drawing/2014/main" id="{00E56AE9-8DA4-E844-3DB0-CF52B6BB2B67}"/>
                </a:ext>
              </a:extLst>
            </p:cNvPr>
            <p:cNvSpPr/>
            <p:nvPr/>
          </p:nvSpPr>
          <p:spPr>
            <a:xfrm>
              <a:off x="1584939" y="2328883"/>
              <a:ext cx="991643" cy="260960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C7948E62-53EB-AFD7-904A-23B18D9EEF62}"/>
                </a:ext>
              </a:extLst>
            </p:cNvPr>
            <p:cNvSpPr txBox="1"/>
            <p:nvPr/>
          </p:nvSpPr>
          <p:spPr>
            <a:xfrm>
              <a:off x="415167" y="2043864"/>
              <a:ext cx="1574695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latin typeface="Calibri" panose="020F0502020204030204" pitchFamily="34" charset="0"/>
                  <a:cs typeface="Calibri" panose="020F0502020204030204" pitchFamily="34" charset="0"/>
                </a:rPr>
                <a:t>Title of webpage</a:t>
              </a:r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1F70A722-C0D4-6B88-3CD2-B80754AE09FF}"/>
              </a:ext>
            </a:extLst>
          </p:cNvPr>
          <p:cNvGrpSpPr/>
          <p:nvPr/>
        </p:nvGrpSpPr>
        <p:grpSpPr>
          <a:xfrm>
            <a:off x="157318" y="3194346"/>
            <a:ext cx="2643657" cy="790055"/>
            <a:chOff x="157318" y="3194346"/>
            <a:chExt cx="2643657" cy="790055"/>
          </a:xfrm>
        </p:grpSpPr>
        <p:sp>
          <p:nvSpPr>
            <p:cNvPr id="6" name="Arrow: Right 5">
              <a:extLst>
                <a:ext uri="{FF2B5EF4-FFF2-40B4-BE49-F238E27FC236}">
                  <a16:creationId xmlns:a16="http://schemas.microsoft.com/office/drawing/2014/main" id="{638DC319-64C7-758C-780F-76D5FC24CDBC}"/>
                </a:ext>
              </a:extLst>
            </p:cNvPr>
            <p:cNvSpPr/>
            <p:nvPr/>
          </p:nvSpPr>
          <p:spPr>
            <a:xfrm rot="19704213">
              <a:off x="1809332" y="3194346"/>
              <a:ext cx="991643" cy="260960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7637AF1B-D611-6AB6-F10C-EA991264D419}"/>
                </a:ext>
              </a:extLst>
            </p:cNvPr>
            <p:cNvSpPr txBox="1"/>
            <p:nvPr/>
          </p:nvSpPr>
          <p:spPr>
            <a:xfrm>
              <a:off x="157318" y="3522736"/>
              <a:ext cx="2288844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latin typeface="Calibri" panose="020F0502020204030204" pitchFamily="34" charset="0"/>
                  <a:cs typeface="Calibri" panose="020F0502020204030204" pitchFamily="34" charset="0"/>
                </a:rPr>
                <a:t>Publication date</a:t>
              </a:r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D2EE9B9A-D4A8-FA71-5D61-D942B9454778}"/>
              </a:ext>
            </a:extLst>
          </p:cNvPr>
          <p:cNvGrpSpPr/>
          <p:nvPr/>
        </p:nvGrpSpPr>
        <p:grpSpPr>
          <a:xfrm>
            <a:off x="9789077" y="3320759"/>
            <a:ext cx="2305798" cy="461665"/>
            <a:chOff x="9789077" y="3320759"/>
            <a:chExt cx="2305798" cy="461665"/>
          </a:xfrm>
        </p:grpSpPr>
        <p:sp>
          <p:nvSpPr>
            <p:cNvPr id="4" name="Arrow: Right 3">
              <a:extLst>
                <a:ext uri="{FF2B5EF4-FFF2-40B4-BE49-F238E27FC236}">
                  <a16:creationId xmlns:a16="http://schemas.microsoft.com/office/drawing/2014/main" id="{D9397E70-EB9D-C742-C265-2AE3BDE260E9}"/>
                </a:ext>
              </a:extLst>
            </p:cNvPr>
            <p:cNvSpPr/>
            <p:nvPr/>
          </p:nvSpPr>
          <p:spPr>
            <a:xfrm rot="10800000">
              <a:off x="9789077" y="3414558"/>
              <a:ext cx="991643" cy="260960"/>
            </a:xfrm>
            <a:prstGeom prst="righ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408ACFFC-B9E2-31E9-EB88-005A27E48BB9}"/>
                </a:ext>
              </a:extLst>
            </p:cNvPr>
            <p:cNvSpPr txBox="1"/>
            <p:nvPr/>
          </p:nvSpPr>
          <p:spPr>
            <a:xfrm>
              <a:off x="10819674" y="3320759"/>
              <a:ext cx="1275201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400" dirty="0">
                  <a:latin typeface="Calibri" panose="020F0502020204030204" pitchFamily="34" charset="0"/>
                  <a:cs typeface="Calibri" panose="020F0502020204030204" pitchFamily="34" charset="0"/>
                </a:rPr>
                <a:t>Author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90470591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7650E5-08FE-5050-AC07-4AF83A3C87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64CF7C-9920-7FE8-6FE7-125199B9D7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Web page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065CF635-A157-47E3-AEF1-5C45128A6991}"/>
              </a:ext>
            </a:extLst>
          </p:cNvPr>
          <p:cNvGrpSpPr/>
          <p:nvPr/>
        </p:nvGrpSpPr>
        <p:grpSpPr>
          <a:xfrm>
            <a:off x="7343983" y="1579865"/>
            <a:ext cx="4345937" cy="1715533"/>
            <a:chOff x="7343983" y="1579865"/>
            <a:chExt cx="4345937" cy="1715533"/>
          </a:xfrm>
        </p:grpSpPr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6AF277A3-8FBF-E306-E3D7-D974FE903D80}"/>
                </a:ext>
              </a:extLst>
            </p:cNvPr>
            <p:cNvSpPr txBox="1"/>
            <p:nvPr/>
          </p:nvSpPr>
          <p:spPr>
            <a:xfrm>
              <a:off x="8946721" y="1579865"/>
              <a:ext cx="2743199" cy="830997"/>
            </a:xfrm>
            <a:prstGeom prst="rect">
              <a:avLst/>
            </a:prstGeom>
            <a:noFill/>
            <a:ln w="57150">
              <a:solidFill>
                <a:schemeClr val="accent3">
                  <a:lumMod val="20000"/>
                  <a:lumOff val="80000"/>
                </a:schemeClr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>
                  <a:latin typeface="Calibri"/>
                  <a:cs typeface="Calibri Light"/>
                </a:rPr>
                <a:t>WHAT? </a:t>
              </a:r>
              <a:r>
                <a:rPr lang="en-GB" sz="2400" i="1" dirty="0">
                  <a:latin typeface="Calibri"/>
                  <a:cs typeface="Calibri Light"/>
                </a:rPr>
                <a:t>Title of webpage in italics</a:t>
              </a:r>
              <a:endParaRPr lang="en-US" sz="2400" i="1">
                <a:ea typeface="Calibri Light"/>
                <a:cs typeface="Calibri Light"/>
              </a:endParaRPr>
            </a:p>
          </p:txBody>
        </p:sp>
        <p:cxnSp>
          <p:nvCxnSpPr>
            <p:cNvPr id="21" name="Straight Arrow Connector 20">
              <a:extLst>
                <a:ext uri="{FF2B5EF4-FFF2-40B4-BE49-F238E27FC236}">
                  <a16:creationId xmlns:a16="http://schemas.microsoft.com/office/drawing/2014/main" id="{B2B8E003-A427-AF39-F542-3E6786172B21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7343983" y="2376787"/>
              <a:ext cx="1536664" cy="918611"/>
            </a:xfrm>
            <a:prstGeom prst="straightConnector1">
              <a:avLst/>
            </a:prstGeom>
            <a:ln w="57150">
              <a:solidFill>
                <a:srgbClr val="F0F0BD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88DBACE6-B859-5DF5-E5B0-9611F5817155}"/>
              </a:ext>
            </a:extLst>
          </p:cNvPr>
          <p:cNvSpPr txBox="1"/>
          <p:nvPr/>
        </p:nvSpPr>
        <p:spPr>
          <a:xfrm>
            <a:off x="251003" y="5682554"/>
            <a:ext cx="4628066" cy="461665"/>
          </a:xfrm>
          <a:prstGeom prst="rect">
            <a:avLst/>
          </a:prstGeom>
          <a:noFill/>
          <a:ln w="38100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>
                <a:latin typeface="Calibri"/>
                <a:ea typeface="Calibri"/>
                <a:cs typeface="Calibri"/>
              </a:rPr>
              <a:t>In-text citation: </a:t>
            </a:r>
            <a:r>
              <a:rPr lang="en-GB" sz="2400">
                <a:latin typeface="Calibri"/>
                <a:ea typeface="Calibri"/>
                <a:cs typeface="Calibri"/>
              </a:rPr>
              <a:t>(Holford, 2022)</a:t>
            </a:r>
            <a:endParaRPr lang="en-US">
              <a:latin typeface="Calibri"/>
              <a:ea typeface="Calibri"/>
              <a:cs typeface="Calibri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EED963D-C0A4-7B64-073F-9DD50B0FE94F}"/>
              </a:ext>
            </a:extLst>
          </p:cNvPr>
          <p:cNvGrpSpPr/>
          <p:nvPr/>
        </p:nvGrpSpPr>
        <p:grpSpPr>
          <a:xfrm>
            <a:off x="6225020" y="4414667"/>
            <a:ext cx="5464899" cy="1350599"/>
            <a:chOff x="6225020" y="4414667"/>
            <a:chExt cx="5464899" cy="1350599"/>
          </a:xfrm>
        </p:grpSpPr>
        <p:cxnSp>
          <p:nvCxnSpPr>
            <p:cNvPr id="22" name="Straight Arrow Connector 21">
              <a:extLst>
                <a:ext uri="{FF2B5EF4-FFF2-40B4-BE49-F238E27FC236}">
                  <a16:creationId xmlns:a16="http://schemas.microsoft.com/office/drawing/2014/main" id="{22413F91-81DD-3AAF-1983-11B7D39DFC5A}"/>
                </a:ext>
              </a:extLst>
            </p:cNvPr>
            <p:cNvCxnSpPr>
              <a:cxnSpLocks/>
            </p:cNvCxnSpPr>
            <p:nvPr/>
          </p:nvCxnSpPr>
          <p:spPr>
            <a:xfrm>
              <a:off x="6225020" y="4414667"/>
              <a:ext cx="1184932" cy="924772"/>
            </a:xfrm>
            <a:prstGeom prst="straightConnector1">
              <a:avLst/>
            </a:prstGeom>
            <a:ln w="57150">
              <a:solidFill>
                <a:srgbClr val="DCF2F7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C6D2E751-6043-44F8-A209-6AA7056E4A0F}"/>
                </a:ext>
              </a:extLst>
            </p:cNvPr>
            <p:cNvSpPr txBox="1"/>
            <p:nvPr/>
          </p:nvSpPr>
          <p:spPr>
            <a:xfrm>
              <a:off x="7264571" y="5303601"/>
              <a:ext cx="4425348" cy="461665"/>
            </a:xfrm>
            <a:prstGeom prst="rect">
              <a:avLst/>
            </a:prstGeom>
            <a:noFill/>
            <a:ln w="57150">
              <a:solidFill>
                <a:srgbClr val="D0EEF9"/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>
                  <a:latin typeface="Calibri"/>
                  <a:cs typeface="Calibri Light"/>
                </a:rPr>
                <a:t>WHERE? </a:t>
              </a:r>
              <a:r>
                <a:rPr lang="en-GB" sz="2400">
                  <a:latin typeface="Calibri"/>
                  <a:cs typeface="Calibri Light"/>
                </a:rPr>
                <a:t>Url and accessed date.</a:t>
              </a:r>
              <a:endParaRPr lang="en-GB" sz="2400" i="1">
                <a:latin typeface="Calibri"/>
                <a:ea typeface="Calibri"/>
                <a:cs typeface="Calibri Light"/>
              </a:endParaRPr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B64856A6-062E-F059-CB27-526E5A8C690E}"/>
              </a:ext>
            </a:extLst>
          </p:cNvPr>
          <p:cNvSpPr txBox="1"/>
          <p:nvPr/>
        </p:nvSpPr>
        <p:spPr>
          <a:xfrm>
            <a:off x="251791" y="3356300"/>
            <a:ext cx="1535502" cy="46166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Calibri"/>
                <a:ea typeface="Calibri Light"/>
                <a:cs typeface="Calibri Light"/>
              </a:rPr>
              <a:t>Holford, A.</a:t>
            </a:r>
            <a:endParaRPr lang="en-GB" sz="2400">
              <a:latin typeface="Calibri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EADF205-6445-0DF6-7558-72B0058F7C06}"/>
              </a:ext>
            </a:extLst>
          </p:cNvPr>
          <p:cNvSpPr txBox="1"/>
          <p:nvPr/>
        </p:nvSpPr>
        <p:spPr>
          <a:xfrm>
            <a:off x="1775791" y="3356300"/>
            <a:ext cx="1017918" cy="461665"/>
          </a:xfrm>
          <a:prstGeom prst="rect">
            <a:avLst/>
          </a:prstGeom>
          <a:solidFill>
            <a:srgbClr val="C7F0E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Calibri"/>
                <a:ea typeface="Calibri Light"/>
                <a:cs typeface="Calibri Light"/>
              </a:rPr>
              <a:t>(2022)</a:t>
            </a:r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CAFB10C-258A-C4DB-5563-62B8C925EED1}"/>
              </a:ext>
            </a:extLst>
          </p:cNvPr>
          <p:cNvSpPr txBox="1"/>
          <p:nvPr/>
        </p:nvSpPr>
        <p:spPr>
          <a:xfrm>
            <a:off x="9783979" y="3356299"/>
            <a:ext cx="1880559" cy="461665"/>
          </a:xfrm>
          <a:prstGeom prst="rect">
            <a:avLst/>
          </a:prstGeom>
          <a:solidFill>
            <a:srgbClr val="D0EEF9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Calibri"/>
                <a:ea typeface="Calibri Light"/>
                <a:cs typeface="Calibri Light"/>
              </a:rPr>
              <a:t>Available at:</a:t>
            </a:r>
            <a:endParaRPr lang="en-GB" sz="2400">
              <a:latin typeface="Calibri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B063198-37DE-7D93-155B-5958ECE32E90}"/>
              </a:ext>
            </a:extLst>
          </p:cNvPr>
          <p:cNvSpPr txBox="1"/>
          <p:nvPr/>
        </p:nvSpPr>
        <p:spPr>
          <a:xfrm>
            <a:off x="2681565" y="3356298"/>
            <a:ext cx="7113917" cy="46166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i="1">
                <a:latin typeface="Calibri"/>
                <a:ea typeface="Calibri Light"/>
                <a:cs typeface="Calibri Light"/>
              </a:rPr>
              <a:t>Student loans: would a graduate tax be a better option?</a:t>
            </a:r>
            <a:endParaRPr lang="en-US" i="1">
              <a:ea typeface="Calibri Light"/>
              <a:cs typeface="Calibri Light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CC75690-6F2D-9DEC-DDBE-9500E3658D87}"/>
              </a:ext>
            </a:extLst>
          </p:cNvPr>
          <p:cNvSpPr txBox="1"/>
          <p:nvPr/>
        </p:nvSpPr>
        <p:spPr>
          <a:xfrm>
            <a:off x="251789" y="3830751"/>
            <a:ext cx="11800935" cy="461665"/>
          </a:xfrm>
          <a:prstGeom prst="rect">
            <a:avLst/>
          </a:prstGeom>
          <a:solidFill>
            <a:srgbClr val="D0EEF9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Calibri"/>
                <a:ea typeface="+mn-lt"/>
                <a:cs typeface="+mn-lt"/>
              </a:rPr>
              <a:t>https://theconversation.com/student-loans-would-a-graduate-tax-be-a-better-option-179253</a:t>
            </a:r>
            <a:endParaRPr lang="en-US">
              <a:latin typeface="Calibri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8536C73-6660-B74B-5536-5178F0CEE7D8}"/>
              </a:ext>
            </a:extLst>
          </p:cNvPr>
          <p:cNvSpPr txBox="1"/>
          <p:nvPr/>
        </p:nvSpPr>
        <p:spPr>
          <a:xfrm>
            <a:off x="266166" y="4305203"/>
            <a:ext cx="3375804" cy="461665"/>
          </a:xfrm>
          <a:prstGeom prst="rect">
            <a:avLst/>
          </a:prstGeom>
          <a:solidFill>
            <a:srgbClr val="D0EEF9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Calibri"/>
                <a:ea typeface="Calibri Light"/>
                <a:cs typeface="Calibri Light"/>
              </a:rPr>
              <a:t>(Accessed: 26 May 2022).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5B23CF49-8652-EF62-BDB5-B85D13B625DA}"/>
              </a:ext>
            </a:extLst>
          </p:cNvPr>
          <p:cNvGrpSpPr/>
          <p:nvPr/>
        </p:nvGrpSpPr>
        <p:grpSpPr>
          <a:xfrm>
            <a:off x="2377875" y="1421714"/>
            <a:ext cx="4912573" cy="1890518"/>
            <a:chOff x="2377875" y="1421714"/>
            <a:chExt cx="4912573" cy="1890518"/>
          </a:xfrm>
        </p:grpSpPr>
        <p:sp>
          <p:nvSpPr>
            <p:cNvPr id="3" name="TextBox 2">
              <a:extLst>
                <a:ext uri="{FF2B5EF4-FFF2-40B4-BE49-F238E27FC236}">
                  <a16:creationId xmlns:a16="http://schemas.microsoft.com/office/drawing/2014/main" id="{E82426C0-F777-8C4C-2002-80D8E8F7A6B2}"/>
                </a:ext>
              </a:extLst>
            </p:cNvPr>
            <p:cNvSpPr txBox="1"/>
            <p:nvPr/>
          </p:nvSpPr>
          <p:spPr>
            <a:xfrm>
              <a:off x="4547249" y="1421714"/>
              <a:ext cx="2743199" cy="830997"/>
            </a:xfrm>
            <a:prstGeom prst="rect">
              <a:avLst/>
            </a:prstGeom>
            <a:noFill/>
            <a:ln w="57150">
              <a:solidFill>
                <a:srgbClr val="C7F0E1"/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>
                  <a:latin typeface="Calibri"/>
                  <a:cs typeface="Calibri Light"/>
                </a:rPr>
                <a:t>WHEN? </a:t>
              </a:r>
              <a:r>
                <a:rPr lang="en-GB" sz="2400">
                  <a:latin typeface="Calibri"/>
                  <a:cs typeface="Calibri Light"/>
                </a:rPr>
                <a:t>Date of publication</a:t>
              </a:r>
              <a:endParaRPr lang="en-US" sz="2400">
                <a:latin typeface="Calibri"/>
                <a:ea typeface="Calibri Light"/>
                <a:cs typeface="Calibri Light"/>
              </a:endParaRPr>
            </a:p>
          </p:txBody>
        </p:sp>
        <p:cxnSp>
          <p:nvCxnSpPr>
            <p:cNvPr id="13" name="Straight Arrow Connector 12">
              <a:extLst>
                <a:ext uri="{FF2B5EF4-FFF2-40B4-BE49-F238E27FC236}">
                  <a16:creationId xmlns:a16="http://schemas.microsoft.com/office/drawing/2014/main" id="{B3B72456-E609-3C48-B616-A2F95960DF6B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2377875" y="2258063"/>
              <a:ext cx="2179370" cy="1054169"/>
            </a:xfrm>
            <a:prstGeom prst="straightConnector1">
              <a:avLst/>
            </a:prstGeom>
            <a:ln w="57150">
              <a:solidFill>
                <a:srgbClr val="C7F0E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30CF4A63-FF26-8D0D-CC83-C4AD76B2B933}"/>
              </a:ext>
            </a:extLst>
          </p:cNvPr>
          <p:cNvGrpSpPr/>
          <p:nvPr/>
        </p:nvGrpSpPr>
        <p:grpSpPr>
          <a:xfrm>
            <a:off x="248419" y="1421713"/>
            <a:ext cx="3404557" cy="1933650"/>
            <a:chOff x="248419" y="1421713"/>
            <a:chExt cx="3404557" cy="1933650"/>
          </a:xfrm>
        </p:grpSpPr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079A173B-0F59-9D0E-E53E-B5877B781E87}"/>
                </a:ext>
              </a:extLst>
            </p:cNvPr>
            <p:cNvSpPr txBox="1"/>
            <p:nvPr/>
          </p:nvSpPr>
          <p:spPr>
            <a:xfrm>
              <a:off x="248419" y="1421713"/>
              <a:ext cx="3404557" cy="830997"/>
            </a:xfrm>
            <a:prstGeom prst="rect">
              <a:avLst/>
            </a:prstGeom>
            <a:noFill/>
            <a:ln w="57150">
              <a:solidFill>
                <a:schemeClr val="accent2">
                  <a:lumMod val="20000"/>
                  <a:lumOff val="80000"/>
                </a:schemeClr>
              </a:solidFill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b="1" dirty="0">
                  <a:latin typeface="Calibri"/>
                  <a:cs typeface="Calibri Light"/>
                </a:rPr>
                <a:t>WHO? </a:t>
              </a:r>
              <a:r>
                <a:rPr lang="en-GB" sz="2400" dirty="0">
                  <a:latin typeface="Calibri"/>
                  <a:cs typeface="Calibri Light"/>
                </a:rPr>
                <a:t>Author's surname </a:t>
              </a:r>
              <a:r>
                <a:rPr lang="en-GB" sz="2400">
                  <a:latin typeface="Calibri"/>
                  <a:cs typeface="Calibri Light"/>
                </a:rPr>
                <a:t>or corporate author.</a:t>
              </a:r>
              <a:endParaRPr lang="en-US" sz="2400">
                <a:latin typeface="Calibri"/>
                <a:ea typeface="Calibri Light"/>
                <a:cs typeface="Calibri Light"/>
              </a:endParaRPr>
            </a:p>
          </p:txBody>
        </p:sp>
        <p:cxnSp>
          <p:nvCxnSpPr>
            <p:cNvPr id="14" name="Straight Arrow Connector 13">
              <a:extLst>
                <a:ext uri="{FF2B5EF4-FFF2-40B4-BE49-F238E27FC236}">
                  <a16:creationId xmlns:a16="http://schemas.microsoft.com/office/drawing/2014/main" id="{B2C11DAD-7839-1CF8-E004-A3DECF081BAF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882632" y="2214931"/>
              <a:ext cx="813520" cy="1140432"/>
            </a:xfrm>
            <a:prstGeom prst="straightConnector1">
              <a:avLst/>
            </a:prstGeom>
            <a:ln w="57150">
              <a:solidFill>
                <a:schemeClr val="accent2">
                  <a:lumMod val="20000"/>
                  <a:lumOff val="8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885675611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309D84-5FB6-4980-5668-E7F015F134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Alphabetical reference list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F4B45B-5FE1-2F55-3DAF-2552B35B9B12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16306" y="1397369"/>
            <a:ext cx="9721634" cy="4908684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C</a:t>
            </a:r>
            <a:r>
              <a:rPr lang="en-GB" sz="2400" dirty="0">
                <a:latin typeface="Calibri"/>
                <a:ea typeface="Calibri"/>
                <a:cs typeface="Calibri"/>
              </a:rPr>
              <a:t>ottrell, S. (2019) </a:t>
            </a:r>
            <a:r>
              <a:rPr lang="en-GB" sz="2400" i="1" dirty="0">
                <a:latin typeface="Calibri"/>
                <a:ea typeface="Calibri"/>
                <a:cs typeface="Calibri"/>
              </a:rPr>
              <a:t>The study skills handbook. </a:t>
            </a:r>
            <a:r>
              <a:rPr lang="en-GB" sz="2400" dirty="0">
                <a:latin typeface="Calibri"/>
                <a:ea typeface="Calibri"/>
                <a:cs typeface="Calibri"/>
              </a:rPr>
              <a:t>5th edn. London: Red Globe Press</a:t>
            </a: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H</a:t>
            </a:r>
            <a:r>
              <a:rPr lang="en-GB" sz="2400" dirty="0">
                <a:latin typeface="Calibri"/>
                <a:ea typeface="Calibri"/>
                <a:cs typeface="Calibri"/>
              </a:rPr>
              <a:t>olford, A. (2022) </a:t>
            </a:r>
            <a:r>
              <a:rPr lang="en-GB" sz="2400" i="1" dirty="0">
                <a:latin typeface="Calibri"/>
                <a:ea typeface="Calibri"/>
                <a:cs typeface="Calibri"/>
              </a:rPr>
              <a:t>Student loans: would a graduate tax be a better option? </a:t>
            </a:r>
            <a:r>
              <a:rPr lang="en-GB" sz="2400" dirty="0">
                <a:latin typeface="Calibri"/>
                <a:ea typeface="Calibri"/>
                <a:cs typeface="Calibri"/>
              </a:rPr>
              <a:t>Available at: </a:t>
            </a:r>
            <a:r>
              <a:rPr lang="en-GB" sz="2400" dirty="0">
                <a:latin typeface="Calibri"/>
                <a:ea typeface="+mn-lt"/>
                <a:cs typeface="Calibri"/>
              </a:rPr>
              <a:t>https://theconversation.com/student-loans-would-a-graduate-tax-be-a-better-option-179253 (Accessed: 26 May 2022).</a:t>
            </a:r>
          </a:p>
          <a:p>
            <a:pPr marL="0" indent="0">
              <a:buNone/>
            </a:pPr>
            <a:endParaRPr lang="en-GB" sz="2400" dirty="0">
              <a:latin typeface="Calibri Light"/>
              <a:ea typeface="Calibri Light"/>
              <a:cs typeface="Calibri"/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N</a:t>
            </a:r>
            <a:r>
              <a:rPr lang="en-GB" sz="2400" dirty="0">
                <a:latin typeface="Calibri"/>
                <a:ea typeface="Calibri"/>
                <a:cs typeface="Calibri"/>
              </a:rPr>
              <a:t>eyround, P. (2019) 'Ethical leadership in policing: towards a new evidence-based, ethical professionalism?', in P. Ramshaw, M. Simpson and M. </a:t>
            </a:r>
            <a:r>
              <a:rPr lang="en-GB" sz="2400" dirty="0" err="1">
                <a:latin typeface="Calibri"/>
                <a:ea typeface="Calibri"/>
                <a:cs typeface="Calibri"/>
              </a:rPr>
              <a:t>Silverstri</a:t>
            </a:r>
            <a:r>
              <a:rPr lang="en-GB" sz="2400" dirty="0">
                <a:latin typeface="Calibri"/>
                <a:ea typeface="Calibri"/>
                <a:cs typeface="Calibri"/>
              </a:rPr>
              <a:t> (eds) </a:t>
            </a:r>
            <a:r>
              <a:rPr lang="en-GB" sz="2400" i="1" dirty="0">
                <a:latin typeface="Calibri"/>
                <a:ea typeface="Calibri"/>
                <a:cs typeface="Calibri"/>
              </a:rPr>
              <a:t>Police leadership: changing landscapes</a:t>
            </a:r>
            <a:r>
              <a:rPr lang="en-GB" sz="2400" dirty="0">
                <a:latin typeface="Calibri"/>
                <a:ea typeface="Calibri"/>
                <a:cs typeface="Calibri"/>
              </a:rPr>
              <a:t>. Basingstoke: Palgrave Macmillan, pp. 3-22.</a:t>
            </a:r>
            <a:endParaRPr lang="en-GB" sz="24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T</a:t>
            </a:r>
            <a:r>
              <a:rPr lang="en-GB" sz="2400" dirty="0">
                <a:latin typeface="Calibri"/>
                <a:ea typeface="Calibri"/>
                <a:cs typeface="Calibri"/>
              </a:rPr>
              <a:t>hompson, P. (2017) 'Communication technology use and study skills', </a:t>
            </a:r>
            <a:r>
              <a:rPr lang="en-GB" sz="2400" i="1" dirty="0">
                <a:latin typeface="Calibri"/>
                <a:ea typeface="Calibri"/>
                <a:cs typeface="Calibri"/>
              </a:rPr>
              <a:t>Active Learning in Higher Education, </a:t>
            </a:r>
            <a:r>
              <a:rPr lang="en-GB" sz="2400" dirty="0">
                <a:latin typeface="Calibri"/>
                <a:ea typeface="Calibri"/>
                <a:cs typeface="Calibri"/>
              </a:rPr>
              <a:t>18(3), pp. 257-270.  Available at: doi: 10.1177/1469787417715204</a:t>
            </a: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i="1" dirty="0"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BDD453C-9874-A5A9-A47B-83DC6DF07B01}"/>
              </a:ext>
            </a:extLst>
          </p:cNvPr>
          <p:cNvSpPr txBox="1"/>
          <p:nvPr/>
        </p:nvSpPr>
        <p:spPr>
          <a:xfrm>
            <a:off x="8880532" y="5907750"/>
            <a:ext cx="2805583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N.B. Alphabetical Order</a:t>
            </a:r>
            <a:endParaRPr lang="en-US" sz="2000" b="1" dirty="0">
              <a:solidFill>
                <a:schemeClr val="accent2"/>
              </a:solidFill>
              <a:latin typeface="Calibri"/>
              <a:ea typeface="Calibri"/>
              <a:cs typeface="Calibri"/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C5B69BB5-4A18-FD37-C518-6306FEFEC14B}"/>
              </a:ext>
            </a:extLst>
          </p:cNvPr>
          <p:cNvGrpSpPr/>
          <p:nvPr/>
        </p:nvGrpSpPr>
        <p:grpSpPr>
          <a:xfrm>
            <a:off x="10187366" y="1404003"/>
            <a:ext cx="1714805" cy="400110"/>
            <a:chOff x="10187366" y="1404003"/>
            <a:chExt cx="1714805" cy="400110"/>
          </a:xfrm>
        </p:grpSpPr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1EDB35B5-D286-6297-0B54-2B6450918296}"/>
                </a:ext>
              </a:extLst>
            </p:cNvPr>
            <p:cNvSpPr txBox="1"/>
            <p:nvPr/>
          </p:nvSpPr>
          <p:spPr>
            <a:xfrm>
              <a:off x="10658452" y="1404003"/>
              <a:ext cx="1243719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b="1" dirty="0">
                  <a:latin typeface="Calibri" panose="020F0502020204030204" pitchFamily="34" charset="0"/>
                  <a:cs typeface="Calibri" panose="020F0502020204030204" pitchFamily="34" charset="0"/>
                </a:rPr>
                <a:t>Book</a:t>
              </a:r>
            </a:p>
          </p:txBody>
        </p:sp>
        <p:sp>
          <p:nvSpPr>
            <p:cNvPr id="8" name="Arrow: Left 7">
              <a:extLst>
                <a:ext uri="{FF2B5EF4-FFF2-40B4-BE49-F238E27FC236}">
                  <a16:creationId xmlns:a16="http://schemas.microsoft.com/office/drawing/2014/main" id="{F3D184D6-9687-601F-6D9B-BBC9BDEFF5BA}"/>
                </a:ext>
              </a:extLst>
            </p:cNvPr>
            <p:cNvSpPr/>
            <p:nvPr/>
          </p:nvSpPr>
          <p:spPr>
            <a:xfrm>
              <a:off x="10187366" y="1510176"/>
              <a:ext cx="295675" cy="200055"/>
            </a:xfrm>
            <a:prstGeom prst="lef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590CC9AE-527E-D269-B255-30A5A4E09F49}"/>
              </a:ext>
            </a:extLst>
          </p:cNvPr>
          <p:cNvGrpSpPr/>
          <p:nvPr/>
        </p:nvGrpSpPr>
        <p:grpSpPr>
          <a:xfrm>
            <a:off x="10187365" y="5106662"/>
            <a:ext cx="1714807" cy="707886"/>
            <a:chOff x="10187365" y="5106662"/>
            <a:chExt cx="1714807" cy="707886"/>
          </a:xfrm>
        </p:grpSpPr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005D8370-74BE-2666-1F59-11A94968B245}"/>
                </a:ext>
              </a:extLst>
            </p:cNvPr>
            <p:cNvSpPr txBox="1"/>
            <p:nvPr/>
          </p:nvSpPr>
          <p:spPr>
            <a:xfrm>
              <a:off x="10658453" y="5106662"/>
              <a:ext cx="1243719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b="1" dirty="0">
                  <a:latin typeface="Calibri" panose="020F0502020204030204" pitchFamily="34" charset="0"/>
                  <a:cs typeface="Calibri" panose="020F0502020204030204" pitchFamily="34" charset="0"/>
                </a:rPr>
                <a:t>Journal article</a:t>
              </a:r>
            </a:p>
          </p:txBody>
        </p:sp>
        <p:sp>
          <p:nvSpPr>
            <p:cNvPr id="9" name="Arrow: Left 8">
              <a:extLst>
                <a:ext uri="{FF2B5EF4-FFF2-40B4-BE49-F238E27FC236}">
                  <a16:creationId xmlns:a16="http://schemas.microsoft.com/office/drawing/2014/main" id="{85AA1A8D-B3BE-444F-EFFC-3D3E78DF399D}"/>
                </a:ext>
              </a:extLst>
            </p:cNvPr>
            <p:cNvSpPr/>
            <p:nvPr/>
          </p:nvSpPr>
          <p:spPr>
            <a:xfrm>
              <a:off x="10187365" y="5358873"/>
              <a:ext cx="295675" cy="200055"/>
            </a:xfrm>
            <a:prstGeom prst="lef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3EFC28C-8EFC-FC58-FB16-BCE06FDAF9F3}"/>
              </a:ext>
            </a:extLst>
          </p:cNvPr>
          <p:cNvGrpSpPr/>
          <p:nvPr/>
        </p:nvGrpSpPr>
        <p:grpSpPr>
          <a:xfrm>
            <a:off x="10187365" y="2702206"/>
            <a:ext cx="1714808" cy="400110"/>
            <a:chOff x="10187365" y="2702206"/>
            <a:chExt cx="1714808" cy="400110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F5306ABC-7909-C182-A1DD-0D073CACB4EB}"/>
                </a:ext>
              </a:extLst>
            </p:cNvPr>
            <p:cNvSpPr txBox="1"/>
            <p:nvPr/>
          </p:nvSpPr>
          <p:spPr>
            <a:xfrm>
              <a:off x="10658454" y="2702206"/>
              <a:ext cx="1243719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sz="2000" b="1" dirty="0">
                  <a:latin typeface="Calibri" panose="020F0502020204030204" pitchFamily="34" charset="0"/>
                  <a:cs typeface="Calibri" panose="020F0502020204030204" pitchFamily="34" charset="0"/>
                </a:rPr>
                <a:t>Website</a:t>
              </a:r>
            </a:p>
          </p:txBody>
        </p:sp>
        <p:sp>
          <p:nvSpPr>
            <p:cNvPr id="10" name="Arrow: Left 9">
              <a:extLst>
                <a:ext uri="{FF2B5EF4-FFF2-40B4-BE49-F238E27FC236}">
                  <a16:creationId xmlns:a16="http://schemas.microsoft.com/office/drawing/2014/main" id="{11C93881-3F7E-C95A-783A-3DB31C92D1B4}"/>
                </a:ext>
              </a:extLst>
            </p:cNvPr>
            <p:cNvSpPr/>
            <p:nvPr/>
          </p:nvSpPr>
          <p:spPr>
            <a:xfrm>
              <a:off x="10187365" y="2802233"/>
              <a:ext cx="295675" cy="200055"/>
            </a:xfrm>
            <a:prstGeom prst="lef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BA2630D2-C114-8238-F784-3B58860C0660}"/>
              </a:ext>
            </a:extLst>
          </p:cNvPr>
          <p:cNvGrpSpPr/>
          <p:nvPr/>
        </p:nvGrpSpPr>
        <p:grpSpPr>
          <a:xfrm>
            <a:off x="10187364" y="3710013"/>
            <a:ext cx="2003630" cy="1015663"/>
            <a:chOff x="10187364" y="3710013"/>
            <a:chExt cx="2003630" cy="1015663"/>
          </a:xfrm>
        </p:grpSpPr>
        <p:sp>
          <p:nvSpPr>
            <p:cNvPr id="11" name="Arrow: Left 10">
              <a:extLst>
                <a:ext uri="{FF2B5EF4-FFF2-40B4-BE49-F238E27FC236}">
                  <a16:creationId xmlns:a16="http://schemas.microsoft.com/office/drawing/2014/main" id="{6AD734AA-D580-A577-C391-95CCCA299BF0}"/>
                </a:ext>
              </a:extLst>
            </p:cNvPr>
            <p:cNvSpPr/>
            <p:nvPr/>
          </p:nvSpPr>
          <p:spPr>
            <a:xfrm>
              <a:off x="10187364" y="4013082"/>
              <a:ext cx="295675" cy="200055"/>
            </a:xfrm>
            <a:prstGeom prst="leftArrow">
              <a:avLst/>
            </a:prstGeom>
            <a:solidFill>
              <a:schemeClr val="accent2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83A5D69B-A0B2-E77D-0206-83A4F645EBE2}"/>
                </a:ext>
              </a:extLst>
            </p:cNvPr>
            <p:cNvSpPr txBox="1"/>
            <p:nvPr/>
          </p:nvSpPr>
          <p:spPr>
            <a:xfrm>
              <a:off x="10658453" y="3710013"/>
              <a:ext cx="1532541" cy="1015663"/>
            </a:xfrm>
            <a:prstGeom prst="rect">
              <a:avLst/>
            </a:prstGeom>
            <a:noFill/>
          </p:spPr>
          <p:txBody>
            <a:bodyPr wrap="square" lIns="91440" tIns="45720" rIns="91440" bIns="45720" rtlCol="0" anchor="t">
              <a:spAutoFit/>
            </a:bodyPr>
            <a:lstStyle/>
            <a:p>
              <a:r>
                <a:rPr lang="en-GB" sz="2000" b="1">
                  <a:latin typeface="Calibri"/>
                  <a:ea typeface="Calibri"/>
                  <a:cs typeface="Calibri"/>
                </a:rPr>
                <a:t>Chapter in an edited book</a:t>
              </a:r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076677410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Secondary referencing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0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 b="1" dirty="0">
                <a:latin typeface="Calibri" panose="020F0502020204030204" pitchFamily="34" charset="0"/>
                <a:cs typeface="Calibri" panose="020F0502020204030204" pitchFamily="34" charset="0"/>
              </a:rPr>
              <a:t>What is it?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You may want to use a quotation or an idea from a source referenced in a work you have read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You haven’t read the original, but have discovered it through a secondary source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This is known as ‘secondary referencing’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 b="1" dirty="0">
                <a:latin typeface="Calibri" panose="020F0502020204030204" pitchFamily="34" charset="0"/>
                <a:cs typeface="Calibri" panose="020F0502020204030204" pitchFamily="34" charset="0"/>
              </a:rPr>
              <a:t>How do I do it?</a:t>
            </a: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In-text citation: Bloggs (2004), cited in Smith (2007), loves chocolate.</a:t>
            </a: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Full reference: Smith, J. (2007). </a:t>
            </a:r>
            <a:r>
              <a:rPr lang="en-GB" sz="2400" i="1" dirty="0">
                <a:latin typeface="Calibri" panose="020F0502020204030204" pitchFamily="34" charset="0"/>
                <a:cs typeface="Calibri" panose="020F0502020204030204" pitchFamily="34" charset="0"/>
              </a:rPr>
              <a:t>Musings from Chocolate Lovers.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Bicester: JFJ Press.</a:t>
            </a:r>
          </a:p>
        </p:txBody>
      </p:sp>
    </p:spTree>
    <p:extLst>
      <p:ext uri="{BB962C8B-B14F-4D97-AF65-F5344CB8AC3E}">
        <p14:creationId xmlns:p14="http://schemas.microsoft.com/office/powerpoint/2010/main" val="1374417937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2CCEB-7BAF-D99E-65AD-8CDDEDCA2B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cite...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B28660-C14A-D6A8-6987-178D4DA82C4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98242" y="1499900"/>
            <a:ext cx="11037972" cy="4666403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b="1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No date available:</a:t>
            </a:r>
            <a:endParaRPr lang="en-US" b="1" dirty="0">
              <a:solidFill>
                <a:schemeClr val="accent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Consider if you really want to include this in your work. If you decide to use it, include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(no date)</a:t>
            </a:r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b="1" dirty="0">
              <a:solidFill>
                <a:schemeClr val="accent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b="1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No author:</a:t>
            </a: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Use corporate author e.g.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BBC, NHS, CIPD or title (e.g. </a:t>
            </a:r>
            <a:r>
              <a:rPr lang="en-GB" b="1" i="1" dirty="0">
                <a:latin typeface="Calibri" panose="020F0502020204030204" pitchFamily="34" charset="0"/>
                <a:cs typeface="Calibri" panose="020F0502020204030204" pitchFamily="34" charset="0"/>
              </a:rPr>
              <a:t>Health of the nation</a:t>
            </a:r>
            <a:r>
              <a:rPr lang="en-GB" b="1" dirty="0">
                <a:latin typeface="Calibri" panose="020F0502020204030204" pitchFamily="34" charset="0"/>
                <a:cs typeface="Calibri" panose="020F0502020204030204" pitchFamily="34" charset="0"/>
              </a:rPr>
              <a:t>, 2011)</a:t>
            </a:r>
          </a:p>
          <a:p>
            <a:pPr marL="0" indent="0">
              <a:buNone/>
            </a:pPr>
            <a:endParaRPr lang="en-GB" b="1" dirty="0">
              <a:solidFill>
                <a:schemeClr val="accent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b="1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Multiple publications, same author</a:t>
            </a:r>
            <a:r>
              <a:rPr lang="en-GB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r>
              <a:rPr lang="en-GB" b="1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 different years:</a:t>
            </a: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 List chronologically</a:t>
            </a:r>
            <a:endParaRPr lang="en-GB" b="1" dirty="0">
              <a:solidFill>
                <a:schemeClr val="accent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b="1" dirty="0">
              <a:solidFill>
                <a:schemeClr val="accent1"/>
              </a:solidFill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3748330365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CBA6E8D-1984-0FD8-D896-6AED2CFFE4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Same author, same year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CB67C0-3735-A4A8-5D24-1148E4C3766F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70341" y="1459467"/>
            <a:ext cx="11545972" cy="998144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sz="22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To cite multiple works by the same author in the same year, </a:t>
            </a:r>
            <a:r>
              <a:rPr lang="en-GB" sz="2200" b="1" i="0" dirty="0">
                <a:solidFill>
                  <a:schemeClr val="accent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use lower-case letters after the publication date in your in-text citations</a:t>
            </a:r>
            <a:r>
              <a:rPr lang="en-GB" sz="22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. This applies to </a:t>
            </a:r>
            <a:r>
              <a:rPr lang="en-GB" sz="22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any type </a:t>
            </a:r>
            <a:r>
              <a:rPr lang="en-GB" sz="22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of source including books, journal articles, tweets etc.</a:t>
            </a:r>
          </a:p>
          <a:p>
            <a:pPr marL="0" indent="0" algn="l">
              <a:buNone/>
            </a:pPr>
            <a:endParaRPr lang="en-GB" sz="2200" b="0" i="0" dirty="0">
              <a:solidFill>
                <a:srgbClr val="000000"/>
              </a:solidFill>
              <a:effectLst/>
            </a:endParaRP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25DEF35-78CA-962A-93FC-CB8DE7789FD7}"/>
              </a:ext>
            </a:extLst>
          </p:cNvPr>
          <p:cNvSpPr txBox="1"/>
          <p:nvPr/>
        </p:nvSpPr>
        <p:spPr>
          <a:xfrm>
            <a:off x="553800" y="2660879"/>
            <a:ext cx="11084399" cy="1754326"/>
          </a:xfrm>
          <a:prstGeom prst="rect">
            <a:avLst/>
          </a:prstGeom>
          <a:noFill/>
          <a:ln w="57150">
            <a:solidFill>
              <a:schemeClr val="accent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marL="0" indent="0" algn="l">
              <a:buNone/>
            </a:pPr>
            <a:r>
              <a:rPr lang="en-GB" sz="1800" b="1" i="0" dirty="0">
                <a:solidFill>
                  <a:schemeClr val="accent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In-text-citation examples: </a:t>
            </a:r>
          </a:p>
          <a:p>
            <a:pPr marL="0" indent="0" algn="l">
              <a:buNone/>
            </a:pPr>
            <a:endParaRPr lang="en-GB" sz="1800" b="1" i="0" dirty="0">
              <a:solidFill>
                <a:schemeClr val="accent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Research has previously focused on whether high-density housing, in city centres, is one 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solution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to mitigate against homelessness </a:t>
            </a:r>
            <a:r>
              <a:rPr lang="en-GB" sz="1800" b="0" i="0" dirty="0">
                <a:solidFill>
                  <a:schemeClr val="accent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(Wilmot</a:t>
            </a:r>
            <a:r>
              <a:rPr lang="en-GB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</a:t>
            </a:r>
            <a:r>
              <a:rPr lang="en-GB" sz="1800" b="0" i="0" dirty="0">
                <a:solidFill>
                  <a:schemeClr val="accent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2020a</a:t>
            </a:r>
            <a:r>
              <a:rPr lang="en-GB" sz="1800" b="0" i="0" dirty="0">
                <a:solidFill>
                  <a:schemeClr val="accent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).</a:t>
            </a:r>
            <a:r>
              <a:rPr lang="en-GB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However, further intense research, </a:t>
            </a:r>
            <a:r>
              <a:rPr lang="en-GB" dirty="0"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concluded that high-densi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ty, city centre housing is not the answer </a:t>
            </a:r>
            <a:r>
              <a:rPr lang="en-GB" dirty="0">
                <a:solidFill>
                  <a:schemeClr val="accent1"/>
                </a:solidFill>
                <a:latin typeface="Calibri" panose="020F0502020204030204" pitchFamily="34" charset="0"/>
                <a:ea typeface="+mn-lt"/>
                <a:cs typeface="Calibri" panose="020F0502020204030204" pitchFamily="34" charset="0"/>
              </a:rPr>
              <a:t>(Wilmot, 2020b).</a:t>
            </a:r>
            <a:endParaRPr lang="en-GB" sz="1800" b="0" i="0" dirty="0">
              <a:solidFill>
                <a:schemeClr val="accent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algn="l"/>
            <a:endParaRPr lang="en-GB" sz="1800" b="0" i="0" dirty="0">
              <a:solidFill>
                <a:schemeClr val="accent1"/>
              </a:solidFill>
              <a:effectLst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2A1FF29-DD67-8E5A-DA70-68D7C4D22790}"/>
              </a:ext>
            </a:extLst>
          </p:cNvPr>
          <p:cNvSpPr txBox="1"/>
          <p:nvPr/>
        </p:nvSpPr>
        <p:spPr>
          <a:xfrm>
            <a:off x="548028" y="4688607"/>
            <a:ext cx="11090171" cy="923330"/>
          </a:xfrm>
          <a:prstGeom prst="rect">
            <a:avLst/>
          </a:prstGeom>
          <a:noFill/>
          <a:ln w="57150">
            <a:solidFill>
              <a:schemeClr val="accent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marL="0" indent="0" algn="l">
              <a:buNone/>
            </a:pPr>
            <a:r>
              <a:rPr lang="en-GB" sz="1800" b="1" i="0" dirty="0">
                <a:solidFill>
                  <a:schemeClr val="accent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Reference list: </a:t>
            </a:r>
          </a:p>
          <a:p>
            <a:pPr algn="l"/>
            <a:r>
              <a:rPr lang="en-GB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Wilmot M. </a:t>
            </a:r>
            <a:r>
              <a:rPr lang="en-GB" sz="1800" b="0" i="0" dirty="0">
                <a:solidFill>
                  <a:schemeClr val="accent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2020a</a:t>
            </a:r>
            <a:r>
              <a:rPr lang="en-GB" sz="1800" b="0" i="0" dirty="0">
                <a:solidFill>
                  <a:schemeClr val="accent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) </a:t>
            </a:r>
            <a:r>
              <a:rPr lang="en-GB" sz="18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Inclusion: when will we have a home for life?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 Dublin: Pearson.</a:t>
            </a:r>
          </a:p>
          <a:p>
            <a:pPr algn="l"/>
            <a:r>
              <a:rPr lang="en-GB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Wilmot M. </a:t>
            </a:r>
            <a:r>
              <a:rPr lang="en-GB" sz="1800" b="0" i="0" dirty="0">
                <a:solidFill>
                  <a:schemeClr val="accent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(</a:t>
            </a:r>
            <a:r>
              <a:rPr lang="en-GB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2020b</a:t>
            </a:r>
            <a:r>
              <a:rPr lang="en-GB" sz="1800" b="0" i="0" dirty="0">
                <a:solidFill>
                  <a:schemeClr val="accent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) </a:t>
            </a:r>
            <a:r>
              <a:rPr lang="en-GB" sz="1800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Solutions and barriers to homelessness</a:t>
            </a:r>
            <a:r>
              <a:rPr lang="en-GB" sz="18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. Dublin: Pearson.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373D9F1-C9F3-154A-4FF5-B00482278E5C}"/>
              </a:ext>
            </a:extLst>
          </p:cNvPr>
          <p:cNvSpPr txBox="1"/>
          <p:nvPr/>
        </p:nvSpPr>
        <p:spPr>
          <a:xfrm>
            <a:off x="5051137" y="5911273"/>
            <a:ext cx="692351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  <a:hlinkClick r:id="rId2"/>
              </a:rPr>
              <a:t>Adapted from: https://libguides.ucd.ie/harvardstyle/sameauthosameyear</a:t>
            </a:r>
            <a:endParaRPr lang="en-US">
              <a:ea typeface="+mn-lt"/>
              <a:cs typeface="+mn-lt"/>
              <a:hlinkClick r:id="rId2"/>
            </a:endParaRPr>
          </a:p>
          <a:p>
            <a:endParaRPr lang="en-GB"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688539105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E2E6F9-8A3B-32D5-9D4A-8932428EE5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Useful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791876-4B6F-F841-9AB0-D47D43CA9FD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33198" y="2526541"/>
            <a:ext cx="3866716" cy="124774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>
                <a:latin typeface="Calibri"/>
                <a:ea typeface="Calibri Light"/>
                <a:cs typeface="Calibri Light"/>
              </a:rPr>
              <a:t>Citation tool in the item record on the library catalogue.</a:t>
            </a:r>
            <a:endParaRPr lang="en-US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>
              <a:latin typeface="Calibri"/>
              <a:ea typeface="Calibri Light"/>
              <a:cs typeface="Calibri Light"/>
            </a:endParaRPr>
          </a:p>
        </p:txBody>
      </p:sp>
      <p:pic>
        <p:nvPicPr>
          <p:cNvPr id="4" name="Picture 3" descr="A screenshot of a book&#10;&#10;Description automatically generated">
            <a:extLst>
              <a:ext uri="{FF2B5EF4-FFF2-40B4-BE49-F238E27FC236}">
                <a16:creationId xmlns:a16="http://schemas.microsoft.com/office/drawing/2014/main" id="{E33AE9A4-DB29-A135-E882-E9C2E50867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1562" y="1406964"/>
            <a:ext cx="7111453" cy="4744502"/>
          </a:xfrm>
          <a:prstGeom prst="rect">
            <a:avLst/>
          </a:prstGeom>
        </p:spPr>
      </p:pic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71BB4B50-1819-587E-92D2-BB27ABAF7368}"/>
              </a:ext>
            </a:extLst>
          </p:cNvPr>
          <p:cNvCxnSpPr/>
          <p:nvPr/>
        </p:nvCxnSpPr>
        <p:spPr>
          <a:xfrm>
            <a:off x="3624470" y="3216965"/>
            <a:ext cx="5035825" cy="477079"/>
          </a:xfrm>
          <a:prstGeom prst="straightConnector1">
            <a:avLst/>
          </a:prstGeom>
          <a:ln w="57150">
            <a:solidFill>
              <a:schemeClr val="accent2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ectangle 5">
            <a:extLst>
              <a:ext uri="{FF2B5EF4-FFF2-40B4-BE49-F238E27FC236}">
                <a16:creationId xmlns:a16="http://schemas.microsoft.com/office/drawing/2014/main" id="{7BD6EAF7-6CC8-BD4E-334E-99BBE539D792}"/>
              </a:ext>
            </a:extLst>
          </p:cNvPr>
          <p:cNvSpPr/>
          <p:nvPr/>
        </p:nvSpPr>
        <p:spPr>
          <a:xfrm>
            <a:off x="6652591" y="5340626"/>
            <a:ext cx="4837043" cy="477079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2BF6ABD-FBDB-83E3-AD90-BD2A524FF702}"/>
              </a:ext>
            </a:extLst>
          </p:cNvPr>
          <p:cNvSpPr/>
          <p:nvPr/>
        </p:nvSpPr>
        <p:spPr>
          <a:xfrm>
            <a:off x="5062329" y="4492486"/>
            <a:ext cx="1497496" cy="1232452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FC3894C-96CF-25A6-6617-6445CAD5A70E}"/>
              </a:ext>
            </a:extLst>
          </p:cNvPr>
          <p:cNvSpPr/>
          <p:nvPr/>
        </p:nvSpPr>
        <p:spPr>
          <a:xfrm>
            <a:off x="6758608" y="4492486"/>
            <a:ext cx="4837043" cy="477079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DBDEA1A-5A00-14EA-836E-4956B070CFAC}"/>
              </a:ext>
            </a:extLst>
          </p:cNvPr>
          <p:cNvSpPr txBox="1"/>
          <p:nvPr/>
        </p:nvSpPr>
        <p:spPr>
          <a:xfrm>
            <a:off x="304800" y="5817703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ea typeface="Calibri Light"/>
                <a:cs typeface="Calibri Light"/>
                <a:hlinkClick r:id="rId3"/>
              </a:rPr>
              <a:t>Link to Catalogue record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9367769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E2E6F9-8A3B-32D5-9D4A-8932428EE5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Useful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791876-4B6F-F841-9AB0-D47D43CA9FD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53685" y="2188611"/>
            <a:ext cx="2897222" cy="200311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>
                <a:latin typeface="Calibri"/>
                <a:ea typeface="Calibri Light"/>
                <a:cs typeface="Calibri Light"/>
              </a:rPr>
              <a:t>Export function (in </a:t>
            </a:r>
            <a:r>
              <a:rPr lang="en-US" dirty="0" err="1">
                <a:latin typeface="Calibri"/>
                <a:ea typeface="Calibri Light"/>
                <a:cs typeface="Calibri Light"/>
              </a:rPr>
              <a:t>favourites</a:t>
            </a:r>
            <a:r>
              <a:rPr lang="en-US" dirty="0">
                <a:latin typeface="Calibri"/>
                <a:ea typeface="Calibri Light"/>
                <a:cs typeface="Calibri Light"/>
              </a:rPr>
              <a:t>) in your </a:t>
            </a:r>
            <a:r>
              <a:rPr lang="en-US" dirty="0">
                <a:latin typeface="Calibri"/>
                <a:ea typeface="Calibri Light"/>
                <a:cs typeface="Calibri Light"/>
                <a:hlinkClick r:id="rId2"/>
              </a:rPr>
              <a:t>online resource list.</a:t>
            </a:r>
            <a:endParaRPr lang="en-US" dirty="0">
              <a:ea typeface="Calibri Light"/>
              <a:cs typeface="Calibri Light"/>
            </a:endParaRPr>
          </a:p>
        </p:txBody>
      </p:sp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BAF3FE91-646C-F090-8A01-0E6FC7773B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2275" y="1391477"/>
            <a:ext cx="7330458" cy="4896678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C55169C3-A619-7E55-B19A-2E8F9B09435F}"/>
              </a:ext>
            </a:extLst>
          </p:cNvPr>
          <p:cNvSpPr/>
          <p:nvPr/>
        </p:nvSpPr>
        <p:spPr>
          <a:xfrm>
            <a:off x="8792815" y="2047460"/>
            <a:ext cx="934280" cy="583096"/>
          </a:xfrm>
          <a:prstGeom prst="rect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929B44F-A492-6BF3-BC09-BDD1BA1FD83A}"/>
              </a:ext>
            </a:extLst>
          </p:cNvPr>
          <p:cNvSpPr/>
          <p:nvPr/>
        </p:nvSpPr>
        <p:spPr>
          <a:xfrm>
            <a:off x="5864083" y="2623928"/>
            <a:ext cx="457203" cy="430697"/>
          </a:xfrm>
          <a:prstGeom prst="rect">
            <a:avLst/>
          </a:prstGeom>
          <a:noFill/>
          <a:ln w="57150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10750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E2E6F9-8A3B-32D5-9D4A-8932428EE5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Useful resources</a:t>
            </a:r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51CF8741-8E4F-1D66-7638-9951802AF7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843" y="1432648"/>
            <a:ext cx="11412876" cy="472901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791876-4B6F-F841-9AB0-D47D43CA9FD6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239851" y="1429365"/>
            <a:ext cx="8250951" cy="148628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>
                <a:latin typeface="Calibri"/>
                <a:ea typeface="Calibri Light"/>
                <a:cs typeface="Calibri Light"/>
              </a:rPr>
              <a:t>'You try' option in the </a:t>
            </a:r>
            <a:r>
              <a:rPr lang="en-US">
                <a:latin typeface="Calibri"/>
                <a:ea typeface="Calibri Light"/>
                <a:cs typeface="Calibri Light"/>
                <a:hlinkClick r:id="rId3"/>
              </a:rPr>
              <a:t>Cite Them Right Database.</a:t>
            </a:r>
            <a:endParaRPr lang="en-US">
              <a:ea typeface="Calibri Light"/>
              <a:cs typeface="Calibri Light"/>
            </a:endParaRPr>
          </a:p>
          <a:p>
            <a:pPr marL="0" indent="0">
              <a:buNone/>
            </a:pPr>
            <a:endParaRPr lang="en-US">
              <a:latin typeface="Calibri"/>
              <a:ea typeface="Calibri Light"/>
              <a:cs typeface="Calibri Light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A6E5D9CE-8E0B-DD26-E438-85923EA4C73F}"/>
              </a:ext>
            </a:extLst>
          </p:cNvPr>
          <p:cNvSpPr/>
          <p:nvPr/>
        </p:nvSpPr>
        <p:spPr>
          <a:xfrm>
            <a:off x="6235146" y="2299251"/>
            <a:ext cx="5280992" cy="1855304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3676001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5F3D3-E4DF-8AB7-4E46-CF48575521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Citation manager tools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E085FB-D5FA-7107-072F-E25BC93C3353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49121" y="1597739"/>
            <a:ext cx="11493758" cy="4574040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Many citation tools available, but they are </a:t>
            </a:r>
            <a:r>
              <a:rPr lang="en-GB" b="1" dirty="0">
                <a:solidFill>
                  <a:schemeClr val="accent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not 100% accurate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all of the time.</a:t>
            </a: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Some you may wish to explore: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MyBib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ZoteroBib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.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hlinkClick r:id="rId5"/>
              </a:rPr>
              <a:t>RefWorks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(Supported by UWTSD).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Mendeley.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90E0E5-39B8-524A-1D7F-D821E37FB788}"/>
              </a:ext>
            </a:extLst>
          </p:cNvPr>
          <p:cNvSpPr txBox="1"/>
          <p:nvPr/>
        </p:nvSpPr>
        <p:spPr>
          <a:xfrm>
            <a:off x="6990789" y="3149524"/>
            <a:ext cx="4711027" cy="1569660"/>
          </a:xfrm>
          <a:prstGeom prst="rect">
            <a:avLst/>
          </a:prstGeom>
          <a:noFill/>
          <a:ln w="28575">
            <a:solidFill>
              <a:schemeClr val="accent2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</a:rPr>
              <a:t>TIP:</a:t>
            </a:r>
          </a:p>
          <a:p>
            <a:r>
              <a:rPr lang="en-GB" sz="2400" dirty="0">
                <a:latin typeface="Calibri"/>
                <a:ea typeface="Calibri"/>
                <a:cs typeface="Calibri"/>
              </a:rPr>
              <a:t>Explore Library Infoskills:</a:t>
            </a:r>
          </a:p>
          <a:p>
            <a:r>
              <a:rPr lang="en-GB" sz="2400" dirty="0">
                <a:latin typeface="Calibri"/>
                <a:ea typeface="Calibri"/>
                <a:cs typeface="Calibri"/>
              </a:rPr>
              <a:t>Referencing: </a:t>
            </a:r>
            <a:r>
              <a:rPr lang="en-GB" sz="2400" b="1" dirty="0">
                <a:solidFill>
                  <a:schemeClr val="accent2"/>
                </a:solidFill>
                <a:latin typeface="Calibri"/>
                <a:ea typeface="Calibri"/>
                <a:cs typeface="Calibri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Managing Information</a:t>
            </a:r>
            <a:r>
              <a:rPr lang="en-GB" sz="2400" dirty="0">
                <a:latin typeface="Calibri"/>
                <a:ea typeface="Calibri"/>
                <a:cs typeface="Calibri"/>
              </a:rPr>
              <a:t> to find out more. </a:t>
            </a:r>
          </a:p>
        </p:txBody>
      </p:sp>
    </p:spTree>
    <p:extLst>
      <p:ext uri="{BB962C8B-B14F-4D97-AF65-F5344CB8AC3E}">
        <p14:creationId xmlns:p14="http://schemas.microsoft.com/office/powerpoint/2010/main" val="3567076576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6AAE0F-34D7-E180-9337-2439C6A2E1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</p:spPr>
        <p:txBody>
          <a:bodyPr anchor="b">
            <a:normAutofit/>
          </a:bodyPr>
          <a:lstStyle/>
          <a:p>
            <a:r>
              <a:rPr lang="en-GB" dirty="0"/>
              <a:t>Useful resource links</a:t>
            </a:r>
          </a:p>
        </p:txBody>
      </p:sp>
      <p:pic>
        <p:nvPicPr>
          <p:cNvPr id="5" name="Graphic 4" descr="Internet with solid fill">
            <a:extLst>
              <a:ext uri="{FF2B5EF4-FFF2-40B4-BE49-F238E27FC236}">
                <a16:creationId xmlns:a16="http://schemas.microsoft.com/office/drawing/2014/main" id="{93D2757D-7E4D-48B3-CB35-2FE4A94AEA5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779658" y="1592263"/>
            <a:ext cx="4130725" cy="413072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2688F8-4B56-47B4-345E-CAA04372D9E9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98499" y="1592263"/>
            <a:ext cx="6903027" cy="4573587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>
                <a:hlinkClick r:id="rId4"/>
              </a:rPr>
              <a:t> </a:t>
            </a:r>
            <a:r>
              <a:rPr lang="en-GB">
                <a:latin typeface="Calibri"/>
                <a:ea typeface="Calibri"/>
                <a:cs typeface="Calibri"/>
                <a:hlinkClick r:id="rId4"/>
              </a:rPr>
              <a:t>Library Infoskills</a:t>
            </a:r>
            <a:endParaRPr lang="en-GB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/>
                <a:ea typeface="Calibri"/>
                <a:cs typeface="Calibri"/>
              </a:rPr>
              <a:t> </a:t>
            </a:r>
            <a:r>
              <a:rPr lang="en-GB">
                <a:latin typeface="Calibri"/>
                <a:ea typeface="Calibri"/>
                <a:cs typeface="Calibri"/>
                <a:hlinkClick r:id="rId5"/>
              </a:rPr>
              <a:t>Cite Them Right Database</a:t>
            </a:r>
            <a:endParaRPr lang="en-GB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/>
                <a:ea typeface="Calibri"/>
                <a:cs typeface="Calibri"/>
              </a:rPr>
              <a:t> </a:t>
            </a:r>
            <a:r>
              <a:rPr lang="en-GB">
                <a:latin typeface="Calibri"/>
                <a:ea typeface="Calibri"/>
                <a:cs typeface="Calibri"/>
                <a:hlinkClick r:id="rId6"/>
              </a:rPr>
              <a:t> UWTSD’s Harvard  Referencing Handbook.</a:t>
            </a:r>
            <a:endParaRPr lang="en-GB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>
                <a:latin typeface="Calibri"/>
                <a:ea typeface="Calibri"/>
                <a:cs typeface="Calibri"/>
              </a:rPr>
              <a:t> </a:t>
            </a:r>
            <a:r>
              <a:rPr lang="en-GB">
                <a:latin typeface="Calibri"/>
                <a:ea typeface="Calibri"/>
                <a:cs typeface="Calibri"/>
                <a:hlinkClick r:id="rId7"/>
              </a:rPr>
              <a:t>TurnitIn: Evaluating Sources Playlist</a:t>
            </a:r>
            <a:endParaRPr lang="en-GB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5710157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8558DB5-790B-7EB9-7057-7CCEDD737E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Contact</a:t>
            </a:r>
          </a:p>
        </p:txBody>
      </p:sp>
      <p:pic>
        <p:nvPicPr>
          <p:cNvPr id="12" name="Picture Placeholder 11">
            <a:extLst>
              <a:ext uri="{FF2B5EF4-FFF2-40B4-BE49-F238E27FC236}">
                <a16:creationId xmlns:a16="http://schemas.microsoft.com/office/drawing/2014/main" id="{D642C050-BB0D-0CF3-2871-B0C66B7EB0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767" r="11767"/>
          <a:stretch>
            <a:fillRect/>
          </a:stretch>
        </p:blipFill>
        <p:spPr>
          <a:xfrm>
            <a:off x="268297" y="1650063"/>
            <a:ext cx="4898492" cy="4268897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E492D92-BDFD-AC37-D116-6527E0CE69F9}"/>
              </a:ext>
            </a:extLst>
          </p:cNvPr>
          <p:cNvSpPr txBox="1">
            <a:spLocks/>
          </p:cNvSpPr>
          <p:nvPr/>
        </p:nvSpPr>
        <p:spPr>
          <a:xfrm>
            <a:off x="8926284" y="5966154"/>
            <a:ext cx="32657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chemeClr val="bg1">
                    <a:lumMod val="95000"/>
                  </a:schemeClr>
                </a:solidFill>
              </a:rPr>
              <a:t>Source: </a:t>
            </a:r>
            <a:r>
              <a:rPr lang="en-GB">
                <a:solidFill>
                  <a:schemeClr val="bg1">
                    <a:lumMod val="95000"/>
                  </a:schemeClr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Pixabay: image by Geralt</a:t>
            </a:r>
            <a:endParaRPr lang="en-GB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81144C6-7DB8-E5EC-6396-4C52E85F1624}"/>
              </a:ext>
            </a:extLst>
          </p:cNvPr>
          <p:cNvSpPr txBox="1"/>
          <p:nvPr/>
        </p:nvSpPr>
        <p:spPr>
          <a:xfrm>
            <a:off x="5502825" y="2040975"/>
            <a:ext cx="6725635" cy="3570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Emily Wild: </a:t>
            </a:r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  <a:hlinkClick r:id="rId5"/>
              </a:rPr>
              <a:t>emily.wild @uwtsd.ac.uk</a:t>
            </a:r>
            <a:endParaRPr lang="en-GB" sz="3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3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Library:    </a:t>
            </a:r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library@uwtsd.ac.uk</a:t>
            </a:r>
            <a:endParaRPr lang="en-GB" sz="3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3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</a:rPr>
              <a:t>Infoskills: </a:t>
            </a:r>
            <a:r>
              <a:rPr lang="en-GB" sz="3200" dirty="0">
                <a:latin typeface="Calibri" panose="020F0502020204030204" pitchFamily="34" charset="0"/>
                <a:cs typeface="Calibri" panose="020F0502020204030204" pitchFamily="34" charset="0"/>
                <a:hlinkClick r:id="rId7"/>
              </a:rPr>
              <a:t>infoskills@uwtsd.ac.uk</a:t>
            </a:r>
            <a:endParaRPr lang="en-GB" sz="32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2797232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>
            <a:extLst>
              <a:ext uri="{FF2B5EF4-FFF2-40B4-BE49-F238E27FC236}">
                <a16:creationId xmlns:a16="http://schemas.microsoft.com/office/drawing/2014/main" id="{21697F56-6B1F-445A-C5F2-8DC9F1907E0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CB34BBBE-918F-D742-940C-398EEE7368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28349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-teal" id="{5F77363E-5AF0-49D2-8CCA-A776A690FE5B}" vid="{EE7B1C84-4E20-4DBA-8043-6856F3EF4AD8}"/>
    </a:ext>
  </a:extLst>
</a:theme>
</file>

<file path=ppt/theme/theme2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-teal" id="{5F77363E-5AF0-49D2-8CCA-A776A690FE5B}" vid="{EE7B1C84-4E20-4DBA-8043-6856F3EF4AD8}"/>
    </a:ext>
  </a:extLst>
</a:theme>
</file>

<file path=ppt/theme/theme3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E71865688677B4DA44BFFE6D32FF457" ma:contentTypeVersion="0" ma:contentTypeDescription="Create a new document." ma:contentTypeScope="" ma:versionID="f106b71d7dff1b69d2e18f7a6661f02d">
  <xsd:schema xmlns:xsd="http://www.w3.org/2001/XMLSchema" xmlns:xs="http://www.w3.org/2001/XMLSchema" xmlns:p="http://schemas.microsoft.com/office/2006/metadata/properties" targetNamespace="http://schemas.microsoft.com/office/2006/metadata/properties" ma:root="true" ma:fieldsID="e0f2a42028fbb4b03d9402103800ab09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A9E6867-A8B8-4648-82F2-FBA621C8823C}">
  <ds:schemaRefs>
    <ds:schemaRef ds:uri="http://purl.org/dc/elements/1.1/"/>
    <ds:schemaRef ds:uri="http://purl.org/dc/terms/"/>
    <ds:schemaRef ds:uri="http://schemas.microsoft.com/internal/obd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949DB88A-4CDB-4A02-BBF8-EAC6701E3581}">
  <ds:schemaRefs>
    <ds:schemaRef ds:uri="http://schemas.openxmlformats.org/package/2006/metadata/core-properties"/>
    <ds:schemaRef ds:uri="http://purl.org/dc/dcmitype/"/>
    <ds:schemaRef ds:uri="http://purl.org/dc/elements/1.1/"/>
    <ds:schemaRef ds:uri="http://schemas.microsoft.com/office/2006/documentManagement/types"/>
    <ds:schemaRef ds:uri="http://www.w3.org/XML/1998/namespace"/>
    <ds:schemaRef ds:uri="http://purl.org/dc/terms/"/>
    <ds:schemaRef ds:uri="http://schemas.microsoft.com/office/infopath/2007/PartnerControls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495CDC2D-189F-4C07-8987-F7BE7C44EA2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Presentation-teal</Template>
  <TotalTime>238</TotalTime>
  <Words>3254</Words>
  <Application>Microsoft Macintosh PowerPoint</Application>
  <PresentationFormat>Widescreen</PresentationFormat>
  <Paragraphs>408</Paragraphs>
  <Slides>53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53</vt:i4>
      </vt:variant>
    </vt:vector>
  </HeadingPairs>
  <TitlesOfParts>
    <vt:vector size="65" baseType="lpstr">
      <vt:lpstr>Aptos</vt:lpstr>
      <vt:lpstr>Arial</vt:lpstr>
      <vt:lpstr>Arial,Sans-Serif</vt:lpstr>
      <vt:lpstr>Calibri</vt:lpstr>
      <vt:lpstr>Calibri </vt:lpstr>
      <vt:lpstr>Calibri Light</vt:lpstr>
      <vt:lpstr>Lato</vt:lpstr>
      <vt:lpstr>Lucida Sans</vt:lpstr>
      <vt:lpstr>Wingdings</vt:lpstr>
      <vt:lpstr>Office Theme</vt:lpstr>
      <vt:lpstr>Office Theme</vt:lpstr>
      <vt:lpstr>office theme</vt:lpstr>
      <vt:lpstr>Harvard Referencing </vt:lpstr>
      <vt:lpstr>What this session will cover</vt:lpstr>
      <vt:lpstr>Background</vt:lpstr>
      <vt:lpstr>Why we use referencing …</vt:lpstr>
      <vt:lpstr>When do you need to reference?</vt:lpstr>
      <vt:lpstr>What can you reference?</vt:lpstr>
      <vt:lpstr>Harvard referencing</vt:lpstr>
      <vt:lpstr>PowerPoint Presentation</vt:lpstr>
      <vt:lpstr>Referencing analogy</vt:lpstr>
      <vt:lpstr>Finding specialists (sources)</vt:lpstr>
      <vt:lpstr>Team meetings (citations)</vt:lpstr>
      <vt:lpstr>Project report (final paper)</vt:lpstr>
      <vt:lpstr>Note...</vt:lpstr>
      <vt:lpstr>Referencing process</vt:lpstr>
      <vt:lpstr>Writing your references</vt:lpstr>
      <vt:lpstr>Integrating sources into your work</vt:lpstr>
      <vt:lpstr>Example</vt:lpstr>
      <vt:lpstr>Quoting v paraphrasing</vt:lpstr>
      <vt:lpstr>Parenthetical and narrative citations</vt:lpstr>
      <vt:lpstr>Parenthetical citation</vt:lpstr>
      <vt:lpstr>Parenthetical citation</vt:lpstr>
      <vt:lpstr>Narrative citation</vt:lpstr>
      <vt:lpstr>Quoting</vt:lpstr>
      <vt:lpstr>Example:</vt:lpstr>
      <vt:lpstr>Examples: direct (short) quote</vt:lpstr>
      <vt:lpstr>Spot the in-text citations</vt:lpstr>
      <vt:lpstr>Spot the citations – 8 altogether</vt:lpstr>
      <vt:lpstr>Which citations are correct?</vt:lpstr>
      <vt:lpstr>Which citations are correct?</vt:lpstr>
      <vt:lpstr>PowerPoint Presentation</vt:lpstr>
      <vt:lpstr>PowerPoint Presentation</vt:lpstr>
      <vt:lpstr>Useful resources</vt:lpstr>
      <vt:lpstr>The reference list…</vt:lpstr>
      <vt:lpstr>Referencing a book</vt:lpstr>
      <vt:lpstr>Copyright page...</vt:lpstr>
      <vt:lpstr>Reference List: book</vt:lpstr>
      <vt:lpstr>Edited book: chapter</vt:lpstr>
      <vt:lpstr>Referencing a journal article</vt:lpstr>
      <vt:lpstr>Finding the information</vt:lpstr>
      <vt:lpstr>Reference list: journal article</vt:lpstr>
      <vt:lpstr>Referencing a webpage</vt:lpstr>
      <vt:lpstr>Web page</vt:lpstr>
      <vt:lpstr>Alphabetical reference list example</vt:lpstr>
      <vt:lpstr>Secondary referencing</vt:lpstr>
      <vt:lpstr>How to cite...</vt:lpstr>
      <vt:lpstr>Same author, same year</vt:lpstr>
      <vt:lpstr>Useful resources</vt:lpstr>
      <vt:lpstr>Useful resources</vt:lpstr>
      <vt:lpstr>Useful resources</vt:lpstr>
      <vt:lpstr>Citation manager tools</vt:lpstr>
      <vt:lpstr>Useful resource links</vt:lpstr>
      <vt:lpstr>Contact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Alison Evans (Lib)</dc:creator>
  <cp:lastModifiedBy>Julia Lockheart (Professor)</cp:lastModifiedBy>
  <cp:revision>1627</cp:revision>
  <dcterms:created xsi:type="dcterms:W3CDTF">2019-08-13T10:59:48Z</dcterms:created>
  <dcterms:modified xsi:type="dcterms:W3CDTF">2025-02-18T16:02:32Z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0x010100AE71865688677B4DA44BFFE6D32FF457</vt:lpwstr>
  </property>
  <property fmtid="{D5CDD505-2E9C-101B-9397-08002B2CF9AE}" pid="3" name="Order">
    <vt:r8>2443600</vt:r8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ComplianceAssetId">
    <vt:lpwstr/>
  </property>
  <property fmtid="{D5CDD505-2E9C-101B-9397-08002B2CF9AE}" pid="7" name="TemplateUrl">
    <vt:lpwstr/>
  </property>
</Properties>
</file>