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30"/>
  </p:notesMasterIdLst>
  <p:sldIdLst>
    <p:sldId id="719" r:id="rId7"/>
    <p:sldId id="301" r:id="rId8"/>
    <p:sldId id="726" r:id="rId9"/>
    <p:sldId id="844" r:id="rId10"/>
    <p:sldId id="845" r:id="rId11"/>
    <p:sldId id="803" r:id="rId12"/>
    <p:sldId id="808" r:id="rId13"/>
    <p:sldId id="848" r:id="rId14"/>
    <p:sldId id="809" r:id="rId15"/>
    <p:sldId id="862" r:id="rId16"/>
    <p:sldId id="852" r:id="rId17"/>
    <p:sldId id="854" r:id="rId18"/>
    <p:sldId id="856" r:id="rId19"/>
    <p:sldId id="864" r:id="rId20"/>
    <p:sldId id="861" r:id="rId21"/>
    <p:sldId id="858" r:id="rId22"/>
    <p:sldId id="859" r:id="rId23"/>
    <p:sldId id="863" r:id="rId24"/>
    <p:sldId id="860" r:id="rId25"/>
    <p:sldId id="841" r:id="rId26"/>
    <p:sldId id="837" r:id="rId27"/>
    <p:sldId id="855" r:id="rId28"/>
    <p:sldId id="721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FE886C-06EE-4395-A897-865510C5FDE1}" v="1" dt="2026-03-20T12:42:59.663"/>
    <p1510:client id="{8474E40F-34BE-4F2B-874C-F54B18E8FF22}" v="94" dt="2026-03-20T12:35:13.52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75" d="100"/>
          <a:sy n="75" d="100"/>
        </p:scale>
        <p:origin x="1037" y="2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34" Type="http://schemas.openxmlformats.org/officeDocument/2006/relationships/tableStyles" Target="tableStyle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microsoft.com/office/2015/10/relationships/revisionInfo" Target="revisionInfo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3FBC77E1-FE42-4F9E-B4B2-3759F3328945}"/>
    <pc:docChg chg="undo custSel addSld delSld modSld sldOrd">
      <pc:chgData name="Stalin Jacob Wilson Packia Dhas" userId="050d7d71-3621-4503-95e8-1c9a9d962492" providerId="ADAL" clId="{3FBC77E1-FE42-4F9E-B4B2-3759F3328945}" dt="2026-03-20T12:43:42.722" v="718" actId="6549"/>
      <pc:docMkLst>
        <pc:docMk/>
      </pc:docMkLst>
      <pc:sldChg chg="modSp mod">
        <pc:chgData name="Stalin Jacob Wilson Packia Dhas" userId="050d7d71-3621-4503-95e8-1c9a9d962492" providerId="ADAL" clId="{3FBC77E1-FE42-4F9E-B4B2-3759F3328945}" dt="2026-03-13T10:59:52.356" v="31" actId="404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3FBC77E1-FE42-4F9E-B4B2-3759F3328945}" dt="2026-03-13T10:59:52.356" v="31" actId="404"/>
          <ac:spMkLst>
            <pc:docMk/>
            <pc:sldMk cId="3657130640" sldId="301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3-13T10:59:34.750" v="27" actId="6549"/>
          <ac:spMkLst>
            <pc:docMk/>
            <pc:sldMk cId="3657130640" sldId="301"/>
            <ac:spMk id="4" creationId="{7E2EBC05-CB4F-406D-2F45-D8D94E4ABFE4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03-13T10:59:23.180" v="12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3FBC77E1-FE42-4F9E-B4B2-3759F3328945}" dt="2026-03-13T10:59:23.180" v="12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03-13T11:06:18.573" v="52" actId="20577"/>
        <pc:sldMkLst>
          <pc:docMk/>
          <pc:sldMk cId="848171928" sldId="726"/>
        </pc:sldMkLst>
        <pc:spChg chg="mod">
          <ac:chgData name="Stalin Jacob Wilson Packia Dhas" userId="050d7d71-3621-4503-95e8-1c9a9d962492" providerId="ADAL" clId="{3FBC77E1-FE42-4F9E-B4B2-3759F3328945}" dt="2026-03-13T11:06:18.573" v="52" actId="20577"/>
          <ac:spMkLst>
            <pc:docMk/>
            <pc:sldMk cId="848171928" sldId="726"/>
            <ac:spMk id="5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03-13T11:12:31.616" v="76" actId="20577"/>
        <pc:sldMkLst>
          <pc:docMk/>
          <pc:sldMk cId="728795885" sldId="803"/>
        </pc:sldMkLst>
        <pc:spChg chg="mod">
          <ac:chgData name="Stalin Jacob Wilson Packia Dhas" userId="050d7d71-3621-4503-95e8-1c9a9d962492" providerId="ADAL" clId="{3FBC77E1-FE42-4F9E-B4B2-3759F3328945}" dt="2026-03-13T11:12:31.616" v="76" actId="20577"/>
          <ac:spMkLst>
            <pc:docMk/>
            <pc:sldMk cId="728795885" sldId="803"/>
            <ac:spMk id="3" creationId="{00000000-0000-0000-0000-000000000000}"/>
          </ac:spMkLst>
        </pc:spChg>
      </pc:sldChg>
      <pc:sldChg chg="modSp modNotesTx">
        <pc:chgData name="Stalin Jacob Wilson Packia Dhas" userId="050d7d71-3621-4503-95e8-1c9a9d962492" providerId="ADAL" clId="{3FBC77E1-FE42-4F9E-B4B2-3759F3328945}" dt="2026-03-20T12:43:05.223" v="712" actId="6549"/>
        <pc:sldMkLst>
          <pc:docMk/>
          <pc:sldMk cId="2613154137" sldId="808"/>
        </pc:sldMkLst>
        <pc:spChg chg="mod">
          <ac:chgData name="Stalin Jacob Wilson Packia Dhas" userId="050d7d71-3621-4503-95e8-1c9a9d962492" providerId="ADAL" clId="{3FBC77E1-FE42-4F9E-B4B2-3759F3328945}" dt="2026-03-13T11:15:32.411" v="77" actId="20577"/>
          <ac:spMkLst>
            <pc:docMk/>
            <pc:sldMk cId="2613154137" sldId="808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03-13T12:51:45.736" v="681" actId="1036"/>
        <pc:sldMkLst>
          <pc:docMk/>
          <pc:sldMk cId="1108932271" sldId="841"/>
        </pc:sldMkLst>
        <pc:spChg chg="mod">
          <ac:chgData name="Stalin Jacob Wilson Packia Dhas" userId="050d7d71-3621-4503-95e8-1c9a9d962492" providerId="ADAL" clId="{3FBC77E1-FE42-4F9E-B4B2-3759F3328945}" dt="2026-03-13T12:51:45.736" v="681" actId="1036"/>
          <ac:spMkLst>
            <pc:docMk/>
            <pc:sldMk cId="1108932271" sldId="841"/>
            <ac:spMk id="9" creationId="{14AD663B-2949-E575-88E0-B90458198B4E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03-13T11:08:09.727" v="60" actId="20577"/>
        <pc:sldMkLst>
          <pc:docMk/>
          <pc:sldMk cId="4265197980" sldId="844"/>
        </pc:sldMkLst>
        <pc:spChg chg="mod">
          <ac:chgData name="Stalin Jacob Wilson Packia Dhas" userId="050d7d71-3621-4503-95e8-1c9a9d962492" providerId="ADAL" clId="{3FBC77E1-FE42-4F9E-B4B2-3759F3328945}" dt="2026-03-13T11:08:09.727" v="60" actId="20577"/>
          <ac:spMkLst>
            <pc:docMk/>
            <pc:sldMk cId="4265197980" sldId="844"/>
            <ac:spMk id="5" creationId="{148D67ED-82CE-09AB-EB2C-743FDC9A60C0}"/>
          </ac:spMkLst>
        </pc:spChg>
      </pc:sldChg>
      <pc:sldChg chg="modSp mod modNotesTx">
        <pc:chgData name="Stalin Jacob Wilson Packia Dhas" userId="050d7d71-3621-4503-95e8-1c9a9d962492" providerId="ADAL" clId="{3FBC77E1-FE42-4F9E-B4B2-3759F3328945}" dt="2026-03-20T12:43:15.321" v="713" actId="6549"/>
        <pc:sldMkLst>
          <pc:docMk/>
          <pc:sldMk cId="2649409265" sldId="854"/>
        </pc:sldMkLst>
        <pc:spChg chg="mod">
          <ac:chgData name="Stalin Jacob Wilson Packia Dhas" userId="050d7d71-3621-4503-95e8-1c9a9d962492" providerId="ADAL" clId="{3FBC77E1-FE42-4F9E-B4B2-3759F3328945}" dt="2026-03-13T11:29:56.321" v="105" actId="20577"/>
          <ac:spMkLst>
            <pc:docMk/>
            <pc:sldMk cId="2649409265" sldId="854"/>
            <ac:spMk id="3" creationId="{7D5DACF8-9A53-E4BF-88B8-454C75C9E1CB}"/>
          </ac:spMkLst>
        </pc:spChg>
      </pc:sldChg>
      <pc:sldChg chg="addSp delSp modSp mod modNotesTx">
        <pc:chgData name="Stalin Jacob Wilson Packia Dhas" userId="050d7d71-3621-4503-95e8-1c9a9d962492" providerId="ADAL" clId="{3FBC77E1-FE42-4F9E-B4B2-3759F3328945}" dt="2026-03-20T12:43:19.688" v="714" actId="6549"/>
        <pc:sldMkLst>
          <pc:docMk/>
          <pc:sldMk cId="845032616" sldId="856"/>
        </pc:sldMkLst>
        <pc:spChg chg="mod">
          <ac:chgData name="Stalin Jacob Wilson Packia Dhas" userId="050d7d71-3621-4503-95e8-1c9a9d962492" providerId="ADAL" clId="{3FBC77E1-FE42-4F9E-B4B2-3759F3328945}" dt="2026-03-13T12:40:13.879" v="395" actId="20577"/>
          <ac:spMkLst>
            <pc:docMk/>
            <pc:sldMk cId="845032616" sldId="856"/>
            <ac:spMk id="3" creationId="{DBCF6278-7A8D-C4AC-B075-F867AC89BAE2}"/>
          </ac:spMkLst>
        </pc:spChg>
        <pc:picChg chg="add mod">
          <ac:chgData name="Stalin Jacob Wilson Packia Dhas" userId="050d7d71-3621-4503-95e8-1c9a9d962492" providerId="ADAL" clId="{3FBC77E1-FE42-4F9E-B4B2-3759F3328945}" dt="2026-03-20T12:19:04.966" v="685" actId="14100"/>
          <ac:picMkLst>
            <pc:docMk/>
            <pc:sldMk cId="845032616" sldId="856"/>
            <ac:picMk id="1026" creationId="{6D39AB51-CADA-6ADB-253C-D0C30DD843D6}"/>
          </ac:picMkLst>
        </pc:picChg>
        <pc:picChg chg="add del mod">
          <ac:chgData name="Stalin Jacob Wilson Packia Dhas" userId="050d7d71-3621-4503-95e8-1c9a9d962492" providerId="ADAL" clId="{3FBC77E1-FE42-4F9E-B4B2-3759F3328945}" dt="2026-03-20T12:19:01.120" v="682" actId="478"/>
          <ac:picMkLst>
            <pc:docMk/>
            <pc:sldMk cId="845032616" sldId="856"/>
            <ac:picMk id="2050" creationId="{AC891076-E29E-79AA-E439-BFC00221408B}"/>
          </ac:picMkLst>
        </pc:picChg>
      </pc:sldChg>
      <pc:sldChg chg="addSp delSp modSp mod">
        <pc:chgData name="Stalin Jacob Wilson Packia Dhas" userId="050d7d71-3621-4503-95e8-1c9a9d962492" providerId="ADAL" clId="{3FBC77E1-FE42-4F9E-B4B2-3759F3328945}" dt="2026-03-13T12:46:25.901" v="514" actId="1076"/>
        <pc:sldMkLst>
          <pc:docMk/>
          <pc:sldMk cId="2045353632" sldId="858"/>
        </pc:sldMkLst>
        <pc:spChg chg="mod">
          <ac:chgData name="Stalin Jacob Wilson Packia Dhas" userId="050d7d71-3621-4503-95e8-1c9a9d962492" providerId="ADAL" clId="{3FBC77E1-FE42-4F9E-B4B2-3759F3328945}" dt="2026-03-13T12:46:13.461" v="510" actId="21"/>
          <ac:spMkLst>
            <pc:docMk/>
            <pc:sldMk cId="2045353632" sldId="858"/>
            <ac:spMk id="3" creationId="{9CBEBDCC-40DD-B02F-360F-2E74C4EBFC33}"/>
          </ac:spMkLst>
        </pc:spChg>
        <pc:picChg chg="add mod">
          <ac:chgData name="Stalin Jacob Wilson Packia Dhas" userId="050d7d71-3621-4503-95e8-1c9a9d962492" providerId="ADAL" clId="{3FBC77E1-FE42-4F9E-B4B2-3759F3328945}" dt="2026-03-13T12:46:25.901" v="514" actId="1076"/>
          <ac:picMkLst>
            <pc:docMk/>
            <pc:sldMk cId="2045353632" sldId="858"/>
            <ac:picMk id="3074" creationId="{3F625ED5-DF31-36E3-D1D1-0D7D41104ABE}"/>
          </ac:picMkLst>
        </pc:picChg>
      </pc:sldChg>
      <pc:sldChg chg="delSp modSp mod ord modNotesTx">
        <pc:chgData name="Stalin Jacob Wilson Packia Dhas" userId="050d7d71-3621-4503-95e8-1c9a9d962492" providerId="ADAL" clId="{3FBC77E1-FE42-4F9E-B4B2-3759F3328945}" dt="2026-03-20T12:43:39.530" v="717" actId="6549"/>
        <pc:sldMkLst>
          <pc:docMk/>
          <pc:sldMk cId="2649193668" sldId="859"/>
        </pc:sldMkLst>
        <pc:spChg chg="mod">
          <ac:chgData name="Stalin Jacob Wilson Packia Dhas" userId="050d7d71-3621-4503-95e8-1c9a9d962492" providerId="ADAL" clId="{3FBC77E1-FE42-4F9E-B4B2-3759F3328945}" dt="2026-03-20T12:37:30.259" v="708" actId="20577"/>
          <ac:spMkLst>
            <pc:docMk/>
            <pc:sldMk cId="2649193668" sldId="859"/>
            <ac:spMk id="3" creationId="{912FCD7E-B913-B3B7-D177-5879A6819FF0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03-20T12:37:59.008" v="711" actId="20577"/>
        <pc:sldMkLst>
          <pc:docMk/>
          <pc:sldMk cId="3243981715" sldId="860"/>
        </pc:sldMkLst>
        <pc:spChg chg="mod">
          <ac:chgData name="Stalin Jacob Wilson Packia Dhas" userId="050d7d71-3621-4503-95e8-1c9a9d962492" providerId="ADAL" clId="{3FBC77E1-FE42-4F9E-B4B2-3759F3328945}" dt="2026-03-20T12:37:59.008" v="711" actId="20577"/>
          <ac:spMkLst>
            <pc:docMk/>
            <pc:sldMk cId="3243981715" sldId="860"/>
            <ac:spMk id="3" creationId="{4032AA74-27E0-9334-33AA-8CEA3891A3E2}"/>
          </ac:spMkLst>
        </pc:spChg>
      </pc:sldChg>
      <pc:sldChg chg="modSp mod modNotesTx">
        <pc:chgData name="Stalin Jacob Wilson Packia Dhas" userId="050d7d71-3621-4503-95e8-1c9a9d962492" providerId="ADAL" clId="{3FBC77E1-FE42-4F9E-B4B2-3759F3328945}" dt="2026-03-20T12:43:31.356" v="716" actId="6549"/>
        <pc:sldMkLst>
          <pc:docMk/>
          <pc:sldMk cId="1050559918" sldId="861"/>
        </pc:sldMkLst>
        <pc:spChg chg="mod">
          <ac:chgData name="Stalin Jacob Wilson Packia Dhas" userId="050d7d71-3621-4503-95e8-1c9a9d962492" providerId="ADAL" clId="{3FBC77E1-FE42-4F9E-B4B2-3759F3328945}" dt="2026-03-13T12:43:10.617" v="458" actId="20577"/>
          <ac:spMkLst>
            <pc:docMk/>
            <pc:sldMk cId="1050559918" sldId="861"/>
            <ac:spMk id="3" creationId="{819FD23F-4131-BFE8-3433-D8CF074F11B7}"/>
          </ac:spMkLst>
        </pc:spChg>
        <pc:picChg chg="mod">
          <ac:chgData name="Stalin Jacob Wilson Packia Dhas" userId="050d7d71-3621-4503-95e8-1c9a9d962492" providerId="ADAL" clId="{3FBC77E1-FE42-4F9E-B4B2-3759F3328945}" dt="2026-03-13T12:41:34.216" v="421" actId="1076"/>
          <ac:picMkLst>
            <pc:docMk/>
            <pc:sldMk cId="1050559918" sldId="861"/>
            <ac:picMk id="1026" creationId="{E6A7995E-FCD1-5AB4-089D-F533DB6877E8}"/>
          </ac:picMkLst>
        </pc:picChg>
      </pc:sldChg>
      <pc:sldChg chg="modSp add mod">
        <pc:chgData name="Stalin Jacob Wilson Packia Dhas" userId="050d7d71-3621-4503-95e8-1c9a9d962492" providerId="ADAL" clId="{3FBC77E1-FE42-4F9E-B4B2-3759F3328945}" dt="2026-03-13T11:25:15.581" v="86" actId="12"/>
        <pc:sldMkLst>
          <pc:docMk/>
          <pc:sldMk cId="495927939" sldId="862"/>
        </pc:sldMkLst>
        <pc:spChg chg="mod">
          <ac:chgData name="Stalin Jacob Wilson Packia Dhas" userId="050d7d71-3621-4503-95e8-1c9a9d962492" providerId="ADAL" clId="{3FBC77E1-FE42-4F9E-B4B2-3759F3328945}" dt="2026-03-13T11:25:15.581" v="86" actId="12"/>
          <ac:spMkLst>
            <pc:docMk/>
            <pc:sldMk cId="495927939" sldId="862"/>
            <ac:spMk id="3" creationId="{00000000-0000-0000-0000-000000000000}"/>
          </ac:spMkLst>
        </pc:spChg>
      </pc:sldChg>
      <pc:sldChg chg="modSp add mod modNotesTx">
        <pc:chgData name="Stalin Jacob Wilson Packia Dhas" userId="050d7d71-3621-4503-95e8-1c9a9d962492" providerId="ADAL" clId="{3FBC77E1-FE42-4F9E-B4B2-3759F3328945}" dt="2026-03-20T12:43:42.722" v="718" actId="6549"/>
        <pc:sldMkLst>
          <pc:docMk/>
          <pc:sldMk cId="214975909" sldId="863"/>
        </pc:sldMkLst>
        <pc:spChg chg="mod">
          <ac:chgData name="Stalin Jacob Wilson Packia Dhas" userId="050d7d71-3621-4503-95e8-1c9a9d962492" providerId="ADAL" clId="{3FBC77E1-FE42-4F9E-B4B2-3759F3328945}" dt="2026-03-13T12:48:14.547" v="558" actId="20577"/>
          <ac:spMkLst>
            <pc:docMk/>
            <pc:sldMk cId="214975909" sldId="863"/>
            <ac:spMk id="3" creationId="{581277E8-54F8-B4AE-7685-938C0FE29243}"/>
          </ac:spMkLst>
        </pc:spChg>
        <pc:picChg chg="mod">
          <ac:chgData name="Stalin Jacob Wilson Packia Dhas" userId="050d7d71-3621-4503-95e8-1c9a9d962492" providerId="ADAL" clId="{3FBC77E1-FE42-4F9E-B4B2-3759F3328945}" dt="2026-03-13T12:36:00.930" v="168" actId="1076"/>
          <ac:picMkLst>
            <pc:docMk/>
            <pc:sldMk cId="214975909" sldId="863"/>
            <ac:picMk id="7" creationId="{36C0A107-7B02-296E-8F90-DD593D4FF23F}"/>
          </ac:picMkLst>
        </pc:picChg>
      </pc:sldChg>
      <pc:sldChg chg="modSp add mod modNotesTx">
        <pc:chgData name="Stalin Jacob Wilson Packia Dhas" userId="050d7d71-3621-4503-95e8-1c9a9d962492" providerId="ADAL" clId="{3FBC77E1-FE42-4F9E-B4B2-3759F3328945}" dt="2026-03-20T12:43:24.316" v="715" actId="6549"/>
        <pc:sldMkLst>
          <pc:docMk/>
          <pc:sldMk cId="2260432789" sldId="864"/>
        </pc:sldMkLst>
        <pc:spChg chg="mod">
          <ac:chgData name="Stalin Jacob Wilson Packia Dhas" userId="050d7d71-3621-4503-95e8-1c9a9d962492" providerId="ADAL" clId="{3FBC77E1-FE42-4F9E-B4B2-3759F3328945}" dt="2026-03-13T12:40:39.395" v="403" actId="27636"/>
          <ac:spMkLst>
            <pc:docMk/>
            <pc:sldMk cId="2260432789" sldId="864"/>
            <ac:spMk id="3" creationId="{7BC6FB02-90C9-E972-A200-9D0B325C481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398C9C-AE06-E683-77AF-608F2B38C9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8B4D6B-B416-CB72-4337-D9B7D78C8EF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77DD6B4C-2145-662F-CA1B-E62A827F8EFA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77DD6B4C-2145-662F-CA1B-E62A827F8EFA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b="0" i="0">
                    <a:latin typeface="Cambria Math" panose="02040503050406030204" pitchFamily="18" charset="0"/>
                  </a:rPr>
                  <a:t>𝑉_𝐿=𝑉_𝐶</a:t>
                </a:r>
                <a:r>
                  <a:rPr lang="en-GB" i="1" dirty="0"/>
                  <a:t> (180</a:t>
                </a:r>
                <a:r>
                  <a:rPr lang="en-GB" i="1" baseline="0" dirty="0"/>
                  <a:t> degree out of phase)</a:t>
                </a:r>
                <a:endParaRPr lang="en-IN" dirty="0"/>
              </a:p>
            </p:txBody>
          </p:sp>
        </mc:Fallback>
      </mc:AlternateContent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23FEDDEB-B0B7-F7C4-7287-624398AB06FB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C560B2-975B-76BB-F70A-80B5943430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10EE23-A0C9-2B54-2C81-D6FC75BA5F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59831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99247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9707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DC1858-A2EF-D0B2-A14C-A40766F3BB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561A5F-19A4-C8FD-27B0-33AE5EDCFA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F5F8EE-3432-714D-2CB3-EC1CCD2F10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9E2F4AAC-DBA5-7E08-CA75-A6D369E4CA37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D75CC2-0C83-D30F-5052-A97560A9A2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37C261-AD62-E59E-72EF-DB4B6529B1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61106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87569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96131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DB62F2-BF44-D5C2-CC75-CF206D10E2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CD6587E-4DE0-8512-533D-2C46707891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42CE029-F896-AAD0-5A94-D3D4CCD465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BCA5C5E-F101-BCCE-4BE8-3C5ECE776412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E20792-1B36-9F35-3952-B20E564378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DEA9FE-66D6-E41C-E4B9-10885E70D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80636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00BD-A586-7947-B328-A6FDE1C090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B4D4C45-9FFE-42AD-1982-BF118922C1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0DD5C063-AD98-6E8E-0BAF-E78F922D9E36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0DD5C063-AD98-6E8E-0BAF-E78F922D9E36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dirty="0"/>
                  <a:t>At -3 dB, the output power is half of the input power</a:t>
                </a:r>
              </a:p>
              <a:p>
                <a:r>
                  <a:rPr lang="en-GB" dirty="0"/>
                  <a:t>At the half-power point:</a:t>
                </a:r>
              </a:p>
              <a:p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𝑉_𝑜𝑢𝑡=0.707𝑉_𝑚𝑎𝑥</a:t>
                </a:r>
                <a:endParaRPr lang="en-GB" dirty="0"/>
              </a:p>
              <a:p>
                <a:r>
                  <a:rPr lang="en-GB" dirty="0"/>
                  <a:t>If the input or reference voltage is 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𝑉_𝑚𝑎𝑥</a:t>
                </a:r>
                <a:r>
                  <a:rPr lang="ar-AE" dirty="0"/>
                  <a:t>, </a:t>
                </a:r>
              </a:p>
              <a:p>
                <a:r>
                  <a:rPr lang="en-GB" dirty="0"/>
                  <a:t>Vmax​=10V</a:t>
                </a:r>
              </a:p>
              <a:p>
                <a:r>
                  <a:rPr lang="en-GB" dirty="0"/>
                  <a:t>half-power voltage =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0.707×10=7.07𝑉</a:t>
                </a:r>
                <a:endParaRPr lang="en-GB" dirty="0"/>
              </a:p>
              <a:p>
                <a:r>
                  <a:rPr lang="en-GB" dirty="0"/>
                  <a:t>Now compare 7.07 V with 10 V:</a:t>
                </a:r>
              </a:p>
              <a:p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20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〖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log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⁡ 〗_10 (7.07/10)=20〖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log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⁡ 〗_10 (0.707)≈−3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 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dB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</a:t>
                </a:r>
                <a:endParaRPr lang="en-GB" b="0" dirty="0"/>
              </a:p>
              <a:p>
                <a:r>
                  <a:rPr lang="en-GB" dirty="0"/>
                  <a:t>So the formula is just saying:</a:t>
                </a:r>
              </a:p>
              <a:p>
                <a:r>
                  <a:rPr lang="en-GB" b="1" dirty="0"/>
                  <a:t>when voltage drops from full value to 70.7% of full value, the level is -3 dB, and that means half power.</a:t>
                </a:r>
                <a:endParaRPr lang="en-GB" dirty="0"/>
              </a:p>
              <a:p>
                <a:endParaRPr lang="en-IN" dirty="0"/>
              </a:p>
            </p:txBody>
          </p:sp>
        </mc:Fallback>
      </mc:AlternateContent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6481CFFB-32AA-C874-4565-4E9397A9422D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6ADD38-126D-DA47-847A-4346FD05E6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90D140-BB4F-7C6B-CFF1-E9B6699833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52979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36C606-2544-B392-3045-C166CE8E5A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3CA4D8-45BA-7226-BBF6-BA994CA133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831C044-0847-B2E2-1A4B-7E7C256369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6E4514C-4B0C-AF7F-0F07-E1C7F2C26F4E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049E12-9D7B-F6F8-457D-1DA76DA0F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773C5D-8FF4-AA67-169F-5C34E4E11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03405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F1C7B8-3136-60E2-D690-07F4567AE0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1983B6B-9710-E4CB-9EBA-7A2052E92E6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65A41346-2AEB-5CF5-F4A3-CB73E6EDE5B1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65A41346-2AEB-5CF5-F4A3-CB73E6EDE5B1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dirty="0"/>
                  <a:t>Low Frequency: That means the capacitor’s opposition to AC is much greater than the resistor’s. Since voltage drop across a component equals current multiplied by its impedance, the component with the </a:t>
                </a:r>
                <a:r>
                  <a:rPr lang="en-GB" b="1" dirty="0"/>
                  <a:t>larger impedance takes the larger share of the input voltage</a:t>
                </a:r>
                <a:r>
                  <a:rPr lang="en-GB" dirty="0"/>
                  <a:t>.</a:t>
                </a:r>
              </a:p>
              <a:p>
                <a:r>
                  <a:rPr lang="en-GB" dirty="0"/>
                  <a:t>So if:</a:t>
                </a:r>
              </a:p>
              <a:p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𝑅=1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 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𝑘</a:t>
                </a:r>
                <a:r>
                  <a:rPr lang="el-GR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Ω</a:t>
                </a:r>
                <a:endParaRPr lang="el-GR" dirty="0"/>
              </a:p>
              <a:p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𝑋_𝐶=10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 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𝑘</a:t>
                </a:r>
                <a:r>
                  <a:rPr lang="el-GR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Ω</a:t>
                </a:r>
                <a:endParaRPr lang="el-GR" dirty="0"/>
              </a:p>
              <a:p>
                <a:r>
                  <a:rPr lang="en-GB" dirty="0"/>
                  <a:t>then the capacitor has much larger opposition than the resistor, so most of the supply voltage appears across the capacitor.</a:t>
                </a:r>
              </a:p>
              <a:p>
                <a:endParaRPr lang="en-GB" dirty="0"/>
              </a:p>
              <a:p>
                <a:r>
                  <a:rPr lang="en-GB" dirty="0"/>
                  <a:t>To block harmonic emissions that might interfere with other communications</a:t>
                </a:r>
              </a:p>
              <a:p>
                <a:r>
                  <a:rPr lang="en-GB" dirty="0"/>
                  <a:t>At </a:t>
                </a:r>
                <a:r>
                  <a:rPr lang="en-GB" b="1" dirty="0"/>
                  <a:t>low frequency</a:t>
                </a:r>
                <a:r>
                  <a:rPr lang="en-GB" dirty="0"/>
                  <a:t>:</a:t>
                </a:r>
              </a:p>
              <a:p>
                <a:r>
                  <a:rPr lang="en-GB" dirty="0"/>
                  <a:t>the capacitor has </a:t>
                </a:r>
                <a:r>
                  <a:rPr lang="en-GB" b="1" dirty="0"/>
                  <a:t>high reactance</a:t>
                </a:r>
                <a:endParaRPr lang="en-GB" dirty="0"/>
              </a:p>
              <a:p>
                <a:r>
                  <a:rPr lang="en-GB" dirty="0"/>
                  <a:t>it does not easily allow current through it</a:t>
                </a:r>
              </a:p>
              <a:p>
                <a:r>
                  <a:rPr lang="en-GB" dirty="0"/>
                  <a:t>more voltage appears across the capacitor (voltage drop high)</a:t>
                </a:r>
              </a:p>
              <a:p>
                <a:r>
                  <a:rPr lang="en-GB" dirty="0"/>
                  <a:t>so the output is large</a:t>
                </a:r>
              </a:p>
              <a:p>
                <a:r>
                  <a:rPr lang="en-GB" dirty="0"/>
                  <a:t>At </a:t>
                </a:r>
                <a:r>
                  <a:rPr lang="en-GB" b="1" dirty="0"/>
                  <a:t>high frequency</a:t>
                </a:r>
                <a:r>
                  <a:rPr lang="en-GB" dirty="0"/>
                  <a:t>:</a:t>
                </a:r>
              </a:p>
              <a:p>
                <a:r>
                  <a:rPr lang="en-GB" dirty="0"/>
                  <a:t>the capacitor has </a:t>
                </a:r>
                <a:r>
                  <a:rPr lang="en-GB" b="1" dirty="0"/>
                  <a:t>low reactance</a:t>
                </a:r>
                <a:endParaRPr lang="en-GB" dirty="0"/>
              </a:p>
              <a:p>
                <a:r>
                  <a:rPr lang="en-GB" dirty="0"/>
                  <a:t>it provides an easier path to ground</a:t>
                </a:r>
              </a:p>
              <a:p>
                <a:r>
                  <a:rPr lang="en-GB" dirty="0"/>
                  <a:t>less voltage appears across it (voltage drop less)</a:t>
                </a:r>
              </a:p>
              <a:p>
                <a:r>
                  <a:rPr lang="en-GB" dirty="0"/>
                  <a:t>so the output becomes small</a:t>
                </a:r>
              </a:p>
              <a:p>
                <a:endParaRPr lang="en-IN" dirty="0"/>
              </a:p>
            </p:txBody>
          </p:sp>
        </mc:Fallback>
      </mc:AlternateContent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CEE5EF02-39D9-8EB7-8C84-2475736AD559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41BDF-5AE2-2818-2A30-725625CAF6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84147A-3629-BE10-C932-4D7F04025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48327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769427-EE6F-B08A-310D-244C053824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8A8FDF6-E54B-94D2-AB7B-AB7549D145B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99E4459-5C5D-DBF9-4CD6-BBD40A0716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DAB26787-9933-5F32-0055-ED6AED529753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DD8C26-722B-70EA-9BDF-F30996129E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9C10AB-5562-9D88-68D4-1D847279E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81194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A2E062-A951-C380-B5F2-64A3A32F10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E35CF06-8881-43DD-6107-A5097BF3C1B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C79051C-9799-DA65-FCC0-75F29A0C14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FED33767-6AD3-3095-BDC0-DB93773901E4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06E5F6-0D03-D036-1E0B-FCE51DA5F5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5CC67A-04F4-A563-7E09-0C2F7DDB3A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842876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C9137B-5D20-F312-D258-DC6FABFCA6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E0B70FB-234C-6E5B-718C-792B6A1E4F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5CB39F0-CB29-DC3E-5D26-4622411E0E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236A7BF-62B3-835E-9964-24074E42C451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88EFD2-FE3E-9874-3873-6734B72E15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98DB18-8FD8-5141-2F95-2E40B452AC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068819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EB7BC8-3D4A-4494-D565-95C3E04D7C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B564440-8C10-A173-F971-2EB3705A7FB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2786A15-8880-8C4D-8694-47AD9E66A5A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40C89394-F2AE-08D7-CCD3-2B80EDA40C20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805331-390A-8608-9771-06697059E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7C27DD-A161-16A6-B58B-1D6080AAF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371693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816BF4-2377-875F-2086-DEA3293D72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7C8DC5F-C4A9-41E6-1348-2E8324A088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A9139F6-97A2-DFA2-07AC-BFD3A85C4D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37993E95-9F84-7B27-D27E-881A74032EFA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DF9ECF-D284-F8C2-D661-ED9017C293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60FBA2-8EBC-2402-FEF9-89A2008FAE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016956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623088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488741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DBFE70-3E14-2225-9CA8-1817781F61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54FBC6E-C394-F2C0-001B-401C474AD4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FDA5B92-C16F-54D1-D737-D7FD4AF9B7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BF7BFC8-3F16-23CD-0DFD-D24B856645F6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B5CD6C-6FFD-98FB-3C83-EBC4D87B3C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4B496F-EA32-4197-99EC-6A8E6F4DE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849597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5F49C-26E8-4F56-A9C4-587CB87F846B}" type="datetime1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–10 /Electrical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9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Principles</a:t>
            </a:r>
          </a:p>
          <a:p>
            <a:r>
              <a:rPr lang="en-GB" sz="4800" dirty="0"/>
              <a:t>(ACMA4031)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-10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1"/>
            <a:ext cx="10821227" cy="4016374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3200" dirty="0"/>
              <a:t>Tuned Circuit </a:t>
            </a:r>
          </a:p>
          <a:p>
            <a:pPr marL="536575" indent="-536575" algn="just"/>
            <a:r>
              <a:rPr lang="en-IN" sz="3200" dirty="0"/>
              <a:t>Resonance</a:t>
            </a:r>
          </a:p>
          <a:p>
            <a:pPr marL="536575" indent="-536575" algn="just"/>
            <a:r>
              <a:rPr lang="en-IN" sz="3200" dirty="0"/>
              <a:t>Low pass Filter</a:t>
            </a:r>
          </a:p>
          <a:p>
            <a:pPr marL="536575" indent="-536575" algn="just"/>
            <a:r>
              <a:rPr lang="en-IN" sz="3200" dirty="0"/>
              <a:t>High pass filter</a:t>
            </a:r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Lecture –10 /Electrical Principles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353095" y="0"/>
            <a:ext cx="684170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Tuned Circuits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657476"/>
          </a:xfrm>
        </p:spPr>
        <p:txBody>
          <a:bodyPr>
            <a:normAutofit/>
          </a:bodyPr>
          <a:lstStyle/>
          <a:p>
            <a:r>
              <a:rPr lang="en-GB" dirty="0"/>
              <a:t>A tuned circuit - </a:t>
            </a:r>
            <a:r>
              <a:rPr lang="en-GB" b="1" dirty="0"/>
              <a:t>resonant circuit or LC circuit.</a:t>
            </a:r>
          </a:p>
          <a:p>
            <a:r>
              <a:rPr lang="en-GB" b="1" dirty="0"/>
              <a:t>Inductor (L) and a capacitor (C) connected in series or parallel.</a:t>
            </a:r>
          </a:p>
          <a:p>
            <a:r>
              <a:rPr lang="en-GB" dirty="0"/>
              <a:t>The tuned circuit resonates at a specific frequency called the </a:t>
            </a:r>
            <a:r>
              <a:rPr lang="en-GB" b="1" dirty="0"/>
              <a:t>resonant frequency, at which the inductive reactance and capacitive reactance are equal in magnitude. </a:t>
            </a:r>
          </a:p>
          <a:p>
            <a:r>
              <a:rPr lang="en-GB" b="1" dirty="0"/>
              <a:t>Select</a:t>
            </a:r>
            <a:r>
              <a:rPr lang="en-GB" dirty="0"/>
              <a:t> </a:t>
            </a:r>
            <a:r>
              <a:rPr lang="en-GB" b="1" dirty="0"/>
              <a:t>specific frequencies from a complex signal</a:t>
            </a:r>
            <a:r>
              <a:rPr lang="en-GB" dirty="0"/>
              <a:t> or to </a:t>
            </a:r>
            <a:r>
              <a:rPr lang="en-GB" b="1" dirty="0"/>
              <a:t>generate a particular frequency.</a:t>
            </a:r>
          </a:p>
          <a:p>
            <a:r>
              <a:rPr lang="en-GB" dirty="0"/>
              <a:t>Any </a:t>
            </a:r>
            <a:r>
              <a:rPr lang="en-GB" b="1" dirty="0"/>
              <a:t>filter circuit </a:t>
            </a:r>
            <a:r>
              <a:rPr lang="en-GB" dirty="0"/>
              <a:t>(Low pass, High pass, Band pass, band stop) is a </a:t>
            </a:r>
            <a:r>
              <a:rPr lang="en-GB" b="1" dirty="0"/>
              <a:t>frequency selective circuit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4D15C1D-B3FB-7E45-91B9-C5396669B4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5723053" cy="365125"/>
          </a:xfrm>
        </p:spPr>
        <p:txBody>
          <a:bodyPr/>
          <a:lstStyle/>
          <a:p>
            <a:r>
              <a:rPr lang="en-GB"/>
              <a:t>Lecture –10 /Electrical Principles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161A543-0C15-AA31-955C-2F94B063D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1719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252D19-F7AC-8DFA-3977-FC3D8C2F32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6CF5E36-1016-A6E1-68A6-E16B63A57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6031" y="-58070"/>
            <a:ext cx="6841709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Tuned Circuits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48D67ED-82CE-09AB-EB2C-743FDC9A60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6574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Tuned Circuits are used in</a:t>
            </a:r>
          </a:p>
          <a:p>
            <a:r>
              <a:rPr lang="en-GB" dirty="0"/>
              <a:t>radio receivers, </a:t>
            </a:r>
          </a:p>
          <a:p>
            <a:r>
              <a:rPr lang="en-GB" dirty="0"/>
              <a:t>transmitters, </a:t>
            </a:r>
          </a:p>
          <a:p>
            <a:r>
              <a:rPr lang="en-GB" dirty="0"/>
              <a:t>filters, </a:t>
            </a:r>
          </a:p>
          <a:p>
            <a:r>
              <a:rPr lang="en-GB" dirty="0"/>
              <a:t>oscillators</a:t>
            </a:r>
          </a:p>
          <a:p>
            <a:r>
              <a:rPr lang="en-GB" dirty="0"/>
              <a:t>various other communication devices. </a:t>
            </a:r>
          </a:p>
          <a:p>
            <a:pPr marL="0" indent="0">
              <a:buNone/>
            </a:pPr>
            <a:r>
              <a:rPr lang="en-GB" dirty="0"/>
              <a:t>They are critical in </a:t>
            </a:r>
            <a:r>
              <a:rPr lang="en-GB" b="1" dirty="0"/>
              <a:t>selecting or rejecting specific frequencies, making them essential for signal tuning</a:t>
            </a:r>
            <a:r>
              <a:rPr lang="en-GB" dirty="0"/>
              <a:t>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95BD3AB-FE14-259F-96EA-C96391EB80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5723053" cy="365125"/>
          </a:xfrm>
        </p:spPr>
        <p:txBody>
          <a:bodyPr/>
          <a:lstStyle/>
          <a:p>
            <a:r>
              <a:rPr lang="en-GB"/>
              <a:t>Lecture –10 /Electrical Principles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6D9E420-4B70-0E1C-BA2A-B0DF984F3E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1979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40949B-5745-3857-EC24-2362E417F9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1F06C-EACD-E3AE-FA0C-44B2819D3A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5E738E9-468D-1A6F-A400-6ED9F1230F3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Resonance is a phenomenon in which a system </a:t>
                </a:r>
                <a:r>
                  <a:rPr lang="en-GB" b="1" dirty="0"/>
                  <a:t>oscillates with maximum amplitude at a particular frequency</a:t>
                </a:r>
                <a:r>
                  <a:rPr lang="en-GB" dirty="0"/>
                  <a:t>, known as the resonant frequency</a:t>
                </a:r>
              </a:p>
              <a:p>
                <a:r>
                  <a:rPr lang="en-GB" b="1" dirty="0"/>
                  <a:t>When,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en-GB" dirty="0"/>
                  <a:t>, the applied voltage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𝑉</m:t>
                    </m:r>
                  </m:oMath>
                </a14:m>
                <a:r>
                  <a:rPr lang="en-GB" dirty="0"/>
                  <a:t> and the current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𝐼</m:t>
                    </m:r>
                  </m:oMath>
                </a14:m>
                <a:r>
                  <a:rPr lang="en-GB" dirty="0"/>
                  <a:t> are in phase. This effect is called </a:t>
                </a:r>
                <a:r>
                  <a:rPr lang="en-GB" b="1" dirty="0"/>
                  <a:t>series resonance.</a:t>
                </a:r>
              </a:p>
              <a:p>
                <a:pPr marL="0" indent="0">
                  <a:buNone/>
                </a:pPr>
                <a:r>
                  <a:rPr lang="en-GB" b="1" dirty="0"/>
                  <a:t>At series Resonance,</a:t>
                </a:r>
              </a:p>
              <a:p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GB" i="1" dirty="0"/>
                  <a:t> (the </a:t>
                </a:r>
                <a:r>
                  <a:rPr lang="en-GB" dirty="0"/>
                  <a:t>minimum circuit impedance possible in an L–C–R circuit)</a:t>
                </a:r>
                <a:endParaRPr lang="en-GB" b="1" dirty="0"/>
              </a:p>
              <a:p>
                <a:r>
                  <a:rPr lang="en-GB" dirty="0"/>
                  <a:t>Since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, then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2</m:t>
                    </m:r>
                    <m:r>
                      <a:rPr lang="el-GR" i="1" dirty="0" smtClean="0">
                        <a:latin typeface="Cambria Math" panose="02040503050406030204" pitchFamily="18" charset="0"/>
                      </a:rPr>
                      <m:t>𝜋</m:t>
                    </m:r>
                    <m:sSub>
                      <m:sSubPr>
                        <m:ctrlPr>
                          <a:rPr lang="el-GR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𝐿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l-GR" i="1" dirty="0">
                            <a:latin typeface="Cambria Math" panose="02040503050406030204" pitchFamily="18" charset="0"/>
                          </a:rPr>
                          <m:t>𝜋</m:t>
                        </m:r>
                        <m:sSub>
                          <m:sSubPr>
                            <m:ctrlPr>
                              <a:rPr lang="el-GR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𝐶</m:t>
                        </m:r>
                      </m:den>
                    </m:f>
                  </m:oMath>
                </a14:m>
                <a:endParaRPr lang="en-GB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l-GR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𝑅𝑒𝑠𝑜𝑛𝑎𝑛𝑐𝑒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𝑓𝑟𝑒𝑞𝑢𝑒𝑛𝑐𝑦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, 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l-GR" i="1" dirty="0">
                            <a:latin typeface="Cambria Math" panose="02040503050406030204" pitchFamily="18" charset="0"/>
                          </a:rPr>
                          <m:t>𝜋</m:t>
                        </m:r>
                        <m:rad>
                          <m:radPr>
                            <m:degHide m:val="on"/>
                            <m:ctrlP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𝐿𝐶</m:t>
                            </m:r>
                          </m:e>
                        </m:rad>
                      </m:den>
                    </m:f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5E738E9-468D-1A6F-A400-6ED9F1230F3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5DD2ED-1F8B-28E9-D82A-9F30A4B60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–10 /Electrical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D98460-0A05-96F9-5CB9-8FD55849D5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95812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Series Resonance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629" y="1600201"/>
            <a:ext cx="11366204" cy="4454533"/>
          </a:xfrm>
        </p:spPr>
        <p:txBody>
          <a:bodyPr>
            <a:normAutofit/>
          </a:bodyPr>
          <a:lstStyle/>
          <a:p>
            <a:r>
              <a:rPr lang="en-GB" dirty="0"/>
              <a:t>A series resonant circuit is described as an </a:t>
            </a:r>
            <a:r>
              <a:rPr lang="en-GB" b="1" dirty="0"/>
              <a:t>acceptor circuit </a:t>
            </a:r>
            <a:r>
              <a:rPr lang="en-GB" dirty="0"/>
              <a:t>because, at the </a:t>
            </a:r>
            <a:r>
              <a:rPr lang="en-GB" b="1" dirty="0"/>
              <a:t>resonant frequency</a:t>
            </a:r>
            <a:r>
              <a:rPr lang="en-GB" dirty="0"/>
              <a:t>, its </a:t>
            </a:r>
            <a:r>
              <a:rPr lang="en-GB" b="1" dirty="0"/>
              <a:t>impedance is minimum </a:t>
            </a:r>
            <a:r>
              <a:rPr lang="en-GB" dirty="0"/>
              <a:t>and the circuit current is maximum. </a:t>
            </a:r>
          </a:p>
          <a:p>
            <a:r>
              <a:rPr lang="en-GB" dirty="0"/>
              <a:t>Typical graphs of current (I) and impedance (Z) versus frequency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–10 /Electrical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0E5E7AF-2EAB-8216-B5C3-570B7F0C68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2901" y="3369365"/>
            <a:ext cx="4739401" cy="2893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87958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Bandwidth and Selectivity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12897" y="1517148"/>
                <a:ext cx="11366204" cy="5242808"/>
              </a:xfrm>
            </p:spPr>
            <p:txBody>
              <a:bodyPr>
                <a:normAutofit/>
              </a:bodyPr>
              <a:lstStyle/>
              <a:p>
                <a:r>
                  <a:rPr lang="en-GB" sz="3200" b="1" dirty="0"/>
                  <a:t>Bandwidth</a:t>
                </a:r>
                <a:r>
                  <a:rPr lang="en-GB" sz="3200" dirty="0"/>
                  <a:t> is the range of frequencies over which a circuit or system operates effectively.</a:t>
                </a:r>
              </a:p>
              <a:p>
                <a:r>
                  <a:rPr lang="en-GB" sz="3200" dirty="0"/>
                  <a:t>In a resonant circuit, bandwidth is the frequency range </a:t>
                </a:r>
                <a:r>
                  <a:rPr lang="en-GB" sz="3200" b="1" dirty="0"/>
                  <a:t>between the upper cut-off frequency </a:t>
                </a:r>
                <a14:m>
                  <m:oMath xmlns:m="http://schemas.openxmlformats.org/officeDocument/2006/math">
                    <m:r>
                      <a:rPr lang="en-GB" sz="3200" b="1" i="1" smtClean="0"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sz="32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𝒇</m:t>
                        </m:r>
                      </m:e>
                      <m:sub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sz="3200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3200" b="1" dirty="0"/>
                  <a:t> and the lower cutoff frequency </a:t>
                </a:r>
                <a14:m>
                  <m:oMath xmlns:m="http://schemas.openxmlformats.org/officeDocument/2006/math">
                    <m:r>
                      <a:rPr lang="en-GB" sz="3200" b="1" i="1"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sz="3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𝒇</m:t>
                        </m:r>
                      </m:e>
                      <m:sub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sz="3200" b="1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3200" dirty="0"/>
                  <a:t>, where the </a:t>
                </a:r>
                <a:r>
                  <a:rPr lang="en-GB" sz="3200" b="1" dirty="0"/>
                  <a:t>power drops to half of its maximum value </a:t>
                </a:r>
                <a:r>
                  <a:rPr lang="en-GB" sz="3200" dirty="0"/>
                  <a:t>(or the amplitude drops to 70.7% of its maximum value, which is the  -3dB point).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𝐵𝑊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32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b="1" i="1">
                              <a:latin typeface="Cambria Math" panose="02040503050406030204" pitchFamily="18" charset="0"/>
                            </a:rPr>
                            <m:t>𝒇</m:t>
                          </m:r>
                        </m:e>
                        <m:sub>
                          <m:r>
                            <a:rPr lang="en-GB" sz="3200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GB" sz="3200" b="1" i="1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sz="32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b="1" i="1">
                              <a:latin typeface="Cambria Math" panose="02040503050406030204" pitchFamily="18" charset="0"/>
                            </a:rPr>
                            <m:t>𝒇</m:t>
                          </m:r>
                        </m:e>
                        <m:sub>
                          <m:r>
                            <a:rPr lang="en-GB" sz="3200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en-GB" sz="3200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12897" y="1517148"/>
                <a:ext cx="11366204" cy="5242808"/>
              </a:xfrm>
              <a:blipFill>
                <a:blip r:embed="rId3"/>
                <a:stretch>
                  <a:fillRect l="-1234" t="-2442" r="-118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–10 /Electrical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31541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A91B0D-750F-29B9-6D3B-72B7F18876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50E74-4246-6482-C63F-5BE81BCCC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Bandwidth and Selectivity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3C84FDA-43AD-952F-A093-A465074DCE7D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The graph shows, how current </a:t>
                </a:r>
                <a14:m>
                  <m:oMath xmlns:m="http://schemas.openxmlformats.org/officeDocument/2006/math">
                    <m:r>
                      <a:rPr lang="en-GB" b="0" i="0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 varies with frequency in an R–L–C series circuit. At the resonant frequency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dirty="0"/>
                  <a:t> current is a maximum value, shown as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</m:oMath>
                </a14:m>
                <a:r>
                  <a:rPr lang="en-GB" dirty="0"/>
                  <a:t>. </a:t>
                </a:r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3C84FDA-43AD-952F-A093-A465074DCE7D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366BE0-675E-725B-472C-D2C0D421AA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–10 /Electrical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E767C9-FB94-6D9C-F823-D333035CA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BB16F08-DADA-B144-C6A5-859D6D20EE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4242" y="2695123"/>
            <a:ext cx="3895725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34100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Bandwidth and Selectivity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The points A and B where the current is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𝟕𝟎𝟕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(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𝟕𝟎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𝟕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%) </m:t>
                    </m:r>
                  </m:oMath>
                </a14:m>
                <a:r>
                  <a:rPr lang="en-GB" b="1" dirty="0"/>
                  <a:t>of the maximum value at frequencies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𝒇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GB" b="1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𝒇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GB" b="1" dirty="0"/>
                  <a:t>. </a:t>
                </a:r>
              </a:p>
              <a:p>
                <a:r>
                  <a:rPr lang="en-GB" dirty="0"/>
                  <a:t>If the power delivered to the circuit is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GB" dirty="0"/>
                  <a:t>. </a:t>
                </a:r>
              </a:p>
              <a:p>
                <a:r>
                  <a:rPr lang="en-GB" dirty="0"/>
                  <a:t>At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dirty="0" smtClean="0">
                        <a:latin typeface="Cambria Math" panose="02040503050406030204" pitchFamily="18" charset="0"/>
                      </a:rPr>
                      <m:t>I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0.707</m:t>
                    </m:r>
                    <m:sSub>
                      <m:sSub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</m:oMath>
                </a14:m>
                <a:r>
                  <a:rPr lang="en-GB" dirty="0"/>
                  <a:t>, the power is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m:rPr>
                            <m:nor/>
                          </m:rPr>
                          <a:rPr lang="en-GB" dirty="0"/>
                          <m:t>(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0.707</m:t>
                        </m:r>
                        <m:sSub>
                          <m:sSubPr>
                            <m:ctrlPr>
                              <a:rPr lang="en-GB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=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𝟓</m:t>
                    </m:r>
                    <m:sSubSup>
                      <m:sSubSupPr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𝒓</m:t>
                        </m:r>
                      </m:sub>
                      <m:sup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𝟐</m:t>
                        </m:r>
                      </m:sup>
                    </m:sSubSup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dirty="0" err="1" smtClean="0">
                        <a:latin typeface="Cambria Math" panose="02040503050406030204" pitchFamily="18" charset="0"/>
                      </a:rPr>
                      <m:t>𝑹</m:t>
                    </m:r>
                  </m:oMath>
                </a14:m>
                <a:r>
                  <a:rPr lang="en-GB" dirty="0"/>
                  <a:t>, (power at these points is half of the maximum power at resonance).</a:t>
                </a:r>
                <a:endParaRPr lang="en-GB" b="1" dirty="0"/>
              </a:p>
              <a:p>
                <a:r>
                  <a:rPr lang="en-GB" dirty="0"/>
                  <a:t>The points corresponding 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𝒇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GB" b="1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𝒇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dirty="0"/>
                  <a:t>are called the half-power points. </a:t>
                </a:r>
              </a:p>
              <a:p>
                <a:r>
                  <a:rPr lang="en-GB" dirty="0"/>
                  <a:t>The distance between these points,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𝒇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𝒇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, is called the bandwidth.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𝐵𝑊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965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–10 /Electrical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48585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28373" y="1417007"/>
                <a:ext cx="5902479" cy="4905124"/>
              </a:xfrm>
            </p:spPr>
            <p:txBody>
              <a:bodyPr>
                <a:normAutofit lnSpcReduction="10000"/>
              </a:bodyPr>
              <a:lstStyle/>
              <a:p>
                <a:pPr fontAlgn="base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pPr>
                <a:r>
                  <a:rPr kumimoji="0" lang="en-US" sz="280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cs typeface="Arial" pitchFamily="34" charset="0"/>
                  </a:rPr>
                  <a:t>In </a:t>
                </a:r>
                <a:r>
                  <a:rPr lang="en-US" sz="2800" dirty="0">
                    <a:cs typeface="Arial" pitchFamily="34" charset="0"/>
                  </a:rPr>
                  <a:t>the diagram</a:t>
                </a:r>
                <a:r>
                  <a:rPr kumimoji="0" lang="en-US" sz="280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cs typeface="Arial" pitchFamily="34" charset="0"/>
                  </a:rPr>
                  <a:t>, the 100%  is 50 . </a:t>
                </a:r>
              </a:p>
              <a:p>
                <a:pPr fontAlgn="base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pPr>
                <a:r>
                  <a:rPr kumimoji="0" lang="en-US" sz="280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cs typeface="Arial" pitchFamily="34" charset="0"/>
                  </a:rPr>
                  <a:t>The 70.7% level is 0.707 of 50=35.4.</a:t>
                </a:r>
              </a:p>
              <a:p>
                <a:pPr fontAlgn="base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pPr>
                <a:r>
                  <a:rPr kumimoji="0" lang="en-US" sz="280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cs typeface="Arial" pitchFamily="34" charset="0"/>
                  </a:rPr>
                  <a:t>The upper and lower band edges read from the curve are 291 Hz for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kumimoji="0" lang="en-US" sz="2800" i="1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kumimoji="0" lang="en-GB" sz="2800" b="0" i="1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cs typeface="Arial" pitchFamily="34" charset="0"/>
                          </a:rPr>
                          <m:t>𝑓</m:t>
                        </m:r>
                      </m:e>
                      <m:sub>
                        <m:r>
                          <a:rPr kumimoji="0" lang="en-GB" sz="2800" b="0" i="1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cs typeface="Arial" pitchFamily="34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kumimoji="0" lang="en-US" sz="280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cs typeface="Arial" pitchFamily="34" charset="0"/>
                  </a:rPr>
                  <a:t> and 355 Hz for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kumimoji="0" lang="en-US" sz="2800" i="1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kumimoji="0" lang="en-GB" sz="2800" b="0" i="1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cs typeface="Arial" pitchFamily="34" charset="0"/>
                          </a:rPr>
                          <m:t>𝑓</m:t>
                        </m:r>
                      </m:e>
                      <m:sub>
                        <m:r>
                          <a:rPr kumimoji="0" lang="en-GB" sz="2800" b="0" i="1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cs typeface="Arial" pitchFamily="34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kumimoji="0" lang="en-US" sz="280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cs typeface="Arial" pitchFamily="34" charset="0"/>
                  </a:rPr>
                  <a:t>.</a:t>
                </a:r>
              </a:p>
              <a:p>
                <a:pPr fontAlgn="base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pPr>
                <a:r>
                  <a:rPr kumimoji="0" lang="en-US" sz="280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cs typeface="Arial" pitchFamily="34" charset="0"/>
                  </a:rPr>
                  <a:t>The bandwidth is 64 Hz, </a:t>
                </a:r>
              </a:p>
              <a:p>
                <a:pPr fontAlgn="base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pPr>
                <a:r>
                  <a:rPr lang="en-US" dirty="0">
                    <a:cs typeface="Arial" pitchFamily="34" charset="0"/>
                  </a:rPr>
                  <a:t>T</a:t>
                </a:r>
                <a:r>
                  <a:rPr kumimoji="0" lang="en-US" sz="280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cs typeface="Arial" pitchFamily="34" charset="0"/>
                  </a:rPr>
                  <a:t>he half power points are ± 32 Hz of the center resonant frequency:</a:t>
                </a:r>
              </a:p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US" sz="280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cs typeface="Arial" pitchFamily="34" charset="0"/>
                </a:endParaRPr>
              </a:p>
              <a:p>
                <a:pPr marL="0" indent="0" algn="l">
                  <a:buNone/>
                </a:pPr>
                <a:endParaRPr lang="en-GB" b="1" i="0" dirty="0">
                  <a:solidFill>
                    <a:srgbClr val="404041"/>
                  </a:solidFill>
                  <a:effectLst/>
                  <a:latin typeface="Lato" panose="020F0502020204030203" pitchFamily="34" charset="0"/>
                </a:endParaRPr>
              </a:p>
              <a:p>
                <a:pPr marL="0" indent="0">
                  <a:buNone/>
                </a:pPr>
                <a:r>
                  <a:rPr lang="en-GB" dirty="0"/>
                  <a:t>Note: </a:t>
                </a:r>
                <a:r>
                  <a:rPr lang="en-GB" dirty="0" err="1"/>
                  <a:t>f</a:t>
                </a:r>
                <a:r>
                  <a:rPr lang="en-GB" baseline="-25000" dirty="0" err="1"/>
                  <a:t>r</a:t>
                </a:r>
                <a:r>
                  <a:rPr lang="en-GB" baseline="-25000" dirty="0"/>
                  <a:t> </a:t>
                </a:r>
                <a:r>
                  <a:rPr lang="en-GB" dirty="0"/>
                  <a:t> is often represented as f</a:t>
                </a:r>
                <a:r>
                  <a:rPr lang="en-GB" baseline="-25000" dirty="0"/>
                  <a:t>c, </a:t>
                </a:r>
                <a:r>
                  <a:rPr lang="en-GB" dirty="0"/>
                  <a:t>the Centre frequency.</a:t>
                </a:r>
                <a:endParaRPr lang="en-GB" baseline="-25000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28373" y="1417007"/>
                <a:ext cx="5902479" cy="4905124"/>
              </a:xfrm>
              <a:blipFill>
                <a:blip r:embed="rId3"/>
                <a:stretch>
                  <a:fillRect l="-2064" t="-1988" r="-3199" b="-211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8" y="6357691"/>
            <a:ext cx="5788309" cy="365125"/>
          </a:xfrm>
        </p:spPr>
        <p:txBody>
          <a:bodyPr/>
          <a:lstStyle/>
          <a:p>
            <a:r>
              <a:rPr lang="en-GB"/>
              <a:t>Lecture –10 /Electrical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4FEA581-DF7E-D03E-2B0D-1D5B0A39B3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7692" y="1273931"/>
            <a:ext cx="5711703" cy="5083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9279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D4A87C-F4BB-4809-2DBE-E80E5E29D9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CC7EB-2391-0462-47A9-B9DF9D920A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1B2204F-8C46-2626-732D-9887EC7BE32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</p:spPr>
            <p:txBody>
              <a:bodyPr>
                <a:normAutofit/>
              </a:bodyPr>
              <a:lstStyle/>
              <a:p>
                <a:pPr marL="0" lvl="0" indent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14:m>
                  <m:oMath xmlns:m="http://schemas.openxmlformats.org/officeDocument/2006/math"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𝐵𝑊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 = </m:t>
                    </m:r>
                    <m:r>
                      <m:rPr>
                        <m:sty m:val="p"/>
                      </m:rPr>
                      <a:rPr kumimoji="0" lang="en-US" sz="2800" i="0" u="none" strike="noStrike" cap="none" normalizeH="0" baseline="0" dirty="0" err="1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Δ</m:t>
                    </m:r>
                    <m:r>
                      <a:rPr kumimoji="0" lang="en-US" sz="2800" i="1" u="none" strike="noStrike" cap="none" normalizeH="0" baseline="0" dirty="0" err="1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𝑓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 </m:t>
                    </m:r>
                  </m:oMath>
                </a14:m>
                <a:r>
                  <a:rPr kumimoji="0" lang="en-US" sz="280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cs typeface="Arial" pitchFamily="34" charset="0"/>
                  </a:rPr>
                  <a:t>=</a:t>
                </a:r>
                <a:r>
                  <a:rPr kumimoji="0" lang="en-US" sz="280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kumimoji="0" lang="en-US" sz="2800" i="1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kumimoji="0" lang="en-GB" sz="2800" b="0" i="1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cs typeface="Arial" pitchFamily="34" charset="0"/>
                          </a:rPr>
                          <m:t>𝑓</m:t>
                        </m:r>
                      </m:e>
                      <m:sub>
                        <m:r>
                          <a:rPr kumimoji="0" lang="en-GB" sz="2800" b="0" i="1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cs typeface="Arial" pitchFamily="34" charset="0"/>
                          </a:rPr>
                          <m:t>2</m:t>
                        </m:r>
                      </m:sub>
                    </m:sSub>
                    <m:r>
                      <a:rPr kumimoji="0" lang="en-GB" sz="2800" b="0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−</m:t>
                    </m:r>
                    <m:sSub>
                      <m:sSubPr>
                        <m:ctrlPr>
                          <a:rPr lang="en-US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cs typeface="Arial" pitchFamily="34" charset="0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= 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355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−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291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 = 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64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𝐻𝑧</m:t>
                    </m:r>
                  </m:oMath>
                </a14:m>
                <a:r>
                  <a:rPr kumimoji="0" lang="en-US" sz="2800" i="0" u="none" strike="noStrike" cap="none" normalizeH="0" baseline="0" dirty="0">
                    <a:ln>
                      <a:noFill/>
                    </a:ln>
                    <a:solidFill>
                      <a:srgbClr val="FF0000"/>
                    </a:solidFill>
                    <a:effectLst/>
                    <a:cs typeface="Arial" pitchFamily="34" charset="0"/>
                  </a:rPr>
                  <a:t>,</a:t>
                </a:r>
                <a:endParaRPr lang="en-GB" i="1" dirty="0">
                  <a:latin typeface="Cambria Math" panose="02040503050406030204" pitchFamily="18" charset="0"/>
                  <a:cs typeface="Arial" pitchFamily="34" charset="0"/>
                </a:endParaRPr>
              </a:p>
              <a:p>
                <a:pPr marL="0" lvl="0" indent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cs typeface="Arial" pitchFamily="34" charset="0"/>
                          </a:rPr>
                          <m:t>𝑓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  <a:cs typeface="Arial" pitchFamily="34" charset="0"/>
                      </a:rPr>
                      <m:t>=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cs typeface="Arial" pitchFamily="34" charset="0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  <m:t>𝑟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  <a:cs typeface="Arial" pitchFamily="34" charset="0"/>
                      </a:rPr>
                      <m:t>−</m:t>
                    </m:r>
                    <m:f>
                      <m:fPr>
                        <m:ctrlPr>
                          <a:rPr kumimoji="0" lang="en-US" sz="2800" i="1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itchFamily="34" charset="0"/>
                          </a:rPr>
                          <m:t>∆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itchFamily="34" charset="0"/>
                          </a:rPr>
                          <m:t>𝑓</m:t>
                        </m:r>
                      </m:num>
                      <m:den>
                        <m:r>
                          <a:rPr kumimoji="0" lang="en-GB" sz="2800" b="0" i="1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cs typeface="Arial" pitchFamily="34" charset="0"/>
                          </a:rPr>
                          <m:t>2</m:t>
                        </m:r>
                      </m:den>
                    </m:f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= 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323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−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32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 = 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291</m:t>
                    </m:r>
                    <m:r>
                      <a:rPr kumimoji="0" lang="en-GB" sz="28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𝐻𝑧</m:t>
                    </m:r>
                  </m:oMath>
                </a14:m>
                <a:r>
                  <a:rPr kumimoji="0" lang="en-US" sz="2800" i="0" u="none" strike="noStrike" cap="none" normalizeH="0" baseline="0" dirty="0">
                    <a:ln>
                      <a:noFill/>
                    </a:ln>
                    <a:solidFill>
                      <a:srgbClr val="FF0000"/>
                    </a:solidFill>
                    <a:effectLst/>
                    <a:cs typeface="Arial" pitchFamily="34" charset="0"/>
                  </a:rPr>
                  <a:t>,</a:t>
                </a:r>
                <a:r>
                  <a:rPr kumimoji="0" lang="en-US" sz="280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cs typeface="Arial" pitchFamily="34" charset="0"/>
                  </a:rPr>
                  <a:t> </a:t>
                </a:r>
              </a:p>
              <a:p>
                <a:pPr marL="0" lvl="0" indent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cs typeface="Arial" pitchFamily="34" charset="0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  <m:t>2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  <a:cs typeface="Arial" pitchFamily="34" charset="0"/>
                      </a:rPr>
                      <m:t>=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cs typeface="Arial" pitchFamily="34" charset="0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  <m:t>𝑟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  <a:cs typeface="Arial" pitchFamily="34" charset="0"/>
                      </a:rPr>
                      <m:t>+</m:t>
                    </m:r>
                    <m:f>
                      <m:fPr>
                        <m:ctrlPr>
                          <a:rPr kumimoji="0" lang="en-US" sz="2800" i="1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itchFamily="34" charset="0"/>
                          </a:rPr>
                          <m:t>∆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itchFamily="34" charset="0"/>
                          </a:rPr>
                          <m:t>𝑓</m:t>
                        </m:r>
                      </m:num>
                      <m:den>
                        <m:r>
                          <a:rPr kumimoji="0" lang="en-GB" sz="2800" b="0" i="1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cs typeface="Arial" pitchFamily="34" charset="0"/>
                          </a:rPr>
                          <m:t>2</m:t>
                        </m:r>
                      </m:den>
                    </m:f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= 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323</m:t>
                    </m:r>
                    <m:r>
                      <a:rPr kumimoji="0" lang="en-GB" sz="28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+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32</m:t>
                    </m:r>
                    <m:r>
                      <a:rPr kumimoji="0" lang="en-US" sz="280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 =</m:t>
                    </m:r>
                    <m:r>
                      <a:rPr kumimoji="0" lang="en-GB" sz="28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355</m:t>
                    </m:r>
                    <m:r>
                      <a:rPr kumimoji="0" lang="en-GB" sz="28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cs typeface="Arial" pitchFamily="34" charset="0"/>
                      </a:rPr>
                      <m:t>𝐻𝑧</m:t>
                    </m:r>
                  </m:oMath>
                </a14:m>
                <a:r>
                  <a:rPr kumimoji="0" lang="en-US" sz="2800" i="0" u="none" strike="noStrike" cap="none" normalizeH="0" baseline="0" dirty="0">
                    <a:ln>
                      <a:noFill/>
                    </a:ln>
                    <a:solidFill>
                      <a:srgbClr val="FF0000"/>
                    </a:solidFill>
                    <a:effectLst/>
                    <a:cs typeface="Arial" pitchFamily="34" charset="0"/>
                  </a:rPr>
                  <a:t>,</a:t>
                </a:r>
                <a:endParaRPr kumimoji="0" lang="en-US" sz="280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cs typeface="Arial" pitchFamily="34" charset="0"/>
                </a:endParaRPr>
              </a:p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US" sz="280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cs typeface="Arial" pitchFamily="34" charset="0"/>
                </a:endParaRPr>
              </a:p>
              <a:p>
                <a:pPr marL="0" indent="0" algn="l">
                  <a:buNone/>
                </a:pPr>
                <a:endParaRPr lang="en-GB" b="1" i="0" dirty="0">
                  <a:solidFill>
                    <a:srgbClr val="404041"/>
                  </a:solidFill>
                  <a:effectLst/>
                  <a:latin typeface="Lato" panose="020F0502020204030203" pitchFamily="34" charset="0"/>
                </a:endParaRPr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1B2204F-8C46-2626-732D-9887EC7BE32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  <a:blipFill>
                <a:blip r:embed="rId3"/>
                <a:stretch>
                  <a:fillRect t="-111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D70FC2-B7B3-86D4-6DED-1E8BC0D590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8" y="6357691"/>
            <a:ext cx="5788309" cy="365125"/>
          </a:xfrm>
        </p:spPr>
        <p:txBody>
          <a:bodyPr/>
          <a:lstStyle/>
          <a:p>
            <a:r>
              <a:rPr lang="en-GB"/>
              <a:t>Lecture –10 /Electrical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5964DA-F668-EB95-B27C-E3F24E435A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5047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501822-04D6-8980-F085-DA0D50962E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8450A-4F7D-DD9F-8870-9FE9184498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endParaRPr lang="en-IN" dirty="0">
              <a:solidFill>
                <a:schemeClr val="bg1"/>
              </a:solidFill>
              <a:latin typeface="+mn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D5DACF8-9A53-E4BF-88B8-454C75C9E1C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45213" y="1297244"/>
                <a:ext cx="11328339" cy="5060447"/>
              </a:xfrm>
            </p:spPr>
            <p:txBody>
              <a:bodyPr>
                <a:normAutofit/>
              </a:bodyPr>
              <a:lstStyle/>
              <a:p>
                <a:pPr marL="0" indent="0" algn="l">
                  <a:buNone/>
                </a:pPr>
                <a:r>
                  <a:rPr lang="en-GB" b="0" i="0" dirty="0">
                    <a:effectLst/>
                  </a:rPr>
                  <a:t>The half-power point is considered as -3db as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𝑑𝐵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=10</m:t>
                      </m:r>
                      <m:func>
                        <m:funcPr>
                          <m:ctrlPr>
                            <a:rPr lang="en-GB" b="0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en-GB" b="0" i="1" smtClean="0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GB">
                                  <a:latin typeface="Cambria Math" panose="02040503050406030204" pitchFamily="18" charset="0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en-GB" b="0" i="1" smtClean="0">
                                  <a:effectLst/>
                                  <a:latin typeface="Cambria Math" panose="02040503050406030204" pitchFamily="18" charset="0"/>
                                </a:rPr>
                                <m:t>10</m:t>
                              </m:r>
                            </m:sub>
                          </m:sSub>
                        </m:fName>
                        <m:e>
                          <m:d>
                            <m:dPr>
                              <m:ctrlPr>
                                <a:rPr lang="en-GB" b="0" i="1" smtClean="0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b="0" i="1" smtClean="0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>
                                    <m:sSubPr>
                                      <m:ctrlPr>
                                        <a:rPr lang="en-GB" b="0" i="1" smtClean="0">
                                          <a:effectLst/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b="0" i="1" smtClean="0">
                                          <a:effectLst/>
                                          <a:latin typeface="Cambria Math" panose="02040503050406030204" pitchFamily="18" charset="0"/>
                                        </a:rPr>
                                        <m:t>𝑃</m:t>
                                      </m:r>
                                    </m:e>
                                    <m:sub>
                                      <m:r>
                                        <a:rPr lang="en-GB" b="0" i="1" smtClean="0">
                                          <a:effectLst/>
                                          <a:latin typeface="Cambria Math" panose="02040503050406030204" pitchFamily="18" charset="0"/>
                                        </a:rPr>
                                        <m:t>𝑜𝑢𝑡</m:t>
                                      </m:r>
                                    </m:sub>
                                  </m:sSub>
                                </m:num>
                                <m:den>
                                  <m:sSub>
                                    <m:sSubPr>
                                      <m:ctrlPr>
                                        <a:rPr lang="en-GB" b="0" i="1" smtClean="0">
                                          <a:effectLst/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b="0" i="1" smtClean="0">
                                          <a:effectLst/>
                                          <a:latin typeface="Cambria Math" panose="02040503050406030204" pitchFamily="18" charset="0"/>
                                        </a:rPr>
                                        <m:t>𝑃</m:t>
                                      </m:r>
                                    </m:e>
                                    <m:sub>
                                      <m:r>
                                        <a:rPr lang="en-GB" b="0" i="1" smtClean="0">
                                          <a:effectLst/>
                                          <a:latin typeface="Cambria Math" panose="02040503050406030204" pitchFamily="18" charset="0"/>
                                        </a:rPr>
                                        <m:t>𝑖𝑛</m:t>
                                      </m:r>
                                    </m:sub>
                                  </m:sSub>
                                </m:den>
                              </m:f>
                            </m:e>
                          </m:d>
                        </m:e>
                      </m:func>
                    </m:oMath>
                  </m:oMathPara>
                </a14:m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𝑑𝐵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=10</m:t>
                      </m:r>
                      <m:func>
                        <m:funcPr>
                          <m:ctrlPr>
                            <a:rPr lang="en-GB" b="0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GB">
                                  <a:latin typeface="Cambria Math" panose="02040503050406030204" pitchFamily="18" charset="0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10</m:t>
                              </m:r>
                            </m:sub>
                          </m:sSub>
                        </m:fName>
                        <m:e>
                          <m:d>
                            <m:dPr>
                              <m:ctrlPr>
                                <a:rPr lang="en-GB" b="0" i="1" smtClean="0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effectLst/>
                                  <a:latin typeface="Cambria Math" panose="02040503050406030204" pitchFamily="18" charset="0"/>
                                </a:rPr>
                                <m:t>0.5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b="0" i="0" dirty="0">
                  <a:effectLst/>
                  <a:latin typeface="Lato" panose="020F0502020204030203" pitchFamily="34" charset="0"/>
                </a:endParaRPr>
              </a:p>
              <a:p>
                <a:pPr marL="0" indent="0" algn="l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𝑑𝑏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=−3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𝑑𝑏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IN" b="1" dirty="0"/>
                  <a:t>Also, </a:t>
                </a:r>
                <a14:m>
                  <m:oMath xmlns:m="http://schemas.openxmlformats.org/officeDocument/2006/math"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𝑑𝐵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=20</m:t>
                    </m:r>
                    <m:func>
                      <m:funcPr>
                        <m:ctrlP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10</m:t>
                            </m:r>
                          </m:sub>
                        </m:sSub>
                      </m:fName>
                      <m:e>
                        <m:d>
                          <m:dPr>
                            <m:ctrlP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GB" b="0" i="1" smtClean="0">
                                    <a:effectLst/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>
                                  <m:sSubPr>
                                    <m:ctrlPr>
                                      <a:rPr lang="en-GB" b="0" i="1" smtClean="0"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𝑜𝑢𝑡</m:t>
                                    </m:r>
                                  </m:sub>
                                </m:sSub>
                              </m:num>
                              <m:den>
                                <m:sSub>
                                  <m:sSubPr>
                                    <m:ctrlPr>
                                      <a:rPr lang="en-GB" b="0" i="1" smtClean="0">
                                        <a:effectLst/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effectLst/>
                                        <a:latin typeface="Cambria Math" panose="02040503050406030204" pitchFamily="18" charset="0"/>
                                      </a:rPr>
                                      <m:t>𝑖𝑛</m:t>
                                    </m:r>
                                  </m:sub>
                                </m:sSub>
                              </m:den>
                            </m:f>
                          </m:e>
                        </m:d>
                        <m:r>
                          <a:rPr lang="en-GB" i="1">
                            <a:latin typeface="Cambria Math" panose="02040503050406030204" pitchFamily="18" charset="0"/>
                          </a:rPr>
                          <m:t>=20</m:t>
                        </m:r>
                        <m:func>
                          <m:func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GB">
                                    <a:latin typeface="Cambria Math" panose="02040503050406030204" pitchFamily="18" charset="0"/>
                                  </a:rPr>
                                  <m:t>log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10</m:t>
                                </m:r>
                              </m:sub>
                            </m:sSub>
                          </m:fName>
                          <m:e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f>
                                  <m:f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0.707</m:t>
                                    </m:r>
                                    <m:sSub>
                                      <m:sSubPr>
                                        <m:ctrlP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𝑉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𝑚𝑎𝑥</m:t>
                                        </m:r>
                                      </m:sub>
                                    </m:sSub>
                                  </m:num>
                                  <m:den>
                                    <m:sSub>
                                      <m:sSubPr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𝑉</m:t>
                                        </m:r>
                                      </m:e>
                                      <m:sub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𝑚𝑎𝑥</m:t>
                                        </m:r>
                                      </m:sub>
                                    </m:sSub>
                                  </m:den>
                                </m:f>
                              </m:e>
                            </m:d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=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−3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𝑑𝑏</m:t>
                            </m:r>
                          </m:e>
                        </m:func>
                      </m:e>
                    </m:func>
                  </m:oMath>
                </a14:m>
                <a:endParaRPr lang="en-GB" b="0" i="0" dirty="0">
                  <a:effectLst/>
                </a:endParaRPr>
              </a:p>
              <a:p>
                <a:pPr marL="0" indent="0" algn="l">
                  <a:lnSpc>
                    <a:spcPct val="150000"/>
                  </a:lnSpc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D5DACF8-9A53-E4BF-88B8-454C75C9E1C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297244"/>
                <a:ext cx="11328339" cy="5060447"/>
              </a:xfrm>
              <a:blipFill>
                <a:blip r:embed="rId3"/>
                <a:stretch>
                  <a:fillRect l="-1076" t="-20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7645F3-0686-DD09-D289-39BF326148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8" y="6357691"/>
            <a:ext cx="5788309" cy="365125"/>
          </a:xfrm>
        </p:spPr>
        <p:txBody>
          <a:bodyPr/>
          <a:lstStyle/>
          <a:p>
            <a:r>
              <a:rPr lang="en-GB"/>
              <a:t>Lecture –10 /Electrical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4ACD24-EFB9-7F3A-71BD-64D33F7105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94092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13251B-F2A7-862C-B636-91EAA58C41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47A67-B9B5-0B0F-2D5A-F793DAA08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Low Pass Filter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F6278-7A8D-C4AC-B075-F867AC89BA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629" y="1600201"/>
            <a:ext cx="11366204" cy="4454533"/>
          </a:xfrm>
        </p:spPr>
        <p:txBody>
          <a:bodyPr>
            <a:normAutofit/>
          </a:bodyPr>
          <a:lstStyle/>
          <a:p>
            <a:r>
              <a:rPr lang="en-GB" dirty="0"/>
              <a:t>A low-pass filter (LPF) </a:t>
            </a:r>
            <a:r>
              <a:rPr lang="en-GB" b="1" dirty="0"/>
              <a:t>allows frequencies below a certain cutoff frequency </a:t>
            </a:r>
            <a:r>
              <a:rPr lang="en-GB" dirty="0"/>
              <a:t>to pass through while attenuating frequencies above the cutoff.</a:t>
            </a:r>
          </a:p>
          <a:p>
            <a:r>
              <a:rPr lang="en-GB" dirty="0"/>
              <a:t>A simple RC low-pass filter has a resistor in series to the supply, a capacitor connected to ground and the output taken across the capacitor.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3EF649-860E-4267-7650-8DF39E98EE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–10 /Electrical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DA9ECA-6D64-2C1A-2C90-E1798162C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1026" name="Picture 2" descr="RC Passive Low-Pass Filter - Filters ...">
            <a:extLst>
              <a:ext uri="{FF2B5EF4-FFF2-40B4-BE49-F238E27FC236}">
                <a16:creationId xmlns:a16="http://schemas.microsoft.com/office/drawing/2014/main" id="{6D39AB51-CADA-6ADB-253C-D0C30DD843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8943" y="3827467"/>
            <a:ext cx="3113105" cy="2019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50326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737877-15B2-B76B-7CF0-4CE396F3EF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F101A-06EA-96D8-24BE-1BCA89556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Low Pass Filter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C6FB02-90C9-E972-A200-9D0B325C48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629" y="1600201"/>
            <a:ext cx="10822834" cy="4454533"/>
          </a:xfrm>
        </p:spPr>
        <p:txBody>
          <a:bodyPr>
            <a:normAutofit/>
          </a:bodyPr>
          <a:lstStyle/>
          <a:p>
            <a:r>
              <a:rPr lang="en-GB" dirty="0"/>
              <a:t>When the </a:t>
            </a:r>
            <a:r>
              <a:rPr lang="en-GB" b="1" dirty="0"/>
              <a:t>input frequency is low</a:t>
            </a:r>
            <a:r>
              <a:rPr lang="en-GB" dirty="0"/>
              <a:t>, the </a:t>
            </a:r>
            <a:r>
              <a:rPr lang="en-GB" b="1" dirty="0"/>
              <a:t>capacitor reactance is high </a:t>
            </a:r>
            <a:r>
              <a:rPr lang="en-GB" dirty="0"/>
              <a:t>relative to the resistor, So most of the input voltage drops across the capacitor. </a:t>
            </a:r>
          </a:p>
          <a:p>
            <a:r>
              <a:rPr lang="en-GB" dirty="0"/>
              <a:t>When the </a:t>
            </a:r>
            <a:r>
              <a:rPr lang="en-GB" b="1" dirty="0"/>
              <a:t>input frequency is high</a:t>
            </a:r>
            <a:r>
              <a:rPr lang="en-GB" dirty="0"/>
              <a:t>, the </a:t>
            </a:r>
            <a:r>
              <a:rPr lang="en-GB" b="1" dirty="0"/>
              <a:t>capacitor reactance is low</a:t>
            </a:r>
            <a:r>
              <a:rPr lang="en-GB" dirty="0"/>
              <a:t> relative to the resistor, so more voltage drops across the resistor. </a:t>
            </a:r>
          </a:p>
          <a:p>
            <a:r>
              <a:rPr lang="en-GB" dirty="0"/>
              <a:t>This means that </a:t>
            </a:r>
            <a:r>
              <a:rPr lang="en-GB" b="1" dirty="0"/>
              <a:t>low frequencies pass </a:t>
            </a:r>
            <a:r>
              <a:rPr lang="en-GB" dirty="0"/>
              <a:t>through, while high frequencies are blocked.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D11FBC-1490-D15E-18F0-E403C9E6D8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–10 /Electrical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0AF088-7F88-04F7-8754-BA121ABFD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04327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6703ED-F37C-E9F5-C65A-C17BE3CBB6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B4CB8B-13EA-DD18-85EA-007282223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Low Pass Filter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9FD23F-4131-BFE8-3433-D8CF074F11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629" y="1600201"/>
            <a:ext cx="11366204" cy="4454533"/>
          </a:xfrm>
        </p:spPr>
        <p:txBody>
          <a:bodyPr>
            <a:normAutofit/>
          </a:bodyPr>
          <a:lstStyle/>
          <a:p>
            <a:r>
              <a:rPr lang="en-GB" dirty="0"/>
              <a:t>Used in audio processing to removing high-frequency noise, smoothing rectified DC output, Image processing communication systems, and signal conditioning.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2C9770-7ADB-0DE4-F947-11E47B33C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–10 /Electrical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0AB6A3-53EE-895B-F878-152DF264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1026" name="Picture 2" descr="RF and Microwave Filters : A General discussion - Deti microwave">
            <a:extLst>
              <a:ext uri="{FF2B5EF4-FFF2-40B4-BE49-F238E27FC236}">
                <a16:creationId xmlns:a16="http://schemas.microsoft.com/office/drawing/2014/main" id="{E6A7995E-FCD1-5AB4-089D-F533DB6877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6142" y="2891278"/>
            <a:ext cx="4495800" cy="3562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05599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402DD0-7A8F-FCA1-DD03-4667B70DA5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A96091-0783-7386-211F-F9308F8541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High Pass Filter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BEBDCC-40DD-B02F-360F-2E74C4EBFC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629" y="1600201"/>
            <a:ext cx="11366204" cy="4454533"/>
          </a:xfrm>
        </p:spPr>
        <p:txBody>
          <a:bodyPr>
            <a:normAutofit/>
          </a:bodyPr>
          <a:lstStyle/>
          <a:p>
            <a:r>
              <a:rPr lang="en-GB" dirty="0"/>
              <a:t>A high-pass filter (HPF) allows frequencies above a certain cutoff frequency to pass through while attenuating frequencies below the cutoff.</a:t>
            </a:r>
          </a:p>
          <a:p>
            <a:r>
              <a:rPr lang="en-GB" dirty="0"/>
              <a:t>A simple RC high-pass filter has a capacitor in series with the supply, a resistor connected to ground and the output taken across the resistor.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D6926E-6468-6269-4E4D-8EAE0F8038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–10 /Electrical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BF4805-90BC-EA37-C373-C471ACAAAE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3074" name="Picture 2" descr="RC Passive High-Pass Filter - Filters ...">
            <a:extLst>
              <a:ext uri="{FF2B5EF4-FFF2-40B4-BE49-F238E27FC236}">
                <a16:creationId xmlns:a16="http://schemas.microsoft.com/office/drawing/2014/main" id="{3F625ED5-DF31-36E3-D1D1-0D7D41104A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6097" y="3918076"/>
            <a:ext cx="3760511" cy="243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53536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F41796-3223-E4CF-C2BC-DF8F2E8282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649D02-9A1B-52CC-BB5D-473FE7DD13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High Pass Filter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2FCD7E-B913-B3B7-D177-5879A6819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629" y="1600201"/>
            <a:ext cx="11366204" cy="4454533"/>
          </a:xfrm>
        </p:spPr>
        <p:txBody>
          <a:bodyPr>
            <a:normAutofit/>
          </a:bodyPr>
          <a:lstStyle/>
          <a:p>
            <a:r>
              <a:rPr lang="en-GB" dirty="0"/>
              <a:t>When the </a:t>
            </a:r>
            <a:r>
              <a:rPr lang="en-GB" b="1" dirty="0"/>
              <a:t>input frequency is low</a:t>
            </a:r>
            <a:r>
              <a:rPr lang="en-GB" dirty="0"/>
              <a:t>, the </a:t>
            </a:r>
            <a:r>
              <a:rPr lang="en-GB" b="1" dirty="0"/>
              <a:t>capacitor reactance is high. It blocks most of the signal, very little voltage reaches the output.</a:t>
            </a:r>
          </a:p>
          <a:p>
            <a:r>
              <a:rPr lang="en-GB" dirty="0"/>
              <a:t>When the </a:t>
            </a:r>
            <a:r>
              <a:rPr lang="en-GB" b="1" dirty="0"/>
              <a:t>input frequency is high</a:t>
            </a:r>
            <a:r>
              <a:rPr lang="en-GB" dirty="0"/>
              <a:t>, the </a:t>
            </a:r>
            <a:r>
              <a:rPr lang="en-GB" b="1" dirty="0"/>
              <a:t>capacitor reactance is low. It blocks most of the signal</a:t>
            </a:r>
            <a:r>
              <a:rPr lang="en-GB" dirty="0"/>
              <a:t>, more voltage reaches the output.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50150-6C09-B199-6516-1723A10514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–10 /Electrical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6DA852-69B9-8EA8-2FC8-3F50235928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91936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340C95-CF1F-9B9F-418A-1266749154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BA444-2DB0-72D2-7DDC-0FE370F768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High Pass Filter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277E8-54F8-B4AE-7685-938C0FE292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629" y="1600201"/>
            <a:ext cx="11366204" cy="4454533"/>
          </a:xfrm>
        </p:spPr>
        <p:txBody>
          <a:bodyPr>
            <a:normAutofit/>
          </a:bodyPr>
          <a:lstStyle/>
          <a:p>
            <a:r>
              <a:rPr lang="en-GB" dirty="0"/>
              <a:t>Used in audio processing, Removal of low-frequency noise, communication systems, vibration and motion sensing, and signal conditioning.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2515A7-B106-A77A-0F4F-E78820395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–10 /Electrical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B6AF28-E709-EE3A-ED8A-51EDEEDC96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6C0A107-7B02-296E-8F90-DD593D4FF2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8064" y="2748931"/>
            <a:ext cx="4880941" cy="316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9759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BFAC5F-5504-3A94-DC33-6CEEF38814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1D423-9726-F98F-2F66-80D38B934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endParaRPr lang="en-IN" dirty="0">
              <a:solidFill>
                <a:schemeClr val="bg1"/>
              </a:solidFill>
              <a:latin typeface="+mn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032AA74-27E0-9334-33AA-8CEA3891A3E2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Cutoff frequency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It's the </a:t>
                </a:r>
                <a:r>
                  <a:rPr lang="en-GB" b="1" dirty="0"/>
                  <a:t>specific frequency </a:t>
                </a:r>
                <a:r>
                  <a:rPr lang="en-GB" dirty="0"/>
                  <a:t>at which a circuit starts to </a:t>
                </a:r>
                <a:r>
                  <a:rPr lang="en-GB" b="1" dirty="0"/>
                  <a:t>reduce or attenuate the  signal.</a:t>
                </a:r>
              </a:p>
              <a:p>
                <a:pPr marL="0" indent="0">
                  <a:buNone/>
                </a:pPr>
                <a:r>
                  <a:rPr lang="en-GB" b="0" i="0" dirty="0">
                    <a:solidFill>
                      <a:srgbClr val="212529"/>
                    </a:solidFill>
                    <a:effectLst/>
                    <a:latin typeface="Graphik LC Web"/>
                  </a:rPr>
                  <a:t>The cutoff frequency is defined as the </a:t>
                </a:r>
                <a:r>
                  <a:rPr lang="en-GB" b="1" i="0" dirty="0">
                    <a:solidFill>
                      <a:srgbClr val="212529"/>
                    </a:solidFill>
                    <a:effectLst/>
                    <a:latin typeface="Graphik LC Web"/>
                  </a:rPr>
                  <a:t>frequency at which the power of the signal falls to half of its </a:t>
                </a:r>
                <a:r>
                  <a:rPr lang="en-GB" b="1" dirty="0">
                    <a:solidFill>
                      <a:srgbClr val="212529"/>
                    </a:solidFill>
                    <a:latin typeface="Graphik LC Web"/>
                  </a:rPr>
                  <a:t>maximum</a:t>
                </a:r>
                <a:r>
                  <a:rPr lang="en-GB" b="1" i="0" dirty="0">
                    <a:solidFill>
                      <a:srgbClr val="212529"/>
                    </a:solidFill>
                    <a:effectLst/>
                    <a:latin typeface="Graphik LC Web"/>
                  </a:rPr>
                  <a:t> value</a:t>
                </a:r>
                <a:r>
                  <a:rPr lang="en-GB" dirty="0">
                    <a:solidFill>
                      <a:srgbClr val="212529"/>
                    </a:solidFill>
                    <a:latin typeface="Graphik LC Web"/>
                  </a:rPr>
                  <a:t>, </a:t>
                </a:r>
                <a:r>
                  <a:rPr lang="en-GB" dirty="0"/>
                  <a:t>or the voltage/current amplitude falls to 70.7% of its maximum value.</a:t>
                </a:r>
                <a:endParaRPr lang="en-GB" b="0" i="0" dirty="0">
                  <a:solidFill>
                    <a:srgbClr val="212529"/>
                  </a:solidFill>
                  <a:effectLst/>
                  <a:latin typeface="Graphik LC Web"/>
                </a:endParaRP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m:rPr>
                              <m:sty m:val="p"/>
                            </m:rPr>
                            <a:rPr lang="el-GR" b="0" i="1" smtClean="0">
                              <a:latin typeface="Cambria Math" panose="02040503050406030204" pitchFamily="18" charset="0"/>
                            </a:rPr>
                            <m:t>π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𝑅𝐶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032AA74-27E0-9334-33AA-8CEA3891A3E2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2329" r="-12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84012E8-3BBA-CEE0-9C85-BFBA91F90C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–10 /Electrical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FBC9B8-B4F0-273B-0234-9DA124411C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39817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Resonance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8" y="6357691"/>
            <a:ext cx="5788309" cy="365125"/>
          </a:xfrm>
        </p:spPr>
        <p:txBody>
          <a:bodyPr/>
          <a:lstStyle/>
          <a:p>
            <a:r>
              <a:rPr lang="en-GB"/>
              <a:t>Lecture –10 /Electrical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14AD663B-2949-E575-88E0-B90458198B4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87661"/>
                <a:ext cx="10972800" cy="4363277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Attenuation</a:t>
                </a:r>
              </a:p>
              <a:p>
                <a:pPr marL="0" indent="0">
                  <a:buNone/>
                </a:pPr>
                <a:r>
                  <a:rPr lang="en-GB" dirty="0"/>
                  <a:t>Attenuation in an RLC circuit refers to the </a:t>
                </a:r>
                <a:r>
                  <a:rPr lang="en-GB" b="1" dirty="0"/>
                  <a:t>reduction in the amplitude of the signal as it passes through the circuit</a:t>
                </a:r>
                <a:r>
                  <a:rPr lang="en-GB" dirty="0"/>
                  <a:t>. </a:t>
                </a:r>
              </a:p>
              <a:p>
                <a:pPr marL="0" indent="0">
                  <a:buNone/>
                </a:pPr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The measured 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input voltage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𝒊𝒏</m:t>
                        </m:r>
                      </m:sub>
                    </m:sSub>
                  </m:oMath>
                </a14:m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 </a:t>
                </a:r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and 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output voltage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𝒐𝒖𝒕</m:t>
                        </m:r>
                      </m:sub>
                    </m:sSub>
                  </m:oMath>
                </a14:m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 </a:t>
                </a:r>
                <a:r>
                  <a:rPr lang="en-GB" dirty="0"/>
                  <a:t>can be used to</a:t>
                </a:r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 calculate the attenuation at each frequency using the formula: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𝐴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=20</m:t>
                      </m:r>
                      <m:sSub>
                        <m:sSub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𝑙𝑜𝑔</m:t>
                          </m:r>
                        </m:e>
                        <m:sub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10</m:t>
                          </m:r>
                        </m:sub>
                      </m:sSub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(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0" i="1" smtClean="0">
                                  <a:solidFill>
                                    <a:schemeClr val="tx1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𝑜𝑢𝑡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solidFill>
                                    <a:schemeClr val="tx1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𝑖𝑛</m:t>
                              </m:r>
                            </m:sub>
                          </m:sSub>
                        </m:den>
                      </m:f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en-GB" b="0" i="0" dirty="0">
                    <a:effectLst/>
                  </a:rPr>
                  <a:t>Attenuation is expressed in decibels (dB).</a:t>
                </a:r>
              </a:p>
            </p:txBody>
          </p:sp>
        </mc:Choice>
        <mc:Fallback xmlns="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14AD663B-2949-E575-88E0-B90458198B4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87661"/>
                <a:ext cx="10972800" cy="4363277"/>
              </a:xfrm>
              <a:blipFill>
                <a:blip r:embed="rId3"/>
                <a:stretch>
                  <a:fillRect l="-1111" t="-237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089322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Resonance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A coil having a resistance of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𝟏𝟎</m:t>
                    </m:r>
                    <m:r>
                      <m:rPr>
                        <m:nor/>
                      </m:rPr>
                      <a:rPr lang="el-GR" b="1" dirty="0"/>
                      <m:t>Ω</m:t>
                    </m:r>
                  </m:oMath>
                </a14:m>
                <a:r>
                  <a:rPr lang="en-IN" b="1" dirty="0"/>
                  <a:t> and an inductance of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𝟏𝟐𝟓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𝒎𝑯</m:t>
                    </m:r>
                  </m:oMath>
                </a14:m>
                <a:r>
                  <a:rPr lang="en-IN" b="1" dirty="0"/>
                  <a:t> is connected in series with a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𝟔𝟎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𝝁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𝑭</m:t>
                    </m:r>
                  </m:oMath>
                </a14:m>
                <a:r>
                  <a:rPr lang="en-IN" b="1" dirty="0"/>
                  <a:t> capacitor across a 120V supply. At what frequency does resonance occurs? Find the current flowing at the resonance frequency.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5213" y="1452567"/>
                <a:ext cx="11328339" cy="4905124"/>
              </a:xfrm>
              <a:blipFill>
                <a:blip r:embed="rId3"/>
                <a:stretch>
                  <a:fillRect l="-1076" t="-198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–10 /Electrical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4315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AF2E9D-3E95-DCB7-497F-77818D0C8C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59B98-E00B-D39D-2E4D-E589BE991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Parallel Resonance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A459AF-C5CF-A5A3-8FD1-510166833B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213" y="1452567"/>
            <a:ext cx="11328339" cy="49051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Reference: </a:t>
            </a:r>
          </a:p>
          <a:p>
            <a:r>
              <a:rPr lang="en-GB" dirty="0">
                <a:effectLst/>
                <a:ea typeface="Calibri" panose="020F0502020204030204" pitchFamily="34" charset="0"/>
              </a:rPr>
              <a:t>Bird, J. (2010) </a:t>
            </a:r>
            <a:r>
              <a:rPr lang="en-GB" i="1" dirty="0">
                <a:effectLst/>
                <a:ea typeface="Calibri" panose="020F0502020204030204" pitchFamily="34" charset="0"/>
              </a:rPr>
              <a:t>Electrical Circuit Theory and Technology, </a:t>
            </a:r>
            <a:r>
              <a:rPr lang="en-GB" dirty="0">
                <a:effectLst/>
                <a:ea typeface="Calibri" panose="020F0502020204030204" pitchFamily="34" charset="0"/>
              </a:rPr>
              <a:t>4</a:t>
            </a:r>
            <a:r>
              <a:rPr lang="en-GB" baseline="30000" dirty="0">
                <a:effectLst/>
                <a:ea typeface="Calibri" panose="020F0502020204030204" pitchFamily="34" charset="0"/>
              </a:rPr>
              <a:t>th</a:t>
            </a:r>
            <a:r>
              <a:rPr lang="en-GB" dirty="0">
                <a:effectLst/>
                <a:ea typeface="Calibri" panose="020F0502020204030204" pitchFamily="34" charset="0"/>
              </a:rPr>
              <a:t> Ed,  Oxford: </a:t>
            </a:r>
            <a:r>
              <a:rPr lang="en-GB" dirty="0" err="1">
                <a:effectLst/>
                <a:ea typeface="Calibri" panose="020F0502020204030204" pitchFamily="34" charset="0"/>
              </a:rPr>
              <a:t>Newnes</a:t>
            </a:r>
            <a:r>
              <a:rPr lang="en-GB" dirty="0">
                <a:effectLst/>
                <a:ea typeface="Calibri" panose="020F0502020204030204" pitchFamily="34" charset="0"/>
              </a:rPr>
              <a:t> (2010)</a:t>
            </a:r>
            <a:endParaRPr lang="en-GB" dirty="0">
              <a:ea typeface="Calibri" panose="020F0502020204030204" pitchFamily="34" charset="0"/>
            </a:endParaRPr>
          </a:p>
          <a:p>
            <a:r>
              <a:rPr lang="en-IN" dirty="0"/>
              <a:t>James W Nilsson, Susan A Riedel, Electric Circuits, 9</a:t>
            </a:r>
            <a:r>
              <a:rPr lang="en-IN" baseline="30000" dirty="0"/>
              <a:t>th</a:t>
            </a:r>
            <a:r>
              <a:rPr lang="en-IN" dirty="0"/>
              <a:t> edition, prentice Hall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EDD3BA-306A-136C-2E74-19ED096500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–10 /Electrical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FB2B61-D63D-5605-EDD6-FA42F7698B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832661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–10 /Electrical Principles</a:t>
            </a:r>
            <a:endParaRPr lang="en-US" sz="1200" kern="1200" dirty="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FD6B2E1200AF48BA448E754939966D" ma:contentTypeVersion="4" ma:contentTypeDescription="Create a new document." ma:contentTypeScope="" ma:versionID="bd553f5816e880c847bd62189d2b4110">
  <xsd:schema xmlns:xsd="http://www.w3.org/2001/XMLSchema" xmlns:xs="http://www.w3.org/2001/XMLSchema" xmlns:p="http://schemas.microsoft.com/office/2006/metadata/properties" xmlns:ns2="b32c28a0-a8b9-423e-b7e6-2e8a7477bef9" targetNamespace="http://schemas.microsoft.com/office/2006/metadata/properties" ma:root="true" ma:fieldsID="9233e294881767674248c4451ece8fb7" ns2:_="">
    <xsd:import namespace="b32c28a0-a8b9-423e-b7e6-2e8a7477bef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32c28a0-a8b9-423e-b7e6-2e8a7477bef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5729F04-4CC7-4714-8316-28395E0D838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32c28a0-a8b9-423e-b7e6-2e8a7477bef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purl.org/dc/terms/"/>
    <ds:schemaRef ds:uri="http://purl.org/dc/elements/1.1/"/>
    <ds:schemaRef ds:uri="http://www.w3.org/XML/1998/namespace"/>
    <ds:schemaRef ds:uri="http://schemas.openxmlformats.org/package/2006/metadata/core-properties"/>
    <ds:schemaRef ds:uri="http://schemas.microsoft.com/office/2006/documentManagement/types"/>
    <ds:schemaRef ds:uri="211f9404-bca0-4bcf-9c1d-965ccb6f8d2d"/>
    <ds:schemaRef ds:uri="http://schemas.microsoft.com/office/infopath/2007/PartnerControls"/>
    <ds:schemaRef ds:uri="http://purl.org/dc/dcmitype/"/>
    <ds:schemaRef ds:uri="303dbf9b-b85b-46a0-94f1-894078c07ecd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1321</Words>
  <Application>Microsoft Office PowerPoint</Application>
  <PresentationFormat>Widescreen</PresentationFormat>
  <Paragraphs>164</Paragraphs>
  <Slides>23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23</vt:i4>
      </vt:variant>
    </vt:vector>
  </HeadingPairs>
  <TitlesOfParts>
    <vt:vector size="32" baseType="lpstr">
      <vt:lpstr>Graphik LC Web</vt:lpstr>
      <vt:lpstr>Arial</vt:lpstr>
      <vt:lpstr>Calibri</vt:lpstr>
      <vt:lpstr>Calibri Light</vt:lpstr>
      <vt:lpstr>Cambria Math</vt:lpstr>
      <vt:lpstr>Lato</vt:lpstr>
      <vt:lpstr>UWTSD 200_Title Page</vt:lpstr>
      <vt:lpstr>UWTSD 200_Title Page 2</vt:lpstr>
      <vt:lpstr>UWTSD 200_Text 4</vt:lpstr>
      <vt:lpstr>PowerPoint Presentation</vt:lpstr>
      <vt:lpstr>Content</vt:lpstr>
      <vt:lpstr>Tuned Circuits</vt:lpstr>
      <vt:lpstr>Tuned Circuits</vt:lpstr>
      <vt:lpstr>Resonance</vt:lpstr>
      <vt:lpstr>Series Resonance</vt:lpstr>
      <vt:lpstr>Bandwidth and Selectivity</vt:lpstr>
      <vt:lpstr>Bandwidth and Selectivity</vt:lpstr>
      <vt:lpstr>Bandwidth and Selectivity</vt:lpstr>
      <vt:lpstr>Resonance</vt:lpstr>
      <vt:lpstr>Resonance</vt:lpstr>
      <vt:lpstr>PowerPoint Presentation</vt:lpstr>
      <vt:lpstr>Low Pass Filter</vt:lpstr>
      <vt:lpstr>Low Pass Filter</vt:lpstr>
      <vt:lpstr>Low Pass Filter</vt:lpstr>
      <vt:lpstr>High Pass Filter</vt:lpstr>
      <vt:lpstr>High Pass Filter</vt:lpstr>
      <vt:lpstr>High Pass Filter</vt:lpstr>
      <vt:lpstr>PowerPoint Presentation</vt:lpstr>
      <vt:lpstr>Resonance</vt:lpstr>
      <vt:lpstr>Resonance</vt:lpstr>
      <vt:lpstr>Parallel Resonance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155</cp:revision>
  <dcterms:created xsi:type="dcterms:W3CDTF">2021-03-09T15:35:42Z</dcterms:created>
  <dcterms:modified xsi:type="dcterms:W3CDTF">2026-03-20T12:43:49Z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0x010100B1FD6B2E1200AF48BA448E754939966D</vt:lpwstr>
  </property>
</Properties>
</file>