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63" r:id="rId4"/>
    <p:sldId id="260" r:id="rId5"/>
    <p:sldId id="258" r:id="rId6"/>
    <p:sldId id="261" r:id="rId7"/>
    <p:sldId id="262" r:id="rId8"/>
    <p:sldId id="259"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CD3B6C-B093-4842-98C5-8C9D2DFE55AA}" v="15" dt="2022-06-18T01:56:25.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p:scale>
          <a:sx n="58" d="100"/>
          <a:sy n="58"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277724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3730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6/19/2022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724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4989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92717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66871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300399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423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104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726189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6/19/2022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69580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6/19/2022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622558862"/>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cirp.org/Journal/PaperInformation.aspx?PaperID=75548"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altc.alt.ac.uk/blog/2012/06/staff-development-through-tightly-integrated-blended-learning-the-supporting-learning-and-teaching-programme-at-imperial-college-london/"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rasjacobson.com/tag/graduation/" TargetMode="External"/><Relationship Id="rId2" Type="http://schemas.openxmlformats.org/officeDocument/2006/relationships/image" Target="../media/image5.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orditout.com/word-cloud/4779945"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hrbartender.com/2021/recruiting/talent-intelligence-workforce-planning/"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talkingdrugs.org/general-election-2017-drug-policies-of-the-main-parties"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blogdopaulus.com/2012_05_27_archive.html"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orditout.com/word-cloud/655156" TargetMode="Externa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0" name="Rectangle 10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7C5B2-78F0-5E1A-F209-568ADF4D9FAA}"/>
              </a:ext>
            </a:extLst>
          </p:cNvPr>
          <p:cNvSpPr>
            <a:spLocks noGrp="1"/>
          </p:cNvSpPr>
          <p:nvPr>
            <p:ph type="ctrTitle"/>
          </p:nvPr>
        </p:nvSpPr>
        <p:spPr>
          <a:xfrm>
            <a:off x="1079510" y="4575967"/>
            <a:ext cx="4457690" cy="1720850"/>
          </a:xfrm>
        </p:spPr>
        <p:txBody>
          <a:bodyPr vert="horz" lIns="91440" tIns="45720" rIns="91440" bIns="45720" rtlCol="0" anchor="ctr" anchorCtr="0">
            <a:normAutofit/>
          </a:bodyPr>
          <a:lstStyle/>
          <a:p>
            <a:pPr>
              <a:lnSpc>
                <a:spcPct val="90000"/>
              </a:lnSpc>
            </a:pPr>
            <a:r>
              <a:rPr lang="en-US" sz="3000" kern="1200" cap="none" spc="0" baseline="0">
                <a:latin typeface="+mj-lt"/>
                <a:ea typeface="+mj-ea"/>
                <a:cs typeface="+mj-cs"/>
              </a:rPr>
              <a:t>Understanding and solving the problem of staff shortage in proper care</a:t>
            </a:r>
          </a:p>
        </p:txBody>
      </p:sp>
      <p:sp>
        <p:nvSpPr>
          <p:cNvPr id="3" name="Subtitle 2">
            <a:extLst>
              <a:ext uri="{FF2B5EF4-FFF2-40B4-BE49-F238E27FC236}">
                <a16:creationId xmlns:a16="http://schemas.microsoft.com/office/drawing/2014/main" id="{0639BB89-3591-FDD2-2447-B13D50462CC7}"/>
              </a:ext>
            </a:extLst>
          </p:cNvPr>
          <p:cNvSpPr>
            <a:spLocks noGrp="1"/>
          </p:cNvSpPr>
          <p:nvPr>
            <p:ph type="subTitle" idx="1"/>
          </p:nvPr>
        </p:nvSpPr>
        <p:spPr>
          <a:xfrm>
            <a:off x="6654801" y="4575967"/>
            <a:ext cx="4451347" cy="1720850"/>
          </a:xfrm>
        </p:spPr>
        <p:txBody>
          <a:bodyPr vert="horz" lIns="91440" tIns="45720" rIns="91440" bIns="45720" rtlCol="0" anchor="ctr">
            <a:normAutofit/>
          </a:bodyPr>
          <a:lstStyle/>
          <a:p>
            <a:pPr>
              <a:lnSpc>
                <a:spcPct val="115000"/>
              </a:lnSpc>
            </a:pPr>
            <a:r>
              <a:rPr lang="en-US" sz="1300" err="1"/>
              <a:t>Nume</a:t>
            </a:r>
            <a:r>
              <a:rPr lang="en-US" sz="1300"/>
              <a:t>    : Nicolae Mihai</a:t>
            </a:r>
          </a:p>
          <a:p>
            <a:pPr>
              <a:lnSpc>
                <a:spcPct val="115000"/>
              </a:lnSpc>
            </a:pPr>
            <a:r>
              <a:rPr lang="en-US" sz="1300"/>
              <a:t>Student Number: 2124103</a:t>
            </a:r>
          </a:p>
          <a:p>
            <a:pPr>
              <a:lnSpc>
                <a:spcPct val="115000"/>
              </a:lnSpc>
            </a:pPr>
            <a:r>
              <a:rPr lang="en-US" sz="1300"/>
              <a:t>Module : BMSW problem solving and   decision making</a:t>
            </a:r>
          </a:p>
          <a:p>
            <a:pPr>
              <a:lnSpc>
                <a:spcPct val="115000"/>
              </a:lnSpc>
            </a:pPr>
            <a:r>
              <a:rPr lang="en-US" sz="1300"/>
              <a:t>Lecturer </a:t>
            </a:r>
            <a:r>
              <a:rPr lang="en-US" sz="1300" err="1"/>
              <a:t>Chijioke</a:t>
            </a:r>
            <a:r>
              <a:rPr lang="en-US" sz="1300"/>
              <a:t> D Uba</a:t>
            </a:r>
          </a:p>
        </p:txBody>
      </p:sp>
      <p:pic>
        <p:nvPicPr>
          <p:cNvPr id="6" name="Picture 5" descr="Diagram&#10;&#10;Description automatically generated">
            <a:extLst>
              <a:ext uri="{FF2B5EF4-FFF2-40B4-BE49-F238E27FC236}">
                <a16:creationId xmlns:a16="http://schemas.microsoft.com/office/drawing/2014/main" id="{F91A45D8-CC5F-6DDD-C3B9-058E0CE611B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0360" b="-3"/>
          <a:stretch/>
        </p:blipFill>
        <p:spPr>
          <a:xfrm>
            <a:off x="6093600" y="10"/>
            <a:ext cx="6098400" cy="4013990"/>
          </a:xfrm>
          <a:prstGeom prst="rect">
            <a:avLst/>
          </a:prstGeom>
        </p:spPr>
      </p:pic>
      <p:pic>
        <p:nvPicPr>
          <p:cNvPr id="26" name="Picture 3">
            <a:extLst>
              <a:ext uri="{FF2B5EF4-FFF2-40B4-BE49-F238E27FC236}">
                <a16:creationId xmlns:a16="http://schemas.microsoft.com/office/drawing/2014/main" id="{21E57E37-9B05-C604-B113-08AED03DF845}"/>
              </a:ext>
            </a:extLst>
          </p:cNvPr>
          <p:cNvPicPr>
            <a:picLocks noChangeAspect="1"/>
          </p:cNvPicPr>
          <p:nvPr/>
        </p:nvPicPr>
        <p:blipFill rotWithShape="1">
          <a:blip r:embed="rId4"/>
          <a:srcRect b="1373"/>
          <a:stretch/>
        </p:blipFill>
        <p:spPr>
          <a:xfrm>
            <a:off x="20" y="10"/>
            <a:ext cx="6098380" cy="4014777"/>
          </a:xfrm>
          <a:prstGeom prst="rect">
            <a:avLst/>
          </a:prstGeom>
        </p:spPr>
      </p:pic>
      <p:cxnSp>
        <p:nvCxnSpPr>
          <p:cNvPr id="111" name="Straight Connector 107">
            <a:extLst>
              <a:ext uri="{FF2B5EF4-FFF2-40B4-BE49-F238E27FC236}">
                <a16:creationId xmlns:a16="http://schemas.microsoft.com/office/drawing/2014/main" id="{0732F330-65C0-4C4B-A237-22DEFC8CBB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63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E01244A-BD60-B39E-D560-4E4C4EF4046B}"/>
              </a:ext>
            </a:extLst>
          </p:cNvPr>
          <p:cNvSpPr txBox="1"/>
          <p:nvPr/>
        </p:nvSpPr>
        <p:spPr>
          <a:xfrm>
            <a:off x="9731069" y="3813945"/>
            <a:ext cx="246093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scirp.org/Journal/PaperInformation.aspx?PaperID=7554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458107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7" name="Rectangle 11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6DC06-CC40-BDF4-259B-A5210888A62C}"/>
              </a:ext>
            </a:extLst>
          </p:cNvPr>
          <p:cNvSpPr>
            <a:spLocks noGrp="1"/>
          </p:cNvSpPr>
          <p:nvPr>
            <p:ph type="title"/>
          </p:nvPr>
        </p:nvSpPr>
        <p:spPr>
          <a:xfrm>
            <a:off x="990000" y="536575"/>
            <a:ext cx="4078800" cy="1453003"/>
          </a:xfrm>
        </p:spPr>
        <p:txBody>
          <a:bodyPr wrap="square" anchor="b">
            <a:normAutofit/>
          </a:bodyPr>
          <a:lstStyle/>
          <a:p>
            <a:pPr algn="ctr">
              <a:lnSpc>
                <a:spcPct val="90000"/>
              </a:lnSpc>
            </a:pPr>
            <a:r>
              <a:rPr lang="en-GB" sz="3000"/>
              <a:t>The nature and impact of staff Shortage on proper care its employees</a:t>
            </a:r>
          </a:p>
        </p:txBody>
      </p:sp>
      <p:cxnSp>
        <p:nvCxnSpPr>
          <p:cNvPr id="118" name="Straight Connector 112">
            <a:extLst>
              <a:ext uri="{FF2B5EF4-FFF2-40B4-BE49-F238E27FC236}">
                <a16:creationId xmlns:a16="http://schemas.microsoft.com/office/drawing/2014/main" id="{76D745DA-D03E-47A2-9936-01C39D51A4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594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99" name="Content Placeholder 2">
            <a:extLst>
              <a:ext uri="{FF2B5EF4-FFF2-40B4-BE49-F238E27FC236}">
                <a16:creationId xmlns:a16="http://schemas.microsoft.com/office/drawing/2014/main" id="{B7E22EAC-ECA2-584D-8D40-38285162E004}"/>
              </a:ext>
            </a:extLst>
          </p:cNvPr>
          <p:cNvSpPr>
            <a:spLocks noGrp="1"/>
          </p:cNvSpPr>
          <p:nvPr>
            <p:ph idx="1"/>
          </p:nvPr>
        </p:nvSpPr>
        <p:spPr>
          <a:xfrm>
            <a:off x="989999" y="1989578"/>
            <a:ext cx="4725001" cy="4331841"/>
          </a:xfrm>
        </p:spPr>
        <p:txBody>
          <a:bodyPr>
            <a:normAutofit/>
          </a:bodyPr>
          <a:lstStyle/>
          <a:p>
            <a:pPr>
              <a:lnSpc>
                <a:spcPct val="140000"/>
              </a:lnSpc>
            </a:pPr>
            <a:r>
              <a:rPr lang="en-GB" sz="1700" dirty="0"/>
              <a:t>Nature of the Problem </a:t>
            </a:r>
          </a:p>
          <a:p>
            <a:pPr>
              <a:lnSpc>
                <a:spcPct val="140000"/>
              </a:lnSpc>
            </a:pPr>
            <a:r>
              <a:rPr lang="en-GB" sz="1500" b="0" i="0" dirty="0">
                <a:solidFill>
                  <a:srgbClr val="2E2E2E"/>
                </a:solidFill>
                <a:effectLst/>
                <a:latin typeface="NexusSerif"/>
              </a:rPr>
              <a:t>The nature of the problem of warm equable paleoclimates is defined by investigating the mid-Cretaceous period. The problem consists of three components: (1) defining precisely the climatic state during any specified interval of geologic time; (2) specifying the external climatic forcing factors which may have been important; and (3) understanding the climatic response to any specific modifying influence</a:t>
            </a:r>
            <a:endParaRPr lang="en-GB" sz="1500" dirty="0"/>
          </a:p>
          <a:p>
            <a:pPr>
              <a:lnSpc>
                <a:spcPct val="140000"/>
              </a:lnSpc>
            </a:pPr>
            <a:endParaRPr lang="en-GB" sz="1500" dirty="0"/>
          </a:p>
          <a:p>
            <a:pPr>
              <a:lnSpc>
                <a:spcPct val="140000"/>
              </a:lnSpc>
            </a:pPr>
            <a:endParaRPr lang="en-GB" sz="1700" dirty="0"/>
          </a:p>
          <a:p>
            <a:pPr>
              <a:lnSpc>
                <a:spcPct val="140000"/>
              </a:lnSpc>
            </a:pPr>
            <a:endParaRPr lang="en-GB" sz="1700" dirty="0"/>
          </a:p>
        </p:txBody>
      </p:sp>
      <p:sp>
        <p:nvSpPr>
          <p:cNvPr id="119" name="Rectangle 114">
            <a:extLst>
              <a:ext uri="{FF2B5EF4-FFF2-40B4-BE49-F238E27FC236}">
                <a16:creationId xmlns:a16="http://schemas.microsoft.com/office/drawing/2014/main" id="{E95A6F56-5B66-4656-B01E-938834D6A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6" name="Picture 5" descr="Chart, pie chart&#10;&#10;Description automatically generated">
            <a:extLst>
              <a:ext uri="{FF2B5EF4-FFF2-40B4-BE49-F238E27FC236}">
                <a16:creationId xmlns:a16="http://schemas.microsoft.com/office/drawing/2014/main" id="{6125E3E5-1CDD-5CF8-8BCF-422C52933FE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51127" y="1777710"/>
            <a:ext cx="4999885" cy="3299924"/>
          </a:xfrm>
          <a:prstGeom prst="rect">
            <a:avLst/>
          </a:prstGeom>
        </p:spPr>
      </p:pic>
      <p:sp>
        <p:nvSpPr>
          <p:cNvPr id="7" name="TextBox 6">
            <a:extLst>
              <a:ext uri="{FF2B5EF4-FFF2-40B4-BE49-F238E27FC236}">
                <a16:creationId xmlns:a16="http://schemas.microsoft.com/office/drawing/2014/main" id="{37CC92C9-0358-57DA-FB8A-2799E8AB7695}"/>
              </a:ext>
            </a:extLst>
          </p:cNvPr>
          <p:cNvSpPr txBox="1"/>
          <p:nvPr/>
        </p:nvSpPr>
        <p:spPr>
          <a:xfrm>
            <a:off x="9186876" y="4877579"/>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ltc.alt.ac.uk/blog/2012/06/staff-development-through-tightly-integrated-blended-learning-the-supporting-learning-and-teaching-programme-at-imperial-college-lond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9948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6" name="Rectangle 3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F718C-7CCA-F8FE-8DE4-2414B998509E}"/>
              </a:ext>
            </a:extLst>
          </p:cNvPr>
          <p:cNvSpPr>
            <a:spLocks noGrp="1"/>
          </p:cNvSpPr>
          <p:nvPr>
            <p:ph type="title"/>
          </p:nvPr>
        </p:nvSpPr>
        <p:spPr>
          <a:xfrm>
            <a:off x="990000" y="536575"/>
            <a:ext cx="4078800" cy="1453003"/>
          </a:xfrm>
        </p:spPr>
        <p:txBody>
          <a:bodyPr vert="horz" wrap="square" lIns="91440" tIns="45720" rIns="91440" bIns="45720" rtlCol="0" anchor="b" anchorCtr="0">
            <a:normAutofit/>
          </a:bodyPr>
          <a:lstStyle/>
          <a:p>
            <a:pPr algn="ctr">
              <a:lnSpc>
                <a:spcPct val="90000"/>
              </a:lnSpc>
            </a:pPr>
            <a:r>
              <a:rPr lang="en-US" dirty="0"/>
              <a:t>Staff shortage is UK wide Problem </a:t>
            </a:r>
            <a:br>
              <a:rPr lang="en-US" dirty="0"/>
            </a:br>
            <a:endParaRPr lang="en-US" dirty="0"/>
          </a:p>
        </p:txBody>
      </p:sp>
      <p:cxnSp>
        <p:nvCxnSpPr>
          <p:cNvPr id="67" name="Straight Connector 41">
            <a:extLst>
              <a:ext uri="{FF2B5EF4-FFF2-40B4-BE49-F238E27FC236}">
                <a16:creationId xmlns:a16="http://schemas.microsoft.com/office/drawing/2014/main" id="{76D745DA-D03E-47A2-9936-01C39D51A4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594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8" name="Content Placeholder 36">
            <a:extLst>
              <a:ext uri="{FF2B5EF4-FFF2-40B4-BE49-F238E27FC236}">
                <a16:creationId xmlns:a16="http://schemas.microsoft.com/office/drawing/2014/main" id="{1CBD0AE8-AF77-049E-9BDA-03730CF5D646}"/>
              </a:ext>
            </a:extLst>
          </p:cNvPr>
          <p:cNvSpPr>
            <a:spLocks noGrp="1"/>
          </p:cNvSpPr>
          <p:nvPr>
            <p:ph idx="1"/>
          </p:nvPr>
        </p:nvSpPr>
        <p:spPr>
          <a:xfrm>
            <a:off x="990000" y="2877018"/>
            <a:ext cx="4078800" cy="2901482"/>
          </a:xfrm>
        </p:spPr>
        <p:txBody>
          <a:bodyPr>
            <a:normAutofit fontScale="70000" lnSpcReduction="20000"/>
          </a:bodyPr>
          <a:lstStyle/>
          <a:p>
            <a:r>
              <a:rPr lang="en-GB" dirty="0"/>
              <a:t>The NHS employs over a million staff. The past year has seen modest growth in the number of full-time equivalent (FTE) staff, with 18,567 more staff in July 2018 compared with a year before – an increase of 1.8%. But this is against a backdrop of more than 100,000 vacancies reported by trusts, a figure projected to only rise over the coming years.</a:t>
            </a:r>
            <a:endParaRPr lang="en-US" dirty="0"/>
          </a:p>
        </p:txBody>
      </p:sp>
      <p:pic>
        <p:nvPicPr>
          <p:cNvPr id="5" name="Content Placeholder 4" descr="A picture containing graphical user interface&#10;&#10;Description automatically generated">
            <a:extLst>
              <a:ext uri="{FF2B5EF4-FFF2-40B4-BE49-F238E27FC236}">
                <a16:creationId xmlns:a16="http://schemas.microsoft.com/office/drawing/2014/main" id="{84423ED8-2C18-7904-F4D2-2108D6F85A7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632" r="20541"/>
          <a:stretch/>
        </p:blipFill>
        <p:spPr>
          <a:xfrm>
            <a:off x="6080462" y="10"/>
            <a:ext cx="6111538" cy="6857990"/>
          </a:xfrm>
          <a:prstGeom prst="rect">
            <a:avLst/>
          </a:prstGeom>
        </p:spPr>
      </p:pic>
      <p:sp>
        <p:nvSpPr>
          <p:cNvPr id="6" name="TextBox 5">
            <a:extLst>
              <a:ext uri="{FF2B5EF4-FFF2-40B4-BE49-F238E27FC236}">
                <a16:creationId xmlns:a16="http://schemas.microsoft.com/office/drawing/2014/main" id="{C3B51274-26EF-1F49-08E2-32BB61C1C305}"/>
              </a:ext>
            </a:extLst>
          </p:cNvPr>
          <p:cNvSpPr txBox="1"/>
          <p:nvPr/>
        </p:nvSpPr>
        <p:spPr>
          <a:xfrm>
            <a:off x="9423293" y="6657945"/>
            <a:ext cx="27687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orientacionandujar.es/2015/11/06/coleccion-en-unidades-didacticas-de-experiencias-educativas-en-aprendizaje-cooperativ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845213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 name="Rectangle 26">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8D06E-B0CD-CC82-C5D7-A9A87992CBD4}"/>
              </a:ext>
            </a:extLst>
          </p:cNvPr>
          <p:cNvSpPr>
            <a:spLocks noGrp="1"/>
          </p:cNvSpPr>
          <p:nvPr>
            <p:ph type="ctrTitle"/>
          </p:nvPr>
        </p:nvSpPr>
        <p:spPr>
          <a:xfrm>
            <a:off x="990000" y="395289"/>
            <a:ext cx="4075200" cy="2226688"/>
          </a:xfrm>
        </p:spPr>
        <p:txBody>
          <a:bodyPr>
            <a:normAutofit/>
          </a:bodyPr>
          <a:lstStyle/>
          <a:p>
            <a:pPr>
              <a:lnSpc>
                <a:spcPct val="90000"/>
              </a:lnSpc>
            </a:pPr>
            <a:r>
              <a:rPr lang="en-GB" sz="3700" dirty="0"/>
              <a:t>Impact on employees and proper care</a:t>
            </a:r>
            <a:br>
              <a:rPr lang="en-GB" sz="3700" dirty="0"/>
            </a:br>
            <a:endParaRPr lang="en-GB" sz="3700" dirty="0"/>
          </a:p>
        </p:txBody>
      </p:sp>
      <p:sp>
        <p:nvSpPr>
          <p:cNvPr id="3" name="Subtitle 2">
            <a:extLst>
              <a:ext uri="{FF2B5EF4-FFF2-40B4-BE49-F238E27FC236}">
                <a16:creationId xmlns:a16="http://schemas.microsoft.com/office/drawing/2014/main" id="{5A2E7D2B-C8E9-A02E-A8D6-3AF249656ED2}"/>
              </a:ext>
            </a:extLst>
          </p:cNvPr>
          <p:cNvSpPr>
            <a:spLocks noGrp="1" noRot="1" noMove="1" noResize="1" noEditPoints="1" noAdjustHandles="1" noChangeArrowheads="1" noChangeShapeType="1"/>
          </p:cNvSpPr>
          <p:nvPr>
            <p:ph type="subTitle" idx="1"/>
          </p:nvPr>
        </p:nvSpPr>
        <p:spPr>
          <a:xfrm>
            <a:off x="990000" y="4248000"/>
            <a:ext cx="4075200" cy="2070001"/>
          </a:xfrm>
        </p:spPr>
        <p:txBody>
          <a:bodyPr>
            <a:noAutofit/>
          </a:bodyPr>
          <a:lstStyle/>
          <a:p>
            <a:pPr>
              <a:lnSpc>
                <a:spcPct val="115000"/>
              </a:lnSpc>
            </a:pPr>
            <a:r>
              <a:rPr lang="en-GB" sz="1400" dirty="0"/>
              <a:t>Training and development of employees and job satisfaction of employees are two crucial components for the performance of employee. In this study the influence of training and development on employee performance through job satisfaction is studied</a:t>
            </a:r>
          </a:p>
        </p:txBody>
      </p:sp>
      <p:grpSp>
        <p:nvGrpSpPr>
          <p:cNvPr id="52" name="Group 28">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30" name="Rectangle 29">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32" name="Group 31">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37"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3" name="Group 32">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34"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5" name="Picture 4" descr="A group of people throwing their hands up in the air">
            <a:extLst>
              <a:ext uri="{FF2B5EF4-FFF2-40B4-BE49-F238E27FC236}">
                <a16:creationId xmlns:a16="http://schemas.microsoft.com/office/drawing/2014/main" id="{551785E1-31F6-6768-24C7-35C386EE1FC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481" r="20479" b="-1"/>
          <a:stretch/>
        </p:blipFill>
        <p:spPr>
          <a:xfrm>
            <a:off x="6080462" y="6306"/>
            <a:ext cx="6111538" cy="6858000"/>
          </a:xfrm>
          <a:prstGeom prst="rect">
            <a:avLst/>
          </a:prstGeom>
        </p:spPr>
      </p:pic>
      <p:sp>
        <p:nvSpPr>
          <p:cNvPr id="6" name="TextBox 5">
            <a:extLst>
              <a:ext uri="{FF2B5EF4-FFF2-40B4-BE49-F238E27FC236}">
                <a16:creationId xmlns:a16="http://schemas.microsoft.com/office/drawing/2014/main" id="{E2F54F3D-A93A-437B-C7D6-DD0DF7A17299}"/>
              </a:ext>
            </a:extLst>
          </p:cNvPr>
          <p:cNvSpPr txBox="1"/>
          <p:nvPr/>
        </p:nvSpPr>
        <p:spPr>
          <a:xfrm>
            <a:off x="9585196" y="6664251"/>
            <a:ext cx="26068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asjacobson.com/tag/grad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35612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itle 1">
            <a:extLst>
              <a:ext uri="{FF2B5EF4-FFF2-40B4-BE49-F238E27FC236}">
                <a16:creationId xmlns:a16="http://schemas.microsoft.com/office/drawing/2014/main" id="{DE8D3722-5FEE-B6F6-8BAC-D8943537512F}"/>
              </a:ext>
            </a:extLst>
          </p:cNvPr>
          <p:cNvSpPr>
            <a:spLocks noGrp="1"/>
          </p:cNvSpPr>
          <p:nvPr>
            <p:ph type="title"/>
          </p:nvPr>
        </p:nvSpPr>
        <p:spPr>
          <a:xfrm>
            <a:off x="990000" y="536575"/>
            <a:ext cx="4078800" cy="1453003"/>
          </a:xfrm>
        </p:spPr>
        <p:txBody>
          <a:bodyPr wrap="square" anchor="b">
            <a:normAutofit/>
          </a:bodyPr>
          <a:lstStyle/>
          <a:p>
            <a:pPr algn="ctr"/>
            <a:r>
              <a:rPr lang="en-GB"/>
              <a:t>Understanding the causes  of Staff Shortage</a:t>
            </a:r>
            <a:endParaRPr lang="en-GB" dirty="0"/>
          </a:p>
        </p:txBody>
      </p:sp>
      <p:cxnSp>
        <p:nvCxnSpPr>
          <p:cNvPr id="83" name="Straight Connector 82">
            <a:extLst>
              <a:ext uri="{FF2B5EF4-FFF2-40B4-BE49-F238E27FC236}">
                <a16:creationId xmlns:a16="http://schemas.microsoft.com/office/drawing/2014/main" id="{76D745DA-D03E-47A2-9936-01C39D51A4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594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5" name="Content Placeholder 8">
            <a:extLst>
              <a:ext uri="{FF2B5EF4-FFF2-40B4-BE49-F238E27FC236}">
                <a16:creationId xmlns:a16="http://schemas.microsoft.com/office/drawing/2014/main" id="{AF8B64D8-2024-D9F8-AF4A-B68DB4C00918}"/>
              </a:ext>
            </a:extLst>
          </p:cNvPr>
          <p:cNvSpPr>
            <a:spLocks noGrp="1"/>
          </p:cNvSpPr>
          <p:nvPr>
            <p:ph idx="1"/>
          </p:nvPr>
        </p:nvSpPr>
        <p:spPr>
          <a:xfrm>
            <a:off x="990000" y="2428147"/>
            <a:ext cx="4078800" cy="4131675"/>
          </a:xfrm>
        </p:spPr>
        <p:txBody>
          <a:bodyPr>
            <a:normAutofit/>
          </a:bodyPr>
          <a:lstStyle/>
          <a:p>
            <a:pPr>
              <a:lnSpc>
                <a:spcPct val="140000"/>
              </a:lnSpc>
            </a:pPr>
            <a:r>
              <a:rPr lang="en-US" sz="1400" dirty="0"/>
              <a:t>To solve a problem the main causes must be identified and addressed ( Ref)</a:t>
            </a:r>
          </a:p>
          <a:p>
            <a:pPr>
              <a:lnSpc>
                <a:spcPct val="140000"/>
              </a:lnSpc>
            </a:pPr>
            <a:r>
              <a:rPr lang="en-GB" sz="1400" b="0" i="0" dirty="0">
                <a:effectLst/>
                <a:latin typeface="NexusSerif"/>
              </a:rPr>
              <a:t>There is a huge need for investment for the electrification of rural areas in developing countries. Any effective approach to this enormous task requires strategic planning that combines diverse electrification modes: grid extension, mini-grids, and stand-alone systems. Advanced computer tools are necessary to support planners</a:t>
            </a:r>
            <a:endParaRPr lang="en-US" sz="1400" dirty="0"/>
          </a:p>
        </p:txBody>
      </p:sp>
      <p:pic>
        <p:nvPicPr>
          <p:cNvPr id="5" name="Content Placeholder 4" descr="Staff at a restaurant">
            <a:extLst>
              <a:ext uri="{FF2B5EF4-FFF2-40B4-BE49-F238E27FC236}">
                <a16:creationId xmlns:a16="http://schemas.microsoft.com/office/drawing/2014/main" id="{6A7BB9E5-307B-A74C-D21B-F2B6BB4B1976}"/>
              </a:ext>
            </a:extLst>
          </p:cNvPr>
          <p:cNvPicPr>
            <a:picLocks noChangeAspect="1"/>
          </p:cNvPicPr>
          <p:nvPr/>
        </p:nvPicPr>
        <p:blipFill rotWithShape="1">
          <a:blip r:embed="rId2">
            <a:extLst>
              <a:ext uri="{28A0092B-C50C-407E-A947-70E740481C1C}">
                <a14:useLocalDpi xmlns:a14="http://schemas.microsoft.com/office/drawing/2010/main" val="0"/>
              </a:ext>
            </a:extLst>
          </a:blip>
          <a:srcRect l="2595" r="37919" b="-1"/>
          <a:stretch/>
        </p:blipFill>
        <p:spPr>
          <a:xfrm>
            <a:off x="6080462" y="10"/>
            <a:ext cx="6111538" cy="6857990"/>
          </a:xfrm>
          <a:prstGeom prst="rect">
            <a:avLst/>
          </a:prstGeom>
        </p:spPr>
      </p:pic>
    </p:spTree>
    <p:extLst>
      <p:ext uri="{BB962C8B-B14F-4D97-AF65-F5344CB8AC3E}">
        <p14:creationId xmlns:p14="http://schemas.microsoft.com/office/powerpoint/2010/main" val="2068699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1" name="Rectangle 10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A6455-B62B-7F85-70C2-3B6F6AA71698}"/>
              </a:ext>
            </a:extLst>
          </p:cNvPr>
          <p:cNvSpPr>
            <a:spLocks noGrp="1"/>
          </p:cNvSpPr>
          <p:nvPr>
            <p:ph type="title"/>
          </p:nvPr>
        </p:nvSpPr>
        <p:spPr>
          <a:xfrm>
            <a:off x="990000" y="423382"/>
            <a:ext cx="4078800" cy="1569660"/>
          </a:xfrm>
        </p:spPr>
        <p:txBody>
          <a:bodyPr wrap="square" anchor="b">
            <a:normAutofit/>
          </a:bodyPr>
          <a:lstStyle/>
          <a:p>
            <a:pPr algn="ctr"/>
            <a:r>
              <a:rPr lang="en-US" dirty="0"/>
              <a:t>To understand the causes staff shortage at</a:t>
            </a:r>
            <a:endParaRPr lang="en-GB" dirty="0"/>
          </a:p>
        </p:txBody>
      </p:sp>
      <p:sp>
        <p:nvSpPr>
          <p:cNvPr id="98" name="Content Placeholder 97">
            <a:extLst>
              <a:ext uri="{FF2B5EF4-FFF2-40B4-BE49-F238E27FC236}">
                <a16:creationId xmlns:a16="http://schemas.microsoft.com/office/drawing/2014/main" id="{858B30B3-8D7A-21D1-D51A-112AD764A6D5}"/>
              </a:ext>
            </a:extLst>
          </p:cNvPr>
          <p:cNvSpPr>
            <a:spLocks noGrp="1"/>
          </p:cNvSpPr>
          <p:nvPr>
            <p:ph idx="1"/>
          </p:nvPr>
        </p:nvSpPr>
        <p:spPr>
          <a:xfrm>
            <a:off x="990000" y="1993042"/>
            <a:ext cx="4805158" cy="3785459"/>
          </a:xfrm>
        </p:spPr>
        <p:txBody>
          <a:bodyPr>
            <a:normAutofit/>
          </a:bodyPr>
          <a:lstStyle/>
          <a:p>
            <a:r>
              <a:rPr lang="en-GB" b="0" i="0" dirty="0">
                <a:solidFill>
                  <a:srgbClr val="333333"/>
                </a:solidFill>
                <a:effectLst/>
                <a:latin typeface="arial" panose="020B0604020202020204" pitchFamily="34" charset="0"/>
              </a:rPr>
              <a:t>This article investigates the possibility that the organizational characteristics and conditions of schools are driving teacher turnover. The data used in this investigation  come from the Schools and Staffing Survey and its supplement, </a:t>
            </a:r>
            <a:endParaRPr lang="en-US" dirty="0"/>
          </a:p>
        </p:txBody>
      </p:sp>
      <p:pic>
        <p:nvPicPr>
          <p:cNvPr id="5" name="Content Placeholder 4" descr="Text&#10;&#10;Description automatically generated">
            <a:extLst>
              <a:ext uri="{FF2B5EF4-FFF2-40B4-BE49-F238E27FC236}">
                <a16:creationId xmlns:a16="http://schemas.microsoft.com/office/drawing/2014/main" id="{EB2B27C0-4070-9DEE-C455-9D0D80192B7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283" r="13578"/>
          <a:stretch/>
        </p:blipFill>
        <p:spPr>
          <a:xfrm>
            <a:off x="6096001" y="540033"/>
            <a:ext cx="5555012" cy="5775279"/>
          </a:xfrm>
          <a:prstGeom prst="rect">
            <a:avLst/>
          </a:prstGeom>
        </p:spPr>
      </p:pic>
      <p:sp>
        <p:nvSpPr>
          <p:cNvPr id="6" name="TextBox 5">
            <a:extLst>
              <a:ext uri="{FF2B5EF4-FFF2-40B4-BE49-F238E27FC236}">
                <a16:creationId xmlns:a16="http://schemas.microsoft.com/office/drawing/2014/main" id="{AC84BCE1-3EA9-E5DA-59EC-15B825DAEB96}"/>
              </a:ext>
            </a:extLst>
          </p:cNvPr>
          <p:cNvSpPr txBox="1"/>
          <p:nvPr/>
        </p:nvSpPr>
        <p:spPr>
          <a:xfrm>
            <a:off x="8859864" y="6115257"/>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orditout.com/word-cloud/477994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21507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6" name="Rectangle 47">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D1CE4-15D8-63B2-0129-78B36035852C}"/>
              </a:ext>
            </a:extLst>
          </p:cNvPr>
          <p:cNvSpPr>
            <a:spLocks noGrp="1"/>
          </p:cNvSpPr>
          <p:nvPr>
            <p:ph type="title"/>
          </p:nvPr>
        </p:nvSpPr>
        <p:spPr>
          <a:xfrm>
            <a:off x="990000" y="540000"/>
            <a:ext cx="3528000" cy="2303213"/>
          </a:xfrm>
        </p:spPr>
        <p:txBody>
          <a:bodyPr vert="horz" lIns="91440" tIns="45720" rIns="91440" bIns="45720" rtlCol="0" anchor="ctr" anchorCtr="0">
            <a:normAutofit/>
          </a:bodyPr>
          <a:lstStyle/>
          <a:p>
            <a:pPr algn="ctr">
              <a:lnSpc>
                <a:spcPct val="90000"/>
              </a:lnSpc>
            </a:pPr>
            <a:r>
              <a:rPr lang="en-US" dirty="0"/>
              <a:t>Proper a PESTLE analysis and </a:t>
            </a:r>
            <a:r>
              <a:rPr lang="en-US" dirty="0" err="1"/>
              <a:t>Fisbone</a:t>
            </a:r>
            <a:r>
              <a:rPr lang="en-US" dirty="0"/>
              <a:t>  </a:t>
            </a:r>
            <a:r>
              <a:rPr lang="en-US" dirty="0" err="1"/>
              <a:t>diagam</a:t>
            </a:r>
            <a:r>
              <a:rPr lang="en-US" dirty="0"/>
              <a:t> have been used</a:t>
            </a:r>
            <a:br>
              <a:rPr lang="en-US" dirty="0"/>
            </a:br>
            <a:endParaRPr lang="en-US" dirty="0"/>
          </a:p>
        </p:txBody>
      </p:sp>
      <p:cxnSp>
        <p:nvCxnSpPr>
          <p:cNvPr id="57" name="Straight Connector 49">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8" name="Content Placeholder 44">
            <a:extLst>
              <a:ext uri="{FF2B5EF4-FFF2-40B4-BE49-F238E27FC236}">
                <a16:creationId xmlns:a16="http://schemas.microsoft.com/office/drawing/2014/main" id="{8D4D9F57-7085-C219-881E-AB4485584A34}"/>
              </a:ext>
            </a:extLst>
          </p:cNvPr>
          <p:cNvSpPr>
            <a:spLocks noGrp="1"/>
          </p:cNvSpPr>
          <p:nvPr>
            <p:ph idx="1"/>
          </p:nvPr>
        </p:nvSpPr>
        <p:spPr>
          <a:xfrm>
            <a:off x="5543552" y="118753"/>
            <a:ext cx="6107460" cy="3310247"/>
          </a:xfrm>
        </p:spPr>
        <p:txBody>
          <a:bodyPr anchor="ctr">
            <a:normAutofit fontScale="77500" lnSpcReduction="20000"/>
          </a:bodyPr>
          <a:lstStyle/>
          <a:p>
            <a:r>
              <a:rPr lang="en-GB" b="0" i="0" dirty="0">
                <a:solidFill>
                  <a:srgbClr val="2E2E2E"/>
                </a:solidFill>
                <a:effectLst/>
                <a:latin typeface="NexusSerif"/>
              </a:rPr>
              <a:t>A method is described for determining the content of selected biologically active amines (histamine, tyramine, tryptamine) and amino acids (histidine, tyrosine, tryptophane) in cheeses by high performance liquid chromatography. The amines and amino acids were quantified by employing a counter ion-containing mobile phase and by comparing peak areas of high performance liquid chromatography charts for sample cheeses versus standard cheeses containing known amounts of added amines based on dual injections of samples and standards. Recovery of amines and amino acids varied from 87.5 to 111%.</a:t>
            </a:r>
            <a:endParaRPr lang="en-US" dirty="0"/>
          </a:p>
        </p:txBody>
      </p:sp>
      <p:pic>
        <p:nvPicPr>
          <p:cNvPr id="5" name="Content Placeholder 4" descr="Diagram&#10;&#10;Description automatically generated">
            <a:extLst>
              <a:ext uri="{FF2B5EF4-FFF2-40B4-BE49-F238E27FC236}">
                <a16:creationId xmlns:a16="http://schemas.microsoft.com/office/drawing/2014/main" id="{C8ACA994-E8B7-5B7A-E8F8-2FCD51F44CB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1221" b="28779"/>
          <a:stretch/>
        </p:blipFill>
        <p:spPr>
          <a:xfrm>
            <a:off x="20" y="3429000"/>
            <a:ext cx="12191977" cy="3429000"/>
          </a:xfrm>
          <a:prstGeom prst="rect">
            <a:avLst/>
          </a:prstGeom>
        </p:spPr>
      </p:pic>
      <p:sp>
        <p:nvSpPr>
          <p:cNvPr id="6" name="TextBox 5">
            <a:extLst>
              <a:ext uri="{FF2B5EF4-FFF2-40B4-BE49-F238E27FC236}">
                <a16:creationId xmlns:a16="http://schemas.microsoft.com/office/drawing/2014/main" id="{C61DA93F-8006-7770-6F02-5E8C0D399BDC}"/>
              </a:ext>
            </a:extLst>
          </p:cNvPr>
          <p:cNvSpPr txBox="1"/>
          <p:nvPr/>
        </p:nvSpPr>
        <p:spPr>
          <a:xfrm>
            <a:off x="9400851" y="6657945"/>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hrbartender.com/2021/recruiting/talent-intelligence-workforce-plan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368862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F8EDB-2100-55CE-83B7-2C22E50808D0}"/>
              </a:ext>
            </a:extLst>
          </p:cNvPr>
          <p:cNvSpPr>
            <a:spLocks noGrp="1"/>
          </p:cNvSpPr>
          <p:nvPr>
            <p:ph type="title"/>
          </p:nvPr>
        </p:nvSpPr>
        <p:spPr>
          <a:xfrm>
            <a:off x="7112369" y="395297"/>
            <a:ext cx="4078800" cy="1594282"/>
          </a:xfrm>
        </p:spPr>
        <p:txBody>
          <a:bodyPr wrap="square" anchor="b">
            <a:normAutofit/>
          </a:bodyPr>
          <a:lstStyle/>
          <a:p>
            <a:pPr algn="ctr">
              <a:lnSpc>
                <a:spcPct val="90000"/>
              </a:lnSpc>
            </a:pPr>
            <a:r>
              <a:rPr lang="en-GB" sz="2700" dirty="0"/>
              <a:t>A PESTLE Analysis Of The Macro-environmental Factor  Contributing To Staff  Shortage</a:t>
            </a:r>
          </a:p>
        </p:txBody>
      </p:sp>
      <p:pic>
        <p:nvPicPr>
          <p:cNvPr id="5" name="Picture 4" descr="A picture containing graphical user interface&#10;&#10;Description automatically generated">
            <a:extLst>
              <a:ext uri="{FF2B5EF4-FFF2-40B4-BE49-F238E27FC236}">
                <a16:creationId xmlns:a16="http://schemas.microsoft.com/office/drawing/2014/main" id="{CAF80A49-1C14-45DB-4C1B-F8307BC504B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917" r="27598" b="-1"/>
          <a:stretch/>
        </p:blipFill>
        <p:spPr>
          <a:xfrm>
            <a:off x="20" y="10"/>
            <a:ext cx="6111518" cy="6857990"/>
          </a:xfrm>
          <a:prstGeom prst="rect">
            <a:avLst/>
          </a:prstGeom>
        </p:spPr>
      </p:pic>
      <p:cxnSp>
        <p:nvCxnSpPr>
          <p:cNvPr id="16" name="Straight Connector 12">
            <a:extLst>
              <a:ext uri="{FF2B5EF4-FFF2-40B4-BE49-F238E27FC236}">
                <a16:creationId xmlns:a16="http://schemas.microsoft.com/office/drawing/2014/main" id="{4CBC1FDF-AE13-4731-B38F-2761BDFDBB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DB9DA8-6A6A-6BDA-EE02-B2BB73337129}"/>
              </a:ext>
            </a:extLst>
          </p:cNvPr>
          <p:cNvSpPr>
            <a:spLocks noGrp="1"/>
          </p:cNvSpPr>
          <p:nvPr>
            <p:ph idx="1"/>
          </p:nvPr>
        </p:nvSpPr>
        <p:spPr>
          <a:xfrm>
            <a:off x="7112369" y="1989579"/>
            <a:ext cx="4078800" cy="4668366"/>
          </a:xfrm>
        </p:spPr>
        <p:txBody>
          <a:bodyPr>
            <a:normAutofit fontScale="77500" lnSpcReduction="20000"/>
          </a:bodyPr>
          <a:lstStyle/>
          <a:p>
            <a:r>
              <a:rPr lang="en-GB" dirty="0"/>
              <a:t>Politic </a:t>
            </a:r>
          </a:p>
          <a:p>
            <a:r>
              <a:rPr lang="en-GB" sz="2500" b="0" i="0" dirty="0">
                <a:solidFill>
                  <a:srgbClr val="222222"/>
                </a:solidFill>
                <a:effectLst/>
                <a:latin typeface="Arial" panose="020B0604020202020204" pitchFamily="34" charset="0"/>
              </a:rPr>
              <a:t>This paper presents a comprehensive analysis of renewable and especially tidal energy through a political, economic, social, technology, legal and environmental (PESTLE) analysis approach and by reviewing the most up to date relevant literature</a:t>
            </a:r>
            <a:endParaRPr lang="en-GB" sz="2500" dirty="0"/>
          </a:p>
        </p:txBody>
      </p:sp>
      <p:sp>
        <p:nvSpPr>
          <p:cNvPr id="6" name="TextBox 5">
            <a:extLst>
              <a:ext uri="{FF2B5EF4-FFF2-40B4-BE49-F238E27FC236}">
                <a16:creationId xmlns:a16="http://schemas.microsoft.com/office/drawing/2014/main" id="{613725EA-306D-E6AA-17BF-D225F029B7C8}"/>
              </a:ext>
            </a:extLst>
          </p:cNvPr>
          <p:cNvSpPr txBox="1"/>
          <p:nvPr/>
        </p:nvSpPr>
        <p:spPr>
          <a:xfrm>
            <a:off x="3504735" y="6657945"/>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talkingdrugs.org/general-election-2017-drug-policies-of-the-main-part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341210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5934B-7209-6176-D122-04B2D96217B0}"/>
              </a:ext>
            </a:extLst>
          </p:cNvPr>
          <p:cNvSpPr>
            <a:spLocks noGrp="1"/>
          </p:cNvSpPr>
          <p:nvPr>
            <p:ph type="title"/>
          </p:nvPr>
        </p:nvSpPr>
        <p:spPr>
          <a:xfrm>
            <a:off x="990000" y="423382"/>
            <a:ext cx="4078800" cy="1569660"/>
          </a:xfrm>
        </p:spPr>
        <p:txBody>
          <a:bodyPr vert="horz" wrap="square" lIns="91440" tIns="45720" rIns="91440" bIns="45720" rtlCol="0" anchor="b" anchorCtr="0">
            <a:normAutofit/>
          </a:bodyPr>
          <a:lstStyle/>
          <a:p>
            <a:pPr algn="ctr">
              <a:lnSpc>
                <a:spcPct val="90000"/>
              </a:lnSpc>
            </a:pPr>
            <a:r>
              <a:rPr lang="en-US" sz="2500" dirty="0"/>
              <a:t>Social : career attitudes that do not </a:t>
            </a:r>
            <a:r>
              <a:rPr lang="en-US" sz="2500" dirty="0" err="1"/>
              <a:t>favour</a:t>
            </a:r>
            <a:r>
              <a:rPr lang="en-US" sz="2500" dirty="0"/>
              <a:t> training to join the nursing profession</a:t>
            </a:r>
            <a:br>
              <a:rPr lang="en-US" sz="2500" dirty="0"/>
            </a:br>
            <a:endParaRPr lang="en-US" sz="2500" dirty="0"/>
          </a:p>
        </p:txBody>
      </p:sp>
      <p:sp>
        <p:nvSpPr>
          <p:cNvPr id="38" name="Content Placeholder 37">
            <a:extLst>
              <a:ext uri="{FF2B5EF4-FFF2-40B4-BE49-F238E27FC236}">
                <a16:creationId xmlns:a16="http://schemas.microsoft.com/office/drawing/2014/main" id="{A804E751-31EC-4AAB-829B-393097E20C88}"/>
              </a:ext>
            </a:extLst>
          </p:cNvPr>
          <p:cNvSpPr>
            <a:spLocks noGrp="1"/>
          </p:cNvSpPr>
          <p:nvPr>
            <p:ph idx="1"/>
          </p:nvPr>
        </p:nvSpPr>
        <p:spPr>
          <a:xfrm>
            <a:off x="989999" y="1733796"/>
            <a:ext cx="4197417" cy="4845134"/>
          </a:xfrm>
        </p:spPr>
        <p:txBody>
          <a:bodyPr>
            <a:noAutofit/>
          </a:bodyPr>
          <a:lstStyle/>
          <a:p>
            <a:r>
              <a:rPr lang="en-GB" sz="1200" b="0" i="0" dirty="0">
                <a:effectLst/>
                <a:latin typeface="Open Sans" panose="020B0606030504020204" pitchFamily="34" charset="0"/>
              </a:rPr>
              <a:t>This paper reports on a comparative qualitative study across four European countries which explored the formation of work identity amongst nurses and other professionals in the field of health care. Within this sector, it identifies trends towards a more flexible, more highly skilled and more mobile workforce. </a:t>
            </a:r>
            <a:endParaRPr lang="en-US" sz="900" dirty="0"/>
          </a:p>
        </p:txBody>
      </p:sp>
      <p:cxnSp>
        <p:nvCxnSpPr>
          <p:cNvPr id="43" name="Straight Connector 42">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0" name="Picture 9" descr="A picture containing indoor, toy, birthday, office&#10;&#10;Description automatically generated">
            <a:extLst>
              <a:ext uri="{FF2B5EF4-FFF2-40B4-BE49-F238E27FC236}">
                <a16:creationId xmlns:a16="http://schemas.microsoft.com/office/drawing/2014/main" id="{0D772EE0-90E3-057E-185E-29521AD2AB1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87" r="3" b="11954"/>
          <a:stretch/>
        </p:blipFill>
        <p:spPr>
          <a:xfrm>
            <a:off x="7004572" y="540000"/>
            <a:ext cx="4296667" cy="2754000"/>
          </a:xfrm>
          <a:prstGeom prst="rect">
            <a:avLst/>
          </a:prstGeom>
        </p:spPr>
      </p:pic>
      <p:pic>
        <p:nvPicPr>
          <p:cNvPr id="7" name="Content Placeholder 6" descr="Text&#10;&#10;Description automatically generated">
            <a:extLst>
              <a:ext uri="{FF2B5EF4-FFF2-40B4-BE49-F238E27FC236}">
                <a16:creationId xmlns:a16="http://schemas.microsoft.com/office/drawing/2014/main" id="{8FF121AE-8A9F-4AD1-FE38-799CD830198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1954" r="2" b="2"/>
          <a:stretch/>
        </p:blipFill>
        <p:spPr>
          <a:xfrm>
            <a:off x="7003531" y="3564000"/>
            <a:ext cx="4298750" cy="2754000"/>
          </a:xfrm>
          <a:prstGeom prst="rect">
            <a:avLst/>
          </a:prstGeom>
        </p:spPr>
      </p:pic>
      <p:sp>
        <p:nvSpPr>
          <p:cNvPr id="8" name="TextBox 7">
            <a:extLst>
              <a:ext uri="{FF2B5EF4-FFF2-40B4-BE49-F238E27FC236}">
                <a16:creationId xmlns:a16="http://schemas.microsoft.com/office/drawing/2014/main" id="{F6E27540-7762-D89C-6853-64F98B2FFE60}"/>
              </a:ext>
            </a:extLst>
          </p:cNvPr>
          <p:cNvSpPr txBox="1"/>
          <p:nvPr/>
        </p:nvSpPr>
        <p:spPr>
          <a:xfrm>
            <a:off x="8511132" y="6117945"/>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orditout.com/word-cloud/65515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699E7EBA-94E0-1692-77FD-426FD8AE439C}"/>
              </a:ext>
            </a:extLst>
          </p:cNvPr>
          <p:cNvSpPr txBox="1"/>
          <p:nvPr/>
        </p:nvSpPr>
        <p:spPr>
          <a:xfrm>
            <a:off x="8510090" y="3093945"/>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blogdopaulus.com/2012_05_27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818825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4F2B57-2F21-96A8-5A57-4AB11814AF82}"/>
              </a:ext>
            </a:extLst>
          </p:cNvPr>
          <p:cNvSpPr txBox="1"/>
          <p:nvPr/>
        </p:nvSpPr>
        <p:spPr>
          <a:xfrm>
            <a:off x="903514" y="533400"/>
            <a:ext cx="8240486" cy="6186309"/>
          </a:xfrm>
          <a:prstGeom prst="rect">
            <a:avLst/>
          </a:prstGeom>
          <a:noFill/>
        </p:spPr>
        <p:txBody>
          <a:bodyPr wrap="square">
            <a:spAutoFit/>
          </a:bodyPr>
          <a:lstStyle/>
          <a:p>
            <a:r>
              <a:rPr lang="en-GB" b="0" i="0" dirty="0">
                <a:solidFill>
                  <a:srgbClr val="222222"/>
                </a:solidFill>
                <a:effectLst/>
                <a:latin typeface="Arial" panose="020B0604020202020204" pitchFamily="34" charset="0"/>
              </a:rPr>
              <a:t>Barron, E.J., 1983. A warm, equable Cretaceous: the nature of the problem. </a:t>
            </a:r>
            <a:r>
              <a:rPr lang="en-GB" b="0" i="1" dirty="0">
                <a:solidFill>
                  <a:srgbClr val="222222"/>
                </a:solidFill>
                <a:effectLst/>
                <a:latin typeface="Arial" panose="020B0604020202020204" pitchFamily="34" charset="0"/>
              </a:rPr>
              <a:t>Earth-Science Reviews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19</a:t>
            </a:r>
            <a:r>
              <a:rPr lang="en-GB" b="0" i="0" dirty="0">
                <a:solidFill>
                  <a:srgbClr val="222222"/>
                </a:solidFill>
                <a:effectLst/>
                <a:latin typeface="Arial" panose="020B0604020202020204" pitchFamily="34" charset="0"/>
              </a:rPr>
              <a:t>(4), pp.305-338.</a:t>
            </a: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Buchan, J., Charlesworth, A., </a:t>
            </a:r>
            <a:r>
              <a:rPr lang="en-GB" b="0" i="0" dirty="0" err="1">
                <a:solidFill>
                  <a:srgbClr val="222222"/>
                </a:solidFill>
                <a:effectLst/>
                <a:latin typeface="Arial" panose="020B0604020202020204" pitchFamily="34" charset="0"/>
              </a:rPr>
              <a:t>Gershlick</a:t>
            </a:r>
            <a:r>
              <a:rPr lang="en-GB" b="0" i="0" dirty="0">
                <a:solidFill>
                  <a:srgbClr val="222222"/>
                </a:solidFill>
                <a:effectLst/>
                <a:latin typeface="Arial" panose="020B0604020202020204" pitchFamily="34" charset="0"/>
              </a:rPr>
              <a:t>, B. and </a:t>
            </a:r>
            <a:r>
              <a:rPr lang="en-GB" b="0" i="0" dirty="0" err="1">
                <a:solidFill>
                  <a:srgbClr val="222222"/>
                </a:solidFill>
                <a:effectLst/>
                <a:latin typeface="Arial" panose="020B0604020202020204" pitchFamily="34" charset="0"/>
              </a:rPr>
              <a:t>Seccombe</a:t>
            </a:r>
            <a:r>
              <a:rPr lang="en-GB" b="0" i="0" dirty="0">
                <a:solidFill>
                  <a:srgbClr val="222222"/>
                </a:solidFill>
                <a:effectLst/>
                <a:latin typeface="Arial" panose="020B0604020202020204" pitchFamily="34" charset="0"/>
              </a:rPr>
              <a:t>, I., 2019. A critical moment: NHS staffing trends, retention and attrition. </a:t>
            </a:r>
            <a:r>
              <a:rPr lang="en-GB" b="0" i="1" dirty="0">
                <a:solidFill>
                  <a:srgbClr val="222222"/>
                </a:solidFill>
                <a:effectLst/>
                <a:latin typeface="Arial" panose="020B0604020202020204" pitchFamily="34" charset="0"/>
              </a:rPr>
              <a:t>London: The Health Foundation</a:t>
            </a:r>
            <a:r>
              <a:rPr lang="en-GB" b="0" i="0" dirty="0">
                <a:solidFill>
                  <a:srgbClr val="222222"/>
                </a:solidFill>
                <a:effectLst/>
                <a:latin typeface="Arial" panose="020B0604020202020204" pitchFamily="34" charset="0"/>
              </a:rPr>
              <a:t>.</a:t>
            </a: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Khan, A.A., Abbasi, S.O.B.H., Waseem, R.M., Ayaz, M. and Ijaz, M., 2016. Impact of training and development of employees on employee performance through job satisfaction: A study of telecom sector of Pakistan. </a:t>
            </a:r>
            <a:r>
              <a:rPr lang="en-GB" b="0" i="1" dirty="0">
                <a:solidFill>
                  <a:srgbClr val="222222"/>
                </a:solidFill>
                <a:effectLst/>
                <a:latin typeface="Arial" panose="020B0604020202020204" pitchFamily="34" charset="0"/>
              </a:rPr>
              <a:t>Business Management and Strategy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a:t>
            </a:r>
            <a:r>
              <a:rPr lang="en-GB" b="0" i="0" dirty="0">
                <a:solidFill>
                  <a:srgbClr val="222222"/>
                </a:solidFill>
                <a:effectLst/>
                <a:latin typeface="Arial" panose="020B0604020202020204" pitchFamily="34" charset="0"/>
              </a:rPr>
              <a:t>(1), pp.29-46.</a:t>
            </a: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Ciller, P. and </a:t>
            </a:r>
            <a:r>
              <a:rPr lang="en-GB" b="0" i="0" dirty="0" err="1">
                <a:solidFill>
                  <a:srgbClr val="222222"/>
                </a:solidFill>
                <a:effectLst/>
                <a:latin typeface="Arial" panose="020B0604020202020204" pitchFamily="34" charset="0"/>
              </a:rPr>
              <a:t>Lumbreras</a:t>
            </a:r>
            <a:r>
              <a:rPr lang="en-GB" b="0" i="0" dirty="0">
                <a:solidFill>
                  <a:srgbClr val="222222"/>
                </a:solidFill>
                <a:effectLst/>
                <a:latin typeface="Arial" panose="020B0604020202020204" pitchFamily="34" charset="0"/>
              </a:rPr>
              <a:t>, S., 2020. Electricity for all: The contribution of large-scale planning tools to the energy-access problem. </a:t>
            </a:r>
            <a:r>
              <a:rPr lang="en-GB" b="0" i="1" dirty="0">
                <a:solidFill>
                  <a:srgbClr val="222222"/>
                </a:solidFill>
                <a:effectLst/>
                <a:latin typeface="Arial" panose="020B0604020202020204" pitchFamily="34" charset="0"/>
              </a:rPr>
              <a:t>Renewable and Sustainable Energy Reviews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120</a:t>
            </a:r>
            <a:r>
              <a:rPr lang="en-GB" b="0" i="0" dirty="0">
                <a:solidFill>
                  <a:srgbClr val="222222"/>
                </a:solidFill>
                <a:effectLst/>
                <a:latin typeface="Arial" panose="020B0604020202020204" pitchFamily="34" charset="0"/>
              </a:rPr>
              <a:t>, p.109624.</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Ingersoll, R.M., 2002. The teacher shortage: A case of wrong diagnosis and wrong prescription. </a:t>
            </a:r>
            <a:r>
              <a:rPr lang="en-GB" b="0" i="1" dirty="0">
                <a:solidFill>
                  <a:srgbClr val="222222"/>
                </a:solidFill>
                <a:effectLst/>
                <a:latin typeface="Arial" panose="020B0604020202020204" pitchFamily="34" charset="0"/>
              </a:rPr>
              <a:t>NASSP bulletin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86</a:t>
            </a:r>
            <a:r>
              <a:rPr lang="en-GB" b="0" i="0" dirty="0">
                <a:solidFill>
                  <a:srgbClr val="222222"/>
                </a:solidFill>
                <a:effectLst/>
                <a:latin typeface="Arial" panose="020B0604020202020204" pitchFamily="34" charset="0"/>
              </a:rPr>
              <a:t>(631), pp.16-31.</a:t>
            </a: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Chang, S.F., Ayres, J.W. and </a:t>
            </a:r>
            <a:r>
              <a:rPr lang="en-GB" b="0" i="0" dirty="0" err="1">
                <a:solidFill>
                  <a:srgbClr val="222222"/>
                </a:solidFill>
                <a:effectLst/>
                <a:latin typeface="Arial" panose="020B0604020202020204" pitchFamily="34" charset="0"/>
              </a:rPr>
              <a:t>Sandine</a:t>
            </a:r>
            <a:r>
              <a:rPr lang="en-GB" b="0" i="0" dirty="0">
                <a:solidFill>
                  <a:srgbClr val="222222"/>
                </a:solidFill>
                <a:effectLst/>
                <a:latin typeface="Arial" panose="020B0604020202020204" pitchFamily="34" charset="0"/>
              </a:rPr>
              <a:t>, W.E., 1985. Analysis of cheese for histamine, tyramine, tryptamine, histidine, tyrosine, and tryptophane. </a:t>
            </a:r>
            <a:r>
              <a:rPr lang="en-GB" b="0" i="1" dirty="0">
                <a:solidFill>
                  <a:srgbClr val="222222"/>
                </a:solidFill>
                <a:effectLst/>
                <a:latin typeface="Arial" panose="020B0604020202020204" pitchFamily="34" charset="0"/>
              </a:rPr>
              <a:t>Journal of Dairy Science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68</a:t>
            </a:r>
            <a:r>
              <a:rPr lang="en-GB" b="0" i="0" dirty="0">
                <a:solidFill>
                  <a:srgbClr val="222222"/>
                </a:solidFill>
                <a:effectLst/>
                <a:latin typeface="Arial" panose="020B0604020202020204" pitchFamily="34" charset="0"/>
              </a:rPr>
              <a:t>(11), pp.2840-2846.</a:t>
            </a:r>
            <a:endParaRPr lang="en-GB" dirty="0"/>
          </a:p>
        </p:txBody>
      </p:sp>
    </p:spTree>
    <p:extLst>
      <p:ext uri="{BB962C8B-B14F-4D97-AF65-F5344CB8AC3E}">
        <p14:creationId xmlns:p14="http://schemas.microsoft.com/office/powerpoint/2010/main" val="1865422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F6E911-852A-54FB-903B-AE89B288E03C}"/>
              </a:ext>
            </a:extLst>
          </p:cNvPr>
          <p:cNvSpPr txBox="1"/>
          <p:nvPr/>
        </p:nvSpPr>
        <p:spPr>
          <a:xfrm>
            <a:off x="3048990" y="2831805"/>
            <a:ext cx="6097978" cy="2862322"/>
          </a:xfrm>
          <a:prstGeom prst="rect">
            <a:avLst/>
          </a:prstGeom>
          <a:noFill/>
        </p:spPr>
        <p:txBody>
          <a:bodyPr wrap="square">
            <a:spAutoFit/>
          </a:bodyPr>
          <a:lstStyle/>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Kirpal</a:t>
            </a:r>
            <a:r>
              <a:rPr lang="en-GB" b="0" i="0" dirty="0">
                <a:solidFill>
                  <a:srgbClr val="222222"/>
                </a:solidFill>
                <a:effectLst/>
                <a:latin typeface="Arial" panose="020B0604020202020204" pitchFamily="34" charset="0"/>
              </a:rPr>
              <a:t>, S., 2004. Work identities of nurses: Between caring and efficiency demands. </a:t>
            </a:r>
            <a:r>
              <a:rPr lang="en-GB" b="0" i="1" dirty="0">
                <a:solidFill>
                  <a:srgbClr val="222222"/>
                </a:solidFill>
                <a:effectLst/>
                <a:latin typeface="Arial" panose="020B0604020202020204" pitchFamily="34" charset="0"/>
              </a:rPr>
              <a:t>Career Development International</a:t>
            </a:r>
            <a:r>
              <a:rPr lang="en-GB" b="0" i="0" dirty="0">
                <a:solidFill>
                  <a:srgbClr val="222222"/>
                </a:solidFill>
                <a:effectLst/>
                <a:latin typeface="Arial" panose="020B0604020202020204" pitchFamily="34" charset="0"/>
              </a:rPr>
              <a:t>.</a:t>
            </a:r>
            <a:endParaRPr lang="en-GB" dirty="0">
              <a:solidFill>
                <a:srgbClr val="222222"/>
              </a:solidFill>
              <a:latin typeface="Arial" panose="020B0604020202020204" pitchFamily="34" charset="0"/>
            </a:endParaRPr>
          </a:p>
          <a:p>
            <a:endParaRPr lang="en-GB" dirty="0">
              <a:solidFill>
                <a:srgbClr val="222222"/>
              </a:solidFill>
              <a:latin typeface="Arial" panose="020B0604020202020204" pitchFamily="34" charset="0"/>
            </a:endParaRP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Kolios</a:t>
            </a:r>
            <a:r>
              <a:rPr lang="en-GB" b="0" i="0" dirty="0">
                <a:solidFill>
                  <a:srgbClr val="222222"/>
                </a:solidFill>
                <a:effectLst/>
                <a:latin typeface="Arial" panose="020B0604020202020204" pitchFamily="34" charset="0"/>
              </a:rPr>
              <a:t>, A. and Read, G., 2013. A political, economic, social, technology, legal and environmental (PESTLE) approach for risk identification of the tidal industry in the United Kingdom. </a:t>
            </a:r>
            <a:r>
              <a:rPr lang="en-GB" b="0" i="1" dirty="0">
                <a:solidFill>
                  <a:srgbClr val="222222"/>
                </a:solidFill>
                <a:effectLst/>
                <a:latin typeface="Arial" panose="020B0604020202020204" pitchFamily="34" charset="0"/>
              </a:rPr>
              <a:t>Energies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(10), pp.5023-5045.</a:t>
            </a:r>
            <a:endParaRPr lang="en-GB" dirty="0"/>
          </a:p>
        </p:txBody>
      </p:sp>
    </p:spTree>
    <p:extLst>
      <p:ext uri="{BB962C8B-B14F-4D97-AF65-F5344CB8AC3E}">
        <p14:creationId xmlns:p14="http://schemas.microsoft.com/office/powerpoint/2010/main" val="3650726089"/>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Gallery</Template>
  <TotalTime>25799</TotalTime>
  <Words>981</Words>
  <Application>Microsoft Office PowerPoint</Application>
  <PresentationFormat>Widescreen</PresentationFormat>
  <Paragraphs>50</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arial</vt:lpstr>
      <vt:lpstr>Avenir Next LT Pro</vt:lpstr>
      <vt:lpstr>Goudy Old Style</vt:lpstr>
      <vt:lpstr>NexusSerif</vt:lpstr>
      <vt:lpstr>Open Sans</vt:lpstr>
      <vt:lpstr>Wingdings</vt:lpstr>
      <vt:lpstr>FrostyVTI</vt:lpstr>
      <vt:lpstr>Understanding and solving the problem of staff shortage in proper care</vt:lpstr>
      <vt:lpstr>The nature and impact of staff Shortage on proper care its employees</vt:lpstr>
      <vt:lpstr>Staff shortage is UK wide Problem  </vt:lpstr>
      <vt:lpstr>Impact on employees and proper care </vt:lpstr>
      <vt:lpstr>Understanding the causes  of Staff Shortage</vt:lpstr>
      <vt:lpstr>To understand the causes staff shortage at</vt:lpstr>
      <vt:lpstr>Proper a PESTLE analysis and Fisbone  diagam have been used </vt:lpstr>
      <vt:lpstr>A PESTLE Analysis Of The Macro-environmental Factor  Contributing To Staff  Shortage</vt:lpstr>
      <vt:lpstr>Social : career attitudes that do not favour training to join the nursing profession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solving the problem of staff shortage in proper care</dc:title>
  <dc:creator>Nicolae</dc:creator>
  <cp:lastModifiedBy>Nicolae</cp:lastModifiedBy>
  <cp:revision>1</cp:revision>
  <dcterms:created xsi:type="dcterms:W3CDTF">2022-06-13T22:50:43Z</dcterms:created>
  <dcterms:modified xsi:type="dcterms:W3CDTF">2022-07-07T07:50:52Z</dcterms:modified>
</cp:coreProperties>
</file>