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1" r:id="rId2"/>
    <p:sldId id="257" r:id="rId3"/>
    <p:sldId id="328" r:id="rId4"/>
    <p:sldId id="329" r:id="rId5"/>
    <p:sldId id="327" r:id="rId6"/>
    <p:sldId id="326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15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89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809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423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666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079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24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418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666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360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74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009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F2FEF-AC9F-4E25-A070-C4B7D2D65E9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33959-6220-405F-9785-54B7083A2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63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botanicgarden.wales/visit/whats-on/event/lichen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otanicgarden.wales/visit/whats-on/event/lichen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botanicgarden.wales/about-the-garden/art/stitching-botanical-creating-textile-artwork-in-the-garden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ishlichensociety.org.uk/" TargetMode="External"/><Relationship Id="rId7" Type="http://schemas.openxmlformats.org/officeDocument/2006/relationships/hyperlink" Target="https://www.mmu.ac.uk/environmental-science-research/urban-environments-research-group/research-themes/projects/lichens-and-air-quality.php" TargetMode="External"/><Relationship Id="rId2" Type="http://schemas.openxmlformats.org/officeDocument/2006/relationships/hyperlink" Target="http://www.freetiiupix.com/SlidePresentations/PPT_Lichens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pis.ac.uk/impacts-air-pollution-lichens-and-bryophytes-mosses-and-liverworts" TargetMode="External"/><Relationship Id="rId5" Type="http://schemas.openxmlformats.org/officeDocument/2006/relationships/hyperlink" Target="https://www.imperial.ac.uk/opal/surveys/airsurvey/" TargetMode="External"/><Relationship Id="rId4" Type="http://schemas.openxmlformats.org/officeDocument/2006/relationships/hyperlink" Target="https://www.nhm.ac.uk/discover/nature-and-pollution-what-lichens-tell-us-about-toxic-air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4EC730-1B80-4A6A-A457-0C1D63F4BC13}"/>
              </a:ext>
            </a:extLst>
          </p:cNvPr>
          <p:cNvSpPr txBox="1"/>
          <p:nvPr/>
        </p:nvSpPr>
        <p:spPr>
          <a:xfrm>
            <a:off x="727113" y="495759"/>
            <a:ext cx="789909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Field and Laboratory Skills</a:t>
            </a:r>
            <a:r>
              <a:rPr lang="en-GB" sz="6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 </a:t>
            </a:r>
          </a:p>
          <a:p>
            <a:endParaRPr lang="en-GB" b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3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ACNA4005 </a:t>
            </a:r>
          </a:p>
          <a:p>
            <a:pPr algn="ctr"/>
            <a:endParaRPr lang="en-GB" sz="3600" b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36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17/01/22</a:t>
            </a:r>
            <a:r>
              <a:rPr lang="en-GB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</a:p>
          <a:p>
            <a:pPr algn="ctr"/>
            <a:endParaRPr lang="en-GB" sz="36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en-GB" sz="6000" b="1" i="1" dirty="0">
                <a:solidFill>
                  <a:srgbClr val="000000"/>
                </a:solidFill>
                <a:latin typeface="Arial" panose="020B0604020202020204" pitchFamily="34" charset="0"/>
              </a:rPr>
              <a:t>LICHENS</a:t>
            </a:r>
            <a:r>
              <a:rPr lang="en-GB" sz="6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702891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4BEA43-D128-44A9-A635-6EA115223F6E}"/>
              </a:ext>
            </a:extLst>
          </p:cNvPr>
          <p:cNvSpPr txBox="1"/>
          <p:nvPr/>
        </p:nvSpPr>
        <p:spPr>
          <a:xfrm>
            <a:off x="330506" y="88136"/>
            <a:ext cx="852705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/>
              <a:t> Discovering and</a:t>
            </a:r>
          </a:p>
          <a:p>
            <a:pPr algn="ctr"/>
            <a:r>
              <a:rPr lang="en-GB" sz="4800" b="1" dirty="0"/>
              <a:t> Exploring Lichens </a:t>
            </a:r>
          </a:p>
          <a:p>
            <a:pPr algn="ctr"/>
            <a:endParaRPr lang="en-GB" sz="4800" b="1" dirty="0"/>
          </a:p>
          <a:p>
            <a:pPr algn="ctr"/>
            <a:r>
              <a:rPr lang="en-GB" sz="4800" b="1" dirty="0"/>
              <a:t>An Inquiry Based</a:t>
            </a:r>
          </a:p>
          <a:p>
            <a:pPr algn="ctr"/>
            <a:r>
              <a:rPr lang="en-GB" sz="4800" b="1" dirty="0"/>
              <a:t> Learning Approach</a:t>
            </a:r>
          </a:p>
          <a:p>
            <a:pPr algn="ctr"/>
            <a:endParaRPr lang="en-GB" sz="4800" b="1" dirty="0"/>
          </a:p>
          <a:p>
            <a:pPr algn="ctr"/>
            <a:r>
              <a:rPr lang="en-GB" sz="4800" b="1" dirty="0"/>
              <a:t>Field Trip Follow Up</a:t>
            </a:r>
          </a:p>
          <a:p>
            <a:pPr algn="ctr"/>
            <a:r>
              <a:rPr lang="en-GB" sz="4800" b="1" dirty="0"/>
              <a:t> and Completion </a:t>
            </a:r>
          </a:p>
        </p:txBody>
      </p:sp>
    </p:spTree>
    <p:extLst>
      <p:ext uri="{BB962C8B-B14F-4D97-AF65-F5344CB8AC3E}">
        <p14:creationId xmlns:p14="http://schemas.microsoft.com/office/powerpoint/2010/main" val="3325578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B13E89-7675-481F-8D2D-4D1C4FADFB0A}"/>
              </a:ext>
            </a:extLst>
          </p:cNvPr>
          <p:cNvSpPr txBox="1"/>
          <p:nvPr/>
        </p:nvSpPr>
        <p:spPr>
          <a:xfrm>
            <a:off x="187287" y="198303"/>
            <a:ext cx="87914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In Tune with the Lichen ‘Zeitgeist’!?                                                   </a:t>
            </a:r>
            <a:r>
              <a:rPr lang="en-GB" sz="1400" b="1" dirty="0"/>
              <a:t>(Spirit of the season)</a:t>
            </a:r>
            <a:endParaRPr lang="en-GB" sz="3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927E9E-59FE-4D19-9678-E76F3DB15550}"/>
              </a:ext>
            </a:extLst>
          </p:cNvPr>
          <p:cNvSpPr txBox="1"/>
          <p:nvPr/>
        </p:nvSpPr>
        <p:spPr>
          <a:xfrm>
            <a:off x="440675" y="1013554"/>
            <a:ext cx="8273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National Botanic Garden Wales has an exhibition on Lichens </a:t>
            </a:r>
            <a:r>
              <a:rPr lang="en-GB" dirty="0">
                <a:hlinkClick r:id="rId2"/>
              </a:rPr>
              <a:t>I Spy Lichen Exhibition</a:t>
            </a:r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pic>
        <p:nvPicPr>
          <p:cNvPr id="4" name="Picture 3" descr="A close-up of a sea urchin&#10;&#10;Description automatically generated with medium confidence">
            <a:extLst>
              <a:ext uri="{FF2B5EF4-FFF2-40B4-BE49-F238E27FC236}">
                <a16:creationId xmlns:a16="http://schemas.microsoft.com/office/drawing/2014/main" id="{F777AB1B-ABE7-45B5-BCB6-52EDB1198E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91" y="1558390"/>
            <a:ext cx="4866386" cy="43388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3ED9CBB-ECD9-4D72-A854-A5DC7869CBF8}"/>
              </a:ext>
            </a:extLst>
          </p:cNvPr>
          <p:cNvSpPr txBox="1"/>
          <p:nvPr/>
        </p:nvSpPr>
        <p:spPr>
          <a:xfrm>
            <a:off x="5199961" y="1509309"/>
            <a:ext cx="377878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i="0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For its size, Wales may have the most diverse lichen population on Earth.</a:t>
            </a:r>
          </a:p>
          <a:p>
            <a:pPr algn="l"/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 it’s vital role for the National Botanic Garden of Wales to help our visitors understand and care for this amazing and complex life-form. We’re lucky to have a large variety of naturally occurring lichen here to help us – the clean air, and large variety of trees and rock surfaces means that over 200 lichen species have so far been recorded here</a:t>
            </a:r>
          </a:p>
          <a:p>
            <a:pPr algn="l"/>
            <a:endParaRPr lang="en-GB" dirty="0">
              <a:solidFill>
                <a:srgbClr val="333333"/>
              </a:solidFill>
              <a:latin typeface="Source Sans Pro" panose="020B0503030403020204" pitchFamily="34" charset="0"/>
            </a:endParaRPr>
          </a:p>
          <a:p>
            <a:pPr algn="l"/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  <a:hlinkClick r:id="rId2"/>
              </a:rPr>
              <a:t>https://botanicgarden.wales/visit/whats-on/event/lichen/</a:t>
            </a: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</a:p>
          <a:p>
            <a:pPr algn="l"/>
            <a:endParaRPr lang="en-GB" b="0" i="0" dirty="0">
              <a:solidFill>
                <a:srgbClr val="333333"/>
              </a:solidFill>
              <a:effectLst/>
              <a:latin typeface="Source Sans Pro" panose="020B0503030403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493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F879029-0B85-4BAB-B799-2731019E4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404" y="1783356"/>
            <a:ext cx="3690651" cy="492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32E6D8-9FA7-43F5-94AC-7E26B224839E}"/>
              </a:ext>
            </a:extLst>
          </p:cNvPr>
          <p:cNvSpPr txBox="1"/>
          <p:nvPr/>
        </p:nvSpPr>
        <p:spPr>
          <a:xfrm>
            <a:off x="297455" y="209319"/>
            <a:ext cx="84609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Where Art meets Natural History and engages an ‘holistic approach to science’ and an example of a  wider engagement across the population </a:t>
            </a:r>
          </a:p>
          <a:p>
            <a:r>
              <a:rPr lang="en-GB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 Spy Lichen Sketchbook</a:t>
            </a:r>
            <a:endParaRPr lang="en-GB" dirty="0"/>
          </a:p>
          <a:p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This amazing artist sketchbook was created by Brenda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Dayson</a:t>
            </a: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and shows her research, exploration, design and preparation for her beautiful embroideries for the ‘ I Spy Lichen’ exhibition 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5E4291-73A4-474E-A5A9-FA3E47489DEE}"/>
              </a:ext>
            </a:extLst>
          </p:cNvPr>
          <p:cNvSpPr txBox="1"/>
          <p:nvPr/>
        </p:nvSpPr>
        <p:spPr>
          <a:xfrm>
            <a:off x="297455" y="2280492"/>
            <a:ext cx="43626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Stitching Botanical: creating textile artwork</a:t>
            </a:r>
          </a:p>
          <a:p>
            <a:endParaRPr lang="en-GB" dirty="0"/>
          </a:p>
          <a:p>
            <a:r>
              <a:rPr lang="en-GB" dirty="0">
                <a:hlinkClick r:id="rId4"/>
              </a:rPr>
              <a:t>https://botanicgarden.wales/about-the-garden/art/stitching-botanical-creating-textile-artwork-in-the-garden/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93187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A28ED9-D8E8-4A02-A990-25142141CF90}"/>
              </a:ext>
            </a:extLst>
          </p:cNvPr>
          <p:cNvSpPr txBox="1"/>
          <p:nvPr/>
        </p:nvSpPr>
        <p:spPr>
          <a:xfrm>
            <a:off x="165253" y="66099"/>
            <a:ext cx="8802477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Discovering and Exploring Lichens:</a:t>
            </a:r>
          </a:p>
          <a:p>
            <a:pPr algn="ctr"/>
            <a:r>
              <a:rPr lang="en-GB" sz="3200" b="1" dirty="0"/>
              <a:t> Field Trip to Singleton Park - Sharing your curiosity, inquiry;  early findings and learning</a:t>
            </a:r>
            <a:r>
              <a:rPr lang="en-GB" sz="3200" dirty="0"/>
              <a:t>:</a:t>
            </a:r>
          </a:p>
          <a:p>
            <a:endParaRPr lang="en-GB" dirty="0"/>
          </a:p>
          <a:p>
            <a:r>
              <a:rPr lang="en-GB" sz="2200" b="1" dirty="0"/>
              <a:t>How would you present your ‘answers’ (understanding) / findings to the different ‘stakeholders’ </a:t>
            </a:r>
          </a:p>
          <a:p>
            <a:pPr marL="342900" indent="-342900">
              <a:buAutoNum type="arabicPeriod"/>
            </a:pPr>
            <a:endParaRPr lang="en-GB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/>
              <a:t>What a conservation student might ask; find interesting; needs to know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/>
              <a:t>What a 10 year old might ask; find interesting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/>
              <a:t>What a 17 year old interested in creative arts, history and folklore might ask; find interesting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/>
              <a:t>What an unemployed Swansea resident might ask; find interesting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/>
              <a:t>What professionals interested in air quality might ask; find interesting; needs to know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b="1" dirty="0"/>
          </a:p>
          <a:p>
            <a:pPr algn="ctr"/>
            <a:r>
              <a:rPr lang="en-GB" sz="3200" b="1" dirty="0">
                <a:solidFill>
                  <a:srgbClr val="0000CC"/>
                </a:solidFill>
              </a:rPr>
              <a:t>How have you Recorded your </a:t>
            </a:r>
            <a:r>
              <a:rPr lang="en-GB" sz="3200" b="1">
                <a:solidFill>
                  <a:srgbClr val="0000CC"/>
                </a:solidFill>
              </a:rPr>
              <a:t>Lichen Fieldwork</a:t>
            </a:r>
          </a:p>
          <a:p>
            <a:pPr algn="ctr"/>
            <a:r>
              <a:rPr lang="en-GB" sz="3200" b="1">
                <a:solidFill>
                  <a:srgbClr val="0000CC"/>
                </a:solidFill>
              </a:rPr>
              <a:t> </a:t>
            </a:r>
            <a:r>
              <a:rPr lang="en-GB" sz="3200" b="1" dirty="0">
                <a:solidFill>
                  <a:srgbClr val="0000CC"/>
                </a:solidFill>
              </a:rPr>
              <a:t>in your Field Work Notebook</a:t>
            </a:r>
            <a:r>
              <a:rPr lang="en-GB" sz="3200" dirty="0">
                <a:solidFill>
                  <a:srgbClr val="0000CC"/>
                </a:solidFill>
              </a:rPr>
              <a:t>?</a:t>
            </a:r>
          </a:p>
          <a:p>
            <a:endParaRPr lang="en-GB" sz="2200" b="1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99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9C7B72-C9E3-43CA-8164-3A34D6138708}"/>
              </a:ext>
            </a:extLst>
          </p:cNvPr>
          <p:cNvSpPr txBox="1"/>
          <p:nvPr/>
        </p:nvSpPr>
        <p:spPr>
          <a:xfrm>
            <a:off x="198305" y="253387"/>
            <a:ext cx="8747392" cy="7941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Resources available for finding answers (and probably forming more questions!)</a:t>
            </a:r>
          </a:p>
          <a:p>
            <a:pPr algn="ctr"/>
            <a:endParaRPr lang="en-GB" sz="2000" b="1" dirty="0"/>
          </a:p>
          <a:p>
            <a:r>
              <a:rPr lang="en-GB" sz="1600" b="1" dirty="0"/>
              <a:t>Lovely Lichens ppt presentation available for personal use to download via: </a:t>
            </a:r>
            <a:r>
              <a:rPr lang="en-GB" sz="1600" b="1" dirty="0">
                <a:hlinkClick r:id="rId2"/>
              </a:rPr>
              <a:t>http://www.freetiiupix.com/SlidePresentations/PPT_Lichens.htm</a:t>
            </a:r>
            <a:r>
              <a:rPr lang="en-GB" sz="1600" b="1" dirty="0"/>
              <a:t> </a:t>
            </a:r>
          </a:p>
          <a:p>
            <a:endParaRPr lang="en-GB" b="1" dirty="0"/>
          </a:p>
          <a:p>
            <a:r>
              <a:rPr lang="en-GB" sz="1600" b="1" dirty="0"/>
              <a:t>Forestry Commission Handbook 4 Lichens in Southern Woodlands Broad 1989 (pdf uploaded)</a:t>
            </a:r>
          </a:p>
          <a:p>
            <a:endParaRPr lang="en-GB" sz="1600" b="1" dirty="0"/>
          </a:p>
          <a:p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British Lichen Society </a:t>
            </a:r>
            <a:r>
              <a:rPr lang="en-GB" sz="1600" b="1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https://www.britishlichensociety.org.uk/</a:t>
            </a: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sz="16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Natural History Museum </a:t>
            </a:r>
            <a:r>
              <a:rPr lang="en-GB" sz="1600" b="1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https://www.nhm.ac.uk/discover/nature-and-pollution-what-lichens-tell-us-about-toxic-air.html</a:t>
            </a: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sz="1600" b="1" dirty="0"/>
          </a:p>
          <a:p>
            <a:r>
              <a:rPr lang="en-GB" sz="1600" b="1" dirty="0"/>
              <a:t>Natural Resources Wales Lichen surveys to investigate ammonia impacts. Evidence report no298. Bosanquet, S (2019) (pdf uploaded) </a:t>
            </a:r>
          </a:p>
          <a:p>
            <a:endParaRPr lang="en-GB" sz="1600" b="1" dirty="0"/>
          </a:p>
          <a:p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OPAL Citizen Science The OPAL Air Survey Imperial College London </a:t>
            </a:r>
            <a:r>
              <a:rPr lang="en-GB" sz="1600" b="1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https://www.imperial.ac.uk/opal/surveys/airsurvey/</a:t>
            </a: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 Air Pollution Information System (APIS) Impacts of air pollution on Lichens and Bryophytes (mosses and liverworts) </a:t>
            </a:r>
            <a:r>
              <a:rPr lang="en-GB" sz="1600" b="1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http://www.apis.ac.uk/impacts-air-pollution-lichens-and-bryophytes-mosses-and-liverworts</a:t>
            </a: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Lichens and Air Quality: Lichen Biomonitoring and GIS Analysis of Atmospheric Pollution and Air Quality in Manchester (Manchester Met Uni)  </a:t>
            </a:r>
            <a:r>
              <a:rPr lang="en-GB" sz="1600" b="1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https://www.mmu.ac.uk/environmental-science-research/urban-environments-research-group/research-themes/projects/lichens-and-air-quality.php</a:t>
            </a: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55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558</Words>
  <Application>Microsoft Office PowerPoint</Application>
  <PresentationFormat>On-screen Show (4:3)</PresentationFormat>
  <Paragraphs>64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Georgia</vt:lpstr>
      <vt:lpstr>Source Sans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Leah</dc:creator>
  <cp:lastModifiedBy>John Leah</cp:lastModifiedBy>
  <cp:revision>10</cp:revision>
  <dcterms:created xsi:type="dcterms:W3CDTF">2022-01-13T15:07:20Z</dcterms:created>
  <dcterms:modified xsi:type="dcterms:W3CDTF">2022-01-30T20:15:36Z</dcterms:modified>
</cp:coreProperties>
</file>