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9" r:id="rId3"/>
    <p:sldId id="257" r:id="rId4"/>
    <p:sldId id="258" r:id="rId5"/>
    <p:sldId id="260"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42D752-B5D4-4E9E-B793-A74BCFA35963}" v="31" dt="2024-04-21T19:30:46.6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01" d="100"/>
          <a:sy n="101" d="100"/>
        </p:scale>
        <p:origin x="132" y="59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A727BF-E584-4EE7-9E5A-48B371161A53}" type="doc">
      <dgm:prSet loTypeId="urn:microsoft.com/office/officeart/2009/3/layout/HorizontalOrganizationChart" loCatId="hierarchy" qsTypeId="urn:microsoft.com/office/officeart/2005/8/quickstyle/simple4" qsCatId="simple" csTypeId="urn:microsoft.com/office/officeart/2005/8/colors/colorful2" csCatId="colorful" phldr="1"/>
      <dgm:spPr/>
      <dgm:t>
        <a:bodyPr/>
        <a:lstStyle/>
        <a:p>
          <a:endParaRPr lang="en-US"/>
        </a:p>
      </dgm:t>
    </dgm:pt>
    <dgm:pt modelId="{5E9CF28E-549C-43EF-876E-7B0762E02BA1}">
      <dgm:prSet/>
      <dgm:spPr/>
      <dgm:t>
        <a:bodyPr/>
        <a:lstStyle/>
        <a:p>
          <a:r>
            <a:rPr lang="en-US" dirty="0"/>
            <a:t>"Child protection and safeguarding means protecting children from abuse and identifying and stopping abuse that might already be happening."</a:t>
          </a:r>
        </a:p>
      </dgm:t>
    </dgm:pt>
    <dgm:pt modelId="{2E7A27B6-713B-4D11-A160-74DDFEB466E9}" type="parTrans" cxnId="{CBB85634-3599-4ECD-AEE3-7DE8CAE42A54}">
      <dgm:prSet/>
      <dgm:spPr/>
      <dgm:t>
        <a:bodyPr/>
        <a:lstStyle/>
        <a:p>
          <a:endParaRPr lang="en-US"/>
        </a:p>
      </dgm:t>
    </dgm:pt>
    <dgm:pt modelId="{297E7167-54E4-4305-B0DC-4AF19B0D96D5}" type="sibTrans" cxnId="{CBB85634-3599-4ECD-AEE3-7DE8CAE42A54}">
      <dgm:prSet/>
      <dgm:spPr/>
      <dgm:t>
        <a:bodyPr/>
        <a:lstStyle/>
        <a:p>
          <a:endParaRPr lang="en-US"/>
        </a:p>
      </dgm:t>
    </dgm:pt>
    <dgm:pt modelId="{84EB319A-FEDE-4070-8C55-04D8A40C90BB}">
      <dgm:prSet custT="1"/>
      <dgm:spPr/>
      <dgm:t>
        <a:bodyPr/>
        <a:lstStyle/>
        <a:p>
          <a:r>
            <a:rPr lang="en-US" sz="1200" dirty="0"/>
            <a:t>(Children's Society, 2024)</a:t>
          </a:r>
        </a:p>
      </dgm:t>
    </dgm:pt>
    <dgm:pt modelId="{65714AA8-0386-49A2-9FCD-D86318C4E5D4}" type="parTrans" cxnId="{94B51251-72C4-4E0B-B9A5-DFB5C93C1A46}">
      <dgm:prSet/>
      <dgm:spPr/>
      <dgm:t>
        <a:bodyPr/>
        <a:lstStyle/>
        <a:p>
          <a:endParaRPr lang="en-US"/>
        </a:p>
      </dgm:t>
    </dgm:pt>
    <dgm:pt modelId="{8C30DD46-1F9B-4857-A9C1-FC056B7B1121}" type="sibTrans" cxnId="{94B51251-72C4-4E0B-B9A5-DFB5C93C1A46}">
      <dgm:prSet/>
      <dgm:spPr/>
      <dgm:t>
        <a:bodyPr/>
        <a:lstStyle/>
        <a:p>
          <a:endParaRPr lang="en-US"/>
        </a:p>
      </dgm:t>
    </dgm:pt>
    <dgm:pt modelId="{670EB2C2-FA32-43CB-886D-95C15F971193}" type="pres">
      <dgm:prSet presAssocID="{B2A727BF-E584-4EE7-9E5A-48B371161A53}" presName="hierChild1" presStyleCnt="0">
        <dgm:presLayoutVars>
          <dgm:orgChart val="1"/>
          <dgm:chPref val="1"/>
          <dgm:dir/>
          <dgm:animOne val="branch"/>
          <dgm:animLvl val="lvl"/>
          <dgm:resizeHandles/>
        </dgm:presLayoutVars>
      </dgm:prSet>
      <dgm:spPr/>
    </dgm:pt>
    <dgm:pt modelId="{24A31B92-C0E2-4625-AF98-FBC0ACFE7763}" type="pres">
      <dgm:prSet presAssocID="{5E9CF28E-549C-43EF-876E-7B0762E02BA1}" presName="hierRoot1" presStyleCnt="0">
        <dgm:presLayoutVars>
          <dgm:hierBranch val="init"/>
        </dgm:presLayoutVars>
      </dgm:prSet>
      <dgm:spPr/>
    </dgm:pt>
    <dgm:pt modelId="{39B127B5-B922-4B8A-AB58-C5B9837FF7FF}" type="pres">
      <dgm:prSet presAssocID="{5E9CF28E-549C-43EF-876E-7B0762E02BA1}" presName="rootComposite1" presStyleCnt="0"/>
      <dgm:spPr/>
    </dgm:pt>
    <dgm:pt modelId="{1F52E73E-73B3-4998-B4FC-157C2985AA2F}" type="pres">
      <dgm:prSet presAssocID="{5E9CF28E-549C-43EF-876E-7B0762E02BA1}" presName="rootText1" presStyleLbl="node0" presStyleIdx="0" presStyleCnt="2" custScaleX="183997" custScaleY="140833">
        <dgm:presLayoutVars>
          <dgm:chPref val="3"/>
        </dgm:presLayoutVars>
      </dgm:prSet>
      <dgm:spPr/>
    </dgm:pt>
    <dgm:pt modelId="{86013CC4-AF12-491A-80E7-9FDDFD57EE47}" type="pres">
      <dgm:prSet presAssocID="{5E9CF28E-549C-43EF-876E-7B0762E02BA1}" presName="rootConnector1" presStyleLbl="node1" presStyleIdx="0" presStyleCnt="0"/>
      <dgm:spPr/>
    </dgm:pt>
    <dgm:pt modelId="{350EDA0F-AC1C-4C9D-A83B-70715E697F99}" type="pres">
      <dgm:prSet presAssocID="{5E9CF28E-549C-43EF-876E-7B0762E02BA1}" presName="hierChild2" presStyleCnt="0"/>
      <dgm:spPr/>
    </dgm:pt>
    <dgm:pt modelId="{973E6A50-D9C1-4CF9-8FCF-6989ED50E9AA}" type="pres">
      <dgm:prSet presAssocID="{5E9CF28E-549C-43EF-876E-7B0762E02BA1}" presName="hierChild3" presStyleCnt="0"/>
      <dgm:spPr/>
    </dgm:pt>
    <dgm:pt modelId="{65C7D744-907E-4139-90A6-559E327F21F7}" type="pres">
      <dgm:prSet presAssocID="{84EB319A-FEDE-4070-8C55-04D8A40C90BB}" presName="hierRoot1" presStyleCnt="0">
        <dgm:presLayoutVars>
          <dgm:hierBranch val="init"/>
        </dgm:presLayoutVars>
      </dgm:prSet>
      <dgm:spPr/>
    </dgm:pt>
    <dgm:pt modelId="{D6BE0336-B619-4C9F-9114-959FC23B28C1}" type="pres">
      <dgm:prSet presAssocID="{84EB319A-FEDE-4070-8C55-04D8A40C90BB}" presName="rootComposite1" presStyleCnt="0"/>
      <dgm:spPr/>
    </dgm:pt>
    <dgm:pt modelId="{3A542852-86A2-4499-B57B-FE7E2D6BF859}" type="pres">
      <dgm:prSet presAssocID="{84EB319A-FEDE-4070-8C55-04D8A40C90BB}" presName="rootText1" presStyleLbl="node0" presStyleIdx="1" presStyleCnt="2" custScaleX="80835" custScaleY="27397">
        <dgm:presLayoutVars>
          <dgm:chPref val="3"/>
        </dgm:presLayoutVars>
      </dgm:prSet>
      <dgm:spPr/>
    </dgm:pt>
    <dgm:pt modelId="{175B235B-AA82-4DFF-9CEC-CE89D2EC4952}" type="pres">
      <dgm:prSet presAssocID="{84EB319A-FEDE-4070-8C55-04D8A40C90BB}" presName="rootConnector1" presStyleLbl="node1" presStyleIdx="0" presStyleCnt="0"/>
      <dgm:spPr/>
    </dgm:pt>
    <dgm:pt modelId="{8D585B5E-F923-4657-94F1-50349D89D1D5}" type="pres">
      <dgm:prSet presAssocID="{84EB319A-FEDE-4070-8C55-04D8A40C90BB}" presName="hierChild2" presStyleCnt="0"/>
      <dgm:spPr/>
    </dgm:pt>
    <dgm:pt modelId="{B7E221BD-081A-498B-B5FE-0A800E5BCA64}" type="pres">
      <dgm:prSet presAssocID="{84EB319A-FEDE-4070-8C55-04D8A40C90BB}" presName="hierChild3" presStyleCnt="0"/>
      <dgm:spPr/>
    </dgm:pt>
  </dgm:ptLst>
  <dgm:cxnLst>
    <dgm:cxn modelId="{62127E04-2945-454C-BE8F-819EDE25424E}" type="presOf" srcId="{84EB319A-FEDE-4070-8C55-04D8A40C90BB}" destId="{3A542852-86A2-4499-B57B-FE7E2D6BF859}" srcOrd="0" destOrd="0" presId="urn:microsoft.com/office/officeart/2009/3/layout/HorizontalOrganizationChart"/>
    <dgm:cxn modelId="{CBB85634-3599-4ECD-AEE3-7DE8CAE42A54}" srcId="{B2A727BF-E584-4EE7-9E5A-48B371161A53}" destId="{5E9CF28E-549C-43EF-876E-7B0762E02BA1}" srcOrd="0" destOrd="0" parTransId="{2E7A27B6-713B-4D11-A160-74DDFEB466E9}" sibTransId="{297E7167-54E4-4305-B0DC-4AF19B0D96D5}"/>
    <dgm:cxn modelId="{4228CB35-3660-483D-9F3A-38D93ACAB795}" type="presOf" srcId="{5E9CF28E-549C-43EF-876E-7B0762E02BA1}" destId="{86013CC4-AF12-491A-80E7-9FDDFD57EE47}" srcOrd="1" destOrd="0" presId="urn:microsoft.com/office/officeart/2009/3/layout/HorizontalOrganizationChart"/>
    <dgm:cxn modelId="{3BCE3146-D6D8-4C6B-B661-49F132F613AD}" type="presOf" srcId="{5E9CF28E-549C-43EF-876E-7B0762E02BA1}" destId="{1F52E73E-73B3-4998-B4FC-157C2985AA2F}" srcOrd="0" destOrd="0" presId="urn:microsoft.com/office/officeart/2009/3/layout/HorizontalOrganizationChart"/>
    <dgm:cxn modelId="{94B51251-72C4-4E0B-B9A5-DFB5C93C1A46}" srcId="{B2A727BF-E584-4EE7-9E5A-48B371161A53}" destId="{84EB319A-FEDE-4070-8C55-04D8A40C90BB}" srcOrd="1" destOrd="0" parTransId="{65714AA8-0386-49A2-9FCD-D86318C4E5D4}" sibTransId="{8C30DD46-1F9B-4857-A9C1-FC056B7B1121}"/>
    <dgm:cxn modelId="{F15480A3-D36A-4D03-BA4C-72DA2CA75301}" type="presOf" srcId="{84EB319A-FEDE-4070-8C55-04D8A40C90BB}" destId="{175B235B-AA82-4DFF-9CEC-CE89D2EC4952}" srcOrd="1" destOrd="0" presId="urn:microsoft.com/office/officeart/2009/3/layout/HorizontalOrganizationChart"/>
    <dgm:cxn modelId="{7B109FE8-FA77-4D3F-A075-7A2C03CC5FBC}" type="presOf" srcId="{B2A727BF-E584-4EE7-9E5A-48B371161A53}" destId="{670EB2C2-FA32-43CB-886D-95C15F971193}" srcOrd="0" destOrd="0" presId="urn:microsoft.com/office/officeart/2009/3/layout/HorizontalOrganizationChart"/>
    <dgm:cxn modelId="{7E5D1F28-241B-4DC5-B4F9-F34778621862}" type="presParOf" srcId="{670EB2C2-FA32-43CB-886D-95C15F971193}" destId="{24A31B92-C0E2-4625-AF98-FBC0ACFE7763}" srcOrd="0" destOrd="0" presId="urn:microsoft.com/office/officeart/2009/3/layout/HorizontalOrganizationChart"/>
    <dgm:cxn modelId="{B23BE146-A6A0-47CF-B670-038489AFA706}" type="presParOf" srcId="{24A31B92-C0E2-4625-AF98-FBC0ACFE7763}" destId="{39B127B5-B922-4B8A-AB58-C5B9837FF7FF}" srcOrd="0" destOrd="0" presId="urn:microsoft.com/office/officeart/2009/3/layout/HorizontalOrganizationChart"/>
    <dgm:cxn modelId="{23CC8A98-59EC-427D-94C1-7ABAA9F780CC}" type="presParOf" srcId="{39B127B5-B922-4B8A-AB58-C5B9837FF7FF}" destId="{1F52E73E-73B3-4998-B4FC-157C2985AA2F}" srcOrd="0" destOrd="0" presId="urn:microsoft.com/office/officeart/2009/3/layout/HorizontalOrganizationChart"/>
    <dgm:cxn modelId="{450D6197-584F-4044-A986-AB2CA82C2D8F}" type="presParOf" srcId="{39B127B5-B922-4B8A-AB58-C5B9837FF7FF}" destId="{86013CC4-AF12-491A-80E7-9FDDFD57EE47}" srcOrd="1" destOrd="0" presId="urn:microsoft.com/office/officeart/2009/3/layout/HorizontalOrganizationChart"/>
    <dgm:cxn modelId="{6B92C09A-1337-43A4-B035-3DD2CA1CC704}" type="presParOf" srcId="{24A31B92-C0E2-4625-AF98-FBC0ACFE7763}" destId="{350EDA0F-AC1C-4C9D-A83B-70715E697F99}" srcOrd="1" destOrd="0" presId="urn:microsoft.com/office/officeart/2009/3/layout/HorizontalOrganizationChart"/>
    <dgm:cxn modelId="{B2158409-769E-44FD-94EE-FA8314325F35}" type="presParOf" srcId="{24A31B92-C0E2-4625-AF98-FBC0ACFE7763}" destId="{973E6A50-D9C1-4CF9-8FCF-6989ED50E9AA}" srcOrd="2" destOrd="0" presId="urn:microsoft.com/office/officeart/2009/3/layout/HorizontalOrganizationChart"/>
    <dgm:cxn modelId="{2D0331BB-19B1-4348-800F-A70BF2C590A2}" type="presParOf" srcId="{670EB2C2-FA32-43CB-886D-95C15F971193}" destId="{65C7D744-907E-4139-90A6-559E327F21F7}" srcOrd="1" destOrd="0" presId="urn:microsoft.com/office/officeart/2009/3/layout/HorizontalOrganizationChart"/>
    <dgm:cxn modelId="{202C33E9-4A18-4641-9DCB-5214B098B213}" type="presParOf" srcId="{65C7D744-907E-4139-90A6-559E327F21F7}" destId="{D6BE0336-B619-4C9F-9114-959FC23B28C1}" srcOrd="0" destOrd="0" presId="urn:microsoft.com/office/officeart/2009/3/layout/HorizontalOrganizationChart"/>
    <dgm:cxn modelId="{741406DF-9E67-4A58-A5B6-AAA7F7D233C5}" type="presParOf" srcId="{D6BE0336-B619-4C9F-9114-959FC23B28C1}" destId="{3A542852-86A2-4499-B57B-FE7E2D6BF859}" srcOrd="0" destOrd="0" presId="urn:microsoft.com/office/officeart/2009/3/layout/HorizontalOrganizationChart"/>
    <dgm:cxn modelId="{B0EDEFE6-1510-4AEE-81E2-ED943B4C605C}" type="presParOf" srcId="{D6BE0336-B619-4C9F-9114-959FC23B28C1}" destId="{175B235B-AA82-4DFF-9CEC-CE89D2EC4952}" srcOrd="1" destOrd="0" presId="urn:microsoft.com/office/officeart/2009/3/layout/HorizontalOrganizationChart"/>
    <dgm:cxn modelId="{FD7FAF57-36F6-4EFF-9F2C-A9C9B32789CE}" type="presParOf" srcId="{65C7D744-907E-4139-90A6-559E327F21F7}" destId="{8D585B5E-F923-4657-94F1-50349D89D1D5}" srcOrd="1" destOrd="0" presId="urn:microsoft.com/office/officeart/2009/3/layout/HorizontalOrganizationChart"/>
    <dgm:cxn modelId="{CB91717B-4DAF-4845-A4C0-7389F1B88484}" type="presParOf" srcId="{65C7D744-907E-4139-90A6-559E327F21F7}" destId="{B7E221BD-081A-498B-B5FE-0A800E5BCA64}"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2E73E-73B3-4998-B4FC-157C2985AA2F}">
      <dsp:nvSpPr>
        <dsp:cNvPr id="0" name=""/>
        <dsp:cNvSpPr/>
      </dsp:nvSpPr>
      <dsp:spPr>
        <a:xfrm>
          <a:off x="2428" y="43142"/>
          <a:ext cx="9620526" cy="2245910"/>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en-US" sz="3900" kern="1200" dirty="0"/>
            <a:t>"Child protection and safeguarding means protecting children from abuse and identifying and stopping abuse that might already be happening."</a:t>
          </a:r>
        </a:p>
      </dsp:txBody>
      <dsp:txXfrm>
        <a:off x="2428" y="43142"/>
        <a:ext cx="9620526" cy="2245910"/>
      </dsp:txXfrm>
    </dsp:sp>
    <dsp:sp modelId="{3A542852-86A2-4499-B57B-FE7E2D6BF859}">
      <dsp:nvSpPr>
        <dsp:cNvPr id="0" name=""/>
        <dsp:cNvSpPr/>
      </dsp:nvSpPr>
      <dsp:spPr>
        <a:xfrm>
          <a:off x="2428" y="2942631"/>
          <a:ext cx="4226564" cy="436908"/>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t>(Children's Society, 2024)</a:t>
          </a:r>
        </a:p>
      </dsp:txBody>
      <dsp:txXfrm>
        <a:off x="2428" y="2942631"/>
        <a:ext cx="4226564" cy="436908"/>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46CE7D5-CF57-46EF-B807-FDD0502418D4}" type="datetimeFigureOut">
              <a:rPr lang="en-US" smtClean="0"/>
              <a:t>4/21/2024</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32410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25127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69020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61968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83531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35365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4/21/2024</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79309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49000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4816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37844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346052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943791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051573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46CE7D5-CF57-46EF-B807-FDD0502418D4}" type="datetimeFigureOut">
              <a:rPr lang="en-US" smtClean="0"/>
              <a:t>4/21/2024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079498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46CE7D5-CF57-46EF-B807-FDD0502418D4}" type="datetimeFigureOut">
              <a:rPr lang="en-US" smtClean="0"/>
              <a:t>4/21/2024</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912317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46CE7D5-CF57-46EF-B807-FDD0502418D4}"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019818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46CE7D5-CF57-46EF-B807-FDD0502418D4}"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51383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46CE7D5-CF57-46EF-B807-FDD0502418D4}" type="datetimeFigureOut">
              <a:rPr lang="en-US" smtClean="0"/>
              <a:t>4/21/2024</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00352223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8" name="Rectangle 37">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9" name="Oval 38">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Oval 39">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Oval 40">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Oval 41">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Oval 42">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45"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46"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48" name="Rectangle 47">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50" name="Group 4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1" name="Rectangle 5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5" name="TextBox 4">
            <a:extLst>
              <a:ext uri="{FF2B5EF4-FFF2-40B4-BE49-F238E27FC236}">
                <a16:creationId xmlns:a16="http://schemas.microsoft.com/office/drawing/2014/main" id="{0445CE20-2C13-AA99-0821-67CA87EC1768}"/>
              </a:ext>
            </a:extLst>
          </p:cNvPr>
          <p:cNvSpPr txBox="1"/>
          <p:nvPr/>
        </p:nvSpPr>
        <p:spPr>
          <a:xfrm>
            <a:off x="1154954" y="973668"/>
            <a:ext cx="8761413" cy="70696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3300">
                <a:ln w="3175" cmpd="sng">
                  <a:noFill/>
                </a:ln>
                <a:solidFill>
                  <a:srgbClr val="FFFFFF"/>
                </a:solidFill>
                <a:latin typeface="+mj-lt"/>
                <a:ea typeface="+mj-ea"/>
                <a:cs typeface="+mj-cs"/>
              </a:rPr>
              <a:t>What is Child protection &amp; Safeguarding?</a:t>
            </a:r>
          </a:p>
        </p:txBody>
      </p:sp>
      <p:sp>
        <p:nvSpPr>
          <p:cNvPr id="54" name="Rectangle 5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3" name="TextBox 3">
            <a:extLst>
              <a:ext uri="{FF2B5EF4-FFF2-40B4-BE49-F238E27FC236}">
                <a16:creationId xmlns:a16="http://schemas.microsoft.com/office/drawing/2014/main" id="{2E4EEDFF-380F-9284-ECCB-6CA890E84492}"/>
              </a:ext>
            </a:extLst>
          </p:cNvPr>
          <p:cNvGraphicFramePr/>
          <p:nvPr>
            <p:extLst>
              <p:ext uri="{D42A27DB-BD31-4B8C-83A1-F6EECF244321}">
                <p14:modId xmlns:p14="http://schemas.microsoft.com/office/powerpoint/2010/main" val="4150893641"/>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505E77-D328-F8B4-79AD-CC2470EE9D20}"/>
              </a:ext>
            </a:extLst>
          </p:cNvPr>
          <p:cNvSpPr>
            <a:spLocks noGrp="1"/>
          </p:cNvSpPr>
          <p:nvPr>
            <p:ph idx="1"/>
          </p:nvPr>
        </p:nvSpPr>
        <p:spPr/>
        <p:txBody>
          <a:bodyPr vert="horz" lIns="91440" tIns="45720" rIns="91440" bIns="45720" rtlCol="0" anchor="t">
            <a:normAutofit/>
          </a:bodyPr>
          <a:lstStyle/>
          <a:p>
            <a:r>
              <a:rPr lang="en-US" sz="3600" b="1" dirty="0">
                <a:solidFill>
                  <a:srgbClr val="666666"/>
                </a:solidFill>
                <a:ea typeface="+mn-lt"/>
                <a:cs typeface="+mn-lt"/>
              </a:rPr>
              <a:t>Safeguarding is to prevent harm; child protection is how we respond to harm.</a:t>
            </a:r>
          </a:p>
          <a:p>
            <a:pPr marL="0" indent="0">
              <a:buNone/>
            </a:pPr>
            <a:r>
              <a:rPr lang="en-GB" sz="1200" dirty="0">
                <a:effectLst/>
                <a:latin typeface="Calibri" panose="020F0502020204030204" pitchFamily="34" charset="0"/>
                <a:ea typeface="DengXian" panose="02010600030101010101" pitchFamily="2" charset="-122"/>
                <a:cs typeface="Times New Roman" panose="02020603050405020304" pitchFamily="18" charset="0"/>
              </a:rPr>
              <a:t>(Safe Safeguarding Associates for Excellence, 2020)</a:t>
            </a:r>
          </a:p>
          <a:p>
            <a:pPr marL="0" indent="0">
              <a:buNone/>
            </a:pPr>
            <a:endParaRPr lang="en-US" sz="1400" b="1" dirty="0">
              <a:solidFill>
                <a:srgbClr val="666666"/>
              </a:solidFill>
              <a:ea typeface="+mn-lt"/>
              <a:cs typeface="+mn-lt"/>
            </a:endParaRPr>
          </a:p>
        </p:txBody>
      </p:sp>
      <p:sp>
        <p:nvSpPr>
          <p:cNvPr id="2" name="TextBox 1">
            <a:extLst>
              <a:ext uri="{FF2B5EF4-FFF2-40B4-BE49-F238E27FC236}">
                <a16:creationId xmlns:a16="http://schemas.microsoft.com/office/drawing/2014/main" id="{F4DD864F-D538-0090-2A87-E158157AB3FE}"/>
              </a:ext>
            </a:extLst>
          </p:cNvPr>
          <p:cNvSpPr txBox="1"/>
          <p:nvPr/>
        </p:nvSpPr>
        <p:spPr>
          <a:xfrm>
            <a:off x="695325" y="638175"/>
            <a:ext cx="4467225" cy="1077218"/>
          </a:xfrm>
          <a:prstGeom prst="rect">
            <a:avLst/>
          </a:prstGeom>
          <a:noFill/>
        </p:spPr>
        <p:txBody>
          <a:bodyPr wrap="square" rtlCol="0">
            <a:spAutoFit/>
          </a:bodyPr>
          <a:lstStyle/>
          <a:p>
            <a:r>
              <a:rPr lang="en-GB" sz="3200" b="1" u="sng" dirty="0">
                <a:solidFill>
                  <a:schemeClr val="bg1"/>
                </a:solidFill>
              </a:rPr>
              <a:t>What is safeguarding?</a:t>
            </a:r>
          </a:p>
        </p:txBody>
      </p:sp>
    </p:spTree>
    <p:extLst>
      <p:ext uri="{BB962C8B-B14F-4D97-AF65-F5344CB8AC3E}">
        <p14:creationId xmlns:p14="http://schemas.microsoft.com/office/powerpoint/2010/main" val="1012763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99F78F-0870-5233-6153-23657B599BB5}"/>
              </a:ext>
            </a:extLst>
          </p:cNvPr>
          <p:cNvSpPr>
            <a:spLocks noGrp="1"/>
          </p:cNvSpPr>
          <p:nvPr>
            <p:ph idx="1"/>
          </p:nvPr>
        </p:nvSpPr>
        <p:spPr/>
        <p:txBody>
          <a:bodyPr vert="horz" lIns="91440" tIns="45720" rIns="91440" bIns="45720" rtlCol="0" anchor="t">
            <a:normAutofit/>
          </a:bodyPr>
          <a:lstStyle/>
          <a:p>
            <a:pPr marL="0" indent="0">
              <a:buNone/>
            </a:pPr>
            <a:r>
              <a:rPr lang="en-US" sz="2800" b="1" dirty="0">
                <a:solidFill>
                  <a:srgbClr val="666666"/>
                </a:solidFill>
                <a:ea typeface="+mn-lt"/>
                <a:cs typeface="+mn-lt"/>
              </a:rPr>
              <a:t>to prevent harm to a child’s health and/or development</a:t>
            </a:r>
            <a:br>
              <a:rPr lang="en-US" sz="2800" b="1" dirty="0">
                <a:ea typeface="+mn-lt"/>
                <a:cs typeface="+mn-lt"/>
              </a:rPr>
            </a:br>
            <a:r>
              <a:rPr lang="en-US" sz="2800" b="1" dirty="0">
                <a:solidFill>
                  <a:srgbClr val="666666"/>
                </a:solidFill>
                <a:ea typeface="+mn-lt"/>
                <a:cs typeface="+mn-lt"/>
              </a:rPr>
              <a:t>to protect children from maltreatment  and abuse</a:t>
            </a:r>
            <a:br>
              <a:rPr lang="en-US" sz="2800" b="1" dirty="0">
                <a:ea typeface="+mn-lt"/>
                <a:cs typeface="+mn-lt"/>
              </a:rPr>
            </a:br>
            <a:r>
              <a:rPr lang="en-US" sz="2800" b="1" dirty="0">
                <a:solidFill>
                  <a:srgbClr val="666666"/>
                </a:solidFill>
                <a:ea typeface="+mn-lt"/>
                <a:cs typeface="+mn-lt"/>
              </a:rPr>
              <a:t>to ensure children grow up feeling safe and with effective care</a:t>
            </a:r>
            <a:br>
              <a:rPr lang="en-US" sz="2800" b="1" dirty="0">
                <a:ea typeface="+mn-lt"/>
                <a:cs typeface="+mn-lt"/>
              </a:rPr>
            </a:br>
            <a:r>
              <a:rPr lang="en-US" sz="2800" b="1" dirty="0">
                <a:solidFill>
                  <a:srgbClr val="666666"/>
                </a:solidFill>
                <a:ea typeface="+mn-lt"/>
                <a:cs typeface="+mn-lt"/>
              </a:rPr>
              <a:t>to take any action needed to enable all children and young people to have the best outcomes</a:t>
            </a:r>
            <a:endParaRPr lang="en-US" sz="2800" b="1" dirty="0">
              <a:solidFill>
                <a:srgbClr val="000000"/>
              </a:solidFill>
              <a:ea typeface="+mn-lt"/>
              <a:cs typeface="+mn-lt"/>
            </a:endParaRPr>
          </a:p>
          <a:p>
            <a:r>
              <a:rPr lang="en-GB" sz="1200" dirty="0">
                <a:effectLst/>
                <a:latin typeface="Calibri" panose="020F0502020204030204" pitchFamily="34" charset="0"/>
                <a:ea typeface="DengXian" panose="02010600030101010101" pitchFamily="2" charset="-122"/>
                <a:cs typeface="Times New Roman" panose="02020603050405020304" pitchFamily="18" charset="0"/>
              </a:rPr>
              <a:t>(Safe Safeguarding Associates for Excellence, 2020)</a:t>
            </a:r>
          </a:p>
          <a:p>
            <a:endParaRPr lang="en-US" sz="1400" dirty="0">
              <a:solidFill>
                <a:srgbClr val="666666"/>
              </a:solidFill>
            </a:endParaRPr>
          </a:p>
          <a:p>
            <a:endParaRPr lang="en-US" dirty="0"/>
          </a:p>
        </p:txBody>
      </p:sp>
      <p:sp>
        <p:nvSpPr>
          <p:cNvPr id="2" name="TextBox 1">
            <a:extLst>
              <a:ext uri="{FF2B5EF4-FFF2-40B4-BE49-F238E27FC236}">
                <a16:creationId xmlns:a16="http://schemas.microsoft.com/office/drawing/2014/main" id="{7899C6D2-2D25-BECD-3796-2CE5588EACD6}"/>
              </a:ext>
            </a:extLst>
          </p:cNvPr>
          <p:cNvSpPr txBox="1"/>
          <p:nvPr/>
        </p:nvSpPr>
        <p:spPr>
          <a:xfrm>
            <a:off x="762000" y="619125"/>
            <a:ext cx="4686300" cy="861774"/>
          </a:xfrm>
          <a:prstGeom prst="rect">
            <a:avLst/>
          </a:prstGeom>
          <a:noFill/>
        </p:spPr>
        <p:txBody>
          <a:bodyPr wrap="square" rtlCol="0">
            <a:spAutoFit/>
          </a:bodyPr>
          <a:lstStyle/>
          <a:p>
            <a:r>
              <a:rPr lang="en-US" sz="3200" b="1" u="sng" dirty="0">
                <a:solidFill>
                  <a:schemeClr val="bg1"/>
                </a:solidFill>
                <a:ea typeface="+mn-lt"/>
                <a:cs typeface="+mn-lt"/>
              </a:rPr>
              <a:t>Safeguarding Aims</a:t>
            </a:r>
            <a:endParaRPr lang="en-US" sz="1800" u="sng" dirty="0"/>
          </a:p>
          <a:p>
            <a:endParaRPr lang="en-GB" dirty="0"/>
          </a:p>
        </p:txBody>
      </p:sp>
    </p:spTree>
    <p:extLst>
      <p:ext uri="{BB962C8B-B14F-4D97-AF65-F5344CB8AC3E}">
        <p14:creationId xmlns:p14="http://schemas.microsoft.com/office/powerpoint/2010/main" val="2903757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EBA356-255D-3FDD-B3EB-CB3762A560FE}"/>
              </a:ext>
            </a:extLst>
          </p:cNvPr>
          <p:cNvSpPr>
            <a:spLocks noGrp="1"/>
          </p:cNvSpPr>
          <p:nvPr>
            <p:ph idx="1"/>
          </p:nvPr>
        </p:nvSpPr>
        <p:spPr/>
        <p:txBody>
          <a:bodyPr vert="horz" lIns="91440" tIns="45720" rIns="91440" bIns="45720" rtlCol="0" anchor="t">
            <a:normAutofit/>
          </a:bodyPr>
          <a:lstStyle/>
          <a:p>
            <a:r>
              <a:rPr lang="en-US" sz="2400" b="1" dirty="0">
                <a:solidFill>
                  <a:srgbClr val="666666"/>
                </a:solidFill>
                <a:ea typeface="+mn-lt"/>
                <a:cs typeface="+mn-lt"/>
              </a:rPr>
              <a:t> Child Protection is any activity that is implemented to protect children who are at risk of harm or already suffering  harm. Child protection is what is in place to protect children who are already experiencing harm, abuse, neglect, sexual exploitation, or been harmed.</a:t>
            </a:r>
            <a:endParaRPr lang="en-US" sz="2000" b="1" dirty="0"/>
          </a:p>
          <a:p>
            <a:endParaRPr lang="en-US" sz="1400" dirty="0">
              <a:solidFill>
                <a:srgbClr val="666666"/>
              </a:solidFill>
            </a:endParaRPr>
          </a:p>
          <a:p>
            <a:r>
              <a:rPr lang="en-GB" sz="1200" dirty="0">
                <a:effectLst/>
                <a:latin typeface="Calibri" panose="020F0502020204030204" pitchFamily="34" charset="0"/>
                <a:ea typeface="DengXian" panose="02010600030101010101" pitchFamily="2" charset="-122"/>
                <a:cs typeface="Times New Roman" panose="02020603050405020304" pitchFamily="18" charset="0"/>
              </a:rPr>
              <a:t>(Safe Safeguarding Associates for Excellence, 2020)</a:t>
            </a:r>
          </a:p>
          <a:p>
            <a:endParaRPr lang="en-US" sz="1400" dirty="0">
              <a:solidFill>
                <a:srgbClr val="666666"/>
              </a:solidFill>
              <a:ea typeface="+mn-lt"/>
              <a:cs typeface="+mn-lt"/>
            </a:endParaRPr>
          </a:p>
          <a:p>
            <a:endParaRPr lang="en-US" dirty="0"/>
          </a:p>
        </p:txBody>
      </p:sp>
      <p:sp>
        <p:nvSpPr>
          <p:cNvPr id="2" name="TextBox 1">
            <a:extLst>
              <a:ext uri="{FF2B5EF4-FFF2-40B4-BE49-F238E27FC236}">
                <a16:creationId xmlns:a16="http://schemas.microsoft.com/office/drawing/2014/main" id="{75FC6AEB-3B79-E21C-3636-1EA6CB345522}"/>
              </a:ext>
            </a:extLst>
          </p:cNvPr>
          <p:cNvSpPr txBox="1"/>
          <p:nvPr/>
        </p:nvSpPr>
        <p:spPr>
          <a:xfrm>
            <a:off x="885825" y="647700"/>
            <a:ext cx="4581525" cy="1354217"/>
          </a:xfrm>
          <a:prstGeom prst="rect">
            <a:avLst/>
          </a:prstGeom>
          <a:noFill/>
        </p:spPr>
        <p:txBody>
          <a:bodyPr wrap="square" rtlCol="0">
            <a:spAutoFit/>
          </a:bodyPr>
          <a:lstStyle/>
          <a:p>
            <a:r>
              <a:rPr lang="en-US" sz="3200" b="1" u="sng" dirty="0">
                <a:solidFill>
                  <a:schemeClr val="bg1"/>
                </a:solidFill>
              </a:rPr>
              <a:t>What is Child Protection?</a:t>
            </a:r>
          </a:p>
          <a:p>
            <a:endParaRPr lang="en-GB" dirty="0"/>
          </a:p>
        </p:txBody>
      </p:sp>
    </p:spTree>
    <p:extLst>
      <p:ext uri="{BB962C8B-B14F-4D97-AF65-F5344CB8AC3E}">
        <p14:creationId xmlns:p14="http://schemas.microsoft.com/office/powerpoint/2010/main" val="2842843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5E1445-131E-6816-E7CB-BFCDFB3A0C25}"/>
              </a:ext>
            </a:extLst>
          </p:cNvPr>
          <p:cNvSpPr>
            <a:spLocks noGrp="1"/>
          </p:cNvSpPr>
          <p:nvPr>
            <p:ph idx="1"/>
          </p:nvPr>
        </p:nvSpPr>
        <p:spPr>
          <a:xfrm>
            <a:off x="816114" y="2371725"/>
            <a:ext cx="10537686" cy="3805238"/>
          </a:xfrm>
        </p:spPr>
        <p:txBody>
          <a:bodyPr vert="horz" lIns="91440" tIns="45720" rIns="91440" bIns="45720" rtlCol="0" anchor="t">
            <a:normAutofit lnSpcReduction="10000"/>
          </a:bodyPr>
          <a:lstStyle/>
          <a:p>
            <a:r>
              <a:rPr lang="en-US" sz="2400" b="1" u="sng" dirty="0"/>
              <a:t>Who is responsible for Safeguarding &amp; Child protection in your setting?</a:t>
            </a:r>
          </a:p>
          <a:p>
            <a:pPr marL="0" indent="0">
              <a:buNone/>
            </a:pPr>
            <a:r>
              <a:rPr lang="en-US" sz="2400" b="1" dirty="0"/>
              <a:t>Teachers</a:t>
            </a:r>
          </a:p>
          <a:p>
            <a:pPr marL="0" indent="0">
              <a:buNone/>
            </a:pPr>
            <a:r>
              <a:rPr lang="en-US" sz="2400" b="1" dirty="0"/>
              <a:t>Secretary</a:t>
            </a:r>
          </a:p>
          <a:p>
            <a:pPr marL="0" indent="0">
              <a:buNone/>
            </a:pPr>
            <a:r>
              <a:rPr lang="en-US" sz="2400" b="1" dirty="0"/>
              <a:t>Senior Managers</a:t>
            </a:r>
          </a:p>
          <a:p>
            <a:pPr marL="0" indent="0">
              <a:buNone/>
            </a:pPr>
            <a:r>
              <a:rPr lang="en-US" sz="2400" b="1" dirty="0"/>
              <a:t>Caretakers</a:t>
            </a:r>
          </a:p>
          <a:p>
            <a:pPr marL="0" indent="0">
              <a:buNone/>
            </a:pPr>
            <a:r>
              <a:rPr lang="en-US" sz="2400" b="1" dirty="0"/>
              <a:t>Kitchen Assistants</a:t>
            </a:r>
          </a:p>
          <a:p>
            <a:pPr marL="0" indent="0">
              <a:buNone/>
            </a:pPr>
            <a:r>
              <a:rPr lang="en-US" sz="2400" b="1" dirty="0"/>
              <a:t>Learning Support Staff</a:t>
            </a:r>
          </a:p>
          <a:p>
            <a:pPr marL="0" indent="0">
              <a:buNone/>
            </a:pPr>
            <a:r>
              <a:rPr lang="en-GB" sz="1300" dirty="0">
                <a:effectLst/>
                <a:latin typeface="Calibri" panose="020F0502020204030204" pitchFamily="34" charset="0"/>
                <a:ea typeface="DengXian" panose="02010600030101010101" pitchFamily="2" charset="-122"/>
                <a:cs typeface="Times New Roman" panose="02020603050405020304" pitchFamily="18" charset="0"/>
              </a:rPr>
              <a:t>(</a:t>
            </a:r>
            <a:r>
              <a:rPr lang="en-GB" sz="1300" dirty="0" err="1">
                <a:effectLst/>
                <a:latin typeface="Calibri" panose="020F0502020204030204" pitchFamily="34" charset="0"/>
                <a:ea typeface="DengXian" panose="02010600030101010101" pitchFamily="2" charset="-122"/>
                <a:cs typeface="Times New Roman" panose="02020603050405020304" pitchFamily="18" charset="0"/>
              </a:rPr>
              <a:t>tri.x</a:t>
            </a:r>
            <a:r>
              <a:rPr lang="en-GB" sz="1300" dirty="0">
                <a:effectLst/>
                <a:latin typeface="Calibri" panose="020F0502020204030204" pitchFamily="34" charset="0"/>
                <a:ea typeface="DengXian" panose="02010600030101010101" pitchFamily="2" charset="-122"/>
                <a:cs typeface="Times New Roman" panose="02020603050405020304" pitchFamily="18" charset="0"/>
              </a:rPr>
              <a:t>, 2024)</a:t>
            </a:r>
          </a:p>
          <a:p>
            <a:pPr marL="0" indent="0">
              <a:buNone/>
            </a:pPr>
            <a:endParaRPr lang="en-US" dirty="0"/>
          </a:p>
          <a:p>
            <a:endParaRPr lang="en-US" dirty="0"/>
          </a:p>
          <a:p>
            <a:endParaRPr lang="en-US" dirty="0"/>
          </a:p>
        </p:txBody>
      </p:sp>
      <p:sp>
        <p:nvSpPr>
          <p:cNvPr id="4" name="TextBox 3">
            <a:extLst>
              <a:ext uri="{FF2B5EF4-FFF2-40B4-BE49-F238E27FC236}">
                <a16:creationId xmlns:a16="http://schemas.microsoft.com/office/drawing/2014/main" id="{6FB47A52-EF99-F030-C8D2-CBB3C347C0A8}"/>
              </a:ext>
            </a:extLst>
          </p:cNvPr>
          <p:cNvSpPr txBox="1"/>
          <p:nvPr/>
        </p:nvSpPr>
        <p:spPr>
          <a:xfrm>
            <a:off x="817217" y="496956"/>
            <a:ext cx="976243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b="1" u="sng" dirty="0">
                <a:solidFill>
                  <a:schemeClr val="bg1"/>
                </a:solidFill>
              </a:rPr>
              <a:t>Discuss</a:t>
            </a:r>
          </a:p>
        </p:txBody>
      </p:sp>
    </p:spTree>
    <p:extLst>
      <p:ext uri="{BB962C8B-B14F-4D97-AF65-F5344CB8AC3E}">
        <p14:creationId xmlns:p14="http://schemas.microsoft.com/office/powerpoint/2010/main" val="314370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6C7218-D8CD-01A1-7697-77565D58177A}"/>
              </a:ext>
            </a:extLst>
          </p:cNvPr>
          <p:cNvSpPr>
            <a:spLocks noGrp="1"/>
          </p:cNvSpPr>
          <p:nvPr>
            <p:ph idx="1"/>
          </p:nvPr>
        </p:nvSpPr>
        <p:spPr>
          <a:xfrm>
            <a:off x="838200" y="964234"/>
            <a:ext cx="10515600" cy="5212729"/>
          </a:xfrm>
        </p:spPr>
        <p:txBody>
          <a:bodyPr vert="horz" lIns="91440" tIns="45720" rIns="91440" bIns="45720" rtlCol="0" anchor="t">
            <a:normAutofit/>
          </a:bodyPr>
          <a:lstStyle/>
          <a:p>
            <a:r>
              <a:rPr lang="en-US" sz="4400" b="1" u="sng" dirty="0">
                <a:solidFill>
                  <a:schemeClr val="bg1"/>
                </a:solidFill>
              </a:rPr>
              <a:t>Answer</a:t>
            </a:r>
          </a:p>
          <a:p>
            <a:endParaRPr lang="en-US" sz="3200" b="1" dirty="0"/>
          </a:p>
          <a:p>
            <a:r>
              <a:rPr lang="en-US" sz="6600" b="1" dirty="0"/>
              <a:t>ALL OF THEM</a:t>
            </a:r>
          </a:p>
          <a:p>
            <a:pPr marL="0" indent="0">
              <a:buNone/>
            </a:pPr>
            <a:r>
              <a:rPr lang="en-US" sz="3200" b="1" dirty="0"/>
              <a:t>EVERYONE IS RESPONSIBLE FOR SAFEGUARDING &amp; CHILD PROTECTION IN YOUR SETTING</a:t>
            </a:r>
          </a:p>
          <a:p>
            <a:r>
              <a:rPr lang="en-GB" sz="1100" dirty="0">
                <a:effectLst/>
                <a:latin typeface="Calibri" panose="020F0502020204030204" pitchFamily="34" charset="0"/>
                <a:ea typeface="DengXian" panose="02010600030101010101" pitchFamily="2" charset="-122"/>
                <a:cs typeface="Times New Roman" panose="02020603050405020304" pitchFamily="18" charset="0"/>
              </a:rPr>
              <a:t>(</a:t>
            </a:r>
            <a:r>
              <a:rPr lang="en-GB" sz="1100" dirty="0" err="1">
                <a:effectLst/>
                <a:latin typeface="Calibri" panose="020F0502020204030204" pitchFamily="34" charset="0"/>
                <a:ea typeface="DengXian" panose="02010600030101010101" pitchFamily="2" charset="-122"/>
                <a:cs typeface="Times New Roman" panose="02020603050405020304" pitchFamily="18" charset="0"/>
              </a:rPr>
              <a:t>tri.x</a:t>
            </a:r>
            <a:r>
              <a:rPr lang="en-GB" sz="1100" dirty="0">
                <a:effectLst/>
                <a:latin typeface="Calibri" panose="020F0502020204030204" pitchFamily="34" charset="0"/>
                <a:ea typeface="DengXian" panose="02010600030101010101" pitchFamily="2" charset="-122"/>
                <a:cs typeface="Times New Roman" panose="02020603050405020304" pitchFamily="18" charset="0"/>
              </a:rPr>
              <a:t>, 2024)</a:t>
            </a:r>
          </a:p>
          <a:p>
            <a:endParaRPr lang="en-US" dirty="0"/>
          </a:p>
        </p:txBody>
      </p:sp>
    </p:spTree>
    <p:extLst>
      <p:ext uri="{BB962C8B-B14F-4D97-AF65-F5344CB8AC3E}">
        <p14:creationId xmlns:p14="http://schemas.microsoft.com/office/powerpoint/2010/main" val="1941493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5F251-500D-B13D-6DC2-E3A03FA6B403}"/>
              </a:ext>
            </a:extLst>
          </p:cNvPr>
          <p:cNvSpPr>
            <a:spLocks noGrp="1"/>
          </p:cNvSpPr>
          <p:nvPr>
            <p:ph type="title"/>
          </p:nvPr>
        </p:nvSpPr>
        <p:spPr/>
        <p:txBody>
          <a:bodyPr/>
          <a:lstStyle/>
          <a:p>
            <a:r>
              <a:rPr lang="en-GB" b="1" u="sng" dirty="0"/>
              <a:t>References</a:t>
            </a:r>
          </a:p>
        </p:txBody>
      </p:sp>
      <p:sp>
        <p:nvSpPr>
          <p:cNvPr id="12" name="Rectangle 6">
            <a:extLst>
              <a:ext uri="{FF2B5EF4-FFF2-40B4-BE49-F238E27FC236}">
                <a16:creationId xmlns:a16="http://schemas.microsoft.com/office/drawing/2014/main" id="{83B3B1B1-673B-5245-1083-A28D9B697E4F}"/>
              </a:ext>
            </a:extLst>
          </p:cNvPr>
          <p:cNvSpPr>
            <a:spLocks noGrp="1" noChangeArrowheads="1"/>
          </p:cNvSpPr>
          <p:nvPr>
            <p:ph idx="1"/>
          </p:nvPr>
        </p:nvSpPr>
        <p:spPr bwMode="auto">
          <a:xfrm>
            <a:off x="838201" y="2131583"/>
            <a:ext cx="10687050" cy="373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200" b="0" i="0" u="none" strike="noStrike" cap="none" normalizeH="0" baseline="0" dirty="0">
              <a:ln>
                <a:noFill/>
              </a:ln>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Children's Society, 2024. </a:t>
            </a:r>
            <a:r>
              <a:rPr kumimoji="0" lang="en-US" altLang="en-US" sz="1800" b="0" i="1"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Child Protection and Safeguarding. </a:t>
            </a:r>
            <a: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https://www.childrenssociety.org.uk/child-protection-and-safeguarding</a:t>
            </a:r>
            <a:b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[Accessed 13 April 2024].</a:t>
            </a: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Safe Safeguarding Associates for Excellence, 2020. </a:t>
            </a:r>
            <a:r>
              <a:rPr kumimoji="0" lang="en-US" altLang="en-US" sz="1800" b="0" i="1"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What is the Difference between Child Protection and Child Safeguarding?. </a:t>
            </a:r>
            <a: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https://www.safe-ltd.com/what-is-the-difference-between-child-protection-and-child-safeguarding/</a:t>
            </a:r>
            <a:b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[Accessed 13 April 2024].</a:t>
            </a: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tri.x</a:t>
            </a:r>
            <a: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 2024. </a:t>
            </a:r>
            <a:r>
              <a:rPr kumimoji="0" lang="en-US" altLang="en-US" sz="1800" b="0" i="1"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Part one: Safeguarding information for all staff. </a:t>
            </a:r>
            <a: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https://www.keepingchildrensafeineducation.co.uk/part_one_sg_info.html</a:t>
            </a:r>
            <a:b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[Accessed 13 April 2024].</a:t>
            </a:r>
            <a:endParaRPr kumimoji="0" lang="en-GB"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443077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184</TotalTime>
  <Words>365</Words>
  <Application>Microsoft Office PowerPoint</Application>
  <PresentationFormat>Widescreen</PresentationFormat>
  <Paragraphs>33</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Century Gothic</vt:lpstr>
      <vt:lpstr>Wingdings 3</vt:lpstr>
      <vt:lpstr>Ion Boardroom</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Teed (2109160)</dc:creator>
  <cp:lastModifiedBy>Charlotte Teed (2109160)</cp:lastModifiedBy>
  <cp:revision>145</cp:revision>
  <dcterms:created xsi:type="dcterms:W3CDTF">2024-04-12T11:34:12Z</dcterms:created>
  <dcterms:modified xsi:type="dcterms:W3CDTF">2024-04-21T19:36:08Z</dcterms:modified>
</cp:coreProperties>
</file>