
<file path=[Content_Types].xml><?xml version="1.0" encoding="utf-8"?>
<Types xmlns="http://schemas.openxmlformats.org/package/2006/content-types">
  <Default Extension="fntdata" ContentType="application/x-fontdata"/>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slideMasters/slideMaster29.xml" ContentType="application/vnd.openxmlformats-officedocument.presentationml.slideMaster+xml"/>
  <Override PartName="/ppt/slides/slide29.xml" ContentType="application/vnd.openxmlformats-officedocument.presentationml.slide+xml"/>
  <Override PartName="/ppt/slideMasters/slideMaster30.xml" ContentType="application/vnd.openxmlformats-officedocument.presentationml.slideMaster+xml"/>
  <Override PartName="/ppt/slides/slide30.xml" ContentType="application/vnd.openxmlformats-officedocument.presentationml.slide+xml"/>
  <Override PartName="/ppt/slideMasters/slideMaster31.xml" ContentType="application/vnd.openxmlformats-officedocument.presentationml.slideMaster+xml"/>
  <Override PartName="/ppt/slides/slide31.xml" ContentType="application/vnd.openxmlformats-officedocument.presentationml.slide+xml"/>
  <Override PartName="/ppt/slideMasters/slideMaster32.xml" ContentType="application/vnd.openxmlformats-officedocument.presentationml.slideMaster+xml"/>
  <Override PartName="/ppt/slides/slide32.xml" ContentType="application/vnd.openxmlformats-officedocument.presentationml.slide+xml"/>
  <Override PartName="/ppt/slideMasters/slideMaster33.xml" ContentType="application/vnd.openxmlformats-officedocument.presentationml.slideMaster+xml"/>
  <Override PartName="/ppt/slides/slide33.xml" ContentType="application/vnd.openxmlformats-officedocument.presentationml.slide+xml"/>
  <Override PartName="/ppt/slideMasters/slideMaster34.xml" ContentType="application/vnd.openxmlformats-officedocument.presentationml.slideMaster+xml"/>
  <Override PartName="/ppt/slides/slide34.xml" ContentType="application/vnd.openxmlformats-officedocument.presentationml.slide+xml"/>
  <Override PartName="/ppt/slideMasters/slideMaster35.xml" ContentType="application/vnd.openxmlformats-officedocument.presentationml.slideMaster+xml"/>
  <Override PartName="/ppt/slides/slide35.xml" ContentType="application/vnd.openxmlformats-officedocument.presentationml.slide+xml"/>
  <Override PartName="/ppt/slideMasters/slideMaster36.xml" ContentType="application/vnd.openxmlformats-officedocument.presentationml.slideMaster+xml"/>
  <Override PartName="/ppt/slides/slide36.xml" ContentType="application/vnd.openxmlformats-officedocument.presentationml.slide+xml"/>
  <Override PartName="/ppt/slideMasters/slideMaster37.xml" ContentType="application/vnd.openxmlformats-officedocument.presentationml.slideMaster+xml"/>
  <Override PartName="/ppt/slides/slide37.xml" ContentType="application/vnd.openxmlformats-officedocument.presentationml.slide+xml"/>
  <Override PartName="/ppt/slideMasters/slideMaster38.xml" ContentType="application/vnd.openxmlformats-officedocument.presentationml.slideMaster+xml"/>
  <Override PartName="/ppt/slides/slide38.xml" ContentType="application/vnd.openxmlformats-officedocument.presentationml.slide+xml"/>
  <Override PartName="/ppt/slideMasters/slideMaster39.xml" ContentType="application/vnd.openxmlformats-officedocument.presentationml.slideMaster+xml"/>
  <Override PartName="/ppt/slides/slide39.xml" ContentType="application/vnd.openxmlformats-officedocument.presentationml.slide+xml"/>
  <Override PartName="/ppt/slideMasters/slideMaster40.xml" ContentType="application/vnd.openxmlformats-officedocument.presentationml.slideMaster+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true" autoCompressPictures="0" embedTrueTypeFonts="true">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notesMasterIdLst>
    <p:notesMasterId r:id="rId42"/>
  </p:notesMasterIdLst>
  <p:sldSz cx="12191695" cy="6858000"/>
  <p:notesSz cx="6858000" cy="12191695"/>
  <p:embeddedFontLst>
    <p:embeddedFont>
      <p:font typeface="Inter Bold"/>
      <p:regular r:id="rId201314"/>
    </p:embeddedFont>
    <p:embeddedFont>
      <p:font typeface="Inter"/>
      <p:regular r:id="rId201315"/>
    </p:embeddedFont>
    <p:embeddedFont>
      <p:font typeface="Inter Black"/>
      <p:regular r:id="rId201316"/>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notesMaster" Target="notesMasters/notesMaster1.xml"/><Relationship Id="rId43" Type="http://schemas.openxmlformats.org/officeDocument/2006/relationships/presProps" Target="presProps.xml"/><Relationship Id="rId44" Type="http://schemas.openxmlformats.org/officeDocument/2006/relationships/viewProps" Target="viewProps.xml"/><Relationship Id="rId45" Type="http://schemas.openxmlformats.org/officeDocument/2006/relationships/theme" Target="theme/theme1.xml"/><Relationship Id="rId46" Type="http://schemas.openxmlformats.org/officeDocument/2006/relationships/tableStyles" Target="tableStyles.xml"/><Relationship Id="rId201314" Target="fonts/201314.fntdata" Type="http://schemas.openxmlformats.org/officeDocument/2006/relationships/font"/><Relationship Id="rId201315" Target="fonts/201315.fntdata" Type="http://schemas.openxmlformats.org/officeDocument/2006/relationships/font"/><Relationship Id="rId201316" Target="fonts/201316.fntdata" Type="http://schemas.openxmlformats.org/officeDocument/2006/relationships/font"/></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_rels/notesSlide2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_rels/notesSlide3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0.xml"/>
		</Relationships>
</file>

<file path=ppt/notesSlides/_rels/notesSlide3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1.xml"/>
		</Relationships>
</file>

<file path=ppt/notesSlides/_rels/notesSlide3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2.xml"/>
		</Relationships>
</file>

<file path=ppt/notesSlides/_rels/notesSlide3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3.xml"/>
		</Relationships>
</file>

<file path=ppt/notesSlides/_rels/notesSlide3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4.xml"/>
		</Relationships>
</file>

<file path=ppt/notesSlides/_rels/notesSlide3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5.xml"/>
		</Relationships>
</file>

<file path=ppt/notesSlides/_rels/notesSlide3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6.xml"/>
		</Relationships>
</file>

<file path=ppt/notesSlides/_rels/notesSlide3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7.xml"/>
		</Relationships>
</file>

<file path=ppt/notesSlides/_rels/notesSlide3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8.xml"/>
		</Relationships>
</file>

<file path=ppt/notesSlides/_rels/notesSlide3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9.xml"/>
		</Relationships>
</file>

<file path=ppt/notesSlides/_rels/notesSlide4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bg>
      <p:bgPr>
        <a:solidFill>
          <a:srgbClr val="000000"/>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ECECF3"/>
          </a:solidFill>
          <a:ln/>
        </p:spPr>
      </p:sp>
      <p:sp>
        <p:nvSpPr>
          <p:cNvPr id="3" name="Shape 1"/>
          <p:cNvSpPr/>
          <p:nvPr/>
        </p:nvSpPr>
        <p:spPr>
          <a:xfrm>
            <a:off x="0" y="0"/>
            <a:ext cx="12191695" cy="6858000"/>
          </a:xfrm>
          <a:prstGeom prst="rect">
            <a:avLst/>
          </a:prstGeom>
          <a:solidFill>
            <a:srgbClr val="FFFFFF"/>
          </a:solidFill>
          <a:ln/>
        </p:spPr>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slideLayout" Target="../slideLayouts/slideLayout2.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svg"/><Relationship Id="rId3" Type="http://schemas.openxmlformats.org/officeDocument/2006/relationships/image" Target="../media/image-4-1.png"/><Relationship Id="rId4" Type="http://schemas.openxmlformats.org/officeDocument/2006/relationships/image" Target="../media/image-4-2.svg"/><Relationship Id="rId5" Type="http://schemas.openxmlformats.org/officeDocument/2006/relationships/image" Target="../media/image-4-1.png"/><Relationship Id="rId6" Type="http://schemas.openxmlformats.org/officeDocument/2006/relationships/image" Target="../media/image-4-2.svg"/><Relationship Id="rId7" Type="http://schemas.openxmlformats.org/officeDocument/2006/relationships/slideLayout" Target="../slideLayouts/slideLayout2.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svg"/><Relationship Id="rId3" Type="http://schemas.openxmlformats.org/officeDocument/2006/relationships/image" Target="../media/image-7-1.png"/><Relationship Id="rId4" Type="http://schemas.openxmlformats.org/officeDocument/2006/relationships/image" Target="../media/image-7-2.svg"/><Relationship Id="rId5" Type="http://schemas.openxmlformats.org/officeDocument/2006/relationships/image" Target="../media/image-7-5.png"/><Relationship Id="rId6" Type="http://schemas.openxmlformats.org/officeDocument/2006/relationships/image" Target="../media/image-7-6.svg"/><Relationship Id="rId7" Type="http://schemas.openxmlformats.org/officeDocument/2006/relationships/image" Target="../media/image-7-5.png"/><Relationship Id="rId8" Type="http://schemas.openxmlformats.org/officeDocument/2006/relationships/image" Target="../media/image-7-6.svg"/><Relationship Id="rId9" Type="http://schemas.openxmlformats.org/officeDocument/2006/relationships/image" Target="../media/image-7-5.png"/><Relationship Id="rId10" Type="http://schemas.openxmlformats.org/officeDocument/2006/relationships/image" Target="../media/image-7-6.svg"/><Relationship Id="rId11" Type="http://schemas.openxmlformats.org/officeDocument/2006/relationships/slideLayout" Target="../slideLayouts/slideLayout2.xml"/><Relationship Id="rId1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svg"/><Relationship Id="rId3" Type="http://schemas.openxmlformats.org/officeDocument/2006/relationships/image" Target="../media/image-4-1.png"/><Relationship Id="rId4" Type="http://schemas.openxmlformats.org/officeDocument/2006/relationships/image" Target="../media/image-4-2.svg"/><Relationship Id="rId5" Type="http://schemas.openxmlformats.org/officeDocument/2006/relationships/image" Target="../media/image-4-1.png"/><Relationship Id="rId6" Type="http://schemas.openxmlformats.org/officeDocument/2006/relationships/image" Target="../media/image-4-2.svg"/><Relationship Id="rId7" Type="http://schemas.openxmlformats.org/officeDocument/2006/relationships/slideLayout" Target="../slideLayouts/slideLayout2.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svg"/><Relationship Id="rId3" Type="http://schemas.openxmlformats.org/officeDocument/2006/relationships/image" Target="../media/image-13-1.png"/><Relationship Id="rId4" Type="http://schemas.openxmlformats.org/officeDocument/2006/relationships/image" Target="../media/image-13-2.svg"/><Relationship Id="rId5" Type="http://schemas.openxmlformats.org/officeDocument/2006/relationships/slideLayout" Target="../slideLayouts/slideLayout2.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slideLayout" Target="../slideLayouts/slideLayout2.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slideLayout" Target="../slideLayouts/slideLayout2.xml"/><Relationship Id="rId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svg"/><Relationship Id="rId3" Type="http://schemas.openxmlformats.org/officeDocument/2006/relationships/image" Target="../media/image-19-1.png"/><Relationship Id="rId4" Type="http://schemas.openxmlformats.org/officeDocument/2006/relationships/image" Target="../media/image-19-2.svg"/><Relationship Id="rId5" Type="http://schemas.openxmlformats.org/officeDocument/2006/relationships/slideLayout" Target="../slideLayouts/slideLayout2.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image-24-1.png"/><Relationship Id="rId2" Type="http://schemas.openxmlformats.org/officeDocument/2006/relationships/image" Target="../media/image-24-2.svg"/><Relationship Id="rId3" Type="http://schemas.openxmlformats.org/officeDocument/2006/relationships/image" Target="../media/image-24-1.png"/><Relationship Id="rId4" Type="http://schemas.openxmlformats.org/officeDocument/2006/relationships/image" Target="../media/image-24-2.svg"/><Relationship Id="rId5" Type="http://schemas.openxmlformats.org/officeDocument/2006/relationships/slideLayout" Target="../slideLayouts/slideLayout2.xml"/><Relationship Id="rId6"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image-26-1.png"/><Relationship Id="rId2" Type="http://schemas.openxmlformats.org/officeDocument/2006/relationships/image" Target="../media/image-26-2.png"/><Relationship Id="rId3" Type="http://schemas.openxmlformats.org/officeDocument/2006/relationships/image" Target="../media/image-26-3.png"/><Relationship Id="rId4" Type="http://schemas.openxmlformats.org/officeDocument/2006/relationships/image" Target="../media/image-26-4.png"/><Relationship Id="rId5" Type="http://schemas.openxmlformats.org/officeDocument/2006/relationships/slideLayout" Target="../slideLayouts/slideLayout2.xml"/><Relationship Id="rId6"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image" Target="../media/image-30-1.png"/><Relationship Id="rId2" Type="http://schemas.openxmlformats.org/officeDocument/2006/relationships/slideLayout" Target="../slideLayouts/slideLayout2.xml"/><Relationship Id="rId3"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image" Target="../media/image-31-1.png"/><Relationship Id="rId2" Type="http://schemas.openxmlformats.org/officeDocument/2006/relationships/image" Target="../media/image-31-2.svg"/><Relationship Id="rId3" Type="http://schemas.openxmlformats.org/officeDocument/2006/relationships/image" Target="../media/image-31-3.png"/><Relationship Id="rId4" Type="http://schemas.openxmlformats.org/officeDocument/2006/relationships/image" Target="../media/image-31-4.svg"/><Relationship Id="rId5" Type="http://schemas.openxmlformats.org/officeDocument/2006/relationships/image" Target="../media/image-31-5.png"/><Relationship Id="rId6" Type="http://schemas.openxmlformats.org/officeDocument/2006/relationships/image" Target="../media/image-31-6.svg"/><Relationship Id="rId7" Type="http://schemas.openxmlformats.org/officeDocument/2006/relationships/image" Target="../media/image-31-7.png"/><Relationship Id="rId8" Type="http://schemas.openxmlformats.org/officeDocument/2006/relationships/image" Target="../media/image-31-8.svg"/><Relationship Id="rId9" Type="http://schemas.openxmlformats.org/officeDocument/2006/relationships/slideLayout" Target="../slideLayouts/slideLayout2.xml"/><Relationship Id="rId10"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image" Target="../media/image-32-1.png"/><Relationship Id="rId2" Type="http://schemas.openxmlformats.org/officeDocument/2006/relationships/image" Target="../media/image-32-2.svg"/><Relationship Id="rId3" Type="http://schemas.openxmlformats.org/officeDocument/2006/relationships/image" Target="../media/image-32-1.png"/><Relationship Id="rId4" Type="http://schemas.openxmlformats.org/officeDocument/2006/relationships/image" Target="../media/image-32-2.svg"/><Relationship Id="rId5" Type="http://schemas.openxmlformats.org/officeDocument/2006/relationships/image" Target="../media/image-32-1.png"/><Relationship Id="rId6" Type="http://schemas.openxmlformats.org/officeDocument/2006/relationships/image" Target="../media/image-32-2.svg"/><Relationship Id="rId7" Type="http://schemas.openxmlformats.org/officeDocument/2006/relationships/slideLayout" Target="../slideLayouts/slideLayout2.xml"/><Relationship Id="rId8"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image" Target="../media/image-37-1.png"/><Relationship Id="rId2" Type="http://schemas.openxmlformats.org/officeDocument/2006/relationships/image" Target="../media/image-37-2.svg"/><Relationship Id="rId3" Type="http://schemas.openxmlformats.org/officeDocument/2006/relationships/image" Target="../media/image-37-1.png"/><Relationship Id="rId4" Type="http://schemas.openxmlformats.org/officeDocument/2006/relationships/image" Target="../media/image-37-2.svg"/><Relationship Id="rId5" Type="http://schemas.openxmlformats.org/officeDocument/2006/relationships/image" Target="../media/image-37-1.png"/><Relationship Id="rId6" Type="http://schemas.openxmlformats.org/officeDocument/2006/relationships/image" Target="../media/image-37-2.svg"/><Relationship Id="rId7" Type="http://schemas.openxmlformats.org/officeDocument/2006/relationships/slideLayout" Target="../slideLayouts/slideLayout2.xml"/><Relationship Id="rId8"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image" Target="../media/image-39-1.png"/><Relationship Id="rId2" Type="http://schemas.openxmlformats.org/officeDocument/2006/relationships/image" Target="../media/image-39-2.svg"/><Relationship Id="rId3" Type="http://schemas.openxmlformats.org/officeDocument/2006/relationships/image" Target="../media/image-39-1.png"/><Relationship Id="rId4" Type="http://schemas.openxmlformats.org/officeDocument/2006/relationships/image" Target="../media/image-39-2.svg"/><Relationship Id="rId5" Type="http://schemas.openxmlformats.org/officeDocument/2006/relationships/image" Target="../media/image-39-5.png"/><Relationship Id="rId6" Type="http://schemas.openxmlformats.org/officeDocument/2006/relationships/image" Target="../media/image-39-6.svg"/><Relationship Id="rId7" Type="http://schemas.openxmlformats.org/officeDocument/2006/relationships/image" Target="../media/image-39-5.png"/><Relationship Id="rId8" Type="http://schemas.openxmlformats.org/officeDocument/2006/relationships/image" Target="../media/image-39-6.svg"/><Relationship Id="rId9" Type="http://schemas.openxmlformats.org/officeDocument/2006/relationships/slideLayout" Target="../slideLayouts/slideLayout2.xml"/><Relationship Id="rId10"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Text 0"/>
          <p:cNvSpPr/>
          <p:nvPr/>
        </p:nvSpPr>
        <p:spPr>
          <a:xfrm>
            <a:off x="5233360" y="2458839"/>
            <a:ext cx="6296860" cy="1476573"/>
          </a:xfrm>
          <a:prstGeom prst="rect">
            <a:avLst/>
          </a:prstGeom>
          <a:noFill/>
          <a:ln/>
        </p:spPr>
        <p:txBody>
          <a:bodyPr wrap="square" lIns="0" tIns="0" rIns="0" bIns="0" rtlCol="0" anchor="t">
            <a:normAutofit/>
          </a:bodyPr>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Ancient Chinese Philosophy</a:t>
            </a:r>
            <a:endParaRPr lang="en-US" sz="4650" dirty="0"/>
          </a:p>
        </p:txBody>
      </p:sp>
      <p:sp>
        <p:nvSpPr>
          <p:cNvPr id="4" name="Text 1"/>
          <p:cNvSpPr/>
          <p:nvPr/>
        </p:nvSpPr>
        <p:spPr>
          <a:xfrm>
            <a:off x="5233360" y="4029869"/>
            <a:ext cx="4278602" cy="369193"/>
          </a:xfrm>
          <a:prstGeom prst="rect">
            <a:avLst/>
          </a:prstGeom>
          <a:noFill/>
          <a:ln/>
        </p:spPr>
        <p:txBody>
          <a:bodyPr wrap="none" lIns="0" tIns="0" rIns="0" bIns="0" rtlCol="0" anchor="t"/>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Day 4: Dao and Language</a:t>
            </a:r>
            <a:endParaRPr lang="en-US" sz="2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61475" y="897930"/>
            <a:ext cx="5925692"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Table of Contents</a:t>
            </a:r>
            <a:endParaRPr lang="en-US" sz="4150" dirty="0"/>
          </a:p>
        </p:txBody>
      </p:sp>
      <p:sp>
        <p:nvSpPr>
          <p:cNvPr id="3" name="Text 1"/>
          <p:cNvSpPr/>
          <p:nvPr/>
        </p:nvSpPr>
        <p:spPr>
          <a:xfrm>
            <a:off x="661475" y="1945084"/>
            <a:ext cx="425241" cy="265807"/>
          </a:xfrm>
          <a:prstGeom prst="rect">
            <a:avLst/>
          </a:prstGeom>
          <a:noFill/>
          <a:ln/>
        </p:spPr>
        <p:txBody>
          <a:bodyPr wrap="none" lIns="0" tIns="0" rIns="0" bIns="0" rtlCol="0" anchor="ctr"/>
          <a:lstStyle/>
          <a:p>
            <a:pPr algn="l" indent="0" marL="0">
              <a:lnSpc>
                <a:spcPct val="100000"/>
              </a:lnSpc>
              <a:buNone/>
            </a:pPr>
            <a:r>
              <a:rPr lang="en-US" sz="1650" dirty="0">
                <a:solidFill>
                  <a:srgbClr val="3C3939"/>
                </a:solidFill>
                <a:latin typeface="Inter Light" pitchFamily="34" charset="0"/>
                <a:ea typeface="Inter Light" pitchFamily="34" charset="-122"/>
                <a:cs typeface="Inter Light" pitchFamily="34" charset="-120"/>
              </a:rPr>
              <a:t>01</a:t>
            </a:r>
            <a:endParaRPr lang="en-US" sz="1650" dirty="0"/>
          </a:p>
        </p:txBody>
      </p:sp>
      <p:sp>
        <p:nvSpPr>
          <p:cNvPr id="4" name="Shape 2"/>
          <p:cNvSpPr/>
          <p:nvPr/>
        </p:nvSpPr>
        <p:spPr>
          <a:xfrm>
            <a:off x="661475" y="2281039"/>
            <a:ext cx="3495389" cy="25400"/>
          </a:xfrm>
          <a:prstGeom prst="rect">
            <a:avLst/>
          </a:prstGeom>
          <a:solidFill>
            <a:srgbClr val="1B1B27"/>
          </a:solidFill>
          <a:ln/>
        </p:spPr>
      </p:sp>
      <p:sp>
        <p:nvSpPr>
          <p:cNvPr id="5" name="Text 3"/>
          <p:cNvSpPr/>
          <p:nvPr/>
        </p:nvSpPr>
        <p:spPr>
          <a:xfrm>
            <a:off x="661475" y="2438102"/>
            <a:ext cx="3495389" cy="664369"/>
          </a:xfrm>
          <a:prstGeom prst="rect">
            <a:avLst/>
          </a:prstGeom>
          <a:noFill/>
          <a:ln/>
        </p:spPr>
        <p:txBody>
          <a:bodyPr wrap="square" lIns="0" tIns="0" rIns="0" bIns="0" rtlCol="0" anchor="t">
            <a:normAutofit/>
          </a:bodyPr>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Module Information &amp; Academic Background</a:t>
            </a:r>
            <a:endParaRPr lang="en-US" sz="2050" dirty="0"/>
          </a:p>
        </p:txBody>
      </p:sp>
      <p:sp>
        <p:nvSpPr>
          <p:cNvPr id="6" name="Text 4"/>
          <p:cNvSpPr/>
          <p:nvPr/>
        </p:nvSpPr>
        <p:spPr>
          <a:xfrm>
            <a:off x="661475" y="3217267"/>
            <a:ext cx="3495389" cy="646311"/>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Authorship, Five Themes, Paradox as Strategy, Distinctive Mysticism</a:t>
            </a:r>
            <a:endParaRPr lang="en-US" sz="1650" dirty="0"/>
          </a:p>
        </p:txBody>
      </p:sp>
      <p:sp>
        <p:nvSpPr>
          <p:cNvPr id="7" name="Text 5"/>
          <p:cNvSpPr/>
          <p:nvPr/>
        </p:nvSpPr>
        <p:spPr>
          <a:xfrm>
            <a:off x="4348153" y="1945084"/>
            <a:ext cx="425241" cy="265807"/>
          </a:xfrm>
          <a:prstGeom prst="rect">
            <a:avLst/>
          </a:prstGeom>
          <a:noFill/>
          <a:ln/>
        </p:spPr>
        <p:txBody>
          <a:bodyPr wrap="none" lIns="0" tIns="0" rIns="0" bIns="0" rtlCol="0" anchor="ctr"/>
          <a:lstStyle/>
          <a:p>
            <a:pPr algn="l" indent="0" marL="0">
              <a:lnSpc>
                <a:spcPct val="100000"/>
              </a:lnSpc>
              <a:buNone/>
            </a:pPr>
            <a:r>
              <a:rPr lang="en-US" sz="1650" dirty="0">
                <a:solidFill>
                  <a:srgbClr val="3C3939"/>
                </a:solidFill>
                <a:latin typeface="Inter Light" pitchFamily="34" charset="0"/>
                <a:ea typeface="Inter Light" pitchFamily="34" charset="-122"/>
                <a:cs typeface="Inter Light" pitchFamily="34" charset="-120"/>
              </a:rPr>
              <a:t>02</a:t>
            </a:r>
            <a:endParaRPr lang="en-US" sz="1650" dirty="0"/>
          </a:p>
        </p:txBody>
      </p:sp>
      <p:sp>
        <p:nvSpPr>
          <p:cNvPr id="8" name="Shape 6"/>
          <p:cNvSpPr/>
          <p:nvPr/>
        </p:nvSpPr>
        <p:spPr>
          <a:xfrm>
            <a:off x="4348153" y="2281039"/>
            <a:ext cx="3495389" cy="25400"/>
          </a:xfrm>
          <a:prstGeom prst="rect">
            <a:avLst/>
          </a:prstGeom>
          <a:solidFill>
            <a:srgbClr val="1B1B27"/>
          </a:solidFill>
          <a:ln/>
        </p:spPr>
      </p:sp>
      <p:sp>
        <p:nvSpPr>
          <p:cNvPr id="9" name="Text 7"/>
          <p:cNvSpPr/>
          <p:nvPr/>
        </p:nvSpPr>
        <p:spPr>
          <a:xfrm>
            <a:off x="4348153" y="2438102"/>
            <a:ext cx="2658004"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Learning Objectives</a:t>
            </a:r>
            <a:endParaRPr lang="en-US" sz="2050" dirty="0"/>
          </a:p>
        </p:txBody>
      </p:sp>
      <p:sp>
        <p:nvSpPr>
          <p:cNvPr id="10" name="Text 8"/>
          <p:cNvSpPr/>
          <p:nvPr/>
        </p:nvSpPr>
        <p:spPr>
          <a:xfrm>
            <a:off x="4348153" y="2885083"/>
            <a:ext cx="3495389" cy="646311"/>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Five objectives mapping to the five Key Points</a:t>
            </a:r>
            <a:endParaRPr lang="en-US" sz="1650" dirty="0"/>
          </a:p>
        </p:txBody>
      </p:sp>
      <p:sp>
        <p:nvSpPr>
          <p:cNvPr id="11" name="Text 9"/>
          <p:cNvSpPr/>
          <p:nvPr/>
        </p:nvSpPr>
        <p:spPr>
          <a:xfrm>
            <a:off x="8034831" y="1945084"/>
            <a:ext cx="425241" cy="265807"/>
          </a:xfrm>
          <a:prstGeom prst="rect">
            <a:avLst/>
          </a:prstGeom>
          <a:noFill/>
          <a:ln/>
        </p:spPr>
        <p:txBody>
          <a:bodyPr wrap="none" lIns="0" tIns="0" rIns="0" bIns="0" rtlCol="0" anchor="ctr"/>
          <a:lstStyle/>
          <a:p>
            <a:pPr algn="l" indent="0" marL="0">
              <a:lnSpc>
                <a:spcPct val="100000"/>
              </a:lnSpc>
              <a:buNone/>
            </a:pPr>
            <a:r>
              <a:rPr lang="en-US" sz="1650" dirty="0">
                <a:solidFill>
                  <a:srgbClr val="3C3939"/>
                </a:solidFill>
                <a:latin typeface="Inter Light" pitchFamily="34" charset="0"/>
                <a:ea typeface="Inter Light" pitchFamily="34" charset="-122"/>
                <a:cs typeface="Inter Light" pitchFamily="34" charset="-120"/>
              </a:rPr>
              <a:t>03</a:t>
            </a:r>
            <a:endParaRPr lang="en-US" sz="1650" dirty="0"/>
          </a:p>
        </p:txBody>
      </p:sp>
      <p:sp>
        <p:nvSpPr>
          <p:cNvPr id="12" name="Shape 10"/>
          <p:cNvSpPr/>
          <p:nvPr/>
        </p:nvSpPr>
        <p:spPr>
          <a:xfrm>
            <a:off x="8034831" y="2281039"/>
            <a:ext cx="3495389" cy="25400"/>
          </a:xfrm>
          <a:prstGeom prst="rect">
            <a:avLst/>
          </a:prstGeom>
          <a:solidFill>
            <a:srgbClr val="1B1B27"/>
          </a:solidFill>
          <a:ln/>
        </p:spPr>
      </p:sp>
      <p:sp>
        <p:nvSpPr>
          <p:cNvPr id="13" name="Text 11"/>
          <p:cNvSpPr/>
          <p:nvPr/>
        </p:nvSpPr>
        <p:spPr>
          <a:xfrm>
            <a:off x="8034831" y="2438102"/>
            <a:ext cx="3495389" cy="664369"/>
          </a:xfrm>
          <a:prstGeom prst="rect">
            <a:avLst/>
          </a:prstGeom>
          <a:noFill/>
          <a:ln/>
        </p:spPr>
        <p:txBody>
          <a:bodyPr wrap="square" lIns="0" tIns="0" rIns="0" bIns="0" rtlCol="0" anchor="t">
            <a:normAutofit/>
          </a:bodyPr>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Three Core Philosophical Questions</a:t>
            </a:r>
            <a:endParaRPr lang="en-US" sz="2050" dirty="0"/>
          </a:p>
        </p:txBody>
      </p:sp>
      <p:sp>
        <p:nvSpPr>
          <p:cNvPr id="14" name="Text 12"/>
          <p:cNvSpPr/>
          <p:nvPr/>
        </p:nvSpPr>
        <p:spPr>
          <a:xfrm>
            <a:off x="8034831" y="3217267"/>
            <a:ext cx="3495389" cy="646311"/>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Paradox of Speaking the Dao · Via Negativa · Label of Mysticism</a:t>
            </a:r>
            <a:endParaRPr lang="en-US" sz="1650" dirty="0"/>
          </a:p>
        </p:txBody>
      </p:sp>
      <p:sp>
        <p:nvSpPr>
          <p:cNvPr id="15" name="Text 13"/>
          <p:cNvSpPr/>
          <p:nvPr/>
        </p:nvSpPr>
        <p:spPr>
          <a:xfrm>
            <a:off x="661475" y="4214316"/>
            <a:ext cx="425241" cy="265807"/>
          </a:xfrm>
          <a:prstGeom prst="rect">
            <a:avLst/>
          </a:prstGeom>
          <a:noFill/>
          <a:ln/>
        </p:spPr>
        <p:txBody>
          <a:bodyPr wrap="none" lIns="0" tIns="0" rIns="0" bIns="0" rtlCol="0" anchor="ctr"/>
          <a:lstStyle/>
          <a:p>
            <a:pPr algn="l" indent="0" marL="0">
              <a:lnSpc>
                <a:spcPct val="100000"/>
              </a:lnSpc>
              <a:buNone/>
            </a:pPr>
            <a:r>
              <a:rPr lang="en-US" sz="1650" dirty="0">
                <a:solidFill>
                  <a:srgbClr val="3C3939"/>
                </a:solidFill>
                <a:latin typeface="Inter Light" pitchFamily="34" charset="0"/>
                <a:ea typeface="Inter Light" pitchFamily="34" charset="-122"/>
                <a:cs typeface="Inter Light" pitchFamily="34" charset="-120"/>
              </a:rPr>
              <a:t>04</a:t>
            </a:r>
            <a:endParaRPr lang="en-US" sz="1650" dirty="0"/>
          </a:p>
        </p:txBody>
      </p:sp>
      <p:sp>
        <p:nvSpPr>
          <p:cNvPr id="16" name="Shape 14"/>
          <p:cNvSpPr/>
          <p:nvPr/>
        </p:nvSpPr>
        <p:spPr>
          <a:xfrm>
            <a:off x="661475" y="4550271"/>
            <a:ext cx="5338728" cy="25400"/>
          </a:xfrm>
          <a:prstGeom prst="rect">
            <a:avLst/>
          </a:prstGeom>
          <a:solidFill>
            <a:srgbClr val="1B1B27"/>
          </a:solidFill>
          <a:ln/>
        </p:spPr>
      </p:sp>
      <p:sp>
        <p:nvSpPr>
          <p:cNvPr id="17" name="Text 15"/>
          <p:cNvSpPr/>
          <p:nvPr/>
        </p:nvSpPr>
        <p:spPr>
          <a:xfrm>
            <a:off x="661475" y="4707334"/>
            <a:ext cx="4354602"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Lecture Outline — Five Key Points</a:t>
            </a:r>
            <a:endParaRPr lang="en-US" sz="2050" dirty="0"/>
          </a:p>
        </p:txBody>
      </p:sp>
      <p:sp>
        <p:nvSpPr>
          <p:cNvPr id="18" name="Text 16"/>
          <p:cNvSpPr/>
          <p:nvPr/>
        </p:nvSpPr>
        <p:spPr>
          <a:xfrm>
            <a:off x="661475" y="5154315"/>
            <a:ext cx="5338728" cy="646311"/>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KP1–KP5: Language, Distinction, Metaphysics, Negation, Nonaction</a:t>
            </a:r>
            <a:endParaRPr lang="en-US" sz="1650" dirty="0"/>
          </a:p>
        </p:txBody>
      </p:sp>
      <p:sp>
        <p:nvSpPr>
          <p:cNvPr id="19" name="Text 17"/>
          <p:cNvSpPr/>
          <p:nvPr/>
        </p:nvSpPr>
        <p:spPr>
          <a:xfrm>
            <a:off x="6191492" y="4214316"/>
            <a:ext cx="425241" cy="265807"/>
          </a:xfrm>
          <a:prstGeom prst="rect">
            <a:avLst/>
          </a:prstGeom>
          <a:noFill/>
          <a:ln/>
        </p:spPr>
        <p:txBody>
          <a:bodyPr wrap="none" lIns="0" tIns="0" rIns="0" bIns="0" rtlCol="0" anchor="ctr"/>
          <a:lstStyle/>
          <a:p>
            <a:pPr algn="l" indent="0" marL="0">
              <a:lnSpc>
                <a:spcPct val="100000"/>
              </a:lnSpc>
              <a:buNone/>
            </a:pPr>
            <a:r>
              <a:rPr lang="en-US" sz="1650" dirty="0">
                <a:solidFill>
                  <a:srgbClr val="3C3939"/>
                </a:solidFill>
                <a:latin typeface="Inter Light" pitchFamily="34" charset="0"/>
                <a:ea typeface="Inter Light" pitchFamily="34" charset="-122"/>
                <a:cs typeface="Inter Light" pitchFamily="34" charset="-120"/>
              </a:rPr>
              <a:t>05</a:t>
            </a:r>
            <a:endParaRPr lang="en-US" sz="1650" dirty="0"/>
          </a:p>
        </p:txBody>
      </p:sp>
      <p:sp>
        <p:nvSpPr>
          <p:cNvPr id="20" name="Shape 18"/>
          <p:cNvSpPr/>
          <p:nvPr/>
        </p:nvSpPr>
        <p:spPr>
          <a:xfrm>
            <a:off x="6191492" y="4550271"/>
            <a:ext cx="5338728" cy="25400"/>
          </a:xfrm>
          <a:prstGeom prst="rect">
            <a:avLst/>
          </a:prstGeom>
          <a:solidFill>
            <a:srgbClr val="1B1B27"/>
          </a:solidFill>
          <a:ln/>
        </p:spPr>
      </p:sp>
      <p:sp>
        <p:nvSpPr>
          <p:cNvPr id="21" name="Text 19"/>
          <p:cNvSpPr/>
          <p:nvPr/>
        </p:nvSpPr>
        <p:spPr>
          <a:xfrm>
            <a:off x="6191492" y="4707334"/>
            <a:ext cx="3758908"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Close Reading &amp; Study Guide</a:t>
            </a:r>
            <a:endParaRPr lang="en-US" sz="2050" dirty="0"/>
          </a:p>
        </p:txBody>
      </p:sp>
      <p:sp>
        <p:nvSpPr>
          <p:cNvPr id="22" name="Text 20"/>
          <p:cNvSpPr/>
          <p:nvPr/>
        </p:nvSpPr>
        <p:spPr>
          <a:xfrm>
            <a:off x="6191492" y="5154315"/>
            <a:ext cx="5338728" cy="646311"/>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Daodejing 1, 14, 25 · Core Questions Revisited · Key Takeaways</a:t>
            </a:r>
            <a:endParaRPr lang="en-US" sz="16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Shape 0"/>
          <p:cNvSpPr/>
          <p:nvPr/>
        </p:nvSpPr>
        <p:spPr>
          <a:xfrm>
            <a:off x="661475" y="673894"/>
            <a:ext cx="1941067" cy="324346"/>
          </a:xfrm>
          <a:prstGeom prst="roundRect">
            <a:avLst>
              <a:gd name="adj" fmla="val 19275"/>
            </a:avLst>
          </a:prstGeom>
          <a:solidFill>
            <a:srgbClr val="E1E1EA"/>
          </a:solidFill>
          <a:ln/>
        </p:spPr>
      </p:sp>
      <p:sp>
        <p:nvSpPr>
          <p:cNvPr id="4" name="Text 1"/>
          <p:cNvSpPr/>
          <p:nvPr/>
        </p:nvSpPr>
        <p:spPr>
          <a:xfrm>
            <a:off x="773093" y="729655"/>
            <a:ext cx="2327415" cy="212824"/>
          </a:xfrm>
          <a:prstGeom prst="rect">
            <a:avLst/>
          </a:prstGeom>
          <a:noFill/>
          <a:ln/>
        </p:spPr>
        <p:txBody>
          <a:bodyPr wrap="none" lIns="0" tIns="0" rIns="0" bIns="0" rtlCol="0" anchor="t"/>
          <a:lstStyle/>
          <a:p>
            <a:pPr algn="l" indent="0" marL="0">
              <a:lnSpc>
                <a:spcPct val="119000"/>
              </a:lnSpc>
              <a:buNone/>
            </a:pPr>
            <a:r>
              <a:rPr lang="en-US" sz="1150" dirty="0">
                <a:solidFill>
                  <a:srgbClr val="3C3939"/>
                </a:solidFill>
                <a:latin typeface="Inter" pitchFamily="34" charset="0"/>
                <a:ea typeface="Inter" pitchFamily="34" charset="-122"/>
                <a:cs typeface="Inter" pitchFamily="34" charset="-120"/>
              </a:rPr>
              <a:t>MODULE INFORMATION</a:t>
            </a:r>
            <a:endParaRPr lang="en-US" sz="1150" dirty="0"/>
          </a:p>
        </p:txBody>
      </p:sp>
      <p:sp>
        <p:nvSpPr>
          <p:cNvPr id="5" name="Text 2"/>
          <p:cNvSpPr/>
          <p:nvPr/>
        </p:nvSpPr>
        <p:spPr>
          <a:xfrm>
            <a:off x="661475" y="1056779"/>
            <a:ext cx="6296860" cy="1162844"/>
          </a:xfrm>
          <a:prstGeom prst="rect">
            <a:avLst/>
          </a:prstGeom>
          <a:noFill/>
          <a:ln/>
        </p:spPr>
        <p:txBody>
          <a:bodyPr wrap="square" lIns="0" tIns="0" rIns="0" bIns="0" rtlCol="0" anchor="t">
            <a:normAutofit/>
          </a:bodyPr>
          <a:lstStyle/>
          <a:p>
            <a:pPr algn="l" indent="0" marL="0">
              <a:lnSpc>
                <a:spcPct val="104000"/>
              </a:lnSpc>
              <a:buNone/>
            </a:pPr>
            <a:r>
              <a:rPr lang="en-US" sz="3650" b="1" dirty="0">
                <a:solidFill>
                  <a:srgbClr val="1B1B27"/>
                </a:solidFill>
                <a:latin typeface="Inter Bold" pitchFamily="34" charset="0"/>
                <a:ea typeface="Inter Bold" pitchFamily="34" charset="-122"/>
                <a:cs typeface="Inter Bold" pitchFamily="34" charset="-120"/>
              </a:rPr>
              <a:t>Week 2 — Laozi and Daoist Metaphysics</a:t>
            </a:r>
            <a:endParaRPr lang="en-US" sz="3650" dirty="0"/>
          </a:p>
        </p:txBody>
      </p:sp>
      <p:sp>
        <p:nvSpPr>
          <p:cNvPr id="6" name="Shape 3"/>
          <p:cNvSpPr/>
          <p:nvPr/>
        </p:nvSpPr>
        <p:spPr>
          <a:xfrm>
            <a:off x="527533" y="2439392"/>
            <a:ext cx="3189406" cy="3744714"/>
          </a:xfrm>
          <a:prstGeom prst="roundRect">
            <a:avLst>
              <a:gd name="adj" fmla="val 4200"/>
            </a:avLst>
          </a:prstGeom>
          <a:solidFill>
            <a:srgbClr val="1B1B27"/>
          </a:solidFill>
          <a:ln/>
        </p:spPr>
      </p:sp>
      <p:sp>
        <p:nvSpPr>
          <p:cNvPr id="7" name="Text 4"/>
          <p:cNvSpPr/>
          <p:nvPr/>
        </p:nvSpPr>
        <p:spPr>
          <a:xfrm>
            <a:off x="713563" y="2585839"/>
            <a:ext cx="2935313" cy="290711"/>
          </a:xfrm>
          <a:prstGeom prst="rect">
            <a:avLst/>
          </a:prstGeom>
          <a:noFill/>
          <a:ln/>
        </p:spPr>
        <p:txBody>
          <a:bodyPr wrap="none" lIns="0" tIns="0" rIns="0" bIns="0" rtlCol="0" anchor="t"/>
          <a:lstStyle/>
          <a:p>
            <a:pPr algn="l" indent="0" marL="0">
              <a:lnSpc>
                <a:spcPct val="104000"/>
              </a:lnSpc>
              <a:buNone/>
            </a:pPr>
            <a:r>
              <a:rPr lang="en-US" sz="1800" b="1" dirty="0">
                <a:solidFill>
                  <a:srgbClr val="FFFFFF"/>
                </a:solidFill>
                <a:latin typeface="Inter Bold" pitchFamily="34" charset="0"/>
                <a:ea typeface="Inter Bold" pitchFamily="34" charset="-122"/>
                <a:cs typeface="Inter Bold" pitchFamily="34" charset="-120"/>
              </a:rPr>
              <a:t>Core Thesis</a:t>
            </a:r>
            <a:endParaRPr lang="en-US" sz="1800" dirty="0"/>
          </a:p>
        </p:txBody>
      </p:sp>
      <p:sp>
        <p:nvSpPr>
          <p:cNvPr id="8" name="Text 5"/>
          <p:cNvSpPr/>
          <p:nvPr/>
        </p:nvSpPr>
        <p:spPr>
          <a:xfrm>
            <a:off x="713563" y="3022997"/>
            <a:ext cx="2817345" cy="2394049"/>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FFFFFF"/>
                </a:solidFill>
                <a:latin typeface="Inter" pitchFamily="34" charset="0"/>
                <a:ea typeface="Inter" pitchFamily="34" charset="-122"/>
                <a:cs typeface="Inter" pitchFamily="34" charset="-120"/>
              </a:rPr>
              <a:t>The Daodejing uses paradox and negative language not as a failure of philosophical reasoning but as a </a:t>
            </a:r>
            <a:pPr algn="l" indent="0" marL="0">
              <a:lnSpc>
                <a:spcPct val="119000"/>
              </a:lnSpc>
              <a:buNone/>
            </a:pPr>
            <a:r>
              <a:rPr lang="en-US" sz="1450" b="1" dirty="0">
                <a:solidFill>
                  <a:srgbClr val="FFFFFF"/>
                </a:solidFill>
                <a:latin typeface="Inter Bold" pitchFamily="34" charset="0"/>
                <a:ea typeface="Inter Bold" pitchFamily="34" charset="-122"/>
                <a:cs typeface="Inter Bold" pitchFamily="34" charset="-120"/>
              </a:rPr>
              <a:t>deliberate strategy</a:t>
            </a:r>
            <a:pPr algn="l" indent="0" marL="0">
              <a:lnSpc>
                <a:spcPct val="119000"/>
              </a:lnSpc>
              <a:buNone/>
            </a:pPr>
            <a:r>
              <a:rPr lang="en-US" sz="1450" dirty="0">
                <a:solidFill>
                  <a:srgbClr val="FFFFFF"/>
                </a:solidFill>
                <a:latin typeface="Inter" pitchFamily="34" charset="0"/>
                <a:ea typeface="Inter" pitchFamily="34" charset="-122"/>
                <a:cs typeface="Inter" pitchFamily="34" charset="-120"/>
              </a:rPr>
              <a:t> to challenge conventional language and point toward a reality that transcends ordinary conceptual categories.</a:t>
            </a:r>
            <a:endParaRPr lang="en-US" sz="1450" dirty="0"/>
          </a:p>
        </p:txBody>
      </p:sp>
      <p:sp>
        <p:nvSpPr>
          <p:cNvPr id="9" name="Text 6"/>
          <p:cNvSpPr/>
          <p:nvPr/>
        </p:nvSpPr>
        <p:spPr>
          <a:xfrm>
            <a:off x="4043162" y="2585839"/>
            <a:ext cx="2935313" cy="290711"/>
          </a:xfrm>
          <a:prstGeom prst="rect">
            <a:avLst/>
          </a:prstGeom>
          <a:noFill/>
          <a:ln/>
        </p:spPr>
        <p:txBody>
          <a:bodyPr wrap="none" lIns="0" tIns="0" rIns="0" bIns="0" rtlCol="0" anchor="t"/>
          <a:lstStyle/>
          <a:p>
            <a:pPr algn="l" indent="0" marL="0">
              <a:lnSpc>
                <a:spcPct val="104000"/>
              </a:lnSpc>
              <a:buNone/>
            </a:pPr>
            <a:r>
              <a:rPr lang="en-US" sz="1800" b="1" dirty="0">
                <a:solidFill>
                  <a:srgbClr val="1B1B27"/>
                </a:solidFill>
                <a:latin typeface="Inter Bold" pitchFamily="34" charset="0"/>
                <a:ea typeface="Inter Bold" pitchFamily="34" charset="-122"/>
                <a:cs typeface="Inter Bold" pitchFamily="34" charset="-120"/>
              </a:rPr>
              <a:t>Topic</a:t>
            </a:r>
            <a:endParaRPr lang="en-US" sz="1800" dirty="0"/>
          </a:p>
        </p:txBody>
      </p:sp>
      <p:sp>
        <p:nvSpPr>
          <p:cNvPr id="10" name="Text 7"/>
          <p:cNvSpPr/>
          <p:nvPr/>
        </p:nvSpPr>
        <p:spPr>
          <a:xfrm>
            <a:off x="4043162" y="3022997"/>
            <a:ext cx="2921522" cy="798016"/>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The Philosophical Dilemma of Dao and Language — the limits of language and metaphysics.</a:t>
            </a:r>
            <a:endParaRPr lang="en-US" sz="1450" dirty="0"/>
          </a:p>
        </p:txBody>
      </p:sp>
      <p:sp>
        <p:nvSpPr>
          <p:cNvPr id="11" name="Text 8"/>
          <p:cNvSpPr/>
          <p:nvPr/>
        </p:nvSpPr>
        <p:spPr>
          <a:xfrm>
            <a:off x="4043162" y="3967460"/>
            <a:ext cx="2935313" cy="290711"/>
          </a:xfrm>
          <a:prstGeom prst="rect">
            <a:avLst/>
          </a:prstGeom>
          <a:noFill/>
          <a:ln/>
        </p:spPr>
        <p:txBody>
          <a:bodyPr wrap="none" lIns="0" tIns="0" rIns="0" bIns="0" rtlCol="0" anchor="t"/>
          <a:lstStyle/>
          <a:p>
            <a:pPr algn="l" indent="0" marL="0">
              <a:lnSpc>
                <a:spcPct val="104000"/>
              </a:lnSpc>
              <a:buNone/>
            </a:pPr>
            <a:r>
              <a:rPr lang="en-US" sz="1800" b="1" dirty="0">
                <a:solidFill>
                  <a:srgbClr val="1B1B27"/>
                </a:solidFill>
                <a:latin typeface="Inter Bold" pitchFamily="34" charset="0"/>
                <a:ea typeface="Inter Bold" pitchFamily="34" charset="-122"/>
                <a:cs typeface="Inter Bold" pitchFamily="34" charset="-120"/>
              </a:rPr>
              <a:t>Primary Reading</a:t>
            </a:r>
            <a:endParaRPr lang="en-US" sz="1800" dirty="0"/>
          </a:p>
        </p:txBody>
      </p:sp>
      <p:sp>
        <p:nvSpPr>
          <p:cNvPr id="12" name="Text 9"/>
          <p:cNvSpPr/>
          <p:nvPr/>
        </p:nvSpPr>
        <p:spPr>
          <a:xfrm>
            <a:off x="4043162" y="4404618"/>
            <a:ext cx="2921522" cy="532011"/>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Van Norden, Chapter 8: "The Daodejing and Mysticism"</a:t>
            </a:r>
            <a:endParaRPr lang="en-US" sz="1450" dirty="0"/>
          </a:p>
        </p:txBody>
      </p:sp>
      <p:sp>
        <p:nvSpPr>
          <p:cNvPr id="13" name="Text 10"/>
          <p:cNvSpPr/>
          <p:nvPr/>
        </p:nvSpPr>
        <p:spPr>
          <a:xfrm>
            <a:off x="4043162" y="5083076"/>
            <a:ext cx="2935313" cy="290711"/>
          </a:xfrm>
          <a:prstGeom prst="rect">
            <a:avLst/>
          </a:prstGeom>
          <a:noFill/>
          <a:ln/>
        </p:spPr>
        <p:txBody>
          <a:bodyPr wrap="none" lIns="0" tIns="0" rIns="0" bIns="0" rtlCol="0" anchor="t"/>
          <a:lstStyle/>
          <a:p>
            <a:pPr algn="l" indent="0" marL="0">
              <a:lnSpc>
                <a:spcPct val="104000"/>
              </a:lnSpc>
              <a:buNone/>
            </a:pPr>
            <a:r>
              <a:rPr lang="en-US" sz="1800" b="1" dirty="0">
                <a:solidFill>
                  <a:srgbClr val="1B1B27"/>
                </a:solidFill>
                <a:latin typeface="Inter Bold" pitchFamily="34" charset="0"/>
                <a:ea typeface="Inter Bold" pitchFamily="34" charset="-122"/>
                <a:cs typeface="Inter Bold" pitchFamily="34" charset="-120"/>
              </a:rPr>
              <a:t>Close Reading Texts</a:t>
            </a:r>
            <a:endParaRPr lang="en-US" sz="1800" dirty="0"/>
          </a:p>
        </p:txBody>
      </p:sp>
      <p:sp>
        <p:nvSpPr>
          <p:cNvPr id="14" name="Text 11"/>
          <p:cNvSpPr/>
          <p:nvPr/>
        </p:nvSpPr>
        <p:spPr>
          <a:xfrm>
            <a:off x="4043162" y="5520234"/>
            <a:ext cx="2921522" cy="532011"/>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Daodejing Ch. 1, Ch. 14, Ch. 25 (Eno 2016 trans.)</a:t>
            </a:r>
            <a:endParaRPr lang="en-US" sz="14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661475" y="1044773"/>
            <a:ext cx="2133051" cy="330994"/>
          </a:xfrm>
          <a:prstGeom prst="roundRect">
            <a:avLst>
              <a:gd name="adj" fmla="val 19188"/>
            </a:avLst>
          </a:prstGeom>
          <a:solidFill>
            <a:srgbClr val="E1E1EA"/>
          </a:solidFill>
          <a:ln/>
        </p:spPr>
      </p:sp>
      <p:sp>
        <p:nvSpPr>
          <p:cNvPr id="3" name="Text 1"/>
          <p:cNvSpPr/>
          <p:nvPr/>
        </p:nvSpPr>
        <p:spPr>
          <a:xfrm>
            <a:off x="774879" y="1101427"/>
            <a:ext cx="2515827" cy="217686"/>
          </a:xfrm>
          <a:prstGeom prst="rect">
            <a:avLst/>
          </a:prstGeom>
          <a:noFill/>
          <a:ln/>
        </p:spPr>
        <p:txBody>
          <a:bodyPr wrap="none" lIns="0" tIns="0" rIns="0" bIns="0" rtlCol="0" anchor="t"/>
          <a:lstStyle/>
          <a:p>
            <a:pPr algn="l" indent="0" marL="0">
              <a:lnSpc>
                <a:spcPct val="120000"/>
              </a:lnSpc>
              <a:buNone/>
            </a:pPr>
            <a:r>
              <a:rPr lang="en-US" sz="1150" dirty="0">
                <a:solidFill>
                  <a:srgbClr val="3C3939"/>
                </a:solidFill>
                <a:latin typeface="Inter" pitchFamily="34" charset="0"/>
                <a:ea typeface="Inter" pitchFamily="34" charset="-122"/>
                <a:cs typeface="Inter" pitchFamily="34" charset="-120"/>
              </a:rPr>
              <a:t>ACADEMIC BACKGROUND</a:t>
            </a:r>
            <a:endParaRPr lang="en-US" sz="1150" dirty="0"/>
          </a:p>
        </p:txBody>
      </p:sp>
      <p:sp>
        <p:nvSpPr>
          <p:cNvPr id="4" name="Text 2"/>
          <p:cNvSpPr/>
          <p:nvPr/>
        </p:nvSpPr>
        <p:spPr>
          <a:xfrm>
            <a:off x="661475" y="1436191"/>
            <a:ext cx="10927382"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Authorship and the Problem of Interpretation</a:t>
            </a:r>
            <a:endParaRPr lang="en-US" sz="370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2253655"/>
            <a:ext cx="3522078" cy="3559473"/>
          </a:xfrm>
          <a:prstGeom prst="rect">
            <a:avLst/>
          </a:prstGeom>
        </p:spPr>
      </p:pic>
      <p:sp>
        <p:nvSpPr>
          <p:cNvPr id="6" name="Text 3"/>
          <p:cNvSpPr/>
          <p:nvPr/>
        </p:nvSpPr>
        <p:spPr>
          <a:xfrm>
            <a:off x="977479" y="2468066"/>
            <a:ext cx="2991668" cy="590550"/>
          </a:xfrm>
          <a:prstGeom prst="rect">
            <a:avLst/>
          </a:prstGeom>
          <a:noFill/>
          <a:ln/>
        </p:spPr>
        <p:txBody>
          <a:bodyPr wrap="square" lIns="0" tIns="0" rIns="0" bIns="0" rtlCol="0" anchor="t">
            <a:normAutofit/>
          </a:bodyPr>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"Daoism Did Not Exist in Ancient China"</a:t>
            </a:r>
            <a:endParaRPr lang="en-US" sz="1850" dirty="0"/>
          </a:p>
        </p:txBody>
      </p:sp>
      <p:sp>
        <p:nvSpPr>
          <p:cNvPr id="7" name="Text 4"/>
          <p:cNvSpPr/>
          <p:nvPr/>
        </p:nvSpPr>
        <p:spPr>
          <a:xfrm>
            <a:off x="977479" y="3149302"/>
            <a:ext cx="2991668" cy="2177256"/>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Van Norden opens with the striking claim that neither "Daoism" nor "Laozi" existed as singular entities. The Daodejing was compiled from oral sayings over roughly a century, reaching its current form by the third century BCE.</a:t>
            </a:r>
            <a:endParaRPr lang="en-US" sz="1450" dirty="0"/>
          </a:p>
        </p:txBody>
      </p:sp>
      <p:pic>
        <p:nvPicPr>
          <p:cNvPr id="8"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34759" y="2253655"/>
            <a:ext cx="3522078" cy="3559473"/>
          </a:xfrm>
          <a:prstGeom prst="rect">
            <a:avLst/>
          </a:prstGeom>
        </p:spPr>
      </p:pic>
      <p:sp>
        <p:nvSpPr>
          <p:cNvPr id="9" name="Text 5"/>
          <p:cNvSpPr/>
          <p:nvPr/>
        </p:nvSpPr>
        <p:spPr>
          <a:xfrm>
            <a:off x="4650763" y="2468066"/>
            <a:ext cx="2991668" cy="590550"/>
          </a:xfrm>
          <a:prstGeom prst="rect">
            <a:avLst/>
          </a:prstGeom>
          <a:noFill/>
          <a:ln/>
        </p:spPr>
        <p:txBody>
          <a:bodyPr wrap="square" lIns="0" tIns="0" rIns="0" bIns="0" rtlCol="0" anchor="t">
            <a:normAutofit/>
          </a:bodyPr>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Prone to Misinterpretation</a:t>
            </a:r>
            <a:endParaRPr lang="en-US" sz="1850" dirty="0"/>
          </a:p>
        </p:txBody>
      </p:sp>
      <p:sp>
        <p:nvSpPr>
          <p:cNvPr id="10" name="Text 6"/>
          <p:cNvSpPr/>
          <p:nvPr/>
        </p:nvSpPr>
        <p:spPr>
          <a:xfrm>
            <a:off x="4650763" y="3149302"/>
            <a:ext cx="2991668" cy="2449413"/>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"People tend to project onto it whatever meaning they want to find." The Han commentator Wang Bi noted that contemporaries labelled it "Confucian" or "Mohist" —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"They adjust the name they apply to it in accordance with what they find."</a:t>
            </a:r>
            <a:endParaRPr lang="en-US" sz="1450" dirty="0"/>
          </a:p>
        </p:txBody>
      </p:sp>
      <p:pic>
        <p:nvPicPr>
          <p:cNvPr id="11"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08043" y="2253655"/>
            <a:ext cx="3522178" cy="3559473"/>
          </a:xfrm>
          <a:prstGeom prst="rect">
            <a:avLst/>
          </a:prstGeom>
        </p:spPr>
      </p:pic>
      <p:sp>
        <p:nvSpPr>
          <p:cNvPr id="12" name="Text 7"/>
          <p:cNvSpPr/>
          <p:nvPr/>
        </p:nvSpPr>
        <p:spPr>
          <a:xfrm>
            <a:off x="8324046" y="2468066"/>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Western Projection</a:t>
            </a:r>
            <a:endParaRPr lang="en-US" sz="1850" dirty="0"/>
          </a:p>
        </p:txBody>
      </p:sp>
      <p:sp>
        <p:nvSpPr>
          <p:cNvPr id="13" name="Text 8"/>
          <p:cNvSpPr/>
          <p:nvPr/>
        </p:nvSpPr>
        <p:spPr>
          <a:xfrm>
            <a:off x="8324046" y="2854027"/>
            <a:ext cx="2991767" cy="1632942"/>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dichotomy of reason and passion is Western, not Chinese. Individualism is "quite alien to the Daodejing." Anachronistic projection is the central interpretive danger.</a:t>
            </a:r>
            <a:endParaRPr lang="en-US" sz="14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661475" y="722114"/>
            <a:ext cx="2267389" cy="358180"/>
          </a:xfrm>
          <a:prstGeom prst="roundRect">
            <a:avLst>
              <a:gd name="adj" fmla="val 18840"/>
            </a:avLst>
          </a:prstGeom>
          <a:solidFill>
            <a:srgbClr val="E1E1EA"/>
          </a:solidFill>
          <a:ln/>
        </p:spPr>
      </p:sp>
      <p:sp>
        <p:nvSpPr>
          <p:cNvPr id="3" name="Text 1"/>
          <p:cNvSpPr/>
          <p:nvPr/>
        </p:nvSpPr>
        <p:spPr>
          <a:xfrm>
            <a:off x="781923" y="782340"/>
            <a:ext cx="2636077" cy="237728"/>
          </a:xfrm>
          <a:prstGeom prst="rect">
            <a:avLst/>
          </a:prstGeom>
          <a:noFill/>
          <a:ln/>
        </p:spPr>
        <p:txBody>
          <a:bodyPr wrap="none" lIns="0" tIns="0" rIns="0" bIns="0" rtlCol="0" anchor="t"/>
          <a:lstStyle/>
          <a:p>
            <a:pPr algn="l" indent="0" marL="0">
              <a:lnSpc>
                <a:spcPct val="123000"/>
              </a:lnSpc>
              <a:buNone/>
            </a:pPr>
            <a:r>
              <a:rPr lang="en-US" sz="1250" dirty="0">
                <a:solidFill>
                  <a:srgbClr val="3C3939"/>
                </a:solidFill>
                <a:latin typeface="Inter" pitchFamily="34" charset="0"/>
                <a:ea typeface="Inter" pitchFamily="34" charset="-122"/>
                <a:cs typeface="Inter" pitchFamily="34" charset="-120"/>
              </a:rPr>
              <a:t>ACADEMIC BACKGROUND</a:t>
            </a:r>
            <a:endParaRPr lang="en-US" sz="1250" dirty="0"/>
          </a:p>
        </p:txBody>
      </p:sp>
      <p:sp>
        <p:nvSpPr>
          <p:cNvPr id="4" name="Text 2"/>
          <p:cNvSpPr/>
          <p:nvPr/>
        </p:nvSpPr>
        <p:spPr>
          <a:xfrm>
            <a:off x="661475" y="1148556"/>
            <a:ext cx="6131665"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Five Coherent Themes</a:t>
            </a:r>
            <a:endParaRPr lang="en-US" sz="3950" dirty="0"/>
          </a:p>
        </p:txBody>
      </p:sp>
      <p:sp>
        <p:nvSpPr>
          <p:cNvPr id="5" name="Text 3"/>
          <p:cNvSpPr/>
          <p:nvPr/>
        </p:nvSpPr>
        <p:spPr>
          <a:xfrm>
            <a:off x="661475" y="2032099"/>
            <a:ext cx="10868745"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Despite lacking a single author, the text exhibits five coherent themes that provide the structural backbone for the entire lecture:</a:t>
            </a:r>
            <a:endParaRPr lang="en-US" sz="1550" dirty="0"/>
          </a:p>
        </p:txBody>
      </p:sp>
      <p:sp>
        <p:nvSpPr>
          <p:cNvPr id="6" name="Shape 4"/>
          <p:cNvSpPr/>
          <p:nvPr/>
        </p:nvSpPr>
        <p:spPr>
          <a:xfrm>
            <a:off x="661475" y="2818408"/>
            <a:ext cx="3509081" cy="1721941"/>
          </a:xfrm>
          <a:prstGeom prst="roundRect">
            <a:avLst>
              <a:gd name="adj" fmla="val 4899"/>
            </a:avLst>
          </a:prstGeom>
          <a:solidFill>
            <a:srgbClr val="F2EEEE"/>
          </a:solidFill>
          <a:ln w="6350">
            <a:solidFill>
              <a:srgbClr val="D8D4D4"/>
            </a:solidFill>
            <a:prstDash val="solid"/>
          </a:ln>
        </p:spPr>
      </p:sp>
      <p:sp>
        <p:nvSpPr>
          <p:cNvPr id="7" name="Text 5"/>
          <p:cNvSpPr/>
          <p:nvPr/>
        </p:nvSpPr>
        <p:spPr>
          <a:xfrm>
            <a:off x="868638" y="3025577"/>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① Outrage</a:t>
            </a:r>
            <a:endParaRPr lang="en-US" sz="1950" dirty="0"/>
          </a:p>
        </p:txBody>
      </p:sp>
      <p:sp>
        <p:nvSpPr>
          <p:cNvPr id="8" name="Text 6"/>
          <p:cNvSpPr/>
          <p:nvPr/>
        </p:nvSpPr>
        <p:spPr>
          <a:xfrm>
            <a:off x="868638" y="3441700"/>
            <a:ext cx="3094754"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At Warring States corruption — an urgent practical concern, not otherworldly escapism.</a:t>
            </a:r>
            <a:endParaRPr lang="en-US" sz="1550" dirty="0"/>
          </a:p>
        </p:txBody>
      </p:sp>
      <p:sp>
        <p:nvSpPr>
          <p:cNvPr id="9" name="Shape 7"/>
          <p:cNvSpPr/>
          <p:nvPr/>
        </p:nvSpPr>
        <p:spPr>
          <a:xfrm>
            <a:off x="4341208" y="2818408"/>
            <a:ext cx="3509180" cy="1721941"/>
          </a:xfrm>
          <a:prstGeom prst="roundRect">
            <a:avLst>
              <a:gd name="adj" fmla="val 4899"/>
            </a:avLst>
          </a:prstGeom>
          <a:solidFill>
            <a:srgbClr val="F2EEEE"/>
          </a:solidFill>
          <a:ln w="6350">
            <a:solidFill>
              <a:srgbClr val="D8D4D4"/>
            </a:solidFill>
            <a:prstDash val="solid"/>
          </a:ln>
        </p:spPr>
      </p:sp>
      <p:sp>
        <p:nvSpPr>
          <p:cNvPr id="10" name="Text 8"/>
          <p:cNvSpPr/>
          <p:nvPr/>
        </p:nvSpPr>
        <p:spPr>
          <a:xfrm>
            <a:off x="4548371" y="3025577"/>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② Nonaction</a:t>
            </a:r>
            <a:endParaRPr lang="en-US" sz="1950" dirty="0"/>
          </a:p>
        </p:txBody>
      </p:sp>
      <p:sp>
        <p:nvSpPr>
          <p:cNvPr id="11" name="Text 9"/>
          <p:cNvSpPr/>
          <p:nvPr/>
        </p:nvSpPr>
        <p:spPr>
          <a:xfrm>
            <a:off x="4548371" y="3441700"/>
            <a:ext cx="3094853"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Wuwei — action that is non-self-conscious yet perfectly responsive to the situation.</a:t>
            </a:r>
            <a:endParaRPr lang="en-US" sz="1550" dirty="0"/>
          </a:p>
        </p:txBody>
      </p:sp>
      <p:sp>
        <p:nvSpPr>
          <p:cNvPr id="12" name="Shape 10"/>
          <p:cNvSpPr/>
          <p:nvPr/>
        </p:nvSpPr>
        <p:spPr>
          <a:xfrm>
            <a:off x="8021040" y="2818408"/>
            <a:ext cx="3509081" cy="1721941"/>
          </a:xfrm>
          <a:prstGeom prst="roundRect">
            <a:avLst>
              <a:gd name="adj" fmla="val 4899"/>
            </a:avLst>
          </a:prstGeom>
          <a:solidFill>
            <a:srgbClr val="F2EEEE"/>
          </a:solidFill>
          <a:ln w="6350">
            <a:solidFill>
              <a:srgbClr val="D8D4D4"/>
            </a:solidFill>
            <a:prstDash val="solid"/>
          </a:ln>
        </p:spPr>
      </p:sp>
      <p:sp>
        <p:nvSpPr>
          <p:cNvPr id="13" name="Text 11"/>
          <p:cNvSpPr/>
          <p:nvPr/>
        </p:nvSpPr>
        <p:spPr>
          <a:xfrm>
            <a:off x="8228204" y="3025577"/>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③ Language</a:t>
            </a:r>
            <a:endParaRPr lang="en-US" sz="1950" dirty="0"/>
          </a:p>
        </p:txBody>
      </p:sp>
      <p:sp>
        <p:nvSpPr>
          <p:cNvPr id="14" name="Text 12"/>
          <p:cNvSpPr/>
          <p:nvPr/>
        </p:nvSpPr>
        <p:spPr>
          <a:xfrm>
            <a:off x="8228204" y="3441700"/>
            <a:ext cx="3094754"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Imposes artificial distinctions; escaping fixation on these is key to the good life.</a:t>
            </a:r>
            <a:endParaRPr lang="en-US" sz="1550" dirty="0"/>
          </a:p>
        </p:txBody>
      </p:sp>
      <p:sp>
        <p:nvSpPr>
          <p:cNvPr id="15" name="Shape 13"/>
          <p:cNvSpPr/>
          <p:nvPr/>
        </p:nvSpPr>
        <p:spPr>
          <a:xfrm>
            <a:off x="661475" y="4711005"/>
            <a:ext cx="5348947" cy="1424781"/>
          </a:xfrm>
          <a:prstGeom prst="roundRect">
            <a:avLst>
              <a:gd name="adj" fmla="val 5920"/>
            </a:avLst>
          </a:prstGeom>
          <a:solidFill>
            <a:srgbClr val="F2EEEE"/>
          </a:solidFill>
          <a:ln w="6350">
            <a:solidFill>
              <a:srgbClr val="D8D4D4"/>
            </a:solidFill>
            <a:prstDash val="solid"/>
          </a:ln>
        </p:spPr>
      </p:sp>
      <p:sp>
        <p:nvSpPr>
          <p:cNvPr id="16" name="Text 14"/>
          <p:cNvSpPr/>
          <p:nvPr/>
        </p:nvSpPr>
        <p:spPr>
          <a:xfrm>
            <a:off x="868638" y="4918174"/>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④ The Dao</a:t>
            </a:r>
            <a:endParaRPr lang="en-US" sz="1950" dirty="0"/>
          </a:p>
        </p:txBody>
      </p:sp>
      <p:sp>
        <p:nvSpPr>
          <p:cNvPr id="17" name="Text 15"/>
          <p:cNvSpPr/>
          <p:nvPr/>
        </p:nvSpPr>
        <p:spPr>
          <a:xfrm>
            <a:off x="868638" y="5334298"/>
            <a:ext cx="4934620"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A transcendent entity generating and sustaining Heaven, earth, and all creatures.</a:t>
            </a:r>
            <a:endParaRPr lang="en-US" sz="1550" dirty="0"/>
          </a:p>
        </p:txBody>
      </p:sp>
      <p:sp>
        <p:nvSpPr>
          <p:cNvPr id="18" name="Shape 16"/>
          <p:cNvSpPr/>
          <p:nvPr/>
        </p:nvSpPr>
        <p:spPr>
          <a:xfrm>
            <a:off x="6181074" y="4711005"/>
            <a:ext cx="5349047" cy="1424781"/>
          </a:xfrm>
          <a:prstGeom prst="roundRect">
            <a:avLst>
              <a:gd name="adj" fmla="val 5920"/>
            </a:avLst>
          </a:prstGeom>
          <a:solidFill>
            <a:srgbClr val="F2EEEE"/>
          </a:solidFill>
          <a:ln w="6350">
            <a:solidFill>
              <a:srgbClr val="D8D4D4"/>
            </a:solidFill>
            <a:prstDash val="solid"/>
          </a:ln>
        </p:spPr>
      </p:sp>
      <p:sp>
        <p:nvSpPr>
          <p:cNvPr id="19" name="Text 17"/>
          <p:cNvSpPr/>
          <p:nvPr/>
        </p:nvSpPr>
        <p:spPr>
          <a:xfrm>
            <a:off x="6388238" y="4918174"/>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⑤ Mysticism</a:t>
            </a:r>
            <a:endParaRPr lang="en-US" sz="1950" dirty="0"/>
          </a:p>
        </p:txBody>
      </p:sp>
      <p:sp>
        <p:nvSpPr>
          <p:cNvPr id="20" name="Text 18"/>
          <p:cNvSpPr/>
          <p:nvPr/>
        </p:nvSpPr>
        <p:spPr>
          <a:xfrm>
            <a:off x="6388238" y="5334298"/>
            <a:ext cx="4934720" cy="59432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Knowledge that cannot be adequately expressed in words but is of central importance to human life.</a:t>
            </a:r>
            <a:endParaRPr lang="en-US" sz="15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661475" y="699889"/>
            <a:ext cx="2100706" cy="324346"/>
          </a:xfrm>
          <a:prstGeom prst="roundRect">
            <a:avLst>
              <a:gd name="adj" fmla="val 19275"/>
            </a:avLst>
          </a:prstGeom>
          <a:solidFill>
            <a:srgbClr val="E1E1EA"/>
          </a:solidFill>
          <a:ln/>
        </p:spPr>
      </p:sp>
      <p:sp>
        <p:nvSpPr>
          <p:cNvPr id="3" name="Text 1"/>
          <p:cNvSpPr/>
          <p:nvPr/>
        </p:nvSpPr>
        <p:spPr>
          <a:xfrm>
            <a:off x="773093" y="755650"/>
            <a:ext cx="2487054" cy="212824"/>
          </a:xfrm>
          <a:prstGeom prst="rect">
            <a:avLst/>
          </a:prstGeom>
          <a:noFill/>
          <a:ln/>
        </p:spPr>
        <p:txBody>
          <a:bodyPr wrap="none" lIns="0" tIns="0" rIns="0" bIns="0" rtlCol="0" anchor="t"/>
          <a:lstStyle/>
          <a:p>
            <a:pPr algn="l" indent="0" marL="0">
              <a:lnSpc>
                <a:spcPct val="119000"/>
              </a:lnSpc>
              <a:buNone/>
            </a:pPr>
            <a:r>
              <a:rPr lang="en-US" sz="1150" dirty="0">
                <a:solidFill>
                  <a:srgbClr val="3C3939"/>
                </a:solidFill>
                <a:latin typeface="Inter" pitchFamily="34" charset="0"/>
                <a:ea typeface="Inter" pitchFamily="34" charset="-122"/>
                <a:cs typeface="Inter" pitchFamily="34" charset="-120"/>
              </a:rPr>
              <a:t>ACADEMIC BACKGROUND</a:t>
            </a:r>
            <a:endParaRPr lang="en-US" sz="1150" dirty="0"/>
          </a:p>
        </p:txBody>
      </p:sp>
      <p:sp>
        <p:nvSpPr>
          <p:cNvPr id="4" name="Text 2"/>
          <p:cNvSpPr/>
          <p:nvPr/>
        </p:nvSpPr>
        <p:spPr>
          <a:xfrm>
            <a:off x="661475" y="1082774"/>
            <a:ext cx="7604232" cy="581422"/>
          </a:xfrm>
          <a:prstGeom prst="rect">
            <a:avLst/>
          </a:prstGeom>
          <a:noFill/>
          <a:ln/>
        </p:spPr>
        <p:txBody>
          <a:bodyPr wrap="none" lIns="0" tIns="0" rIns="0" bIns="0" rtlCol="0" anchor="t"/>
          <a:lstStyle/>
          <a:p>
            <a:pPr algn="l" indent="0" marL="0">
              <a:lnSpc>
                <a:spcPct val="104000"/>
              </a:lnSpc>
              <a:buNone/>
            </a:pPr>
            <a:r>
              <a:rPr lang="en-US" sz="3650" b="1" dirty="0">
                <a:solidFill>
                  <a:srgbClr val="1B1B27"/>
                </a:solidFill>
                <a:latin typeface="Inter Bold" pitchFamily="34" charset="0"/>
                <a:ea typeface="Inter Bold" pitchFamily="34" charset="-122"/>
                <a:cs typeface="Inter Bold" pitchFamily="34" charset="-120"/>
              </a:rPr>
              <a:t>Paradox as Deliberate Strategy</a:t>
            </a:r>
            <a:endParaRPr lang="en-US" sz="3650" dirty="0"/>
          </a:p>
        </p:txBody>
      </p:sp>
      <p:sp>
        <p:nvSpPr>
          <p:cNvPr id="5" name="Text 3"/>
          <p:cNvSpPr/>
          <p:nvPr/>
        </p:nvSpPr>
        <p:spPr>
          <a:xfrm>
            <a:off x="661475" y="2030413"/>
            <a:ext cx="2935313" cy="290711"/>
          </a:xfrm>
          <a:prstGeom prst="rect">
            <a:avLst/>
          </a:prstGeom>
          <a:noFill/>
          <a:ln/>
        </p:spPr>
        <p:txBody>
          <a:bodyPr wrap="none" lIns="0" tIns="0" rIns="0" bIns="0" rtlCol="0" anchor="t"/>
          <a:lstStyle/>
          <a:p>
            <a:pPr algn="l" indent="0" marL="0">
              <a:lnSpc>
                <a:spcPct val="104000"/>
              </a:lnSpc>
              <a:buNone/>
            </a:pPr>
            <a:r>
              <a:rPr lang="en-US" sz="1800" b="1" dirty="0">
                <a:solidFill>
                  <a:srgbClr val="1B1B27"/>
                </a:solidFill>
                <a:latin typeface="Inter Bold" pitchFamily="34" charset="0"/>
                <a:ea typeface="Inter Bold" pitchFamily="34" charset="-122"/>
                <a:cs typeface="Inter Bold" pitchFamily="34" charset="-120"/>
              </a:rPr>
              <a:t>The Via Negativa</a:t>
            </a:r>
            <a:endParaRPr lang="en-US" sz="1800" dirty="0"/>
          </a:p>
        </p:txBody>
      </p:sp>
      <p:sp>
        <p:nvSpPr>
          <p:cNvPr id="6" name="Text 4"/>
          <p:cNvSpPr/>
          <p:nvPr/>
        </p:nvSpPr>
        <p:spPr>
          <a:xfrm>
            <a:off x="661475" y="2467570"/>
            <a:ext cx="5207465" cy="1862038"/>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Paradox is not a failure of reasoning but a deliberate philosophical strategy. The text employs </a:t>
            </a:r>
            <a:pPr algn="l" indent="0" marL="0">
              <a:lnSpc>
                <a:spcPct val="119000"/>
              </a:lnSpc>
              <a:buNone/>
            </a:pPr>
            <a:r>
              <a:rPr lang="en-US" sz="1450" b="1" dirty="0">
                <a:solidFill>
                  <a:srgbClr val="3C3939"/>
                </a:solidFill>
                <a:latin typeface="Inter Bold" pitchFamily="34" charset="0"/>
                <a:ea typeface="Inter Bold" pitchFamily="34" charset="-122"/>
                <a:cs typeface="Inter Bold" pitchFamily="34" charset="-120"/>
              </a:rPr>
              <a:t>apophatic discourse</a:t>
            </a:r>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 — "gesturing at something by using terms that suggest emptiness and absence, on the grounds that they are less misleading than positive descriptions." This technique appears across many traditions, from Plato to Heidegger to Wittgenstein.</a:t>
            </a:r>
            <a:endParaRPr lang="en-US" sz="1450" dirty="0"/>
          </a:p>
        </p:txBody>
      </p:sp>
      <p:sp>
        <p:nvSpPr>
          <p:cNvPr id="7" name="Text 5"/>
          <p:cNvSpPr/>
          <p:nvPr/>
        </p:nvSpPr>
        <p:spPr>
          <a:xfrm>
            <a:off x="661475" y="4476055"/>
            <a:ext cx="2935313" cy="290711"/>
          </a:xfrm>
          <a:prstGeom prst="rect">
            <a:avLst/>
          </a:prstGeom>
          <a:noFill/>
          <a:ln/>
        </p:spPr>
        <p:txBody>
          <a:bodyPr wrap="none" lIns="0" tIns="0" rIns="0" bIns="0" rtlCol="0" anchor="t"/>
          <a:lstStyle/>
          <a:p>
            <a:pPr algn="l" indent="0" marL="0">
              <a:lnSpc>
                <a:spcPct val="104000"/>
              </a:lnSpc>
              <a:buNone/>
            </a:pPr>
            <a:r>
              <a:rPr lang="en-US" sz="1800" b="1" dirty="0">
                <a:solidFill>
                  <a:srgbClr val="1B1B27"/>
                </a:solidFill>
                <a:latin typeface="Inter Bold" pitchFamily="34" charset="0"/>
                <a:ea typeface="Inter Bold" pitchFamily="34" charset="-122"/>
                <a:cs typeface="Inter Bold" pitchFamily="34" charset="-120"/>
              </a:rPr>
              <a:t>Key Formulation</a:t>
            </a:r>
            <a:endParaRPr lang="en-US" sz="1800" dirty="0"/>
          </a:p>
        </p:txBody>
      </p:sp>
      <p:sp>
        <p:nvSpPr>
          <p:cNvPr id="8" name="Shape 6"/>
          <p:cNvSpPr/>
          <p:nvPr/>
        </p:nvSpPr>
        <p:spPr>
          <a:xfrm>
            <a:off x="661475" y="4931569"/>
            <a:ext cx="25399" cy="1061641"/>
          </a:xfrm>
          <a:prstGeom prst="roundRect">
            <a:avLst>
              <a:gd name="adj" fmla="val 60001"/>
            </a:avLst>
          </a:prstGeom>
          <a:solidFill>
            <a:srgbClr val="1B1B27"/>
          </a:solidFill>
          <a:ln/>
        </p:spPr>
      </p:sp>
      <p:sp>
        <p:nvSpPr>
          <p:cNvPr id="9" name="Text 7"/>
          <p:cNvSpPr/>
          <p:nvPr/>
        </p:nvSpPr>
        <p:spPr>
          <a:xfrm>
            <a:off x="940570" y="5063430"/>
            <a:ext cx="4928370" cy="798016"/>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"A mysticism not through vision but through action, not of transcendence but of immanence." — Van Norden, p.184</a:t>
            </a:r>
            <a:endParaRPr lang="en-US" sz="1450" dirty="0"/>
          </a:p>
        </p:txBody>
      </p:sp>
      <p:sp>
        <p:nvSpPr>
          <p:cNvPr id="10" name="Shape 8"/>
          <p:cNvSpPr/>
          <p:nvPr/>
        </p:nvSpPr>
        <p:spPr>
          <a:xfrm>
            <a:off x="6195163" y="1883966"/>
            <a:ext cx="5475349" cy="4274145"/>
          </a:xfrm>
          <a:prstGeom prst="roundRect">
            <a:avLst>
              <a:gd name="adj" fmla="val 3134"/>
            </a:avLst>
          </a:prstGeom>
          <a:solidFill>
            <a:srgbClr val="1B1B27"/>
          </a:solidFill>
          <a:ln/>
        </p:spPr>
      </p:sp>
      <p:sp>
        <p:nvSpPr>
          <p:cNvPr id="11" name="Text 9"/>
          <p:cNvSpPr/>
          <p:nvPr/>
        </p:nvSpPr>
        <p:spPr>
          <a:xfrm>
            <a:off x="6381193" y="2030413"/>
            <a:ext cx="4083543" cy="290711"/>
          </a:xfrm>
          <a:prstGeom prst="rect">
            <a:avLst/>
          </a:prstGeom>
          <a:noFill/>
          <a:ln/>
        </p:spPr>
        <p:txBody>
          <a:bodyPr wrap="none" lIns="0" tIns="0" rIns="0" bIns="0" rtlCol="0" anchor="t"/>
          <a:lstStyle/>
          <a:p>
            <a:pPr algn="l" indent="0" marL="0">
              <a:lnSpc>
                <a:spcPct val="104000"/>
              </a:lnSpc>
              <a:buNone/>
            </a:pPr>
            <a:r>
              <a:rPr lang="en-US" sz="1800" b="1" dirty="0">
                <a:solidFill>
                  <a:srgbClr val="FFFFFF"/>
                </a:solidFill>
                <a:latin typeface="Inter Bold" pitchFamily="34" charset="0"/>
                <a:ea typeface="Inter Bold" pitchFamily="34" charset="-122"/>
                <a:cs typeface="Inter Bold" pitchFamily="34" charset="-120"/>
              </a:rPr>
              <a:t>Daoist Mysticism is Distinctive</a:t>
            </a:r>
            <a:endParaRPr lang="en-US" sz="1800" dirty="0"/>
          </a:p>
        </p:txBody>
      </p:sp>
      <p:sp>
        <p:nvSpPr>
          <p:cNvPr id="12" name="Text 10"/>
          <p:cNvSpPr/>
          <p:nvPr/>
        </p:nvSpPr>
        <p:spPr>
          <a:xfrm>
            <a:off x="6381193" y="2467570"/>
            <a:ext cx="5103288" cy="532011"/>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FFFFFF"/>
                </a:solidFill>
                <a:latin typeface="Inter" pitchFamily="34" charset="0"/>
                <a:ea typeface="Inter" pitchFamily="34" charset="-122"/>
                <a:cs typeface="Inter" pitchFamily="34" charset="-120"/>
              </a:rPr>
              <a:t>Van Norden contrasts it with classical Christian mysticism on three points:</a:t>
            </a:r>
            <a:endParaRPr lang="en-US" sz="1450" dirty="0"/>
          </a:p>
        </p:txBody>
      </p:sp>
      <p:sp>
        <p:nvSpPr>
          <p:cNvPr id="13" name="Text 11"/>
          <p:cNvSpPr/>
          <p:nvPr/>
        </p:nvSpPr>
        <p:spPr>
          <a:xfrm>
            <a:off x="6381193" y="3131443"/>
            <a:ext cx="5103288" cy="1432421"/>
          </a:xfrm>
          <a:prstGeom prst="rect">
            <a:avLst/>
          </a:prstGeom>
          <a:noFill/>
          <a:ln/>
        </p:spPr>
        <p:txBody>
          <a:bodyPr wrap="square" lIns="0" tIns="0" rIns="0" bIns="0" rtlCol="0" anchor="t">
            <a:normAutofit/>
          </a:bodyPr>
          <a:lstStyle/>
          <a:p>
            <a:pPr algn="l" marL="294640" indent="-294640">
              <a:lnSpc>
                <a:spcPct val="119000"/>
              </a:lnSpc>
              <a:buSzPct val="100000"/>
              <a:buChar char="•"/>
            </a:pPr>
            <a:r>
              <a:rPr lang="en-US" sz="1450" b="1" dirty="0">
                <a:solidFill>
                  <a:srgbClr val="FFFFFF"/>
                </a:solidFill>
                <a:latin typeface="Inter Bold" pitchFamily="34" charset="0"/>
                <a:ea typeface="Inter Bold" pitchFamily="34" charset="-122"/>
                <a:cs typeface="Inter Bold" pitchFamily="34" charset="-120"/>
              </a:rPr>
              <a:t>(a')</a:t>
            </a:r>
            <a:pPr algn="l" marL="294640" indent="-294640">
              <a:lnSpc>
                <a:spcPct val="119000"/>
              </a:lnSpc>
              <a:buSzPct val="100000"/>
              <a:buChar char="•"/>
            </a:pPr>
            <a:r>
              <a:rPr lang="en-US" sz="1450" dirty="0">
                <a:solidFill>
                  <a:srgbClr val="FFFFFF"/>
                </a:solidFill>
                <a:latin typeface="Inter" pitchFamily="34" charset="0"/>
                <a:ea typeface="Inter" pitchFamily="34" charset="-122"/>
                <a:cs typeface="Inter" pitchFamily="34" charset="-120"/>
              </a:rPr>
              <a:t> Embodied in practical activities, not spiritual vision</a:t>
            </a:r>
            <a:endParaRPr lang="en-US" sz="1450" dirty="0"/>
          </a:p>
          <a:p>
            <a:pPr algn="l" marL="294640" indent="-294640">
              <a:lnSpc>
                <a:spcPct val="119000"/>
              </a:lnSpc>
              <a:buSzPct val="100000"/>
              <a:buChar char="•"/>
            </a:pPr>
            <a:r>
              <a:rPr lang="en-US" sz="1450" b="1" dirty="0">
                <a:solidFill>
                  <a:srgbClr val="FFFFFF"/>
                </a:solidFill>
                <a:latin typeface="Inter Bold" pitchFamily="34" charset="0"/>
                <a:ea typeface="Inter Bold" pitchFamily="34" charset="-122"/>
                <a:cs typeface="Inter Bold" pitchFamily="34" charset="-120"/>
              </a:rPr>
              <a:t>(b')</a:t>
            </a:r>
            <a:pPr algn="l" marL="294640" indent="-294640">
              <a:lnSpc>
                <a:spcPct val="119000"/>
              </a:lnSpc>
              <a:buSzPct val="100000"/>
              <a:buChar char="•"/>
            </a:pPr>
            <a:r>
              <a:rPr lang="en-US" sz="1450" dirty="0">
                <a:solidFill>
                  <a:srgbClr val="FFFFFF"/>
                </a:solidFill>
                <a:latin typeface="Inter" pitchFamily="34" charset="0"/>
                <a:ea typeface="Inter" pitchFamily="34" charset="-122"/>
                <a:cs typeface="Inter" pitchFamily="34" charset="-120"/>
              </a:rPr>
              <a:t> Performed in the everyday world, not a transcendent realm</a:t>
            </a:r>
            <a:endParaRPr lang="en-US" sz="1450" dirty="0"/>
          </a:p>
          <a:p>
            <a:pPr algn="l" marL="294640" indent="-294640">
              <a:lnSpc>
                <a:spcPct val="119000"/>
              </a:lnSpc>
              <a:buSzPct val="100000"/>
              <a:buChar char="•"/>
            </a:pPr>
            <a:r>
              <a:rPr lang="en-US" sz="1450" b="1" dirty="0">
                <a:solidFill>
                  <a:srgbClr val="FFFFFF"/>
                </a:solidFill>
                <a:latin typeface="Inter Bold" pitchFamily="34" charset="0"/>
                <a:ea typeface="Inter Bold" pitchFamily="34" charset="-122"/>
                <a:cs typeface="Inter Bold" pitchFamily="34" charset="-120"/>
              </a:rPr>
              <a:t>(c')</a:t>
            </a:r>
            <a:pPr algn="l" marL="294640" indent="-294640">
              <a:lnSpc>
                <a:spcPct val="119000"/>
              </a:lnSpc>
              <a:buSzPct val="100000"/>
              <a:buChar char="•"/>
            </a:pPr>
            <a:r>
              <a:rPr lang="en-US" sz="1450" dirty="0">
                <a:solidFill>
                  <a:srgbClr val="FFFFFF"/>
                </a:solidFill>
                <a:latin typeface="Inter" pitchFamily="34" charset="0"/>
                <a:ea typeface="Inter" pitchFamily="34" charset="-122"/>
                <a:cs typeface="Inter" pitchFamily="34" charset="-120"/>
              </a:rPr>
              <a:t> Its manifestation in practical action is the highest ethical activity itself</a:t>
            </a:r>
            <a:endParaRPr lang="en-US" sz="1450" dirty="0"/>
          </a:p>
        </p:txBody>
      </p:sp>
      <p:sp>
        <p:nvSpPr>
          <p:cNvPr id="14" name="Text 12"/>
          <p:cNvSpPr/>
          <p:nvPr/>
        </p:nvSpPr>
        <p:spPr>
          <a:xfrm>
            <a:off x="6381193" y="4695726"/>
            <a:ext cx="5103288" cy="532011"/>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FFFFFF"/>
                </a:solidFill>
                <a:latin typeface="Inter" pitchFamily="34" charset="0"/>
                <a:ea typeface="Inter" pitchFamily="34" charset="-122"/>
                <a:cs typeface="Inter" pitchFamily="34" charset="-120"/>
              </a:rPr>
              <a:t>Representative image: someone collecting kindling, gathering water, or practising taijiquan.</a:t>
            </a:r>
            <a:endParaRPr lang="en-US" sz="14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661475" y="668238"/>
            <a:ext cx="1442704" cy="224830"/>
          </a:xfrm>
          <a:prstGeom prst="roundRect">
            <a:avLst>
              <a:gd name="adj" fmla="val 20800"/>
            </a:avLst>
          </a:prstGeom>
          <a:solidFill>
            <a:srgbClr val="E1E1EA"/>
          </a:solidFill>
          <a:ln/>
        </p:spPr>
      </p:sp>
      <p:sp>
        <p:nvSpPr>
          <p:cNvPr id="3" name="Text 1"/>
          <p:cNvSpPr/>
          <p:nvPr/>
        </p:nvSpPr>
        <p:spPr>
          <a:xfrm>
            <a:off x="744916" y="709910"/>
            <a:ext cx="1885407" cy="141486"/>
          </a:xfrm>
          <a:prstGeom prst="rect">
            <a:avLst/>
          </a:prstGeom>
          <a:noFill/>
          <a:ln/>
        </p:spPr>
        <p:txBody>
          <a:bodyPr wrap="none" lIns="0" tIns="0" rIns="0" bIns="0" rtlCol="0" anchor="t"/>
          <a:lstStyle/>
          <a:p>
            <a:pPr algn="l" indent="0" marL="0">
              <a:lnSpc>
                <a:spcPct val="106000"/>
              </a:lnSpc>
              <a:buNone/>
            </a:pPr>
            <a:r>
              <a:rPr lang="en-US" sz="850" dirty="0">
                <a:solidFill>
                  <a:srgbClr val="3C3939"/>
                </a:solidFill>
                <a:latin typeface="Inter" pitchFamily="34" charset="0"/>
                <a:ea typeface="Inter" pitchFamily="34" charset="-122"/>
                <a:cs typeface="Inter" pitchFamily="34" charset="-120"/>
              </a:rPr>
              <a:t>LEARNING OBJECTIVES</a:t>
            </a:r>
            <a:endParaRPr lang="en-US" sz="850" dirty="0"/>
          </a:p>
        </p:txBody>
      </p:sp>
      <p:sp>
        <p:nvSpPr>
          <p:cNvPr id="4" name="Text 2"/>
          <p:cNvSpPr/>
          <p:nvPr/>
        </p:nvSpPr>
        <p:spPr>
          <a:xfrm>
            <a:off x="661475" y="925810"/>
            <a:ext cx="4802365" cy="434876"/>
          </a:xfrm>
          <a:prstGeom prst="rect">
            <a:avLst/>
          </a:prstGeom>
          <a:noFill/>
          <a:ln/>
        </p:spPr>
        <p:txBody>
          <a:bodyPr wrap="none" lIns="0" tIns="0" rIns="0" bIns="0" rtlCol="0" anchor="t"/>
          <a:lstStyle/>
          <a:p>
            <a:pPr algn="l" indent="0" marL="0">
              <a:lnSpc>
                <a:spcPct val="104000"/>
              </a:lnSpc>
              <a:buNone/>
            </a:pPr>
            <a:r>
              <a:rPr lang="en-US" sz="2700" b="1" dirty="0">
                <a:solidFill>
                  <a:srgbClr val="1B1B27"/>
                </a:solidFill>
                <a:latin typeface="Inter Bold" pitchFamily="34" charset="0"/>
                <a:ea typeface="Inter Bold" pitchFamily="34" charset="-122"/>
                <a:cs typeface="Inter Bold" pitchFamily="34" charset="-120"/>
              </a:rPr>
              <a:t>Five Learning Objectives</a:t>
            </a:r>
            <a:endParaRPr lang="en-US" sz="270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483618"/>
            <a:ext cx="10868745" cy="936625"/>
          </a:xfrm>
          <a:prstGeom prst="rect">
            <a:avLst/>
          </a:prstGeom>
        </p:spPr>
      </p:pic>
      <p:sp>
        <p:nvSpPr>
          <p:cNvPr id="6" name="Text 3"/>
          <p:cNvSpPr/>
          <p:nvPr/>
        </p:nvSpPr>
        <p:spPr>
          <a:xfrm>
            <a:off x="851276" y="1821458"/>
            <a:ext cx="208751" cy="260945"/>
          </a:xfrm>
          <a:prstGeom prst="rect">
            <a:avLst/>
          </a:prstGeom>
          <a:noFill/>
          <a:ln/>
        </p:spPr>
        <p:txBody>
          <a:bodyPr wrap="none" lIns="0" tIns="0" rIns="0" bIns="0" rtlCol="0" anchor="ctr"/>
          <a:lstStyle/>
          <a:p>
            <a:pPr algn="ctr" indent="0" marL="0">
              <a:lnSpc>
                <a:spcPct val="100000"/>
              </a:lnSpc>
              <a:buNone/>
            </a:pPr>
            <a:r>
              <a:rPr lang="en-US" sz="1600" b="1" dirty="0">
                <a:solidFill>
                  <a:srgbClr val="3C3939"/>
                </a:solidFill>
                <a:latin typeface="Inter Bold" pitchFamily="34" charset="0"/>
                <a:ea typeface="Inter Bold" pitchFamily="34" charset="-122"/>
                <a:cs typeface="Inter Bold" pitchFamily="34" charset="-120"/>
              </a:rPr>
              <a:t>1</a:t>
            </a:r>
            <a:endParaRPr lang="en-US" sz="1600" dirty="0"/>
          </a:p>
        </p:txBody>
      </p:sp>
      <p:sp>
        <p:nvSpPr>
          <p:cNvPr id="7" name="Text 4"/>
          <p:cNvSpPr/>
          <p:nvPr/>
        </p:nvSpPr>
        <p:spPr>
          <a:xfrm>
            <a:off x="1319179" y="1641773"/>
            <a:ext cx="1739658" cy="217388"/>
          </a:xfrm>
          <a:prstGeom prst="rect">
            <a:avLst/>
          </a:prstGeom>
          <a:noFill/>
          <a:ln/>
        </p:spPr>
        <p:txBody>
          <a:bodyPr wrap="none" lIns="0" tIns="0" rIns="0" bIns="0" rtlCol="0" anchor="t"/>
          <a:lstStyle/>
          <a:p>
            <a:pPr algn="l" indent="0" marL="0">
              <a:lnSpc>
                <a:spcPct val="104000"/>
              </a:lnSpc>
              <a:buNone/>
            </a:pPr>
            <a:r>
              <a:rPr lang="en-US" sz="1350" b="1" dirty="0">
                <a:solidFill>
                  <a:srgbClr val="3C3939"/>
                </a:solidFill>
                <a:latin typeface="Inter Bold" pitchFamily="34" charset="0"/>
                <a:ea typeface="Inter Bold" pitchFamily="34" charset="-122"/>
                <a:cs typeface="Inter Bold" pitchFamily="34" charset="-120"/>
              </a:rPr>
              <a:t>Explain</a:t>
            </a:r>
            <a:endParaRPr lang="en-US" sz="1350" dirty="0"/>
          </a:p>
        </p:txBody>
      </p:sp>
      <p:sp>
        <p:nvSpPr>
          <p:cNvPr id="8" name="Text 5"/>
          <p:cNvSpPr/>
          <p:nvPr/>
        </p:nvSpPr>
        <p:spPr>
          <a:xfrm>
            <a:off x="1319179" y="1908274"/>
            <a:ext cx="10052890" cy="353814"/>
          </a:xfrm>
          <a:prstGeom prst="rect">
            <a:avLst/>
          </a:prstGeom>
          <a:noFill/>
          <a:ln/>
        </p:spPr>
        <p:txBody>
          <a:bodyPr wrap="square" lIns="0" tIns="0" rIns="0" bIns="0" rtlCol="0" anchor="t">
            <a:normAutofit/>
          </a:bodyPr>
          <a:lstStyle/>
          <a:p>
            <a:pPr algn="l" indent="0" marL="0">
              <a:lnSpc>
                <a:spcPct val="106000"/>
              </a:lnSpc>
              <a:buNone/>
            </a:pPr>
            <a:r>
              <a:rPr lang="en-US" sz="1050" dirty="0">
                <a:solidFill>
                  <a:srgbClr val="3C3939"/>
                </a:solidFill>
                <a:latin typeface="Inter" pitchFamily="34" charset="0"/>
                <a:ea typeface="Inter" pitchFamily="34" charset="-122"/>
                <a:cs typeface="Inter" pitchFamily="34" charset="-120"/>
              </a:rPr>
              <a:t>Why the Daodejing opens with the paradoxical claim that the Dao that can be spoken is not the constant Dao, and identify three philosophical implications for the nature of philosophical language.</a:t>
            </a:r>
            <a:endParaRPr lang="en-US" sz="1050" dirty="0"/>
          </a:p>
        </p:txBody>
      </p:sp>
      <p:pic>
        <p:nvPicPr>
          <p:cNvPr id="9"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1475" y="2502198"/>
            <a:ext cx="10868745" cy="936625"/>
          </a:xfrm>
          <a:prstGeom prst="rect">
            <a:avLst/>
          </a:prstGeom>
        </p:spPr>
      </p:pic>
      <p:sp>
        <p:nvSpPr>
          <p:cNvPr id="10" name="Text 6"/>
          <p:cNvSpPr/>
          <p:nvPr/>
        </p:nvSpPr>
        <p:spPr>
          <a:xfrm>
            <a:off x="851276" y="2840038"/>
            <a:ext cx="208751" cy="260945"/>
          </a:xfrm>
          <a:prstGeom prst="rect">
            <a:avLst/>
          </a:prstGeom>
          <a:noFill/>
          <a:ln/>
        </p:spPr>
        <p:txBody>
          <a:bodyPr wrap="none" lIns="0" tIns="0" rIns="0" bIns="0" rtlCol="0" anchor="ctr"/>
          <a:lstStyle/>
          <a:p>
            <a:pPr algn="ctr" indent="0" marL="0">
              <a:lnSpc>
                <a:spcPct val="100000"/>
              </a:lnSpc>
              <a:buNone/>
            </a:pPr>
            <a:r>
              <a:rPr lang="en-US" sz="1600" b="1" dirty="0">
                <a:solidFill>
                  <a:srgbClr val="3C3939"/>
                </a:solidFill>
                <a:latin typeface="Inter Bold" pitchFamily="34" charset="0"/>
                <a:ea typeface="Inter Bold" pitchFamily="34" charset="-122"/>
                <a:cs typeface="Inter Bold" pitchFamily="34" charset="-120"/>
              </a:rPr>
              <a:t>2</a:t>
            </a:r>
            <a:endParaRPr lang="en-US" sz="1600" dirty="0"/>
          </a:p>
        </p:txBody>
      </p:sp>
      <p:sp>
        <p:nvSpPr>
          <p:cNvPr id="11" name="Text 7"/>
          <p:cNvSpPr/>
          <p:nvPr/>
        </p:nvSpPr>
        <p:spPr>
          <a:xfrm>
            <a:off x="1319179" y="2660352"/>
            <a:ext cx="1739658" cy="217388"/>
          </a:xfrm>
          <a:prstGeom prst="rect">
            <a:avLst/>
          </a:prstGeom>
          <a:noFill/>
          <a:ln/>
        </p:spPr>
        <p:txBody>
          <a:bodyPr wrap="none" lIns="0" tIns="0" rIns="0" bIns="0" rtlCol="0" anchor="t"/>
          <a:lstStyle/>
          <a:p>
            <a:pPr algn="l" indent="0" marL="0">
              <a:lnSpc>
                <a:spcPct val="104000"/>
              </a:lnSpc>
              <a:buNone/>
            </a:pPr>
            <a:r>
              <a:rPr lang="en-US" sz="1350" b="1" dirty="0">
                <a:solidFill>
                  <a:srgbClr val="3C3939"/>
                </a:solidFill>
                <a:latin typeface="Inter Bold" pitchFamily="34" charset="0"/>
                <a:ea typeface="Inter Bold" pitchFamily="34" charset="-122"/>
                <a:cs typeface="Inter Bold" pitchFamily="34" charset="-120"/>
              </a:rPr>
              <a:t>Analyse</a:t>
            </a:r>
            <a:endParaRPr lang="en-US" sz="1350" dirty="0"/>
          </a:p>
        </p:txBody>
      </p:sp>
      <p:sp>
        <p:nvSpPr>
          <p:cNvPr id="12" name="Text 8"/>
          <p:cNvSpPr/>
          <p:nvPr/>
        </p:nvSpPr>
        <p:spPr>
          <a:xfrm>
            <a:off x="1319179" y="2926854"/>
            <a:ext cx="10052890" cy="353814"/>
          </a:xfrm>
          <a:prstGeom prst="rect">
            <a:avLst/>
          </a:prstGeom>
          <a:noFill/>
          <a:ln/>
        </p:spPr>
        <p:txBody>
          <a:bodyPr wrap="square" lIns="0" tIns="0" rIns="0" bIns="0" rtlCol="0" anchor="t">
            <a:normAutofit/>
          </a:bodyPr>
          <a:lstStyle/>
          <a:p>
            <a:pPr algn="l" indent="0" marL="0">
              <a:lnSpc>
                <a:spcPct val="106000"/>
              </a:lnSpc>
              <a:buNone/>
            </a:pPr>
            <a:r>
              <a:rPr lang="en-US" sz="1050" dirty="0">
                <a:solidFill>
                  <a:srgbClr val="3C3939"/>
                </a:solidFill>
                <a:latin typeface="Inter" pitchFamily="34" charset="0"/>
                <a:ea typeface="Inter" pitchFamily="34" charset="-122"/>
                <a:cs typeface="Inter" pitchFamily="34" charset="-120"/>
              </a:rPr>
              <a:t>The via negativa as a philosophical method in DDJ 14, assessing whether it successfully points toward a reality beyond language or merely generates further paradoxes.</a:t>
            </a:r>
            <a:endParaRPr lang="en-US" sz="1050" dirty="0"/>
          </a:p>
        </p:txBody>
      </p:sp>
      <p:pic>
        <p:nvPicPr>
          <p:cNvPr id="13"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475" y="3520777"/>
            <a:ext cx="10868745" cy="835025"/>
          </a:xfrm>
          <a:prstGeom prst="rect">
            <a:avLst/>
          </a:prstGeom>
        </p:spPr>
      </p:pic>
      <p:sp>
        <p:nvSpPr>
          <p:cNvPr id="14" name="Text 9"/>
          <p:cNvSpPr/>
          <p:nvPr/>
        </p:nvSpPr>
        <p:spPr>
          <a:xfrm>
            <a:off x="851276" y="3807817"/>
            <a:ext cx="208751" cy="260945"/>
          </a:xfrm>
          <a:prstGeom prst="rect">
            <a:avLst/>
          </a:prstGeom>
          <a:noFill/>
          <a:ln/>
        </p:spPr>
        <p:txBody>
          <a:bodyPr wrap="none" lIns="0" tIns="0" rIns="0" bIns="0" rtlCol="0" anchor="ctr"/>
          <a:lstStyle/>
          <a:p>
            <a:pPr algn="ctr" indent="0" marL="0">
              <a:lnSpc>
                <a:spcPct val="100000"/>
              </a:lnSpc>
              <a:buNone/>
            </a:pPr>
            <a:r>
              <a:rPr lang="en-US" sz="1600" b="1" dirty="0">
                <a:solidFill>
                  <a:srgbClr val="3C3939"/>
                </a:solidFill>
                <a:latin typeface="Inter Bold" pitchFamily="34" charset="0"/>
                <a:ea typeface="Inter Bold" pitchFamily="34" charset="-122"/>
                <a:cs typeface="Inter Bold" pitchFamily="34" charset="-120"/>
              </a:rPr>
              <a:t>3</a:t>
            </a:r>
            <a:endParaRPr lang="en-US" sz="1600" dirty="0"/>
          </a:p>
        </p:txBody>
      </p:sp>
      <p:sp>
        <p:nvSpPr>
          <p:cNvPr id="15" name="Text 10"/>
          <p:cNvSpPr/>
          <p:nvPr/>
        </p:nvSpPr>
        <p:spPr>
          <a:xfrm>
            <a:off x="1319179" y="3678932"/>
            <a:ext cx="1739658" cy="217388"/>
          </a:xfrm>
          <a:prstGeom prst="rect">
            <a:avLst/>
          </a:prstGeom>
          <a:noFill/>
          <a:ln/>
        </p:spPr>
        <p:txBody>
          <a:bodyPr wrap="none" lIns="0" tIns="0" rIns="0" bIns="0" rtlCol="0" anchor="t"/>
          <a:lstStyle/>
          <a:p>
            <a:pPr algn="l" indent="0" marL="0">
              <a:lnSpc>
                <a:spcPct val="104000"/>
              </a:lnSpc>
              <a:buNone/>
            </a:pPr>
            <a:r>
              <a:rPr lang="en-US" sz="1350" b="1" dirty="0">
                <a:solidFill>
                  <a:srgbClr val="3C3939"/>
                </a:solidFill>
                <a:latin typeface="Inter Bold" pitchFamily="34" charset="0"/>
                <a:ea typeface="Inter Bold" pitchFamily="34" charset="-122"/>
                <a:cs typeface="Inter Bold" pitchFamily="34" charset="-120"/>
              </a:rPr>
              <a:t>Compare</a:t>
            </a:r>
            <a:endParaRPr lang="en-US" sz="1350" dirty="0"/>
          </a:p>
        </p:txBody>
      </p:sp>
      <p:sp>
        <p:nvSpPr>
          <p:cNvPr id="16" name="Text 11"/>
          <p:cNvSpPr/>
          <p:nvPr/>
        </p:nvSpPr>
        <p:spPr>
          <a:xfrm>
            <a:off x="1319179" y="3945434"/>
            <a:ext cx="10052890" cy="176907"/>
          </a:xfrm>
          <a:prstGeom prst="rect">
            <a:avLst/>
          </a:prstGeom>
          <a:noFill/>
          <a:ln/>
        </p:spPr>
        <p:txBody>
          <a:bodyPr wrap="none" lIns="0" tIns="0" rIns="0" bIns="0" rtlCol="0" anchor="t"/>
          <a:lstStyle/>
          <a:p>
            <a:pPr algn="l" indent="0" marL="0">
              <a:lnSpc>
                <a:spcPct val="106000"/>
              </a:lnSpc>
              <a:buNone/>
            </a:pPr>
            <a:r>
              <a:rPr lang="en-US" sz="1050" dirty="0">
                <a:solidFill>
                  <a:srgbClr val="3C3939"/>
                </a:solidFill>
                <a:latin typeface="Inter" pitchFamily="34" charset="0"/>
                <a:ea typeface="Inter" pitchFamily="34" charset="-122"/>
                <a:cs typeface="Inter" pitchFamily="34" charset="-120"/>
              </a:rPr>
              <a:t>The Daodejing's critique of language-based distinctions (Ch. 2) with Confucian zhengming and the Mohist commitment to disputation (bian).</a:t>
            </a:r>
            <a:endParaRPr lang="en-US" sz="1050" dirty="0"/>
          </a:p>
        </p:txBody>
      </p:sp>
      <p:pic>
        <p:nvPicPr>
          <p:cNvPr id="17"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61475" y="4437757"/>
            <a:ext cx="10868745" cy="835025"/>
          </a:xfrm>
          <a:prstGeom prst="rect">
            <a:avLst/>
          </a:prstGeom>
        </p:spPr>
      </p:pic>
      <p:sp>
        <p:nvSpPr>
          <p:cNvPr id="18" name="Text 12"/>
          <p:cNvSpPr/>
          <p:nvPr/>
        </p:nvSpPr>
        <p:spPr>
          <a:xfrm>
            <a:off x="851276" y="4724797"/>
            <a:ext cx="208751" cy="260945"/>
          </a:xfrm>
          <a:prstGeom prst="rect">
            <a:avLst/>
          </a:prstGeom>
          <a:noFill/>
          <a:ln/>
        </p:spPr>
        <p:txBody>
          <a:bodyPr wrap="none" lIns="0" tIns="0" rIns="0" bIns="0" rtlCol="0" anchor="ctr"/>
          <a:lstStyle/>
          <a:p>
            <a:pPr algn="ctr" indent="0" marL="0">
              <a:lnSpc>
                <a:spcPct val="100000"/>
              </a:lnSpc>
              <a:buNone/>
            </a:pPr>
            <a:r>
              <a:rPr lang="en-US" sz="1600" b="1" dirty="0">
                <a:solidFill>
                  <a:srgbClr val="3C3939"/>
                </a:solidFill>
                <a:latin typeface="Inter Bold" pitchFamily="34" charset="0"/>
                <a:ea typeface="Inter Bold" pitchFamily="34" charset="-122"/>
                <a:cs typeface="Inter Bold" pitchFamily="34" charset="-120"/>
              </a:rPr>
              <a:t>4</a:t>
            </a:r>
            <a:endParaRPr lang="en-US" sz="1600" dirty="0"/>
          </a:p>
        </p:txBody>
      </p:sp>
      <p:sp>
        <p:nvSpPr>
          <p:cNvPr id="19" name="Text 13"/>
          <p:cNvSpPr/>
          <p:nvPr/>
        </p:nvSpPr>
        <p:spPr>
          <a:xfrm>
            <a:off x="1319179" y="4595912"/>
            <a:ext cx="1739658" cy="217388"/>
          </a:xfrm>
          <a:prstGeom prst="rect">
            <a:avLst/>
          </a:prstGeom>
          <a:noFill/>
          <a:ln/>
        </p:spPr>
        <p:txBody>
          <a:bodyPr wrap="none" lIns="0" tIns="0" rIns="0" bIns="0" rtlCol="0" anchor="t"/>
          <a:lstStyle/>
          <a:p>
            <a:pPr algn="l" indent="0" marL="0">
              <a:lnSpc>
                <a:spcPct val="104000"/>
              </a:lnSpc>
              <a:buNone/>
            </a:pPr>
            <a:r>
              <a:rPr lang="en-US" sz="1350" b="1" dirty="0">
                <a:solidFill>
                  <a:srgbClr val="3C3939"/>
                </a:solidFill>
                <a:latin typeface="Inter Bold" pitchFamily="34" charset="0"/>
                <a:ea typeface="Inter Bold" pitchFamily="34" charset="-122"/>
                <a:cs typeface="Inter Bold" pitchFamily="34" charset="-120"/>
              </a:rPr>
              <a:t>Evaluate</a:t>
            </a:r>
            <a:endParaRPr lang="en-US" sz="1350" dirty="0"/>
          </a:p>
        </p:txBody>
      </p:sp>
      <p:sp>
        <p:nvSpPr>
          <p:cNvPr id="20" name="Text 14"/>
          <p:cNvSpPr/>
          <p:nvPr/>
        </p:nvSpPr>
        <p:spPr>
          <a:xfrm>
            <a:off x="1319179" y="4862413"/>
            <a:ext cx="10052890" cy="176907"/>
          </a:xfrm>
          <a:prstGeom prst="rect">
            <a:avLst/>
          </a:prstGeom>
          <a:noFill/>
          <a:ln/>
        </p:spPr>
        <p:txBody>
          <a:bodyPr wrap="none" lIns="0" tIns="0" rIns="0" bIns="0" rtlCol="0" anchor="t"/>
          <a:lstStyle/>
          <a:p>
            <a:pPr algn="l" indent="0" marL="0">
              <a:lnSpc>
                <a:spcPct val="106000"/>
              </a:lnSpc>
              <a:buNone/>
            </a:pPr>
            <a:r>
              <a:rPr lang="en-US" sz="1050" dirty="0">
                <a:solidFill>
                  <a:srgbClr val="3C3939"/>
                </a:solidFill>
                <a:latin typeface="Inter" pitchFamily="34" charset="0"/>
                <a:ea typeface="Inter" pitchFamily="34" charset="-122"/>
                <a:cs typeface="Inter" pitchFamily="34" charset="-120"/>
              </a:rPr>
              <a:t>Van Norden's claim that the Daodejing is a form of "mysticism that is nevertheless philosophically rigorous."</a:t>
            </a:r>
            <a:endParaRPr lang="en-US" sz="1050" dirty="0"/>
          </a:p>
        </p:txBody>
      </p:sp>
      <p:pic>
        <p:nvPicPr>
          <p:cNvPr id="21" name="Image 4" descr="preencoded.png">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61475" y="5354737"/>
            <a:ext cx="10868745" cy="835025"/>
          </a:xfrm>
          <a:prstGeom prst="rect">
            <a:avLst/>
          </a:prstGeom>
        </p:spPr>
      </p:pic>
      <p:sp>
        <p:nvSpPr>
          <p:cNvPr id="22" name="Text 15"/>
          <p:cNvSpPr/>
          <p:nvPr/>
        </p:nvSpPr>
        <p:spPr>
          <a:xfrm>
            <a:off x="851276" y="5641777"/>
            <a:ext cx="208751" cy="260945"/>
          </a:xfrm>
          <a:prstGeom prst="rect">
            <a:avLst/>
          </a:prstGeom>
          <a:noFill/>
          <a:ln/>
        </p:spPr>
        <p:txBody>
          <a:bodyPr wrap="none" lIns="0" tIns="0" rIns="0" bIns="0" rtlCol="0" anchor="ctr"/>
          <a:lstStyle/>
          <a:p>
            <a:pPr algn="ctr" indent="0" marL="0">
              <a:lnSpc>
                <a:spcPct val="100000"/>
              </a:lnSpc>
              <a:buNone/>
            </a:pPr>
            <a:r>
              <a:rPr lang="en-US" sz="1600" b="1" dirty="0">
                <a:solidFill>
                  <a:srgbClr val="3C3939"/>
                </a:solidFill>
                <a:latin typeface="Inter Bold" pitchFamily="34" charset="0"/>
                <a:ea typeface="Inter Bold" pitchFamily="34" charset="-122"/>
                <a:cs typeface="Inter Bold" pitchFamily="34" charset="-120"/>
              </a:rPr>
              <a:t>5</a:t>
            </a:r>
            <a:endParaRPr lang="en-US" sz="1600" dirty="0"/>
          </a:p>
        </p:txBody>
      </p:sp>
      <p:sp>
        <p:nvSpPr>
          <p:cNvPr id="23" name="Text 16"/>
          <p:cNvSpPr/>
          <p:nvPr/>
        </p:nvSpPr>
        <p:spPr>
          <a:xfrm>
            <a:off x="1319179" y="5512891"/>
            <a:ext cx="1739658" cy="217388"/>
          </a:xfrm>
          <a:prstGeom prst="rect">
            <a:avLst/>
          </a:prstGeom>
          <a:noFill/>
          <a:ln/>
        </p:spPr>
        <p:txBody>
          <a:bodyPr wrap="none" lIns="0" tIns="0" rIns="0" bIns="0" rtlCol="0" anchor="t"/>
          <a:lstStyle/>
          <a:p>
            <a:pPr algn="l" indent="0" marL="0">
              <a:lnSpc>
                <a:spcPct val="104000"/>
              </a:lnSpc>
              <a:buNone/>
            </a:pPr>
            <a:r>
              <a:rPr lang="en-US" sz="1350" b="1" dirty="0">
                <a:solidFill>
                  <a:srgbClr val="3C3939"/>
                </a:solidFill>
                <a:latin typeface="Inter Bold" pitchFamily="34" charset="0"/>
                <a:ea typeface="Inter Bold" pitchFamily="34" charset="-122"/>
                <a:cs typeface="Inter Bold" pitchFamily="34" charset="-120"/>
              </a:rPr>
              <a:t>Assess</a:t>
            </a:r>
            <a:endParaRPr lang="en-US" sz="1350" dirty="0"/>
          </a:p>
        </p:txBody>
      </p:sp>
      <p:sp>
        <p:nvSpPr>
          <p:cNvPr id="24" name="Text 17"/>
          <p:cNvSpPr/>
          <p:nvPr/>
        </p:nvSpPr>
        <p:spPr>
          <a:xfrm>
            <a:off x="1319179" y="5779393"/>
            <a:ext cx="10052890" cy="176907"/>
          </a:xfrm>
          <a:prstGeom prst="rect">
            <a:avLst/>
          </a:prstGeom>
          <a:noFill/>
          <a:ln/>
        </p:spPr>
        <p:txBody>
          <a:bodyPr wrap="none" lIns="0" tIns="0" rIns="0" bIns="0" rtlCol="0" anchor="t"/>
          <a:lstStyle/>
          <a:p>
            <a:pPr algn="l" indent="0" marL="0">
              <a:lnSpc>
                <a:spcPct val="106000"/>
              </a:lnSpc>
              <a:buNone/>
            </a:pPr>
            <a:r>
              <a:rPr lang="en-US" sz="1050" dirty="0">
                <a:solidFill>
                  <a:srgbClr val="3C3939"/>
                </a:solidFill>
                <a:latin typeface="Inter" pitchFamily="34" charset="0"/>
                <a:ea typeface="Inter" pitchFamily="34" charset="-122"/>
                <a:cs typeface="Inter" pitchFamily="34" charset="-120"/>
              </a:rPr>
              <a:t>The relationship between the metaphysical concept of Dao in DDJ 25 (as "mother of Heaven and earth") and the practical teaching of nonaction.</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661475" y="687586"/>
            <a:ext cx="1569800" cy="330994"/>
          </a:xfrm>
          <a:prstGeom prst="roundRect">
            <a:avLst>
              <a:gd name="adj" fmla="val 19188"/>
            </a:avLst>
          </a:prstGeom>
          <a:solidFill>
            <a:srgbClr val="E1E1EA"/>
          </a:solidFill>
          <a:ln/>
        </p:spPr>
      </p:sp>
      <p:sp>
        <p:nvSpPr>
          <p:cNvPr id="3" name="Text 1"/>
          <p:cNvSpPr/>
          <p:nvPr/>
        </p:nvSpPr>
        <p:spPr>
          <a:xfrm>
            <a:off x="774879" y="744240"/>
            <a:ext cx="1952576" cy="217686"/>
          </a:xfrm>
          <a:prstGeom prst="rect">
            <a:avLst/>
          </a:prstGeom>
          <a:noFill/>
          <a:ln/>
        </p:spPr>
        <p:txBody>
          <a:bodyPr wrap="none" lIns="0" tIns="0" rIns="0" bIns="0" rtlCol="0" anchor="t"/>
          <a:lstStyle/>
          <a:p>
            <a:pPr algn="l" indent="0" marL="0">
              <a:lnSpc>
                <a:spcPct val="120000"/>
              </a:lnSpc>
              <a:buNone/>
            </a:pPr>
            <a:r>
              <a:rPr lang="en-US" sz="1150" dirty="0">
                <a:solidFill>
                  <a:srgbClr val="3C3939"/>
                </a:solidFill>
                <a:latin typeface="Inter" pitchFamily="34" charset="0"/>
                <a:ea typeface="Inter" pitchFamily="34" charset="-122"/>
                <a:cs typeface="Inter" pitchFamily="34" charset="-120"/>
              </a:rPr>
              <a:t>CORE QUESTION 1</a:t>
            </a:r>
            <a:endParaRPr lang="en-US" sz="1150" dirty="0"/>
          </a:p>
        </p:txBody>
      </p:sp>
      <p:sp>
        <p:nvSpPr>
          <p:cNvPr id="4" name="Text 2"/>
          <p:cNvSpPr/>
          <p:nvPr/>
        </p:nvSpPr>
        <p:spPr>
          <a:xfrm>
            <a:off x="661475" y="1079004"/>
            <a:ext cx="8241995"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The Paradox of Speaking the Dao</a:t>
            </a:r>
            <a:endParaRPr lang="en-US" sz="3700" dirty="0"/>
          </a:p>
        </p:txBody>
      </p:sp>
      <p:sp>
        <p:nvSpPr>
          <p:cNvPr id="5" name="Text 3"/>
          <p:cNvSpPr/>
          <p:nvPr/>
        </p:nvSpPr>
        <p:spPr>
          <a:xfrm>
            <a:off x="661475" y="1896467"/>
            <a:ext cx="10868745" cy="544314"/>
          </a:xfrm>
          <a:prstGeom prst="rect">
            <a:avLst/>
          </a:prstGeom>
          <a:noFill/>
          <a:ln/>
        </p:spPr>
        <p:txBody>
          <a:bodyPr wrap="square" lIns="0" tIns="0" rIns="0" bIns="0" rtlCol="0" anchor="t">
            <a:normAutofit/>
          </a:bodyPr>
          <a:lstStyle/>
          <a:p>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The problem:</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If the Dao cannot be spoken, why did the compilers produce a text of roughly 5,000 characters? Does this constitute a performative contradiction?</a:t>
            </a:r>
            <a:endParaRPr lang="en-US" sz="1450" dirty="0"/>
          </a:p>
        </p:txBody>
      </p:sp>
      <p:pic>
        <p:nvPicPr>
          <p:cNvPr id="6"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2610842"/>
            <a:ext cx="3522078" cy="3559473"/>
          </a:xfrm>
          <a:prstGeom prst="rect">
            <a:avLst/>
          </a:prstGeom>
        </p:spPr>
      </p:pic>
      <p:sp>
        <p:nvSpPr>
          <p:cNvPr id="7" name="Text 4"/>
          <p:cNvSpPr/>
          <p:nvPr/>
        </p:nvSpPr>
        <p:spPr>
          <a:xfrm>
            <a:off x="977479" y="2825254"/>
            <a:ext cx="2693424"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The Border Guard Myth</a:t>
            </a:r>
            <a:endParaRPr lang="en-US" sz="1850" dirty="0"/>
          </a:p>
        </p:txBody>
      </p:sp>
      <p:sp>
        <p:nvSpPr>
          <p:cNvPr id="8" name="Text 5"/>
          <p:cNvSpPr/>
          <p:nvPr/>
        </p:nvSpPr>
        <p:spPr>
          <a:xfrm>
            <a:off x="977479" y="3211215"/>
            <a:ext cx="2991668" cy="2449413"/>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text anticipates this objection through the myth of the border guard who implores Laozi to write down his teachings. The text is presented as a "concession to circumstance, not as an adequate expression of the Dao" — acknowledging rather than concealing the paradox.</a:t>
            </a:r>
            <a:endParaRPr lang="en-US" sz="1450" dirty="0"/>
          </a:p>
        </p:txBody>
      </p:sp>
      <p:pic>
        <p:nvPicPr>
          <p:cNvPr id="9"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34759" y="2610842"/>
            <a:ext cx="3522078" cy="3559473"/>
          </a:xfrm>
          <a:prstGeom prst="rect">
            <a:avLst/>
          </a:prstGeom>
        </p:spPr>
      </p:pic>
      <p:sp>
        <p:nvSpPr>
          <p:cNvPr id="10" name="Text 6"/>
          <p:cNvSpPr/>
          <p:nvPr/>
        </p:nvSpPr>
        <p:spPr>
          <a:xfrm>
            <a:off x="4650763" y="2825254"/>
            <a:ext cx="2991668" cy="590550"/>
          </a:xfrm>
          <a:prstGeom prst="rect">
            <a:avLst/>
          </a:prstGeom>
          <a:noFill/>
          <a:ln/>
        </p:spPr>
        <p:txBody>
          <a:bodyPr wrap="square" lIns="0" tIns="0" rIns="0" bIns="0" rtlCol="0" anchor="t">
            <a:normAutofit/>
          </a:bodyPr>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Language as Pointer, Not Description</a:t>
            </a:r>
            <a:endParaRPr lang="en-US" sz="1850" dirty="0"/>
          </a:p>
        </p:txBody>
      </p:sp>
      <p:sp>
        <p:nvSpPr>
          <p:cNvPr id="11" name="Text 7"/>
          <p:cNvSpPr/>
          <p:nvPr/>
        </p:nvSpPr>
        <p:spPr>
          <a:xfrm>
            <a:off x="4650763" y="3506490"/>
            <a:ext cx="2991668" cy="2449413"/>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Van Norden suggests the Daodejing uses language not to describe the Dao propositionally but to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point toward it indirectly</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 through paradox, negation, and poetic evocation. This is analogous to Wittgenstein's distinction between "saying" and "showing."</a:t>
            </a:r>
            <a:endParaRPr lang="en-US" sz="1450" dirty="0"/>
          </a:p>
        </p:txBody>
      </p:sp>
      <p:pic>
        <p:nvPicPr>
          <p:cNvPr id="12"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08043" y="2610842"/>
            <a:ext cx="3522178" cy="3559473"/>
          </a:xfrm>
          <a:prstGeom prst="rect">
            <a:avLst/>
          </a:prstGeom>
        </p:spPr>
      </p:pic>
      <p:sp>
        <p:nvSpPr>
          <p:cNvPr id="13" name="Text 8"/>
          <p:cNvSpPr/>
          <p:nvPr/>
        </p:nvSpPr>
        <p:spPr>
          <a:xfrm>
            <a:off x="8324046" y="2825254"/>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Text Basis</a:t>
            </a:r>
            <a:endParaRPr lang="en-US" sz="1850" dirty="0"/>
          </a:p>
        </p:txBody>
      </p:sp>
      <p:sp>
        <p:nvSpPr>
          <p:cNvPr id="14" name="Text 9"/>
          <p:cNvSpPr/>
          <p:nvPr/>
        </p:nvSpPr>
        <p:spPr>
          <a:xfrm>
            <a:off x="8324046" y="3211215"/>
            <a:ext cx="2991767" cy="1632942"/>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DDJ 1: "a dao that may be spoken is not the enduring Dao." DDJ 56: "those who know do not speak; those who speak do not know." Yet the text speaks across 81 chapters.</a:t>
            </a:r>
            <a:endParaRPr lang="en-US" sz="14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Shape 0"/>
          <p:cNvSpPr/>
          <p:nvPr/>
        </p:nvSpPr>
        <p:spPr>
          <a:xfrm>
            <a:off x="661475" y="889099"/>
            <a:ext cx="1569800" cy="330994"/>
          </a:xfrm>
          <a:prstGeom prst="roundRect">
            <a:avLst>
              <a:gd name="adj" fmla="val 19188"/>
            </a:avLst>
          </a:prstGeom>
          <a:solidFill>
            <a:srgbClr val="E1E1EA"/>
          </a:solidFill>
          <a:ln/>
        </p:spPr>
      </p:sp>
      <p:sp>
        <p:nvSpPr>
          <p:cNvPr id="3" name="Text 1"/>
          <p:cNvSpPr/>
          <p:nvPr/>
        </p:nvSpPr>
        <p:spPr>
          <a:xfrm>
            <a:off x="774879" y="945753"/>
            <a:ext cx="1952576" cy="217686"/>
          </a:xfrm>
          <a:prstGeom prst="rect">
            <a:avLst/>
          </a:prstGeom>
          <a:noFill/>
          <a:ln/>
        </p:spPr>
        <p:txBody>
          <a:bodyPr wrap="none" lIns="0" tIns="0" rIns="0" bIns="0" rtlCol="0" anchor="t"/>
          <a:lstStyle/>
          <a:p>
            <a:pPr algn="l" indent="0" marL="0">
              <a:lnSpc>
                <a:spcPct val="120000"/>
              </a:lnSpc>
              <a:buNone/>
            </a:pPr>
            <a:r>
              <a:rPr lang="en-US" sz="1150" dirty="0">
                <a:solidFill>
                  <a:srgbClr val="3C3939"/>
                </a:solidFill>
                <a:latin typeface="Inter" pitchFamily="34" charset="0"/>
                <a:ea typeface="Inter" pitchFamily="34" charset="-122"/>
                <a:cs typeface="Inter" pitchFamily="34" charset="-120"/>
              </a:rPr>
              <a:t>CORE QUESTION 1</a:t>
            </a:r>
            <a:endParaRPr lang="en-US" sz="1150" dirty="0"/>
          </a:p>
        </p:txBody>
      </p:sp>
      <p:sp>
        <p:nvSpPr>
          <p:cNvPr id="4" name="Text 2"/>
          <p:cNvSpPr/>
          <p:nvPr/>
        </p:nvSpPr>
        <p:spPr>
          <a:xfrm>
            <a:off x="661475" y="1280517"/>
            <a:ext cx="6472770"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Two Possible Resolutions</a:t>
            </a:r>
            <a:endParaRPr lang="en-US" sz="3700" dirty="0"/>
          </a:p>
        </p:txBody>
      </p:sp>
      <p:sp>
        <p:nvSpPr>
          <p:cNvPr id="5" name="Shape 3"/>
          <p:cNvSpPr/>
          <p:nvPr/>
        </p:nvSpPr>
        <p:spPr>
          <a:xfrm>
            <a:off x="525350" y="2097980"/>
            <a:ext cx="5476043" cy="2774851"/>
          </a:xfrm>
          <a:prstGeom prst="roundRect">
            <a:avLst>
              <a:gd name="adj" fmla="val 4905"/>
            </a:avLst>
          </a:prstGeom>
          <a:solidFill>
            <a:srgbClr val="1B1B27"/>
          </a:solidFill>
          <a:ln/>
        </p:spPr>
      </p:sp>
      <p:sp>
        <p:nvSpPr>
          <p:cNvPr id="6" name="Text 4"/>
          <p:cNvSpPr/>
          <p:nvPr/>
        </p:nvSpPr>
        <p:spPr>
          <a:xfrm>
            <a:off x="714357" y="2249190"/>
            <a:ext cx="5451537" cy="295275"/>
          </a:xfrm>
          <a:prstGeom prst="rect">
            <a:avLst/>
          </a:prstGeom>
          <a:noFill/>
          <a:ln/>
        </p:spPr>
        <p:txBody>
          <a:bodyPr wrap="none" lIns="0" tIns="0" rIns="0" bIns="0" rtlCol="0" anchor="t"/>
          <a:lstStyle/>
          <a:p>
            <a:pPr algn="l" indent="0" marL="0">
              <a:lnSpc>
                <a:spcPct val="104000"/>
              </a:lnSpc>
              <a:buNone/>
            </a:pPr>
            <a:r>
              <a:rPr lang="en-US" sz="1850" b="1" dirty="0">
                <a:solidFill>
                  <a:srgbClr val="FFFFFF"/>
                </a:solidFill>
                <a:latin typeface="Inter Bold" pitchFamily="34" charset="0"/>
                <a:ea typeface="Inter Bold" pitchFamily="34" charset="-122"/>
                <a:cs typeface="Inter Bold" pitchFamily="34" charset="-120"/>
              </a:rPr>
              <a:t>Resolution (a) — The Therapeutic Reading</a:t>
            </a:r>
            <a:endParaRPr lang="en-US" sz="1850" dirty="0"/>
          </a:p>
        </p:txBody>
      </p:sp>
      <p:sp>
        <p:nvSpPr>
          <p:cNvPr id="7" name="Text 5"/>
          <p:cNvSpPr/>
          <p:nvPr/>
        </p:nvSpPr>
        <p:spPr>
          <a:xfrm>
            <a:off x="714357" y="2695674"/>
            <a:ext cx="5098029" cy="1360785"/>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FFFFFF"/>
                </a:solidFill>
                <a:latin typeface="Inter" pitchFamily="34" charset="0"/>
                <a:ea typeface="Inter" pitchFamily="34" charset="-122"/>
                <a:cs typeface="Inter" pitchFamily="34" charset="-120"/>
              </a:rPr>
              <a:t>The text functions to cure readers of the illusion that language can capture ultimate reality. Once the cure is effected, the text can be discarded — like a raft, in the Buddhist simile, no longer needed once one has crossed the river.</a:t>
            </a:r>
            <a:endParaRPr lang="en-US" sz="1450" dirty="0"/>
          </a:p>
        </p:txBody>
      </p:sp>
      <p:sp>
        <p:nvSpPr>
          <p:cNvPr id="8" name="Text 6"/>
          <p:cNvSpPr/>
          <p:nvPr/>
        </p:nvSpPr>
        <p:spPr>
          <a:xfrm>
            <a:off x="6332776" y="2249190"/>
            <a:ext cx="5190598" cy="295275"/>
          </a:xfrm>
          <a:prstGeom prst="rect">
            <a:avLst/>
          </a:prstGeom>
          <a:noFill/>
          <a:ln/>
        </p:spPr>
        <p:txBody>
          <a:bodyPr wrap="none" lIns="0" tIns="0" rIns="0" bIns="0" rtlCol="0" anchor="t"/>
          <a:lstStyle/>
          <a:p>
            <a:pPr algn="l"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Resolution (b) — The Multilevel Reading</a:t>
            </a:r>
            <a:endParaRPr lang="en-US" sz="1850" dirty="0"/>
          </a:p>
        </p:txBody>
      </p:sp>
      <p:sp>
        <p:nvSpPr>
          <p:cNvPr id="9" name="Text 7"/>
          <p:cNvSpPr/>
          <p:nvPr/>
        </p:nvSpPr>
        <p:spPr>
          <a:xfrm>
            <a:off x="6332776" y="2695674"/>
            <a:ext cx="5203794" cy="2041128"/>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opening line is itself a "spoken Dao," but it operates at a different level from ordinary discourse — it points to the unspeakable without claiming to capture it, in the way that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a finger pointing at the moon is not itself the moon</a:t>
            </a:r>
            <a:pPr algn="l" indent="0" marL="0">
              <a:lnSpc>
                <a:spcPct val="120000"/>
              </a:lnSpc>
              <a:spcAft>
                <a:spcPts val="1050"/>
              </a:spcAft>
              <a:buNone/>
            </a:pPr>
            <a:r>
              <a:rPr lang="en-US" sz="1450" dirty="0">
                <a:solidFill>
                  <a:srgbClr val="3C3939"/>
                </a:solidFill>
                <a:latin typeface="Inter" pitchFamily="34" charset="0"/>
                <a:ea typeface="Inter" pitchFamily="34" charset="-122"/>
                <a:cs typeface="Inter" pitchFamily="34" charset="-120"/>
              </a:rPr>
              <a:t>.</a:t>
            </a:r>
            <a:endParaRPr lang="en-US" sz="1450" dirty="0"/>
          </a:p>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Van Norden's framework supports this second reading, emphasising the "enigmatic style" as a deliberate philosophical strategy rather than a failure of expression.</a:t>
            </a:r>
            <a:endParaRPr lang="en-US" sz="1450" dirty="0"/>
          </a:p>
        </p:txBody>
      </p:sp>
      <p:sp>
        <p:nvSpPr>
          <p:cNvPr id="10" name="Shape 8"/>
          <p:cNvSpPr/>
          <p:nvPr/>
        </p:nvSpPr>
        <p:spPr>
          <a:xfrm>
            <a:off x="661475" y="5042892"/>
            <a:ext cx="10868745" cy="926009"/>
          </a:xfrm>
          <a:prstGeom prst="roundRect">
            <a:avLst>
              <a:gd name="adj" fmla="val 8573"/>
            </a:avLst>
          </a:prstGeom>
          <a:solidFill>
            <a:srgbClr val="E1E1EA"/>
          </a:solidFill>
          <a:ln/>
        </p:spPr>
      </p:sp>
      <p:pic>
        <p:nvPicPr>
          <p:cNvPr id="11" name="Image 0" descr="preencoded.png">    </p:cNvPr>
          <p:cNvPicPr>
            <a:picLocks noChangeAspect="1"/>
          </p:cNvPicPr>
          <p:nvPr/>
        </p:nvPicPr>
        <p:blipFill>
          <a:blip r:embed="rId1"/>
          <a:stretch>
            <a:fillRect/>
          </a:stretch>
        </p:blipFill>
        <p:spPr>
          <a:xfrm>
            <a:off x="850482" y="5297884"/>
            <a:ext cx="236234" cy="189012"/>
          </a:xfrm>
          <a:prstGeom prst="rect">
            <a:avLst/>
          </a:prstGeom>
        </p:spPr>
      </p:pic>
      <p:sp>
        <p:nvSpPr>
          <p:cNvPr id="12" name="Text 9"/>
          <p:cNvSpPr/>
          <p:nvPr/>
        </p:nvSpPr>
        <p:spPr>
          <a:xfrm>
            <a:off x="1275723" y="5241330"/>
            <a:ext cx="10065490"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000000"/>
                </a:solidFill>
                <a:latin typeface="Inter" pitchFamily="34" charset="0"/>
                <a:ea typeface="Inter" pitchFamily="34" charset="-122"/>
                <a:cs typeface="Inter" pitchFamily="34" charset="-120"/>
              </a:rPr>
              <a:t>Both resolutions are defensible. The multilevel reading has stronger support from Van Norden's framework and is the preferred interpretive position for this course.</a:t>
            </a:r>
            <a:endParaRPr lang="en-US" sz="14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Shape 0"/>
          <p:cNvSpPr/>
          <p:nvPr/>
        </p:nvSpPr>
        <p:spPr>
          <a:xfrm>
            <a:off x="661475" y="1262559"/>
            <a:ext cx="1600557" cy="330994"/>
          </a:xfrm>
          <a:prstGeom prst="roundRect">
            <a:avLst>
              <a:gd name="adj" fmla="val 19188"/>
            </a:avLst>
          </a:prstGeom>
          <a:solidFill>
            <a:srgbClr val="E1E1EA"/>
          </a:solidFill>
          <a:ln/>
        </p:spPr>
      </p:sp>
      <p:sp>
        <p:nvSpPr>
          <p:cNvPr id="3" name="Text 1"/>
          <p:cNvSpPr/>
          <p:nvPr/>
        </p:nvSpPr>
        <p:spPr>
          <a:xfrm>
            <a:off x="774879" y="1319212"/>
            <a:ext cx="1983333" cy="217686"/>
          </a:xfrm>
          <a:prstGeom prst="rect">
            <a:avLst/>
          </a:prstGeom>
          <a:noFill/>
          <a:ln/>
        </p:spPr>
        <p:txBody>
          <a:bodyPr wrap="none" lIns="0" tIns="0" rIns="0" bIns="0" rtlCol="0" anchor="t"/>
          <a:lstStyle/>
          <a:p>
            <a:pPr algn="l" indent="0" marL="0">
              <a:lnSpc>
                <a:spcPct val="120000"/>
              </a:lnSpc>
              <a:buNone/>
            </a:pPr>
            <a:r>
              <a:rPr lang="en-US" sz="1150" dirty="0">
                <a:solidFill>
                  <a:srgbClr val="3C3939"/>
                </a:solidFill>
                <a:latin typeface="Inter" pitchFamily="34" charset="0"/>
                <a:ea typeface="Inter" pitchFamily="34" charset="-122"/>
                <a:cs typeface="Inter" pitchFamily="34" charset="-120"/>
              </a:rPr>
              <a:t>CORE QUESTION 2</a:t>
            </a:r>
            <a:endParaRPr lang="en-US" sz="1150" dirty="0"/>
          </a:p>
        </p:txBody>
      </p:sp>
      <p:sp>
        <p:nvSpPr>
          <p:cNvPr id="4" name="Text 2"/>
          <p:cNvSpPr/>
          <p:nvPr/>
        </p:nvSpPr>
        <p:spPr>
          <a:xfrm>
            <a:off x="661475" y="1653977"/>
            <a:ext cx="11071047"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Is the Via Negativa Philosophically Coherent?</a:t>
            </a:r>
            <a:endParaRPr lang="en-US" sz="3700" dirty="0"/>
          </a:p>
        </p:txBody>
      </p:sp>
      <p:sp>
        <p:nvSpPr>
          <p:cNvPr id="5" name="Text 3"/>
          <p:cNvSpPr/>
          <p:nvPr/>
        </p:nvSpPr>
        <p:spPr>
          <a:xfrm>
            <a:off x="661475" y="2471440"/>
            <a:ext cx="10868745" cy="544314"/>
          </a:xfrm>
          <a:prstGeom prst="rect">
            <a:avLst/>
          </a:prstGeom>
          <a:noFill/>
          <a:ln/>
        </p:spPr>
        <p:txBody>
          <a:bodyPr wrap="square" lIns="0" tIns="0" rIns="0" bIns="0" rtlCol="0" anchor="t">
            <a:normAutofit/>
          </a:bodyPr>
          <a:lstStyle/>
          <a:p>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Text basis — DDJ 14:</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Describes the Dao through negations — "what you look at but cannot see," "what you listen to but cannot hear," "what you grab at but cannot grasp" — concluding: "the form of no form, the image of no things."</a:t>
            </a:r>
            <a:endParaRPr lang="en-US" sz="1450" dirty="0"/>
          </a:p>
        </p:txBody>
      </p:sp>
      <p:sp>
        <p:nvSpPr>
          <p:cNvPr id="6" name="Shape 4"/>
          <p:cNvSpPr/>
          <p:nvPr/>
        </p:nvSpPr>
        <p:spPr>
          <a:xfrm>
            <a:off x="661475" y="3185815"/>
            <a:ext cx="10868745" cy="2409627"/>
          </a:xfrm>
          <a:prstGeom prst="roundRect">
            <a:avLst>
              <a:gd name="adj" fmla="val 3295"/>
            </a:avLst>
          </a:prstGeom>
          <a:solidFill>
            <a:srgbClr val="F2EEEE"/>
          </a:solidFill>
          <a:ln w="6350">
            <a:solidFill>
              <a:srgbClr val="D8D4D4"/>
            </a:solidFill>
            <a:prstDash val="solid"/>
          </a:ln>
        </p:spPr>
      </p:sp>
      <p:sp>
        <p:nvSpPr>
          <p:cNvPr id="7" name="Shape 5"/>
          <p:cNvSpPr/>
          <p:nvPr/>
        </p:nvSpPr>
        <p:spPr>
          <a:xfrm>
            <a:off x="667825" y="3192165"/>
            <a:ext cx="5428023" cy="2396927"/>
          </a:xfrm>
          <a:prstGeom prst="rect">
            <a:avLst/>
          </a:prstGeom>
          <a:solidFill>
            <a:srgbClr val="F2EEEE"/>
          </a:solidFill>
          <a:ln/>
        </p:spPr>
      </p:sp>
      <p:sp>
        <p:nvSpPr>
          <p:cNvPr id="8" name="Text 6"/>
          <p:cNvSpPr/>
          <p:nvPr/>
        </p:nvSpPr>
        <p:spPr>
          <a:xfrm>
            <a:off x="856832" y="3381177"/>
            <a:ext cx="2732118"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Reading (a) — Coherent</a:t>
            </a:r>
            <a:endParaRPr lang="en-US" sz="1850" dirty="0"/>
          </a:p>
        </p:txBody>
      </p:sp>
      <p:sp>
        <p:nvSpPr>
          <p:cNvPr id="9" name="Text 7"/>
          <p:cNvSpPr/>
          <p:nvPr/>
        </p:nvSpPr>
        <p:spPr>
          <a:xfrm>
            <a:off x="856832" y="3767138"/>
            <a:ext cx="5050009" cy="1632942"/>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Negation prevents reification. The Dao is no particular thing. Wang Bi argues: if the Dao had determinate qualities, it would be limited — "if it were warm, it could not be cold; if it were the note gong, it could not be the note shang." The wheel/vessel/room metaphor of DDJ 11 shows emptiness is the condition of usefulness.</a:t>
            </a:r>
            <a:endParaRPr lang="en-US" sz="1450" dirty="0"/>
          </a:p>
        </p:txBody>
      </p:sp>
      <p:sp>
        <p:nvSpPr>
          <p:cNvPr id="10" name="Shape 8"/>
          <p:cNvSpPr/>
          <p:nvPr/>
        </p:nvSpPr>
        <p:spPr>
          <a:xfrm>
            <a:off x="6095848" y="3192165"/>
            <a:ext cx="5428023" cy="2396927"/>
          </a:xfrm>
          <a:prstGeom prst="rect">
            <a:avLst/>
          </a:prstGeom>
          <a:solidFill>
            <a:srgbClr val="F2EEEE"/>
          </a:solidFill>
          <a:ln/>
        </p:spPr>
      </p:sp>
      <p:sp>
        <p:nvSpPr>
          <p:cNvPr id="11" name="Shape 9"/>
          <p:cNvSpPr/>
          <p:nvPr/>
        </p:nvSpPr>
        <p:spPr>
          <a:xfrm>
            <a:off x="6095848" y="3192165"/>
            <a:ext cx="25399" cy="2396927"/>
          </a:xfrm>
          <a:prstGeom prst="roundRect">
            <a:avLst>
              <a:gd name="adj" fmla="val 312562"/>
            </a:avLst>
          </a:prstGeom>
          <a:solidFill>
            <a:srgbClr val="D8D4D4"/>
          </a:solidFill>
          <a:ln/>
        </p:spPr>
      </p:sp>
      <p:sp>
        <p:nvSpPr>
          <p:cNvPr id="12" name="Text 10"/>
          <p:cNvSpPr/>
          <p:nvPr/>
        </p:nvSpPr>
        <p:spPr>
          <a:xfrm>
            <a:off x="6284854" y="3381177"/>
            <a:ext cx="3726166"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Reading (b) — Self-Undermining</a:t>
            </a:r>
            <a:endParaRPr lang="en-US" sz="1850" dirty="0"/>
          </a:p>
        </p:txBody>
      </p:sp>
      <p:sp>
        <p:nvSpPr>
          <p:cNvPr id="13" name="Text 11"/>
          <p:cNvSpPr/>
          <p:nvPr/>
        </p:nvSpPr>
        <p:spPr>
          <a:xfrm>
            <a:off x="6284854" y="3767138"/>
            <a:ext cx="5050009" cy="1360785"/>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Negation is itself a linguistic operation. The text acknowledges this by oscillating between negative (Ch. 14) and positive (Ch. 25) descriptions. The oscillation between registers may itself be the philosophical point — neither register alone is adequate.</a:t>
            </a:r>
            <a:endParaRPr lang="en-US" sz="14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Shape 0"/>
          <p:cNvSpPr/>
          <p:nvPr/>
        </p:nvSpPr>
        <p:spPr>
          <a:xfrm>
            <a:off x="661475" y="771723"/>
            <a:ext cx="1648875" cy="343694"/>
          </a:xfrm>
          <a:prstGeom prst="roundRect">
            <a:avLst>
              <a:gd name="adj" fmla="val 19020"/>
            </a:avLst>
          </a:prstGeom>
          <a:solidFill>
            <a:srgbClr val="E1E1EA"/>
          </a:solidFill>
          <a:ln/>
        </p:spPr>
      </p:sp>
      <p:sp>
        <p:nvSpPr>
          <p:cNvPr id="3" name="Text 1"/>
          <p:cNvSpPr/>
          <p:nvPr/>
        </p:nvSpPr>
        <p:spPr>
          <a:xfrm>
            <a:off x="778153" y="830064"/>
            <a:ext cx="2025103" cy="227013"/>
          </a:xfrm>
          <a:prstGeom prst="rect">
            <a:avLst/>
          </a:prstGeom>
          <a:noFill/>
          <a:ln/>
        </p:spPr>
        <p:txBody>
          <a:bodyPr wrap="none" lIns="0" tIns="0" rIns="0" bIns="0" rtlCol="0" anchor="t"/>
          <a:lstStyle/>
          <a:p>
            <a:pPr algn="l" indent="0" marL="0">
              <a:lnSpc>
                <a:spcPct val="122000"/>
              </a:lnSpc>
              <a:buNone/>
            </a:pPr>
            <a:r>
              <a:rPr lang="en-US" sz="1200" dirty="0">
                <a:solidFill>
                  <a:srgbClr val="3C3939"/>
                </a:solidFill>
                <a:latin typeface="Inter" pitchFamily="34" charset="0"/>
                <a:ea typeface="Inter" pitchFamily="34" charset="-122"/>
                <a:cs typeface="Inter" pitchFamily="34" charset="-120"/>
              </a:rPr>
              <a:t>CORE QUESTION 3</a:t>
            </a:r>
            <a:endParaRPr lang="en-US" sz="1200" dirty="0"/>
          </a:p>
        </p:txBody>
      </p:sp>
      <p:sp>
        <p:nvSpPr>
          <p:cNvPr id="4" name="Text 2"/>
          <p:cNvSpPr/>
          <p:nvPr/>
        </p:nvSpPr>
        <p:spPr>
          <a:xfrm>
            <a:off x="661475" y="1179413"/>
            <a:ext cx="11439834" cy="607913"/>
          </a:xfrm>
          <a:prstGeom prst="rect">
            <a:avLst/>
          </a:prstGeom>
          <a:noFill/>
          <a:ln/>
        </p:spPr>
        <p:txBody>
          <a:bodyPr wrap="none" lIns="0" tIns="0" rIns="0" bIns="0" rtlCol="0" anchor="t"/>
          <a:lstStyle/>
          <a:p>
            <a:pPr algn="l" indent="0" marL="0">
              <a:lnSpc>
                <a:spcPct val="104000"/>
              </a:lnSpc>
              <a:buNone/>
            </a:pPr>
            <a:r>
              <a:rPr lang="en-US" sz="3800" b="1" dirty="0">
                <a:solidFill>
                  <a:srgbClr val="1B1B27"/>
                </a:solidFill>
                <a:latin typeface="Inter Bold" pitchFamily="34" charset="0"/>
                <a:ea typeface="Inter Bold" pitchFamily="34" charset="-122"/>
                <a:cs typeface="Inter Bold" pitchFamily="34" charset="-120"/>
              </a:rPr>
              <a:t>Does the Label "Mysticism" Help or Obscure?</a:t>
            </a:r>
            <a:endParaRPr lang="en-US" sz="3800" dirty="0"/>
          </a:p>
        </p:txBody>
      </p:sp>
      <p:sp>
        <p:nvSpPr>
          <p:cNvPr id="5" name="Text 3"/>
          <p:cNvSpPr/>
          <p:nvPr/>
        </p:nvSpPr>
        <p:spPr>
          <a:xfrm>
            <a:off x="661475" y="2187773"/>
            <a:ext cx="3430105" cy="303907"/>
          </a:xfrm>
          <a:prstGeom prst="rect">
            <a:avLst/>
          </a:prstGeom>
          <a:noFill/>
          <a:ln/>
        </p:spPr>
        <p:txBody>
          <a:bodyPr wrap="none" lIns="0" tIns="0" rIns="0" bIns="0" rtlCol="0" anchor="t"/>
          <a:lstStyle/>
          <a:p>
            <a:pPr algn="l" indent="0" marL="0">
              <a:lnSpc>
                <a:spcPct val="104000"/>
              </a:lnSpc>
              <a:buNone/>
            </a:pPr>
            <a:r>
              <a:rPr lang="en-US" sz="1900" b="1" dirty="0">
                <a:solidFill>
                  <a:srgbClr val="1B1B27"/>
                </a:solidFill>
                <a:latin typeface="Inter Bold" pitchFamily="34" charset="0"/>
                <a:ea typeface="Inter Bold" pitchFamily="34" charset="-122"/>
                <a:cs typeface="Inter Bold" pitchFamily="34" charset="-120"/>
              </a:rPr>
              <a:t>Van Norden's Definition</a:t>
            </a:r>
            <a:endParaRPr lang="en-US" sz="1900" dirty="0"/>
          </a:p>
        </p:txBody>
      </p:sp>
      <p:sp>
        <p:nvSpPr>
          <p:cNvPr id="6" name="Text 4"/>
          <p:cNvSpPr/>
          <p:nvPr/>
        </p:nvSpPr>
        <p:spPr>
          <a:xfrm>
            <a:off x="661475" y="2651820"/>
            <a:ext cx="5197047" cy="2270125"/>
          </a:xfrm>
          <a:prstGeom prst="rect">
            <a:avLst/>
          </a:prstGeom>
          <a:noFill/>
          <a:ln/>
        </p:spPr>
        <p:txBody>
          <a:bodyPr wrap="square" lIns="0" tIns="0" rIns="0" bIns="0" rtlCol="0" anchor="t">
            <a:normAutofit/>
          </a:bodyPr>
          <a:lstStyle/>
          <a:p>
            <a:pPr algn="l" indent="0" marL="0">
              <a:lnSpc>
                <a:spcPct val="122000"/>
              </a:lnSpc>
              <a:buNone/>
            </a:pPr>
            <a:r>
              <a:rPr lang="en-US" sz="1500" dirty="0">
                <a:solidFill>
                  <a:srgbClr val="3C3939"/>
                </a:solidFill>
                <a:latin typeface="Inter" pitchFamily="34" charset="0"/>
                <a:ea typeface="Inter" pitchFamily="34" charset="-122"/>
                <a:cs typeface="Inter" pitchFamily="34" charset="-120"/>
              </a:rPr>
              <a:t>Mysticism is the view that there is "(1) a kind of knowledge (2) that cannot be adequately expressed in words (3) but is important to human life in general." He distinguishes Daoist from Christian mysticism on three dimensions: mode of knowledge (embodied action vs. spiritual vision), realm (immanent vs. transcendent), and ethical significance (the highest ethical activity itself vs. indirect support).</a:t>
            </a:r>
            <a:endParaRPr lang="en-US" sz="1500" dirty="0"/>
          </a:p>
        </p:txBody>
      </p:sp>
      <p:sp>
        <p:nvSpPr>
          <p:cNvPr id="7" name="Shape 5"/>
          <p:cNvSpPr/>
          <p:nvPr/>
        </p:nvSpPr>
        <p:spPr>
          <a:xfrm>
            <a:off x="6199429" y="2027634"/>
            <a:ext cx="5477234" cy="4058543"/>
          </a:xfrm>
          <a:prstGeom prst="roundRect">
            <a:avLst>
              <a:gd name="adj" fmla="val 3451"/>
            </a:avLst>
          </a:prstGeom>
          <a:solidFill>
            <a:srgbClr val="1B1B27"/>
          </a:solidFill>
          <a:ln/>
        </p:spPr>
      </p:sp>
      <p:sp>
        <p:nvSpPr>
          <p:cNvPr id="8" name="Text 6"/>
          <p:cNvSpPr/>
          <p:nvPr/>
        </p:nvSpPr>
        <p:spPr>
          <a:xfrm>
            <a:off x="6393893" y="2187773"/>
            <a:ext cx="3041475" cy="303907"/>
          </a:xfrm>
          <a:prstGeom prst="rect">
            <a:avLst/>
          </a:prstGeom>
          <a:noFill/>
          <a:ln/>
        </p:spPr>
        <p:txBody>
          <a:bodyPr wrap="none" lIns="0" tIns="0" rIns="0" bIns="0" rtlCol="0" anchor="t"/>
          <a:lstStyle/>
          <a:p>
            <a:pPr algn="l" indent="0" marL="0">
              <a:lnSpc>
                <a:spcPct val="104000"/>
              </a:lnSpc>
              <a:buNone/>
            </a:pPr>
            <a:r>
              <a:rPr lang="en-US" sz="1900" b="1" dirty="0">
                <a:solidFill>
                  <a:srgbClr val="FFFFFF"/>
                </a:solidFill>
                <a:latin typeface="Inter Bold" pitchFamily="34" charset="0"/>
                <a:ea typeface="Inter Bold" pitchFamily="34" charset="-122"/>
                <a:cs typeface="Inter Bold" pitchFamily="34" charset="-120"/>
              </a:rPr>
              <a:t>Risks of the Label</a:t>
            </a:r>
            <a:endParaRPr lang="en-US" sz="1900" dirty="0"/>
          </a:p>
        </p:txBody>
      </p:sp>
      <p:sp>
        <p:nvSpPr>
          <p:cNvPr id="9" name="Text 7"/>
          <p:cNvSpPr/>
          <p:nvPr/>
        </p:nvSpPr>
        <p:spPr>
          <a:xfrm>
            <a:off x="6393893" y="2651820"/>
            <a:ext cx="5088306" cy="1814711"/>
          </a:xfrm>
          <a:prstGeom prst="rect">
            <a:avLst/>
          </a:prstGeom>
          <a:noFill/>
          <a:ln/>
        </p:spPr>
        <p:txBody>
          <a:bodyPr wrap="square" lIns="0" tIns="0" rIns="0" bIns="0" rtlCol="0" anchor="t">
            <a:normAutofit/>
          </a:bodyPr>
          <a:lstStyle/>
          <a:p>
            <a:pPr algn="l" marL="304800" indent="-304800">
              <a:lnSpc>
                <a:spcPct val="122000"/>
              </a:lnSpc>
              <a:buSzPct val="100000"/>
              <a:buChar char="•"/>
            </a:pPr>
            <a:r>
              <a:rPr lang="en-US" sz="1500" dirty="0">
                <a:solidFill>
                  <a:srgbClr val="FFFFFF"/>
                </a:solidFill>
                <a:latin typeface="Inter" pitchFamily="34" charset="0"/>
                <a:ea typeface="Inter" pitchFamily="34" charset="-122"/>
                <a:cs typeface="Inter" pitchFamily="34" charset="-120"/>
              </a:rPr>
              <a:t>May import Western assumptions about mystical experience as private and ineffable</a:t>
            </a:r>
            <a:endParaRPr lang="en-US" sz="1500" dirty="0"/>
          </a:p>
          <a:p>
            <a:pPr algn="l" marL="304800" indent="-304800">
              <a:lnSpc>
                <a:spcPct val="122000"/>
              </a:lnSpc>
              <a:buSzPct val="100000"/>
              <a:buChar char="•"/>
            </a:pPr>
            <a:r>
              <a:rPr lang="en-US" sz="1500" dirty="0">
                <a:solidFill>
                  <a:srgbClr val="FFFFFF"/>
                </a:solidFill>
                <a:latin typeface="Inter" pitchFamily="34" charset="0"/>
                <a:ea typeface="Inter" pitchFamily="34" charset="-122"/>
                <a:cs typeface="Inter" pitchFamily="34" charset="-120"/>
              </a:rPr>
              <a:t>May suggest a sharp distinction between ordinary and mystical knowledge the text does not endorse</a:t>
            </a:r>
            <a:endParaRPr lang="en-US" sz="1500" dirty="0"/>
          </a:p>
          <a:p>
            <a:pPr algn="l" marL="304800" indent="-304800">
              <a:lnSpc>
                <a:spcPct val="122000"/>
              </a:lnSpc>
              <a:buSzPct val="100000"/>
              <a:buChar char="•"/>
            </a:pPr>
            <a:r>
              <a:rPr lang="en-US" sz="1500" dirty="0">
                <a:solidFill>
                  <a:srgbClr val="FFFFFF"/>
                </a:solidFill>
                <a:latin typeface="Inter" pitchFamily="34" charset="0"/>
                <a:ea typeface="Inter" pitchFamily="34" charset="-122"/>
                <a:cs typeface="Inter" pitchFamily="34" charset="-120"/>
              </a:rPr>
              <a:t>May obscure the text's urgent social and political concerns</a:t>
            </a:r>
            <a:endParaRPr lang="en-US" sz="1500" dirty="0"/>
          </a:p>
        </p:txBody>
      </p:sp>
      <p:sp>
        <p:nvSpPr>
          <p:cNvPr id="10" name="Text 8"/>
          <p:cNvSpPr/>
          <p:nvPr/>
        </p:nvSpPr>
        <p:spPr>
          <a:xfrm>
            <a:off x="6393893" y="4626670"/>
            <a:ext cx="3041475" cy="303907"/>
          </a:xfrm>
          <a:prstGeom prst="rect">
            <a:avLst/>
          </a:prstGeom>
          <a:noFill/>
          <a:ln/>
        </p:spPr>
        <p:txBody>
          <a:bodyPr wrap="none" lIns="0" tIns="0" rIns="0" bIns="0" rtlCol="0" anchor="t"/>
          <a:lstStyle/>
          <a:p>
            <a:pPr algn="l" indent="0" marL="0">
              <a:lnSpc>
                <a:spcPct val="104000"/>
              </a:lnSpc>
              <a:buNone/>
            </a:pPr>
            <a:r>
              <a:rPr lang="en-US" sz="1900" b="1" dirty="0">
                <a:solidFill>
                  <a:srgbClr val="FFFFFF"/>
                </a:solidFill>
                <a:latin typeface="Inter Bold" pitchFamily="34" charset="0"/>
                <a:ea typeface="Inter Bold" pitchFamily="34" charset="-122"/>
                <a:cs typeface="Inter Bold" pitchFamily="34" charset="-120"/>
              </a:rPr>
              <a:t>On Balance</a:t>
            </a:r>
            <a:endParaRPr lang="en-US" sz="1900" dirty="0"/>
          </a:p>
        </p:txBody>
      </p:sp>
      <p:sp>
        <p:nvSpPr>
          <p:cNvPr id="11" name="Text 9"/>
          <p:cNvSpPr/>
          <p:nvPr/>
        </p:nvSpPr>
        <p:spPr>
          <a:xfrm>
            <a:off x="6393893" y="5090716"/>
            <a:ext cx="5088306" cy="851297"/>
          </a:xfrm>
          <a:prstGeom prst="rect">
            <a:avLst/>
          </a:prstGeom>
          <a:noFill/>
          <a:ln/>
        </p:spPr>
        <p:txBody>
          <a:bodyPr wrap="square" lIns="0" tIns="0" rIns="0" bIns="0" rtlCol="0" anchor="t">
            <a:normAutofit/>
          </a:bodyPr>
          <a:lstStyle/>
          <a:p>
            <a:pPr algn="l" indent="0" marL="0">
              <a:lnSpc>
                <a:spcPct val="122000"/>
              </a:lnSpc>
              <a:buNone/>
            </a:pPr>
            <a:r>
              <a:rPr lang="en-US" sz="1500" dirty="0">
                <a:solidFill>
                  <a:srgbClr val="FFFFFF"/>
                </a:solidFill>
                <a:latin typeface="Inter" pitchFamily="34" charset="0"/>
                <a:ea typeface="Inter" pitchFamily="34" charset="-122"/>
                <a:cs typeface="Inter" pitchFamily="34" charset="-120"/>
              </a:rPr>
              <a:t>The label usefully connects the Daodejing to a global philosophical conversation and highlights its distinctive "mysticism through action."</a:t>
            </a:r>
            <a:endParaRPr lang="en-US" sz="15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Shape 0"/>
          <p:cNvSpPr/>
          <p:nvPr/>
        </p:nvSpPr>
        <p:spPr>
          <a:xfrm>
            <a:off x="661475" y="687090"/>
            <a:ext cx="1185238" cy="224830"/>
          </a:xfrm>
          <a:prstGeom prst="roundRect">
            <a:avLst>
              <a:gd name="adj" fmla="val 20800"/>
            </a:avLst>
          </a:prstGeom>
          <a:noFill/>
          <a:ln/>
          <a:effectLst>
            <a:outerShdw sx="100000" sy="100000" kx="0" ky="0" algn="bl" rotWithShape="0" blurRad="101600" dist="50800" dir="16200000">
              <a:srgbClr val="1b1b27">
                <a:alpha val="100000"/>
              </a:srgbClr>
            </a:outerShdw>
          </a:effectLst>
        </p:spPr>
      </p:sp>
      <p:sp>
        <p:nvSpPr>
          <p:cNvPr id="3" name="Text 1"/>
          <p:cNvSpPr/>
          <p:nvPr/>
        </p:nvSpPr>
        <p:spPr>
          <a:xfrm>
            <a:off x="744916" y="728762"/>
            <a:ext cx="1627941" cy="141486"/>
          </a:xfrm>
          <a:prstGeom prst="rect">
            <a:avLst/>
          </a:prstGeom>
          <a:noFill/>
          <a:ln/>
        </p:spPr>
        <p:txBody>
          <a:bodyPr wrap="none" lIns="0" tIns="0" rIns="0" bIns="0" rtlCol="0" anchor="t"/>
          <a:lstStyle/>
          <a:p>
            <a:pPr algn="l" indent="0" marL="0">
              <a:lnSpc>
                <a:spcPct val="106000"/>
              </a:lnSpc>
              <a:buNone/>
            </a:pPr>
            <a:r>
              <a:rPr lang="en-US" sz="850" dirty="0">
                <a:solidFill>
                  <a:srgbClr val="1B1B27"/>
                </a:solidFill>
                <a:latin typeface="Inter" pitchFamily="34" charset="0"/>
                <a:ea typeface="Inter" pitchFamily="34" charset="-122"/>
                <a:cs typeface="Inter" pitchFamily="34" charset="-120"/>
              </a:rPr>
              <a:t>LECTURE OUTLINE</a:t>
            </a:r>
            <a:endParaRPr lang="en-US" sz="850" dirty="0"/>
          </a:p>
        </p:txBody>
      </p:sp>
      <p:sp>
        <p:nvSpPr>
          <p:cNvPr id="4" name="Text 2"/>
          <p:cNvSpPr/>
          <p:nvPr/>
        </p:nvSpPr>
        <p:spPr>
          <a:xfrm>
            <a:off x="661475" y="944662"/>
            <a:ext cx="5411255" cy="600273"/>
          </a:xfrm>
          <a:prstGeom prst="rect">
            <a:avLst/>
          </a:prstGeom>
          <a:noFill/>
          <a:ln/>
        </p:spPr>
        <p:txBody>
          <a:bodyPr wrap="none" lIns="0" tIns="0" rIns="0" bIns="0" rtlCol="0" anchor="t"/>
          <a:lstStyle/>
          <a:p>
            <a:pPr algn="l" indent="0" marL="0">
              <a:lnSpc>
                <a:spcPct val="104000"/>
              </a:lnSpc>
              <a:buNone/>
            </a:pPr>
            <a:r>
              <a:rPr lang="en-US" sz="3750" b="1" dirty="0">
                <a:solidFill>
                  <a:srgbClr val="1B1B27"/>
                </a:solidFill>
                <a:latin typeface="Inter Bold" pitchFamily="34" charset="0"/>
                <a:ea typeface="Inter Bold" pitchFamily="34" charset="-122"/>
                <a:cs typeface="Inter Bold" pitchFamily="34" charset="-120"/>
              </a:rPr>
              <a:t>Five Key Points</a:t>
            </a:r>
            <a:endParaRPr lang="en-US" sz="3750" dirty="0"/>
          </a:p>
        </p:txBody>
      </p:sp>
      <p:sp>
        <p:nvSpPr>
          <p:cNvPr id="5" name="Shape 3"/>
          <p:cNvSpPr/>
          <p:nvPr/>
        </p:nvSpPr>
        <p:spPr>
          <a:xfrm>
            <a:off x="661475" y="1667867"/>
            <a:ext cx="556702" cy="835025"/>
          </a:xfrm>
          <a:prstGeom prst="roundRect">
            <a:avLst>
              <a:gd name="adj" fmla="val 360010"/>
            </a:avLst>
          </a:prstGeom>
          <a:solidFill>
            <a:srgbClr val="F2EEEE"/>
          </a:solidFill>
          <a:ln w="6350">
            <a:solidFill>
              <a:srgbClr val="D8D4D4"/>
            </a:solidFill>
            <a:prstDash val="solid"/>
          </a:ln>
        </p:spPr>
      </p:sp>
      <p:sp>
        <p:nvSpPr>
          <p:cNvPr id="6" name="Text 4"/>
          <p:cNvSpPr/>
          <p:nvPr/>
        </p:nvSpPr>
        <p:spPr>
          <a:xfrm>
            <a:off x="835401" y="1954907"/>
            <a:ext cx="208751" cy="260945"/>
          </a:xfrm>
          <a:prstGeom prst="rect">
            <a:avLst/>
          </a:prstGeom>
          <a:noFill/>
          <a:ln/>
        </p:spPr>
        <p:txBody>
          <a:bodyPr wrap="none" lIns="0" tIns="0" rIns="0" bIns="0" rtlCol="0" anchor="ctr"/>
          <a:lstStyle/>
          <a:p>
            <a:pPr algn="ctr" indent="0" marL="0">
              <a:lnSpc>
                <a:spcPct val="100000"/>
              </a:lnSpc>
              <a:buNone/>
            </a:pPr>
            <a:r>
              <a:rPr lang="en-US" sz="1600" b="1" dirty="0">
                <a:solidFill>
                  <a:srgbClr val="3C3939"/>
                </a:solidFill>
                <a:latin typeface="Inter Bold" pitchFamily="34" charset="0"/>
                <a:ea typeface="Inter Bold" pitchFamily="34" charset="-122"/>
                <a:cs typeface="Inter Bold" pitchFamily="34" charset="-120"/>
              </a:rPr>
              <a:t>1</a:t>
            </a:r>
            <a:endParaRPr lang="en-US" sz="1600" dirty="0"/>
          </a:p>
        </p:txBody>
      </p:sp>
      <p:sp>
        <p:nvSpPr>
          <p:cNvPr id="7" name="Text 5"/>
          <p:cNvSpPr/>
          <p:nvPr/>
        </p:nvSpPr>
        <p:spPr>
          <a:xfrm>
            <a:off x="1300130" y="1806972"/>
            <a:ext cx="1739658" cy="217388"/>
          </a:xfrm>
          <a:prstGeom prst="rect">
            <a:avLst/>
          </a:prstGeom>
          <a:noFill/>
          <a:ln/>
        </p:spPr>
        <p:txBody>
          <a:bodyPr wrap="none" lIns="0" tIns="0" rIns="0" bIns="0" rtlCol="0" anchor="t"/>
          <a:lstStyle/>
          <a:p>
            <a:pPr algn="l" indent="0" marL="0">
              <a:lnSpc>
                <a:spcPct val="104000"/>
              </a:lnSpc>
              <a:buNone/>
            </a:pPr>
            <a:r>
              <a:rPr lang="en-US" sz="1350" b="1" dirty="0">
                <a:solidFill>
                  <a:srgbClr val="3C3939"/>
                </a:solidFill>
                <a:latin typeface="Inter Bold" pitchFamily="34" charset="0"/>
                <a:ea typeface="Inter Bold" pitchFamily="34" charset="-122"/>
                <a:cs typeface="Inter Bold" pitchFamily="34" charset="-120"/>
              </a:rPr>
              <a:t>KP1</a:t>
            </a:r>
            <a:endParaRPr lang="en-US" sz="1350" dirty="0"/>
          </a:p>
        </p:txBody>
      </p:sp>
      <p:sp>
        <p:nvSpPr>
          <p:cNvPr id="8" name="Text 6"/>
          <p:cNvSpPr/>
          <p:nvPr/>
        </p:nvSpPr>
        <p:spPr>
          <a:xfrm>
            <a:off x="1300130" y="2073473"/>
            <a:ext cx="10230090" cy="176907"/>
          </a:xfrm>
          <a:prstGeom prst="rect">
            <a:avLst/>
          </a:prstGeom>
          <a:noFill/>
          <a:ln/>
        </p:spPr>
        <p:txBody>
          <a:bodyPr wrap="none" lIns="0" tIns="0" rIns="0" bIns="0" rtlCol="0" anchor="t"/>
          <a:lstStyle/>
          <a:p>
            <a:pPr algn="l" indent="0" marL="0">
              <a:lnSpc>
                <a:spcPct val="106000"/>
              </a:lnSpc>
              <a:buNone/>
            </a:pPr>
            <a:r>
              <a:rPr lang="en-US" sz="1050" dirty="0">
                <a:solidFill>
                  <a:srgbClr val="3C3939"/>
                </a:solidFill>
                <a:latin typeface="Inter" pitchFamily="34" charset="0"/>
                <a:ea typeface="Inter" pitchFamily="34" charset="-122"/>
                <a:cs typeface="Inter" pitchFamily="34" charset="-120"/>
              </a:rPr>
              <a:t>The Untranslatable Opening Paradox</a:t>
            </a:r>
            <a:endParaRPr lang="en-US" sz="1050" dirty="0"/>
          </a:p>
        </p:txBody>
      </p:sp>
      <p:sp>
        <p:nvSpPr>
          <p:cNvPr id="9" name="Shape 7"/>
          <p:cNvSpPr/>
          <p:nvPr/>
        </p:nvSpPr>
        <p:spPr>
          <a:xfrm>
            <a:off x="661475" y="2584847"/>
            <a:ext cx="556702" cy="835025"/>
          </a:xfrm>
          <a:prstGeom prst="roundRect">
            <a:avLst>
              <a:gd name="adj" fmla="val 360010"/>
            </a:avLst>
          </a:prstGeom>
          <a:solidFill>
            <a:srgbClr val="F2EEEE"/>
          </a:solidFill>
          <a:ln w="6350">
            <a:solidFill>
              <a:srgbClr val="D8D4D4"/>
            </a:solidFill>
            <a:prstDash val="solid"/>
          </a:ln>
        </p:spPr>
      </p:sp>
      <p:sp>
        <p:nvSpPr>
          <p:cNvPr id="10" name="Text 8"/>
          <p:cNvSpPr/>
          <p:nvPr/>
        </p:nvSpPr>
        <p:spPr>
          <a:xfrm>
            <a:off x="835401" y="2871887"/>
            <a:ext cx="208751" cy="260945"/>
          </a:xfrm>
          <a:prstGeom prst="rect">
            <a:avLst/>
          </a:prstGeom>
          <a:noFill/>
          <a:ln/>
        </p:spPr>
        <p:txBody>
          <a:bodyPr wrap="none" lIns="0" tIns="0" rIns="0" bIns="0" rtlCol="0" anchor="ctr"/>
          <a:lstStyle/>
          <a:p>
            <a:pPr algn="ctr" indent="0" marL="0">
              <a:lnSpc>
                <a:spcPct val="100000"/>
              </a:lnSpc>
              <a:buNone/>
            </a:pPr>
            <a:r>
              <a:rPr lang="en-US" sz="1600" b="1" dirty="0">
                <a:solidFill>
                  <a:srgbClr val="3C3939"/>
                </a:solidFill>
                <a:latin typeface="Inter Bold" pitchFamily="34" charset="0"/>
                <a:ea typeface="Inter Bold" pitchFamily="34" charset="-122"/>
                <a:cs typeface="Inter Bold" pitchFamily="34" charset="-120"/>
              </a:rPr>
              <a:t>2</a:t>
            </a:r>
            <a:endParaRPr lang="en-US" sz="1600" dirty="0"/>
          </a:p>
        </p:txBody>
      </p:sp>
      <p:sp>
        <p:nvSpPr>
          <p:cNvPr id="11" name="Text 9"/>
          <p:cNvSpPr/>
          <p:nvPr/>
        </p:nvSpPr>
        <p:spPr>
          <a:xfrm>
            <a:off x="1300130" y="2723952"/>
            <a:ext cx="1739658" cy="217388"/>
          </a:xfrm>
          <a:prstGeom prst="rect">
            <a:avLst/>
          </a:prstGeom>
          <a:noFill/>
          <a:ln/>
        </p:spPr>
        <p:txBody>
          <a:bodyPr wrap="none" lIns="0" tIns="0" rIns="0" bIns="0" rtlCol="0" anchor="t"/>
          <a:lstStyle/>
          <a:p>
            <a:pPr algn="l" indent="0" marL="0">
              <a:lnSpc>
                <a:spcPct val="104000"/>
              </a:lnSpc>
              <a:buNone/>
            </a:pPr>
            <a:r>
              <a:rPr lang="en-US" sz="1350" b="1" dirty="0">
                <a:solidFill>
                  <a:srgbClr val="3C3939"/>
                </a:solidFill>
                <a:latin typeface="Inter Bold" pitchFamily="34" charset="0"/>
                <a:ea typeface="Inter Bold" pitchFamily="34" charset="-122"/>
                <a:cs typeface="Inter Bold" pitchFamily="34" charset="-120"/>
              </a:rPr>
              <a:t>KP2</a:t>
            </a:r>
            <a:endParaRPr lang="en-US" sz="1350" dirty="0"/>
          </a:p>
        </p:txBody>
      </p:sp>
      <p:sp>
        <p:nvSpPr>
          <p:cNvPr id="12" name="Text 10"/>
          <p:cNvSpPr/>
          <p:nvPr/>
        </p:nvSpPr>
        <p:spPr>
          <a:xfrm>
            <a:off x="1300130" y="2990453"/>
            <a:ext cx="10230090" cy="176907"/>
          </a:xfrm>
          <a:prstGeom prst="rect">
            <a:avLst/>
          </a:prstGeom>
          <a:noFill/>
          <a:ln/>
        </p:spPr>
        <p:txBody>
          <a:bodyPr wrap="none" lIns="0" tIns="0" rIns="0" bIns="0" rtlCol="0" anchor="t"/>
          <a:lstStyle/>
          <a:p>
            <a:pPr algn="l" indent="0" marL="0">
              <a:lnSpc>
                <a:spcPct val="106000"/>
              </a:lnSpc>
              <a:buNone/>
            </a:pPr>
            <a:r>
              <a:rPr lang="en-US" sz="1050" dirty="0">
                <a:solidFill>
                  <a:srgbClr val="3C3939"/>
                </a:solidFill>
                <a:latin typeface="Inter" pitchFamily="34" charset="0"/>
                <a:ea typeface="Inter" pitchFamily="34" charset="-122"/>
                <a:cs typeface="Inter" pitchFamily="34" charset="-120"/>
              </a:rPr>
              <a:t>Language as Artificial Distinction</a:t>
            </a:r>
            <a:endParaRPr lang="en-US" sz="1050" dirty="0"/>
          </a:p>
        </p:txBody>
      </p:sp>
      <p:sp>
        <p:nvSpPr>
          <p:cNvPr id="13" name="Shape 11"/>
          <p:cNvSpPr/>
          <p:nvPr/>
        </p:nvSpPr>
        <p:spPr>
          <a:xfrm>
            <a:off x="661475" y="3501827"/>
            <a:ext cx="556702" cy="835025"/>
          </a:xfrm>
          <a:prstGeom prst="roundRect">
            <a:avLst>
              <a:gd name="adj" fmla="val 360010"/>
            </a:avLst>
          </a:prstGeom>
          <a:solidFill>
            <a:srgbClr val="F2EEEE"/>
          </a:solidFill>
          <a:ln w="6350">
            <a:solidFill>
              <a:srgbClr val="D8D4D4"/>
            </a:solidFill>
            <a:prstDash val="solid"/>
          </a:ln>
        </p:spPr>
      </p:sp>
      <p:sp>
        <p:nvSpPr>
          <p:cNvPr id="14" name="Text 12"/>
          <p:cNvSpPr/>
          <p:nvPr/>
        </p:nvSpPr>
        <p:spPr>
          <a:xfrm>
            <a:off x="835401" y="3788866"/>
            <a:ext cx="208751" cy="260945"/>
          </a:xfrm>
          <a:prstGeom prst="rect">
            <a:avLst/>
          </a:prstGeom>
          <a:noFill/>
          <a:ln/>
        </p:spPr>
        <p:txBody>
          <a:bodyPr wrap="none" lIns="0" tIns="0" rIns="0" bIns="0" rtlCol="0" anchor="ctr"/>
          <a:lstStyle/>
          <a:p>
            <a:pPr algn="ctr" indent="0" marL="0">
              <a:lnSpc>
                <a:spcPct val="100000"/>
              </a:lnSpc>
              <a:buNone/>
            </a:pPr>
            <a:r>
              <a:rPr lang="en-US" sz="1600" b="1" dirty="0">
                <a:solidFill>
                  <a:srgbClr val="3C3939"/>
                </a:solidFill>
                <a:latin typeface="Inter Bold" pitchFamily="34" charset="0"/>
                <a:ea typeface="Inter Bold" pitchFamily="34" charset="-122"/>
                <a:cs typeface="Inter Bold" pitchFamily="34" charset="-120"/>
              </a:rPr>
              <a:t>3</a:t>
            </a:r>
            <a:endParaRPr lang="en-US" sz="1600" dirty="0"/>
          </a:p>
        </p:txBody>
      </p:sp>
      <p:sp>
        <p:nvSpPr>
          <p:cNvPr id="15" name="Text 13"/>
          <p:cNvSpPr/>
          <p:nvPr/>
        </p:nvSpPr>
        <p:spPr>
          <a:xfrm>
            <a:off x="1300130" y="3640931"/>
            <a:ext cx="1739658" cy="217388"/>
          </a:xfrm>
          <a:prstGeom prst="rect">
            <a:avLst/>
          </a:prstGeom>
          <a:noFill/>
          <a:ln/>
        </p:spPr>
        <p:txBody>
          <a:bodyPr wrap="none" lIns="0" tIns="0" rIns="0" bIns="0" rtlCol="0" anchor="t"/>
          <a:lstStyle/>
          <a:p>
            <a:pPr algn="l" indent="0" marL="0">
              <a:lnSpc>
                <a:spcPct val="104000"/>
              </a:lnSpc>
              <a:buNone/>
            </a:pPr>
            <a:r>
              <a:rPr lang="en-US" sz="1350" b="1" dirty="0">
                <a:solidFill>
                  <a:srgbClr val="3C3939"/>
                </a:solidFill>
                <a:latin typeface="Inter Bold" pitchFamily="34" charset="0"/>
                <a:ea typeface="Inter Bold" pitchFamily="34" charset="-122"/>
                <a:cs typeface="Inter Bold" pitchFamily="34" charset="-120"/>
              </a:rPr>
              <a:t>KP3</a:t>
            </a:r>
            <a:endParaRPr lang="en-US" sz="1350" dirty="0"/>
          </a:p>
        </p:txBody>
      </p:sp>
      <p:sp>
        <p:nvSpPr>
          <p:cNvPr id="16" name="Text 14"/>
          <p:cNvSpPr/>
          <p:nvPr/>
        </p:nvSpPr>
        <p:spPr>
          <a:xfrm>
            <a:off x="1300130" y="3907433"/>
            <a:ext cx="10230090" cy="176907"/>
          </a:xfrm>
          <a:prstGeom prst="rect">
            <a:avLst/>
          </a:prstGeom>
          <a:noFill/>
          <a:ln/>
        </p:spPr>
        <p:txBody>
          <a:bodyPr wrap="none" lIns="0" tIns="0" rIns="0" bIns="0" rtlCol="0" anchor="t"/>
          <a:lstStyle/>
          <a:p>
            <a:pPr algn="l" indent="0" marL="0">
              <a:lnSpc>
                <a:spcPct val="106000"/>
              </a:lnSpc>
              <a:buNone/>
            </a:pPr>
            <a:r>
              <a:rPr lang="en-US" sz="1050" dirty="0">
                <a:solidFill>
                  <a:srgbClr val="3C3939"/>
                </a:solidFill>
                <a:latin typeface="Inter" pitchFamily="34" charset="0"/>
                <a:ea typeface="Inter" pitchFamily="34" charset="-122"/>
                <a:cs typeface="Inter" pitchFamily="34" charset="-120"/>
              </a:rPr>
              <a:t>The Way as Transcendent Source</a:t>
            </a:r>
            <a:endParaRPr lang="en-US" sz="1050" dirty="0"/>
          </a:p>
        </p:txBody>
      </p:sp>
      <p:sp>
        <p:nvSpPr>
          <p:cNvPr id="17" name="Shape 15"/>
          <p:cNvSpPr/>
          <p:nvPr/>
        </p:nvSpPr>
        <p:spPr>
          <a:xfrm>
            <a:off x="661475" y="4418806"/>
            <a:ext cx="556702" cy="835025"/>
          </a:xfrm>
          <a:prstGeom prst="roundRect">
            <a:avLst>
              <a:gd name="adj" fmla="val 360010"/>
            </a:avLst>
          </a:prstGeom>
          <a:solidFill>
            <a:srgbClr val="F2EEEE"/>
          </a:solidFill>
          <a:ln w="6350">
            <a:solidFill>
              <a:srgbClr val="D8D4D4"/>
            </a:solidFill>
            <a:prstDash val="solid"/>
          </a:ln>
        </p:spPr>
      </p:sp>
      <p:sp>
        <p:nvSpPr>
          <p:cNvPr id="18" name="Text 16"/>
          <p:cNvSpPr/>
          <p:nvPr/>
        </p:nvSpPr>
        <p:spPr>
          <a:xfrm>
            <a:off x="835401" y="4705846"/>
            <a:ext cx="208751" cy="260945"/>
          </a:xfrm>
          <a:prstGeom prst="rect">
            <a:avLst/>
          </a:prstGeom>
          <a:noFill/>
          <a:ln/>
        </p:spPr>
        <p:txBody>
          <a:bodyPr wrap="none" lIns="0" tIns="0" rIns="0" bIns="0" rtlCol="0" anchor="ctr"/>
          <a:lstStyle/>
          <a:p>
            <a:pPr algn="ctr" indent="0" marL="0">
              <a:lnSpc>
                <a:spcPct val="100000"/>
              </a:lnSpc>
              <a:buNone/>
            </a:pPr>
            <a:r>
              <a:rPr lang="en-US" sz="1600" b="1" dirty="0">
                <a:solidFill>
                  <a:srgbClr val="3C3939"/>
                </a:solidFill>
                <a:latin typeface="Inter Bold" pitchFamily="34" charset="0"/>
                <a:ea typeface="Inter Bold" pitchFamily="34" charset="-122"/>
                <a:cs typeface="Inter Bold" pitchFamily="34" charset="-120"/>
              </a:rPr>
              <a:t>4</a:t>
            </a:r>
            <a:endParaRPr lang="en-US" sz="1600" dirty="0"/>
          </a:p>
        </p:txBody>
      </p:sp>
      <p:sp>
        <p:nvSpPr>
          <p:cNvPr id="19" name="Text 17"/>
          <p:cNvSpPr/>
          <p:nvPr/>
        </p:nvSpPr>
        <p:spPr>
          <a:xfrm>
            <a:off x="1300130" y="4557911"/>
            <a:ext cx="1739658" cy="217388"/>
          </a:xfrm>
          <a:prstGeom prst="rect">
            <a:avLst/>
          </a:prstGeom>
          <a:noFill/>
          <a:ln/>
        </p:spPr>
        <p:txBody>
          <a:bodyPr wrap="none" lIns="0" tIns="0" rIns="0" bIns="0" rtlCol="0" anchor="t"/>
          <a:lstStyle/>
          <a:p>
            <a:pPr algn="l" indent="0" marL="0">
              <a:lnSpc>
                <a:spcPct val="104000"/>
              </a:lnSpc>
              <a:buNone/>
            </a:pPr>
            <a:r>
              <a:rPr lang="en-US" sz="1350" b="1" dirty="0">
                <a:solidFill>
                  <a:srgbClr val="3C3939"/>
                </a:solidFill>
                <a:latin typeface="Inter Bold" pitchFamily="34" charset="0"/>
                <a:ea typeface="Inter Bold" pitchFamily="34" charset="-122"/>
                <a:cs typeface="Inter Bold" pitchFamily="34" charset="-120"/>
              </a:rPr>
              <a:t>KP4</a:t>
            </a:r>
            <a:endParaRPr lang="en-US" sz="1350" dirty="0"/>
          </a:p>
        </p:txBody>
      </p:sp>
      <p:sp>
        <p:nvSpPr>
          <p:cNvPr id="20" name="Text 18"/>
          <p:cNvSpPr/>
          <p:nvPr/>
        </p:nvSpPr>
        <p:spPr>
          <a:xfrm>
            <a:off x="1300130" y="4824413"/>
            <a:ext cx="10230090" cy="176907"/>
          </a:xfrm>
          <a:prstGeom prst="rect">
            <a:avLst/>
          </a:prstGeom>
          <a:noFill/>
          <a:ln/>
        </p:spPr>
        <p:txBody>
          <a:bodyPr wrap="none" lIns="0" tIns="0" rIns="0" bIns="0" rtlCol="0" anchor="t"/>
          <a:lstStyle/>
          <a:p>
            <a:pPr algn="l" indent="0" marL="0">
              <a:lnSpc>
                <a:spcPct val="106000"/>
              </a:lnSpc>
              <a:buNone/>
            </a:pPr>
            <a:r>
              <a:rPr lang="en-US" sz="1050" dirty="0">
                <a:solidFill>
                  <a:srgbClr val="3C3939"/>
                </a:solidFill>
                <a:latin typeface="Inter" pitchFamily="34" charset="0"/>
                <a:ea typeface="Inter" pitchFamily="34" charset="-122"/>
                <a:cs typeface="Inter" pitchFamily="34" charset="-120"/>
              </a:rPr>
              <a:t>The Via Negativa and DDJ 14</a:t>
            </a:r>
            <a:endParaRPr lang="en-US" sz="1050" dirty="0"/>
          </a:p>
        </p:txBody>
      </p:sp>
      <p:sp>
        <p:nvSpPr>
          <p:cNvPr id="21" name="Shape 19"/>
          <p:cNvSpPr/>
          <p:nvPr/>
        </p:nvSpPr>
        <p:spPr>
          <a:xfrm>
            <a:off x="661475" y="5335786"/>
            <a:ext cx="556702" cy="835025"/>
          </a:xfrm>
          <a:prstGeom prst="roundRect">
            <a:avLst>
              <a:gd name="adj" fmla="val 360010"/>
            </a:avLst>
          </a:prstGeom>
          <a:solidFill>
            <a:srgbClr val="F2EEEE"/>
          </a:solidFill>
          <a:ln w="6350">
            <a:solidFill>
              <a:srgbClr val="D8D4D4"/>
            </a:solidFill>
            <a:prstDash val="solid"/>
          </a:ln>
        </p:spPr>
      </p:sp>
      <p:sp>
        <p:nvSpPr>
          <p:cNvPr id="22" name="Text 20"/>
          <p:cNvSpPr/>
          <p:nvPr/>
        </p:nvSpPr>
        <p:spPr>
          <a:xfrm>
            <a:off x="835401" y="5622826"/>
            <a:ext cx="208751" cy="260945"/>
          </a:xfrm>
          <a:prstGeom prst="rect">
            <a:avLst/>
          </a:prstGeom>
          <a:noFill/>
          <a:ln/>
        </p:spPr>
        <p:txBody>
          <a:bodyPr wrap="none" lIns="0" tIns="0" rIns="0" bIns="0" rtlCol="0" anchor="ctr"/>
          <a:lstStyle/>
          <a:p>
            <a:pPr algn="ctr" indent="0" marL="0">
              <a:lnSpc>
                <a:spcPct val="100000"/>
              </a:lnSpc>
              <a:buNone/>
            </a:pPr>
            <a:r>
              <a:rPr lang="en-US" sz="1600" b="1" dirty="0">
                <a:solidFill>
                  <a:srgbClr val="3C3939"/>
                </a:solidFill>
                <a:latin typeface="Inter Bold" pitchFamily="34" charset="0"/>
                <a:ea typeface="Inter Bold" pitchFamily="34" charset="-122"/>
                <a:cs typeface="Inter Bold" pitchFamily="34" charset="-120"/>
              </a:rPr>
              <a:t>5</a:t>
            </a:r>
            <a:endParaRPr lang="en-US" sz="1600" dirty="0"/>
          </a:p>
        </p:txBody>
      </p:sp>
      <p:sp>
        <p:nvSpPr>
          <p:cNvPr id="23" name="Text 21"/>
          <p:cNvSpPr/>
          <p:nvPr/>
        </p:nvSpPr>
        <p:spPr>
          <a:xfrm>
            <a:off x="1300130" y="5474891"/>
            <a:ext cx="1739658" cy="217388"/>
          </a:xfrm>
          <a:prstGeom prst="rect">
            <a:avLst/>
          </a:prstGeom>
          <a:noFill/>
          <a:ln/>
        </p:spPr>
        <p:txBody>
          <a:bodyPr wrap="none" lIns="0" tIns="0" rIns="0" bIns="0" rtlCol="0" anchor="t"/>
          <a:lstStyle/>
          <a:p>
            <a:pPr algn="l" indent="0" marL="0">
              <a:lnSpc>
                <a:spcPct val="104000"/>
              </a:lnSpc>
              <a:buNone/>
            </a:pPr>
            <a:r>
              <a:rPr lang="en-US" sz="1350" b="1" dirty="0">
                <a:solidFill>
                  <a:srgbClr val="3C3939"/>
                </a:solidFill>
                <a:latin typeface="Inter Bold" pitchFamily="34" charset="0"/>
                <a:ea typeface="Inter Bold" pitchFamily="34" charset="-122"/>
                <a:cs typeface="Inter Bold" pitchFamily="34" charset="-120"/>
              </a:rPr>
              <a:t>KP5</a:t>
            </a:r>
            <a:endParaRPr lang="en-US" sz="1350" dirty="0"/>
          </a:p>
        </p:txBody>
      </p:sp>
      <p:sp>
        <p:nvSpPr>
          <p:cNvPr id="24" name="Text 22"/>
          <p:cNvSpPr/>
          <p:nvPr/>
        </p:nvSpPr>
        <p:spPr>
          <a:xfrm>
            <a:off x="1300130" y="5741392"/>
            <a:ext cx="10230090" cy="176907"/>
          </a:xfrm>
          <a:prstGeom prst="rect">
            <a:avLst/>
          </a:prstGeom>
          <a:noFill/>
          <a:ln/>
        </p:spPr>
        <p:txBody>
          <a:bodyPr wrap="none" lIns="0" tIns="0" rIns="0" bIns="0" rtlCol="0" anchor="t"/>
          <a:lstStyle/>
          <a:p>
            <a:pPr algn="l" indent="0" marL="0">
              <a:lnSpc>
                <a:spcPct val="106000"/>
              </a:lnSpc>
              <a:buNone/>
            </a:pPr>
            <a:r>
              <a:rPr lang="en-US" sz="1050" dirty="0">
                <a:solidFill>
                  <a:srgbClr val="3C3939"/>
                </a:solidFill>
                <a:latin typeface="Inter" pitchFamily="34" charset="0"/>
                <a:ea typeface="Inter" pitchFamily="34" charset="-122"/>
                <a:cs typeface="Inter" pitchFamily="34" charset="-120"/>
              </a:rPr>
              <a:t>Mysticism through Action</a:t>
            </a:r>
            <a:endParaRPr lang="en-US" sz="10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Shape 0"/>
          <p:cNvSpPr/>
          <p:nvPr/>
        </p:nvSpPr>
        <p:spPr>
          <a:xfrm>
            <a:off x="661475" y="681137"/>
            <a:ext cx="508583" cy="350837"/>
          </a:xfrm>
          <a:prstGeom prst="roundRect">
            <a:avLst>
              <a:gd name="adj" fmla="val 18933"/>
            </a:avLst>
          </a:prstGeom>
          <a:solidFill>
            <a:srgbClr val="E1E1EA"/>
          </a:solidFill>
          <a:ln/>
        </p:spPr>
      </p:sp>
      <p:sp>
        <p:nvSpPr>
          <p:cNvPr id="3" name="Text 1"/>
          <p:cNvSpPr/>
          <p:nvPr/>
        </p:nvSpPr>
        <p:spPr>
          <a:xfrm>
            <a:off x="780038" y="740370"/>
            <a:ext cx="881040" cy="232370"/>
          </a:xfrm>
          <a:prstGeom prst="rect">
            <a:avLst/>
          </a:prstGeom>
          <a:noFill/>
          <a:ln/>
        </p:spPr>
        <p:txBody>
          <a:bodyPr wrap="none" lIns="0" tIns="0" rIns="0" bIns="0" rtlCol="0" anchor="t"/>
          <a:lstStyle/>
          <a:p>
            <a:pPr algn="l" indent="0" marL="0">
              <a:lnSpc>
                <a:spcPct val="122000"/>
              </a:lnSpc>
              <a:buNone/>
            </a:pPr>
            <a:r>
              <a:rPr lang="en-US" sz="1200" dirty="0">
                <a:solidFill>
                  <a:srgbClr val="3C3939"/>
                </a:solidFill>
                <a:latin typeface="Inter" pitchFamily="34" charset="0"/>
                <a:ea typeface="Inter" pitchFamily="34" charset="-122"/>
                <a:cs typeface="Inter" pitchFamily="34" charset="-120"/>
              </a:rPr>
              <a:t>KP1</a:t>
            </a:r>
            <a:endParaRPr lang="en-US" sz="1200" dirty="0"/>
          </a:p>
        </p:txBody>
      </p:sp>
      <p:sp>
        <p:nvSpPr>
          <p:cNvPr id="4" name="Text 2"/>
          <p:cNvSpPr/>
          <p:nvPr/>
        </p:nvSpPr>
        <p:spPr>
          <a:xfrm>
            <a:off x="661475" y="1098054"/>
            <a:ext cx="9461759" cy="617736"/>
          </a:xfrm>
          <a:prstGeom prst="rect">
            <a:avLst/>
          </a:prstGeom>
          <a:noFill/>
          <a:ln/>
        </p:spPr>
        <p:txBody>
          <a:bodyPr wrap="none" lIns="0" tIns="0" rIns="0" bIns="0" rtlCol="0" anchor="t"/>
          <a:lstStyle/>
          <a:p>
            <a:pPr algn="l" indent="0" marL="0">
              <a:lnSpc>
                <a:spcPct val="104000"/>
              </a:lnSpc>
              <a:buNone/>
            </a:pPr>
            <a:r>
              <a:rPr lang="en-US" sz="3850" b="1" dirty="0">
                <a:solidFill>
                  <a:srgbClr val="1B1B27"/>
                </a:solidFill>
                <a:latin typeface="Inter Bold" pitchFamily="34" charset="0"/>
                <a:ea typeface="Inter Bold" pitchFamily="34" charset="-122"/>
                <a:cs typeface="Inter Bold" pitchFamily="34" charset="-120"/>
              </a:rPr>
              <a:t>The Untranslatable Opening Paradox</a:t>
            </a:r>
            <a:endParaRPr lang="en-US" sz="3850" dirty="0"/>
          </a:p>
        </p:txBody>
      </p:sp>
      <p:sp>
        <p:nvSpPr>
          <p:cNvPr id="5" name="Shape 3"/>
          <p:cNvSpPr/>
          <p:nvPr/>
        </p:nvSpPr>
        <p:spPr>
          <a:xfrm>
            <a:off x="661475" y="1963837"/>
            <a:ext cx="25399" cy="662583"/>
          </a:xfrm>
          <a:prstGeom prst="roundRect">
            <a:avLst>
              <a:gd name="adj" fmla="val 60001"/>
            </a:avLst>
          </a:prstGeom>
          <a:solidFill>
            <a:srgbClr val="1B1B27"/>
          </a:solidFill>
          <a:ln/>
        </p:spPr>
      </p:sp>
      <p:sp>
        <p:nvSpPr>
          <p:cNvPr id="6" name="Text 4"/>
          <p:cNvSpPr/>
          <p:nvPr/>
        </p:nvSpPr>
        <p:spPr>
          <a:xfrm>
            <a:off x="957933" y="2149872"/>
            <a:ext cx="11181872" cy="290512"/>
          </a:xfrm>
          <a:prstGeom prst="rect">
            <a:avLst/>
          </a:prstGeom>
          <a:noFill/>
          <a:ln/>
        </p:spPr>
        <p:txBody>
          <a:bodyPr wrap="none" lIns="0" tIns="0" rIns="0" bIns="0" rtlCol="0" anchor="t"/>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"A Dao you can Dao isn't the enduring Dao." — Daodejing 1 (Eno trans.)</a:t>
            </a:r>
            <a:endParaRPr lang="en-US" sz="1550" dirty="0"/>
          </a:p>
        </p:txBody>
      </p:sp>
      <p:sp>
        <p:nvSpPr>
          <p:cNvPr id="7" name="Text 5"/>
          <p:cNvSpPr/>
          <p:nvPr/>
        </p:nvSpPr>
        <p:spPr>
          <a:xfrm>
            <a:off x="661475" y="2812455"/>
            <a:ext cx="10868745" cy="871538"/>
          </a:xfrm>
          <a:prstGeom prst="rect">
            <a:avLst/>
          </a:prstGeom>
          <a:noFill/>
          <a:ln/>
        </p:spPr>
        <p:txBody>
          <a:bodyPr wrap="square" lIns="0" tIns="0" rIns="0" bIns="0" rtlCol="0" anchor="t">
            <a:normAutofit/>
          </a:bodyPr>
          <a:lstStyle/>
          <a:p>
            <a:pPr algn="l" indent="0" marL="0">
              <a:lnSpc>
                <a:spcPct val="122000"/>
              </a:lnSpc>
              <a:buNone/>
            </a:pPr>
            <a:r>
              <a:rPr lang="zh-CN" altLang="en-US" sz="1550" dirty="0">
                <a:solidFill>
                  <a:srgbClr val="3C3939"/>
                </a:solidFill>
                <a:latin typeface="Inter" pitchFamily="34" charset="0"/>
                <a:ea typeface="Inter" pitchFamily="34" charset="-122"/>
                <a:cs typeface="Inter" pitchFamily="34" charset="-120"/>
              </a:rPr>
              <a:t>Eno points out that the term chosen for "spoken" is </a:t>
            </a:r>
            <a:pPr algn="l" indent="0" marL="0">
              <a:lnSpc>
                <a:spcPct val="122000"/>
              </a:lnSpc>
              <a:buNone/>
            </a:pPr>
            <a:r>
              <a:rPr lang="zh-CN" altLang="en-US" sz="1550" b="1" dirty="0">
                <a:solidFill>
                  <a:srgbClr val="3C3939"/>
                </a:solidFill>
                <a:latin typeface="Inter Bold" pitchFamily="34" charset="0"/>
                <a:ea typeface="Inter Bold" pitchFamily="34" charset="-122"/>
                <a:cs typeface="Inter Bold" pitchFamily="34" charset="-120"/>
              </a:rPr>
              <a:t>Dao (道) itself</a:t>
            </a:r>
            <a:pPr algn="l" indent="0" marL="0">
              <a:lnSpc>
                <a:spcPct val="122000"/>
              </a:lnSpc>
              <a:buNone/>
            </a:pPr>
            <a:r>
              <a:rPr lang="zh-CN" altLang="en-US" sz="1550" dirty="0">
                <a:solidFill>
                  <a:srgbClr val="3C3939"/>
                </a:solidFill>
                <a:latin typeface="Inter" pitchFamily="34" charset="0"/>
                <a:ea typeface="Inter" pitchFamily="34" charset="-122"/>
                <a:cs typeface="Inter" pitchFamily="34" charset="-120"/>
              </a:rPr>
              <a:t>. The first six words include the word Dao three times. The text exploits the full semantic range of its central term — </a:t>
            </a:r>
            <a:pPr algn="l" indent="0" marL="0">
              <a:lnSpc>
                <a:spcPct val="122000"/>
              </a:lnSpc>
              <a:buNone/>
            </a:pPr>
            <a:r>
              <a:rPr lang="zh-CN" altLang="en-US" sz="1550" i="1" dirty="0">
                <a:solidFill>
                  <a:srgbClr val="3C3939"/>
                </a:solidFill>
                <a:latin typeface="Inter" pitchFamily="34" charset="0"/>
                <a:ea typeface="Inter" pitchFamily="34" charset="-122"/>
                <a:cs typeface="Inter" pitchFamily="34" charset="-120"/>
              </a:rPr>
              <a:t>dao</a:t>
            </a:r>
            <a:pPr algn="l" indent="0" marL="0">
              <a:lnSpc>
                <a:spcPct val="122000"/>
              </a:lnSpc>
              <a:buNone/>
            </a:pPr>
            <a:r>
              <a:rPr lang="zh-CN" altLang="en-US" sz="1550" dirty="0">
                <a:solidFill>
                  <a:srgbClr val="3C3939"/>
                </a:solidFill>
                <a:latin typeface="Inter" pitchFamily="34" charset="0"/>
                <a:ea typeface="Inter" pitchFamily="34" charset="-122"/>
                <a:cs typeface="Inter" pitchFamily="34" charset="-120"/>
              </a:rPr>
              <a:t> simultaneously means "way," "teaching," and "to speak" — generating the opening paradox in a way that is untranslatable.</a:t>
            </a:r>
            <a:endParaRPr lang="zh-CN" sz="1550" dirty="0"/>
          </a:p>
        </p:txBody>
      </p:sp>
      <p:pic>
        <p:nvPicPr>
          <p:cNvPr id="8"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3870027"/>
            <a:ext cx="5351626" cy="2306737"/>
          </a:xfrm>
          <a:prstGeom prst="rect">
            <a:avLst/>
          </a:prstGeom>
        </p:spPr>
      </p:pic>
      <p:sp>
        <p:nvSpPr>
          <p:cNvPr id="9" name="Text 6"/>
          <p:cNvSpPr/>
          <p:nvPr/>
        </p:nvSpPr>
        <p:spPr>
          <a:xfrm>
            <a:off x="986110" y="4093071"/>
            <a:ext cx="2471080" cy="308868"/>
          </a:xfrm>
          <a:prstGeom prst="rect">
            <a:avLst/>
          </a:prstGeom>
          <a:noFill/>
          <a:ln/>
        </p:spPr>
        <p:txBody>
          <a:bodyPr wrap="none" lIns="0" tIns="0" rIns="0" bIns="0" rtlCol="0" anchor="t"/>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Not Obscurantism</a:t>
            </a:r>
            <a:endParaRPr lang="en-US" sz="1900" dirty="0"/>
          </a:p>
        </p:txBody>
      </p:sp>
      <p:sp>
        <p:nvSpPr>
          <p:cNvPr id="10" name="Text 7"/>
          <p:cNvSpPr/>
          <p:nvPr/>
        </p:nvSpPr>
        <p:spPr>
          <a:xfrm>
            <a:off x="986110" y="4501158"/>
            <a:ext cx="4803952" cy="1162050"/>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This is a philosophical argument embedded in the grammar of classical Chinese. The text signals that ordinary linguistic categories are being stretched to their limits.</a:t>
            </a:r>
            <a:endParaRPr lang="en-US" sz="1550" dirty="0"/>
          </a:p>
        </p:txBody>
      </p:sp>
      <p:pic>
        <p:nvPicPr>
          <p:cNvPr id="11"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78495" y="3870027"/>
            <a:ext cx="5351725" cy="2306737"/>
          </a:xfrm>
          <a:prstGeom prst="rect">
            <a:avLst/>
          </a:prstGeom>
        </p:spPr>
      </p:pic>
      <p:sp>
        <p:nvSpPr>
          <p:cNvPr id="12" name="Text 8"/>
          <p:cNvSpPr/>
          <p:nvPr/>
        </p:nvSpPr>
        <p:spPr>
          <a:xfrm>
            <a:off x="6503130" y="4093071"/>
            <a:ext cx="4500648" cy="308868"/>
          </a:xfrm>
          <a:prstGeom prst="rect">
            <a:avLst/>
          </a:prstGeom>
          <a:noFill/>
          <a:ln/>
        </p:spPr>
        <p:txBody>
          <a:bodyPr wrap="none" lIns="0" tIns="0" rIns="0" bIns="0" rtlCol="0" anchor="t"/>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Challenge to Confucians and Mohists</a:t>
            </a:r>
            <a:endParaRPr lang="en-US" sz="1900" dirty="0"/>
          </a:p>
        </p:txBody>
      </p:sp>
      <p:sp>
        <p:nvSpPr>
          <p:cNvPr id="13" name="Text 9"/>
          <p:cNvSpPr/>
          <p:nvPr/>
        </p:nvSpPr>
        <p:spPr>
          <a:xfrm>
            <a:off x="6503130" y="4501158"/>
            <a:ext cx="4804052" cy="1452563"/>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Confucian zhengming assumes correct language is essential to social order; Mohist disputation (bian) assumes the correct Way can be determined through argument. The Daodejing's opening is a direct challenge to both.</a:t>
            </a:r>
            <a:endParaRPr lang="en-US" sz="15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Shape 0"/>
          <p:cNvSpPr/>
          <p:nvPr/>
        </p:nvSpPr>
        <p:spPr>
          <a:xfrm>
            <a:off x="661475" y="1217116"/>
            <a:ext cx="455899" cy="304602"/>
          </a:xfrm>
          <a:prstGeom prst="roundRect">
            <a:avLst>
              <a:gd name="adj" fmla="val 19547"/>
            </a:avLst>
          </a:prstGeom>
          <a:solidFill>
            <a:srgbClr val="E1E1EA"/>
          </a:solidFill>
          <a:ln/>
        </p:spPr>
      </p:sp>
      <p:sp>
        <p:nvSpPr>
          <p:cNvPr id="3" name="Text 1"/>
          <p:cNvSpPr/>
          <p:nvPr/>
        </p:nvSpPr>
        <p:spPr>
          <a:xfrm>
            <a:off x="767735" y="1270198"/>
            <a:ext cx="852962" cy="198438"/>
          </a:xfrm>
          <a:prstGeom prst="rect">
            <a:avLst/>
          </a:prstGeom>
          <a:noFill/>
          <a:ln/>
        </p:spPr>
        <p:txBody>
          <a:bodyPr wrap="none" lIns="0" tIns="0" rIns="0" bIns="0" rtlCol="0" anchor="t"/>
          <a:lstStyle/>
          <a:p>
            <a:pPr algn="l" indent="0" marL="0">
              <a:lnSpc>
                <a:spcPct val="117000"/>
              </a:lnSpc>
              <a:buNone/>
            </a:pPr>
            <a:r>
              <a:rPr lang="en-US" sz="1100" dirty="0">
                <a:solidFill>
                  <a:srgbClr val="3C3939"/>
                </a:solidFill>
                <a:latin typeface="Inter" pitchFamily="34" charset="0"/>
                <a:ea typeface="Inter" pitchFamily="34" charset="-122"/>
                <a:cs typeface="Inter" pitchFamily="34" charset="-120"/>
              </a:rPr>
              <a:t>KP1</a:t>
            </a:r>
            <a:endParaRPr lang="en-US" sz="1100" dirty="0"/>
          </a:p>
        </p:txBody>
      </p:sp>
      <p:sp>
        <p:nvSpPr>
          <p:cNvPr id="4" name="Text 2"/>
          <p:cNvSpPr/>
          <p:nvPr/>
        </p:nvSpPr>
        <p:spPr>
          <a:xfrm>
            <a:off x="661475" y="1574800"/>
            <a:ext cx="11202707" cy="553740"/>
          </a:xfrm>
          <a:prstGeom prst="rect">
            <a:avLst/>
          </a:prstGeom>
          <a:noFill/>
          <a:ln/>
        </p:spPr>
        <p:txBody>
          <a:bodyPr wrap="none" lIns="0" tIns="0" rIns="0" bIns="0" rtlCol="0" anchor="t"/>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Etymological Depth and the Numbered Argument</a:t>
            </a:r>
            <a:endParaRPr lang="en-US" sz="3450" dirty="0"/>
          </a:p>
        </p:txBody>
      </p:sp>
      <p:sp>
        <p:nvSpPr>
          <p:cNvPr id="5" name="Text 3"/>
          <p:cNvSpPr/>
          <p:nvPr/>
        </p:nvSpPr>
        <p:spPr>
          <a:xfrm>
            <a:off x="661475" y="2460724"/>
            <a:ext cx="2824588" cy="276920"/>
          </a:xfrm>
          <a:prstGeom prst="rect">
            <a:avLst/>
          </a:prstGeom>
          <a:noFill/>
          <a:ln/>
        </p:spPr>
        <p:txBody>
          <a:bodyPr wrap="none" lIns="0" tIns="0" rIns="0" bIns="0" rtlCol="0" anchor="t"/>
          <a:lstStyle/>
          <a:p>
            <a:pPr algn="l" indent="0" marL="0">
              <a:lnSpc>
                <a:spcPct val="104000"/>
              </a:lnSpc>
              <a:buNone/>
            </a:pPr>
            <a:r>
              <a:rPr lang="en-US" sz="1700" b="1" dirty="0">
                <a:solidFill>
                  <a:srgbClr val="1B1B27"/>
                </a:solidFill>
                <a:latin typeface="Inter Bold" pitchFamily="34" charset="0"/>
                <a:ea typeface="Inter Bold" pitchFamily="34" charset="-122"/>
                <a:cs typeface="Inter Bold" pitchFamily="34" charset="-120"/>
              </a:rPr>
              <a:t>Eno's Glossary</a:t>
            </a:r>
            <a:endParaRPr lang="en-US" sz="1700" dirty="0"/>
          </a:p>
        </p:txBody>
      </p:sp>
      <p:sp>
        <p:nvSpPr>
          <p:cNvPr id="6" name="Text 4"/>
          <p:cNvSpPr/>
          <p:nvPr/>
        </p:nvSpPr>
        <p:spPr>
          <a:xfrm>
            <a:off x="661475" y="2870498"/>
            <a:ext cx="5218280" cy="148828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graph for Dao includes "elements showing a foot, a crossroads, and an eye decorated with an elaborate eyebrow." From the spoken element of incantation, the word derives the meaning of "a teaching," and also serves as a verb "to speak." The same word functions as both the noun that cannot be spoken and the verb for speaking it.</a:t>
            </a:r>
            <a:endParaRPr lang="en-US" sz="1350" dirty="0"/>
          </a:p>
        </p:txBody>
      </p:sp>
      <p:sp>
        <p:nvSpPr>
          <p:cNvPr id="7" name="Shape 5"/>
          <p:cNvSpPr/>
          <p:nvPr/>
        </p:nvSpPr>
        <p:spPr>
          <a:xfrm>
            <a:off x="661475" y="4508202"/>
            <a:ext cx="19050" cy="983258"/>
          </a:xfrm>
          <a:prstGeom prst="roundRect">
            <a:avLst>
              <a:gd name="adj" fmla="val 59999"/>
            </a:avLst>
          </a:prstGeom>
          <a:solidFill>
            <a:srgbClr val="1B1B27"/>
          </a:solidFill>
          <a:ln/>
        </p:spPr>
      </p:sp>
      <p:sp>
        <p:nvSpPr>
          <p:cNvPr id="8" name="Text 6"/>
          <p:cNvSpPr/>
          <p:nvPr/>
        </p:nvSpPr>
        <p:spPr>
          <a:xfrm>
            <a:off x="927275" y="4627761"/>
            <a:ext cx="4952479" cy="74414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arcane or mysterious style of the Daodejing is not an accident. It seems very clear that the composers of the text wanted the book to be mysterious." — Eno</a:t>
            </a:r>
            <a:endParaRPr lang="en-US" sz="1350" dirty="0"/>
          </a:p>
        </p:txBody>
      </p:sp>
      <p:sp>
        <p:nvSpPr>
          <p:cNvPr id="9" name="Shape 7"/>
          <p:cNvSpPr/>
          <p:nvPr/>
        </p:nvSpPr>
        <p:spPr>
          <a:xfrm>
            <a:off x="6190797" y="2327870"/>
            <a:ext cx="5473265" cy="3313013"/>
          </a:xfrm>
          <a:prstGeom prst="roundRect">
            <a:avLst>
              <a:gd name="adj" fmla="val 3851"/>
            </a:avLst>
          </a:prstGeom>
          <a:solidFill>
            <a:srgbClr val="1B1B27"/>
          </a:solidFill>
          <a:ln/>
        </p:spPr>
      </p:sp>
      <p:sp>
        <p:nvSpPr>
          <p:cNvPr id="10" name="Text 8"/>
          <p:cNvSpPr/>
          <p:nvPr/>
        </p:nvSpPr>
        <p:spPr>
          <a:xfrm>
            <a:off x="6367998" y="2460724"/>
            <a:ext cx="3349541" cy="276920"/>
          </a:xfrm>
          <a:prstGeom prst="rect">
            <a:avLst/>
          </a:prstGeom>
          <a:noFill/>
          <a:ln/>
        </p:spPr>
        <p:txBody>
          <a:bodyPr wrap="none" lIns="0" tIns="0" rIns="0" bIns="0" rtlCol="0" anchor="t"/>
          <a:lstStyle/>
          <a:p>
            <a:pPr algn="l" indent="0" marL="0">
              <a:lnSpc>
                <a:spcPct val="104000"/>
              </a:lnSpc>
              <a:buNone/>
            </a:pPr>
            <a:r>
              <a:rPr lang="en-US" sz="1700" b="1" dirty="0">
                <a:solidFill>
                  <a:srgbClr val="FFFFFF"/>
                </a:solidFill>
                <a:latin typeface="Inter Bold" pitchFamily="34" charset="0"/>
                <a:ea typeface="Inter Bold" pitchFamily="34" charset="-122"/>
                <a:cs typeface="Inter Bold" pitchFamily="34" charset="-120"/>
              </a:rPr>
              <a:t>The Numbered Argument</a:t>
            </a:r>
            <a:endParaRPr lang="en-US" sz="1700" dirty="0"/>
          </a:p>
        </p:txBody>
      </p:sp>
      <p:sp>
        <p:nvSpPr>
          <p:cNvPr id="11" name="Text 9"/>
          <p:cNvSpPr/>
          <p:nvPr/>
        </p:nvSpPr>
        <p:spPr>
          <a:xfrm>
            <a:off x="6367998" y="2870498"/>
            <a:ext cx="5118865" cy="2343051"/>
          </a:xfrm>
          <a:prstGeom prst="rect">
            <a:avLst/>
          </a:prstGeom>
          <a:noFill/>
          <a:ln/>
        </p:spPr>
        <p:txBody>
          <a:bodyPr wrap="square" lIns="0" tIns="0" rIns="0" bIns="0" rtlCol="0" anchor="t">
            <a:normAutofit/>
          </a:bodyPr>
          <a:lstStyle/>
          <a:p>
            <a:pPr algn="l" indent="0" marL="0">
              <a:lnSpc>
                <a:spcPct val="117000"/>
              </a:lnSpc>
              <a:buNone/>
            </a:pPr>
            <a:r>
              <a:rPr lang="en-US" sz="1350" b="1" dirty="0">
                <a:solidFill>
                  <a:srgbClr val="FFFFFF"/>
                </a:solidFill>
                <a:latin typeface="Inter Bold" pitchFamily="34" charset="0"/>
                <a:ea typeface="Inter Bold" pitchFamily="34" charset="-122"/>
                <a:cs typeface="Inter Bold" pitchFamily="34" charset="-120"/>
              </a:rPr>
              <a:t>P1:</a:t>
            </a:r>
            <a:pPr algn="l" indent="0" marL="0">
              <a:lnSpc>
                <a:spcPct val="117000"/>
              </a:lnSpc>
              <a:spcAft>
                <a:spcPts val="900"/>
              </a:spcAft>
              <a:buNone/>
            </a:pPr>
            <a:r>
              <a:rPr lang="en-US" sz="1350" dirty="0">
                <a:solidFill>
                  <a:srgbClr val="FFFFFF"/>
                </a:solidFill>
                <a:latin typeface="Inter" pitchFamily="34" charset="0"/>
                <a:ea typeface="Inter" pitchFamily="34" charset="-122"/>
                <a:cs typeface="Inter" pitchFamily="34" charset="-120"/>
              </a:rPr>
              <a:t> Confucians and Mohists assume the Way can be articulated in language and transmitted as doctrine.</a:t>
            </a:r>
            <a:endParaRPr lang="en-US" sz="1350" dirty="0"/>
          </a:p>
          <a:p>
            <a:pPr algn="l" indent="0" marL="0">
              <a:lnSpc>
                <a:spcPct val="117000"/>
              </a:lnSpc>
              <a:buNone/>
            </a:pPr>
            <a:r>
              <a:rPr lang="en-US" sz="1350" b="1" dirty="0">
                <a:solidFill>
                  <a:srgbClr val="FFFFFF"/>
                </a:solidFill>
                <a:latin typeface="Inter Bold" pitchFamily="34" charset="0"/>
                <a:ea typeface="Inter Bold" pitchFamily="34" charset="-122"/>
                <a:cs typeface="Inter Bold" pitchFamily="34" charset="-120"/>
              </a:rPr>
              <a:t>P2:</a:t>
            </a:r>
            <a:pPr algn="l" indent="0" marL="0">
              <a:lnSpc>
                <a:spcPct val="117000"/>
              </a:lnSpc>
              <a:spcAft>
                <a:spcPts val="900"/>
              </a:spcAft>
              <a:buNone/>
            </a:pPr>
            <a:r>
              <a:rPr lang="en-US" sz="1350" dirty="0">
                <a:solidFill>
                  <a:srgbClr val="FFFFFF"/>
                </a:solidFill>
                <a:latin typeface="Inter" pitchFamily="34" charset="0"/>
                <a:ea typeface="Inter" pitchFamily="34" charset="-122"/>
                <a:cs typeface="Inter" pitchFamily="34" charset="-120"/>
              </a:rPr>
              <a:t> The Daodejing opens by denying this: "A dao that may be spoken is not the enduring Dao."</a:t>
            </a:r>
            <a:endParaRPr lang="en-US" sz="1350" dirty="0"/>
          </a:p>
          <a:p>
            <a:pPr algn="l" indent="0" marL="0">
              <a:lnSpc>
                <a:spcPct val="117000"/>
              </a:lnSpc>
              <a:buNone/>
            </a:pPr>
            <a:r>
              <a:rPr lang="en-US" sz="1350" b="1" dirty="0">
                <a:solidFill>
                  <a:srgbClr val="FFFFFF"/>
                </a:solidFill>
                <a:latin typeface="Inter Bold" pitchFamily="34" charset="0"/>
                <a:ea typeface="Inter Bold" pitchFamily="34" charset="-122"/>
                <a:cs typeface="Inter Bold" pitchFamily="34" charset="-120"/>
              </a:rPr>
              <a:t>P3:</a:t>
            </a:r>
            <a:pPr algn="l" indent="0" marL="0">
              <a:lnSpc>
                <a:spcPct val="117000"/>
              </a:lnSpc>
              <a:spcAft>
                <a:spcPts val="900"/>
              </a:spcAft>
              <a:buNone/>
            </a:pPr>
            <a:r>
              <a:rPr lang="en-US" sz="1350" dirty="0">
                <a:solidFill>
                  <a:srgbClr val="FFFFFF"/>
                </a:solidFill>
                <a:latin typeface="Inter" pitchFamily="34" charset="0"/>
                <a:ea typeface="Inter" pitchFamily="34" charset="-122"/>
                <a:cs typeface="Inter" pitchFamily="34" charset="-120"/>
              </a:rPr>
              <a:t> If the Way cannot be articulated, philosophical disputation cannot settle which Way is correct.</a:t>
            </a:r>
            <a:endParaRPr lang="en-US" sz="1350" dirty="0"/>
          </a:p>
          <a:p>
            <a:pPr algn="l" indent="0" marL="0">
              <a:lnSpc>
                <a:spcPct val="117000"/>
              </a:lnSpc>
              <a:buNone/>
            </a:pPr>
            <a:r>
              <a:rPr lang="en-US" sz="1350" b="1" dirty="0">
                <a:solidFill>
                  <a:srgbClr val="FFFFFF"/>
                </a:solidFill>
                <a:latin typeface="Inter Bold" pitchFamily="34" charset="0"/>
                <a:ea typeface="Inter Bold" pitchFamily="34" charset="-122"/>
                <a:cs typeface="Inter Bold" pitchFamily="34" charset="-120"/>
              </a:rPr>
              <a:t>Conclusion:</a:t>
            </a:r>
            <a:pPr algn="l" indent="0" marL="0">
              <a:lnSpc>
                <a:spcPct val="117000"/>
              </a:lnSpc>
              <a:buNone/>
            </a:pPr>
            <a:r>
              <a:rPr lang="en-US" sz="1350" dirty="0">
                <a:solidFill>
                  <a:srgbClr val="FFFFFF"/>
                </a:solidFill>
                <a:latin typeface="Inter" pitchFamily="34" charset="0"/>
                <a:ea typeface="Inter" pitchFamily="34" charset="-122"/>
                <a:cs typeface="Inter" pitchFamily="34" charset="-120"/>
              </a:rPr>
              <a:t> The text must use a different method — not disputation but paradox, negation, and poetic evocation.</a:t>
            </a:r>
            <a:endParaRPr lang="en-US" sz="13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Shape 0"/>
          <p:cNvSpPr/>
          <p:nvPr/>
        </p:nvSpPr>
        <p:spPr>
          <a:xfrm>
            <a:off x="661475" y="841276"/>
            <a:ext cx="455899" cy="304602"/>
          </a:xfrm>
          <a:prstGeom prst="roundRect">
            <a:avLst>
              <a:gd name="adj" fmla="val 19547"/>
            </a:avLst>
          </a:prstGeom>
          <a:solidFill>
            <a:srgbClr val="E1E1EA"/>
          </a:solidFill>
          <a:ln/>
        </p:spPr>
      </p:sp>
      <p:sp>
        <p:nvSpPr>
          <p:cNvPr id="4" name="Text 1"/>
          <p:cNvSpPr/>
          <p:nvPr/>
        </p:nvSpPr>
        <p:spPr>
          <a:xfrm>
            <a:off x="767735" y="894358"/>
            <a:ext cx="852962" cy="198438"/>
          </a:xfrm>
          <a:prstGeom prst="rect">
            <a:avLst/>
          </a:prstGeom>
          <a:noFill/>
          <a:ln/>
        </p:spPr>
        <p:txBody>
          <a:bodyPr wrap="none" lIns="0" tIns="0" rIns="0" bIns="0" rtlCol="0" anchor="t"/>
          <a:lstStyle/>
          <a:p>
            <a:pPr algn="l" indent="0" marL="0">
              <a:lnSpc>
                <a:spcPct val="117000"/>
              </a:lnSpc>
              <a:buNone/>
            </a:pPr>
            <a:r>
              <a:rPr lang="en-US" sz="1100" dirty="0">
                <a:solidFill>
                  <a:srgbClr val="3C3939"/>
                </a:solidFill>
                <a:latin typeface="Inter" pitchFamily="34" charset="0"/>
                <a:ea typeface="Inter" pitchFamily="34" charset="-122"/>
                <a:cs typeface="Inter" pitchFamily="34" charset="-120"/>
              </a:rPr>
              <a:t>KP1</a:t>
            </a:r>
            <a:endParaRPr lang="en-US" sz="1100" dirty="0"/>
          </a:p>
        </p:txBody>
      </p:sp>
      <p:sp>
        <p:nvSpPr>
          <p:cNvPr id="5" name="Text 2"/>
          <p:cNvSpPr/>
          <p:nvPr/>
        </p:nvSpPr>
        <p:spPr>
          <a:xfrm>
            <a:off x="661475" y="1198959"/>
            <a:ext cx="5526743" cy="553740"/>
          </a:xfrm>
          <a:prstGeom prst="rect">
            <a:avLst/>
          </a:prstGeom>
          <a:noFill/>
          <a:ln/>
        </p:spPr>
        <p:txBody>
          <a:bodyPr wrap="none" lIns="0" tIns="0" rIns="0" bIns="0" rtlCol="0" anchor="t"/>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Echoes in the Analects</a:t>
            </a:r>
            <a:endParaRPr lang="en-US" sz="3450" dirty="0"/>
          </a:p>
        </p:txBody>
      </p:sp>
      <p:sp>
        <p:nvSpPr>
          <p:cNvPr id="6" name="Text 3"/>
          <p:cNvSpPr/>
          <p:nvPr/>
        </p:nvSpPr>
        <p:spPr>
          <a:xfrm>
            <a:off x="661475" y="1952030"/>
            <a:ext cx="6296860" cy="124023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This paradox echoes a problem implicit in the Analects — how to transmit the Way through words when the Way is ultimately embodied in practice, not in doctrine. Confucius insists on the importance of learning through language and ritual (Analects 17.2: "By nature close together, through practice far apart").</a:t>
            </a:r>
            <a:endParaRPr lang="en-US" sz="1350" dirty="0"/>
          </a:p>
        </p:txBody>
      </p:sp>
      <p:sp>
        <p:nvSpPr>
          <p:cNvPr id="7" name="Shape 4"/>
          <p:cNvSpPr/>
          <p:nvPr/>
        </p:nvSpPr>
        <p:spPr>
          <a:xfrm>
            <a:off x="661475" y="3341688"/>
            <a:ext cx="6296860" cy="2674938"/>
          </a:xfrm>
          <a:prstGeom prst="roundRect">
            <a:avLst>
              <a:gd name="adj" fmla="val 2782"/>
            </a:avLst>
          </a:prstGeom>
          <a:solidFill>
            <a:srgbClr val="F2EEEE"/>
          </a:solidFill>
          <a:ln w="6350">
            <a:solidFill>
              <a:srgbClr val="D8D4D4"/>
            </a:solidFill>
            <a:prstDash val="solid"/>
          </a:ln>
        </p:spPr>
      </p:sp>
      <p:sp>
        <p:nvSpPr>
          <p:cNvPr id="8" name="Shape 5"/>
          <p:cNvSpPr/>
          <p:nvPr/>
        </p:nvSpPr>
        <p:spPr>
          <a:xfrm>
            <a:off x="667825" y="3348038"/>
            <a:ext cx="6284160" cy="1207095"/>
          </a:xfrm>
          <a:prstGeom prst="rect">
            <a:avLst/>
          </a:prstGeom>
          <a:solidFill>
            <a:srgbClr val="F2EEEE"/>
          </a:solidFill>
          <a:ln/>
        </p:spPr>
      </p:sp>
      <p:sp>
        <p:nvSpPr>
          <p:cNvPr id="9" name="Text 6"/>
          <p:cNvSpPr/>
          <p:nvPr/>
        </p:nvSpPr>
        <p:spPr>
          <a:xfrm>
            <a:off x="845025" y="3525242"/>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Confucian Position</a:t>
            </a:r>
            <a:endParaRPr lang="en-US" sz="1700" dirty="0"/>
          </a:p>
        </p:txBody>
      </p:sp>
      <p:sp>
        <p:nvSpPr>
          <p:cNvPr id="10" name="Text 7"/>
          <p:cNvSpPr/>
          <p:nvPr/>
        </p:nvSpPr>
        <p:spPr>
          <a:xfrm>
            <a:off x="845025" y="3881834"/>
            <a:ext cx="5929759"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Language and ritual are the primary vehicles for transmitting the Way. Linguistic precision is essential to moral and social order.</a:t>
            </a:r>
            <a:endParaRPr lang="en-US" sz="1350" dirty="0"/>
          </a:p>
        </p:txBody>
      </p:sp>
      <p:sp>
        <p:nvSpPr>
          <p:cNvPr id="11" name="Shape 8"/>
          <p:cNvSpPr/>
          <p:nvPr/>
        </p:nvSpPr>
        <p:spPr>
          <a:xfrm>
            <a:off x="667825" y="4555133"/>
            <a:ext cx="6284160" cy="1455142"/>
          </a:xfrm>
          <a:prstGeom prst="rect">
            <a:avLst/>
          </a:prstGeom>
          <a:solidFill>
            <a:srgbClr val="F2EEEE"/>
          </a:solidFill>
          <a:ln/>
        </p:spPr>
      </p:sp>
      <p:sp>
        <p:nvSpPr>
          <p:cNvPr id="12" name="Shape 9"/>
          <p:cNvSpPr/>
          <p:nvPr/>
        </p:nvSpPr>
        <p:spPr>
          <a:xfrm>
            <a:off x="667825" y="4555133"/>
            <a:ext cx="6284160" cy="19050"/>
          </a:xfrm>
          <a:prstGeom prst="roundRect">
            <a:avLst>
              <a:gd name="adj" fmla="val 390688"/>
            </a:avLst>
          </a:prstGeom>
          <a:solidFill>
            <a:srgbClr val="D8D4D4"/>
          </a:solidFill>
          <a:ln/>
        </p:spPr>
      </p:sp>
      <p:sp>
        <p:nvSpPr>
          <p:cNvPr id="13" name="Text 10"/>
          <p:cNvSpPr/>
          <p:nvPr/>
        </p:nvSpPr>
        <p:spPr>
          <a:xfrm>
            <a:off x="845025" y="4732338"/>
            <a:ext cx="255303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Daodejing Goes Further</a:t>
            </a:r>
            <a:endParaRPr lang="en-US" sz="1700" dirty="0"/>
          </a:p>
        </p:txBody>
      </p:sp>
      <p:sp>
        <p:nvSpPr>
          <p:cNvPr id="14" name="Text 11"/>
          <p:cNvSpPr/>
          <p:nvPr/>
        </p:nvSpPr>
        <p:spPr>
          <a:xfrm>
            <a:off x="845025" y="5088930"/>
            <a:ext cx="5929759" cy="74414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Language itself — not merely inadequate teaching — is part of the problem. This marks one of the deepest disagreements in early Chinese philosophy.</a:t>
            </a:r>
            <a:endParaRPr lang="en-US" sz="13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Shape 0"/>
          <p:cNvSpPr/>
          <p:nvPr/>
        </p:nvSpPr>
        <p:spPr>
          <a:xfrm>
            <a:off x="661475" y="675580"/>
            <a:ext cx="581606" cy="385961"/>
          </a:xfrm>
          <a:prstGeom prst="roundRect">
            <a:avLst>
              <a:gd name="adj" fmla="val 18512"/>
            </a:avLst>
          </a:prstGeom>
          <a:solidFill>
            <a:srgbClr val="E1E1EA"/>
          </a:solidFill>
          <a:ln/>
        </p:spPr>
      </p:sp>
      <p:sp>
        <p:nvSpPr>
          <p:cNvPr id="3" name="Text 1"/>
          <p:cNvSpPr/>
          <p:nvPr/>
        </p:nvSpPr>
        <p:spPr>
          <a:xfrm>
            <a:off x="788968" y="739279"/>
            <a:ext cx="936205" cy="258564"/>
          </a:xfrm>
          <a:prstGeom prst="rect">
            <a:avLst/>
          </a:prstGeom>
          <a:noFill/>
          <a:ln/>
        </p:spPr>
        <p:txBody>
          <a:bodyPr wrap="none" lIns="0" tIns="0" rIns="0" bIns="0" rtlCol="0" anchor="t"/>
          <a:lstStyle/>
          <a:p>
            <a:pPr algn="l" indent="0" marL="0">
              <a:lnSpc>
                <a:spcPct val="127000"/>
              </a:lnSpc>
              <a:buNone/>
            </a:pPr>
            <a:r>
              <a:rPr lang="en-US" sz="1300" dirty="0">
                <a:solidFill>
                  <a:srgbClr val="3C3939"/>
                </a:solidFill>
                <a:latin typeface="Inter" pitchFamily="34" charset="0"/>
                <a:ea typeface="Inter" pitchFamily="34" charset="-122"/>
                <a:cs typeface="Inter" pitchFamily="34" charset="-120"/>
              </a:rPr>
              <a:t>KP2</a:t>
            </a:r>
            <a:endParaRPr lang="en-US" sz="1300" dirty="0"/>
          </a:p>
        </p:txBody>
      </p:sp>
      <p:sp>
        <p:nvSpPr>
          <p:cNvPr id="4" name="Text 2"/>
          <p:cNvSpPr/>
          <p:nvPr/>
        </p:nvSpPr>
        <p:spPr>
          <a:xfrm>
            <a:off x="661475" y="1138039"/>
            <a:ext cx="9197745"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Language as Artificial Distinction</a:t>
            </a:r>
            <a:endParaRPr lang="en-US" sz="4150" dirty="0"/>
          </a:p>
        </p:txBody>
      </p:sp>
      <p:sp>
        <p:nvSpPr>
          <p:cNvPr id="5" name="Text 3"/>
          <p:cNvSpPr/>
          <p:nvPr/>
        </p:nvSpPr>
        <p:spPr>
          <a:xfrm>
            <a:off x="661475" y="2089547"/>
            <a:ext cx="10868745" cy="969466"/>
          </a:xfrm>
          <a:prstGeom prst="rect">
            <a:avLst/>
          </a:prstGeom>
          <a:noFill/>
          <a:ln/>
        </p:spPr>
        <p:txBody>
          <a:bodyPr wrap="square" lIns="0" tIns="0" rIns="0" bIns="0" rtlCol="0" anchor="t">
            <a:normAutofit/>
          </a:bodyPr>
          <a:lstStyle/>
          <a:p>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Controversy:</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Does the Daodejing's critique of linguistic distinctions commit it to a form of radical scepticism that undermines all value judgements, including its own? If all distinctions are artificial projections, on what basis can the text condemn contemporary corruption?</a:t>
            </a:r>
            <a:endParaRPr lang="en-US" sz="1650" dirty="0"/>
          </a:p>
        </p:txBody>
      </p:sp>
      <p:sp>
        <p:nvSpPr>
          <p:cNvPr id="6" name="Shape 4"/>
          <p:cNvSpPr/>
          <p:nvPr/>
        </p:nvSpPr>
        <p:spPr>
          <a:xfrm>
            <a:off x="661475" y="3274318"/>
            <a:ext cx="25399" cy="1399977"/>
          </a:xfrm>
          <a:prstGeom prst="roundRect">
            <a:avLst>
              <a:gd name="adj" fmla="val 60001"/>
            </a:avLst>
          </a:prstGeom>
          <a:solidFill>
            <a:srgbClr val="1B1B27"/>
          </a:solidFill>
          <a:ln/>
        </p:spPr>
      </p:sp>
      <p:sp>
        <p:nvSpPr>
          <p:cNvPr id="7" name="Text 5"/>
          <p:cNvSpPr/>
          <p:nvPr/>
        </p:nvSpPr>
        <p:spPr>
          <a:xfrm>
            <a:off x="980356" y="3489623"/>
            <a:ext cx="10549864" cy="969466"/>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All in the world deem the beautiful to be beautiful; it is ugly. All deem the good to be good; it is bad. What is and what is not give birth to one another… Therefore the sage dwells in the midst of non-action (wuwei) and practises the wordless teaching. — Daodejing 2 (Eno trans.)</a:t>
            </a:r>
            <a:endParaRPr lang="en-US" sz="1650" dirty="0"/>
          </a:p>
        </p:txBody>
      </p:sp>
      <p:sp>
        <p:nvSpPr>
          <p:cNvPr id="8" name="Text 6"/>
          <p:cNvSpPr/>
          <p:nvPr/>
        </p:nvSpPr>
        <p:spPr>
          <a:xfrm>
            <a:off x="661475" y="4889698"/>
            <a:ext cx="10868745" cy="1292622"/>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Van Norden's framing: the Daodejing suggests that "humans and the languages they use project artificial distinctions onto the world." The text's own moral outrage — at "the court that is resplendent yet the fields are overgrown" (Ch. 53) — seems to depend on the very value distinctions it claims are illusory. This tension is philosophically productive.</a:t>
            </a:r>
            <a:endParaRPr lang="en-US" sz="16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Shape 0"/>
          <p:cNvSpPr/>
          <p:nvPr/>
        </p:nvSpPr>
        <p:spPr>
          <a:xfrm>
            <a:off x="661475" y="806053"/>
            <a:ext cx="535272" cy="346174"/>
          </a:xfrm>
          <a:prstGeom prst="roundRect">
            <a:avLst>
              <a:gd name="adj" fmla="val 18991"/>
            </a:avLst>
          </a:prstGeom>
          <a:solidFill>
            <a:srgbClr val="E1E1EA"/>
          </a:solidFill>
          <a:ln/>
        </p:spPr>
      </p:sp>
      <p:sp>
        <p:nvSpPr>
          <p:cNvPr id="3" name="Text 1"/>
          <p:cNvSpPr/>
          <p:nvPr/>
        </p:nvSpPr>
        <p:spPr>
          <a:xfrm>
            <a:off x="778848" y="864691"/>
            <a:ext cx="910111" cy="228898"/>
          </a:xfrm>
          <a:prstGeom prst="rect">
            <a:avLst/>
          </a:prstGeom>
          <a:noFill/>
          <a:ln/>
        </p:spPr>
        <p:txBody>
          <a:bodyPr wrap="none" lIns="0" tIns="0" rIns="0" bIns="0" rtlCol="0" anchor="t"/>
          <a:lstStyle/>
          <a:p>
            <a:pPr algn="l" indent="0" marL="0">
              <a:lnSpc>
                <a:spcPct val="122000"/>
              </a:lnSpc>
              <a:buNone/>
            </a:pPr>
            <a:r>
              <a:rPr lang="en-US" sz="1200" dirty="0">
                <a:solidFill>
                  <a:srgbClr val="3C3939"/>
                </a:solidFill>
                <a:latin typeface="Inter" pitchFamily="34" charset="0"/>
                <a:ea typeface="Inter" pitchFamily="34" charset="-122"/>
                <a:cs typeface="Inter" pitchFamily="34" charset="-120"/>
              </a:rPr>
              <a:t>KP2</a:t>
            </a:r>
            <a:endParaRPr lang="en-US" sz="1200" dirty="0"/>
          </a:p>
        </p:txBody>
      </p:sp>
      <p:sp>
        <p:nvSpPr>
          <p:cNvPr id="4" name="Text 2"/>
          <p:cNvSpPr/>
          <p:nvPr/>
        </p:nvSpPr>
        <p:spPr>
          <a:xfrm>
            <a:off x="661475" y="1217017"/>
            <a:ext cx="9421874" cy="611386"/>
          </a:xfrm>
          <a:prstGeom prst="rect">
            <a:avLst/>
          </a:prstGeom>
          <a:noFill/>
          <a:ln/>
        </p:spPr>
        <p:txBody>
          <a:bodyPr wrap="none" lIns="0" tIns="0" rIns="0" bIns="0" rtlCol="0" anchor="t"/>
          <a:lstStyle/>
          <a:p>
            <a:pPr algn="l" indent="0" marL="0">
              <a:lnSpc>
                <a:spcPct val="104000"/>
              </a:lnSpc>
              <a:buNone/>
            </a:pPr>
            <a:r>
              <a:rPr lang="en-US" sz="3850" b="1" dirty="0">
                <a:solidFill>
                  <a:srgbClr val="1B1B27"/>
                </a:solidFill>
                <a:latin typeface="Inter Bold" pitchFamily="34" charset="0"/>
                <a:ea typeface="Inter Bold" pitchFamily="34" charset="-122"/>
                <a:cs typeface="Inter Bold" pitchFamily="34" charset="-120"/>
              </a:rPr>
              <a:t>The Interdependence of Value Terms</a:t>
            </a:r>
            <a:endParaRPr lang="en-US" sz="3850" dirty="0"/>
          </a:p>
        </p:txBody>
      </p:sp>
      <p:sp>
        <p:nvSpPr>
          <p:cNvPr id="5" name="Shape 3"/>
          <p:cNvSpPr/>
          <p:nvPr/>
        </p:nvSpPr>
        <p:spPr>
          <a:xfrm>
            <a:off x="520687" y="2071390"/>
            <a:ext cx="5477333" cy="3980557"/>
          </a:xfrm>
          <a:prstGeom prst="roundRect">
            <a:avLst>
              <a:gd name="adj" fmla="val 3539"/>
            </a:avLst>
          </a:prstGeom>
          <a:solidFill>
            <a:srgbClr val="1B1B27"/>
          </a:solidFill>
          <a:ln/>
        </p:spPr>
      </p:sp>
      <p:sp>
        <p:nvSpPr>
          <p:cNvPr id="6" name="Text 4"/>
          <p:cNvSpPr/>
          <p:nvPr/>
        </p:nvSpPr>
        <p:spPr>
          <a:xfrm>
            <a:off x="716341" y="2233414"/>
            <a:ext cx="3055365" cy="305693"/>
          </a:xfrm>
          <a:prstGeom prst="rect">
            <a:avLst/>
          </a:prstGeom>
          <a:noFill/>
          <a:ln/>
        </p:spPr>
        <p:txBody>
          <a:bodyPr wrap="none" lIns="0" tIns="0" rIns="0" bIns="0" rtlCol="0" anchor="t"/>
          <a:lstStyle/>
          <a:p>
            <a:pPr algn="l" indent="0" marL="0">
              <a:lnSpc>
                <a:spcPct val="104000"/>
              </a:lnSpc>
              <a:buNone/>
            </a:pPr>
            <a:r>
              <a:rPr lang="en-US" sz="1900" b="1" dirty="0">
                <a:solidFill>
                  <a:srgbClr val="FFFFFF"/>
                </a:solidFill>
                <a:latin typeface="Inter Bold" pitchFamily="34" charset="0"/>
                <a:ea typeface="Inter Bold" pitchFamily="34" charset="-122"/>
                <a:cs typeface="Inter Bold" pitchFamily="34" charset="-120"/>
              </a:rPr>
              <a:t>Structural Point</a:t>
            </a:r>
            <a:endParaRPr lang="en-US" sz="1900" dirty="0"/>
          </a:p>
        </p:txBody>
      </p:sp>
      <p:sp>
        <p:nvSpPr>
          <p:cNvPr id="7" name="Text 5"/>
          <p:cNvSpPr/>
          <p:nvPr/>
        </p:nvSpPr>
        <p:spPr>
          <a:xfrm>
            <a:off x="716341" y="2701131"/>
            <a:ext cx="5086024" cy="2003028"/>
          </a:xfrm>
          <a:prstGeom prst="rect">
            <a:avLst/>
          </a:prstGeom>
          <a:noFill/>
          <a:ln/>
        </p:spPr>
        <p:txBody>
          <a:bodyPr wrap="square" lIns="0" tIns="0" rIns="0" bIns="0" rtlCol="0" anchor="t">
            <a:normAutofit/>
          </a:bodyPr>
          <a:lstStyle/>
          <a:p>
            <a:pPr algn="l" indent="0" marL="0">
              <a:lnSpc>
                <a:spcPct val="122000"/>
              </a:lnSpc>
              <a:buNone/>
            </a:pPr>
            <a:r>
              <a:rPr lang="en-US" sz="1500" dirty="0">
                <a:solidFill>
                  <a:srgbClr val="FFFFFF"/>
                </a:solidFill>
                <a:latin typeface="Inter" pitchFamily="34" charset="0"/>
                <a:ea typeface="Inter" pitchFamily="34" charset="-122"/>
                <a:cs typeface="Inter" pitchFamily="34" charset="-120"/>
              </a:rPr>
              <a:t>Value terms are not independent descriptors of reality but are </a:t>
            </a:r>
            <a:pPr algn="l" indent="0" marL="0">
              <a:lnSpc>
                <a:spcPct val="122000"/>
              </a:lnSpc>
              <a:buNone/>
            </a:pPr>
            <a:r>
              <a:rPr lang="en-US" sz="1500" b="1" dirty="0">
                <a:solidFill>
                  <a:srgbClr val="FFFFFF"/>
                </a:solidFill>
                <a:latin typeface="Inter Bold" pitchFamily="34" charset="0"/>
                <a:ea typeface="Inter Bold" pitchFamily="34" charset="-122"/>
                <a:cs typeface="Inter Bold" pitchFamily="34" charset="-120"/>
              </a:rPr>
              <a:t>interdependent</a:t>
            </a:r>
            <a:pPr algn="l" indent="0" marL="0">
              <a:lnSpc>
                <a:spcPct val="122000"/>
              </a:lnSpc>
              <a:buNone/>
            </a:pPr>
            <a:r>
              <a:rPr lang="en-US" sz="1500" dirty="0">
                <a:solidFill>
                  <a:srgbClr val="FFFFFF"/>
                </a:solidFill>
                <a:latin typeface="Inter" pitchFamily="34" charset="0"/>
                <a:ea typeface="Inter" pitchFamily="34" charset="-122"/>
                <a:cs typeface="Inter" pitchFamily="34" charset="-120"/>
              </a:rPr>
              <a:t> — "beautiful" has meaning only in relation to "ugly," "good" only in relation to "bad." The text extends this from evaluative terms to seemingly descriptive ones ("long and short," "high and low"), suggesting even our most basic perceptual categories are constituted by linguistic oppositions.</a:t>
            </a:r>
            <a:endParaRPr lang="en-US" sz="1500" dirty="0"/>
          </a:p>
        </p:txBody>
      </p:sp>
      <p:sp>
        <p:nvSpPr>
          <p:cNvPr id="8" name="Text 6"/>
          <p:cNvSpPr/>
          <p:nvPr/>
        </p:nvSpPr>
        <p:spPr>
          <a:xfrm>
            <a:off x="6340812" y="2233414"/>
            <a:ext cx="4823498" cy="305693"/>
          </a:xfrm>
          <a:prstGeom prst="rect">
            <a:avLst/>
          </a:prstGeom>
          <a:noFill/>
          <a:ln/>
        </p:spPr>
        <p:txBody>
          <a:bodyPr wrap="none" lIns="0" tIns="0" rIns="0" bIns="0" rtlCol="0" anchor="t"/>
          <a:lstStyle/>
          <a:p>
            <a:pPr algn="l" indent="0" marL="0">
              <a:lnSpc>
                <a:spcPct val="104000"/>
              </a:lnSpc>
              <a:buNone/>
            </a:pPr>
            <a:r>
              <a:rPr lang="en-US" sz="1900" b="1" dirty="0">
                <a:solidFill>
                  <a:srgbClr val="1B1B27"/>
                </a:solidFill>
                <a:latin typeface="Inter Bold" pitchFamily="34" charset="0"/>
                <a:ea typeface="Inter Bold" pitchFamily="34" charset="-122"/>
                <a:cs typeface="Inter Bold" pitchFamily="34" charset="-120"/>
              </a:rPr>
              <a:t>Practical Implications (Van Norden)</a:t>
            </a:r>
            <a:endParaRPr lang="en-US" sz="1900" dirty="0"/>
          </a:p>
        </p:txBody>
      </p:sp>
      <p:sp>
        <p:nvSpPr>
          <p:cNvPr id="9" name="Text 7"/>
          <p:cNvSpPr/>
          <p:nvPr/>
        </p:nvSpPr>
        <p:spPr>
          <a:xfrm>
            <a:off x="6340812" y="2701131"/>
            <a:ext cx="5195758" cy="1144587"/>
          </a:xfrm>
          <a:prstGeom prst="rect">
            <a:avLst/>
          </a:prstGeom>
          <a:noFill/>
          <a:ln/>
        </p:spPr>
        <p:txBody>
          <a:bodyPr wrap="square" lIns="0" tIns="0" rIns="0" bIns="0" rtlCol="0" anchor="t">
            <a:normAutofit/>
          </a:bodyPr>
          <a:lstStyle/>
          <a:p>
            <a:pPr algn="l" indent="0" marL="0">
              <a:lnSpc>
                <a:spcPct val="122000"/>
              </a:lnSpc>
              <a:buNone/>
            </a:pPr>
            <a:r>
              <a:rPr lang="en-US" sz="1500" dirty="0">
                <a:solidFill>
                  <a:srgbClr val="3C3939"/>
                </a:solidFill>
                <a:latin typeface="Inter" pitchFamily="34" charset="0"/>
                <a:ea typeface="Inter" pitchFamily="34" charset="-122"/>
                <a:cs typeface="Inter" pitchFamily="34" charset="-120"/>
              </a:rPr>
              <a:t>"Would people crave being thin if our society did not invidiously distinguish it from being fat? Why would anyone worry about the trappings of success unless our language distinguished success from failure?"</a:t>
            </a:r>
            <a:endParaRPr lang="en-US" sz="1500" dirty="0"/>
          </a:p>
        </p:txBody>
      </p:sp>
      <p:sp>
        <p:nvSpPr>
          <p:cNvPr id="10" name="Text 8"/>
          <p:cNvSpPr/>
          <p:nvPr/>
        </p:nvSpPr>
        <p:spPr>
          <a:xfrm>
            <a:off x="6340812" y="4007743"/>
            <a:ext cx="3088206" cy="305693"/>
          </a:xfrm>
          <a:prstGeom prst="rect">
            <a:avLst/>
          </a:prstGeom>
          <a:noFill/>
          <a:ln/>
        </p:spPr>
        <p:txBody>
          <a:bodyPr wrap="none" lIns="0" tIns="0" rIns="0" bIns="0" rtlCol="0" anchor="t"/>
          <a:lstStyle/>
          <a:p>
            <a:pPr algn="l" indent="0" marL="0">
              <a:lnSpc>
                <a:spcPct val="104000"/>
              </a:lnSpc>
              <a:buNone/>
            </a:pPr>
            <a:r>
              <a:rPr lang="en-US" sz="1900" b="1" dirty="0">
                <a:solidFill>
                  <a:srgbClr val="1B1B27"/>
                </a:solidFill>
                <a:latin typeface="Inter Bold" pitchFamily="34" charset="0"/>
                <a:ea typeface="Inter Bold" pitchFamily="34" charset="-122"/>
                <a:cs typeface="Inter Bold" pitchFamily="34" charset="-120"/>
              </a:rPr>
              <a:t>Eno's Reinforcement</a:t>
            </a:r>
            <a:endParaRPr lang="en-US" sz="1900" dirty="0"/>
          </a:p>
        </p:txBody>
      </p:sp>
      <p:sp>
        <p:nvSpPr>
          <p:cNvPr id="11" name="Text 9"/>
          <p:cNvSpPr/>
          <p:nvPr/>
        </p:nvSpPr>
        <p:spPr>
          <a:xfrm>
            <a:off x="6340812" y="4475460"/>
            <a:ext cx="5195758" cy="1430734"/>
          </a:xfrm>
          <a:prstGeom prst="rect">
            <a:avLst/>
          </a:prstGeom>
          <a:noFill/>
          <a:ln/>
        </p:spPr>
        <p:txBody>
          <a:bodyPr wrap="square" lIns="0" tIns="0" rIns="0" bIns="0" rtlCol="0" anchor="t">
            <a:normAutofit/>
          </a:bodyPr>
          <a:lstStyle/>
          <a:p>
            <a:pPr algn="l" indent="0" marL="0">
              <a:lnSpc>
                <a:spcPct val="122000"/>
              </a:lnSpc>
              <a:buNone/>
            </a:pPr>
            <a:r>
              <a:rPr lang="en-US" sz="1500" dirty="0">
                <a:solidFill>
                  <a:srgbClr val="3C3939"/>
                </a:solidFill>
                <a:latin typeface="Inter" pitchFamily="34" charset="0"/>
                <a:ea typeface="Inter" pitchFamily="34" charset="-122"/>
                <a:cs typeface="Inter" pitchFamily="34" charset="-120"/>
              </a:rPr>
              <a:t>"All values are only human conventions that we project onto the world. Good and bad are non-natural distinctions that we need to discard if we are to see the world as it really is." The point is not that nothing matters, but that conventional valuations are contingent.</a:t>
            </a:r>
            <a:endParaRPr lang="en-US" sz="15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Shape 0"/>
          <p:cNvSpPr/>
          <p:nvPr/>
        </p:nvSpPr>
        <p:spPr>
          <a:xfrm>
            <a:off x="661475" y="656134"/>
            <a:ext cx="484671" cy="304602"/>
          </a:xfrm>
          <a:prstGeom prst="roundRect">
            <a:avLst>
              <a:gd name="adj" fmla="val 19547"/>
            </a:avLst>
          </a:prstGeom>
          <a:solidFill>
            <a:srgbClr val="E1E1EA"/>
          </a:solidFill>
          <a:ln/>
        </p:spPr>
      </p:sp>
      <p:sp>
        <p:nvSpPr>
          <p:cNvPr id="3" name="Text 1"/>
          <p:cNvSpPr/>
          <p:nvPr/>
        </p:nvSpPr>
        <p:spPr>
          <a:xfrm>
            <a:off x="767735" y="709216"/>
            <a:ext cx="881735" cy="198438"/>
          </a:xfrm>
          <a:prstGeom prst="rect">
            <a:avLst/>
          </a:prstGeom>
          <a:noFill/>
          <a:ln/>
        </p:spPr>
        <p:txBody>
          <a:bodyPr wrap="none" lIns="0" tIns="0" rIns="0" bIns="0" rtlCol="0" anchor="t"/>
          <a:lstStyle/>
          <a:p>
            <a:pPr algn="l" indent="0" marL="0">
              <a:lnSpc>
                <a:spcPct val="117000"/>
              </a:lnSpc>
              <a:buNone/>
            </a:pPr>
            <a:r>
              <a:rPr lang="en-US" sz="1100" dirty="0">
                <a:solidFill>
                  <a:srgbClr val="3C3939"/>
                </a:solidFill>
                <a:latin typeface="Inter" pitchFamily="34" charset="0"/>
                <a:ea typeface="Inter" pitchFamily="34" charset="-122"/>
                <a:cs typeface="Inter" pitchFamily="34" charset="-120"/>
              </a:rPr>
              <a:t>KP2</a:t>
            </a:r>
            <a:endParaRPr lang="en-US" sz="1100" dirty="0"/>
          </a:p>
        </p:txBody>
      </p:sp>
      <p:sp>
        <p:nvSpPr>
          <p:cNvPr id="4" name="Text 2"/>
          <p:cNvSpPr/>
          <p:nvPr/>
        </p:nvSpPr>
        <p:spPr>
          <a:xfrm>
            <a:off x="661475" y="1013817"/>
            <a:ext cx="10868745" cy="1107480"/>
          </a:xfrm>
          <a:prstGeom prst="rect">
            <a:avLst/>
          </a:prstGeom>
          <a:noFill/>
          <a:ln/>
        </p:spPr>
        <p:txBody>
          <a:bodyPr wrap="square" lIns="0" tIns="0" rIns="0" bIns="0" rtlCol="0" anchor="t">
            <a:normAutofit/>
          </a:bodyPr>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Numbered Argument and Comparison with Confucianism</a:t>
            </a:r>
            <a:endParaRPr lang="en-US" sz="3450" dirty="0"/>
          </a:p>
        </p:txBody>
      </p:sp>
      <p:sp>
        <p:nvSpPr>
          <p:cNvPr id="5" name="Shape 3"/>
          <p:cNvSpPr/>
          <p:nvPr/>
        </p:nvSpPr>
        <p:spPr>
          <a:xfrm>
            <a:off x="661475" y="2320627"/>
            <a:ext cx="398651" cy="398661"/>
          </a:xfrm>
          <a:prstGeom prst="roundRect">
            <a:avLst>
              <a:gd name="adj" fmla="val 18669"/>
            </a:avLst>
          </a:prstGeom>
          <a:solidFill>
            <a:srgbClr val="F2EEEE"/>
          </a:solidFill>
          <a:ln w="6350">
            <a:solidFill>
              <a:srgbClr val="D8D4D4"/>
            </a:solidFill>
            <a:prstDash val="solid"/>
          </a:ln>
        </p:spPr>
      </p:sp>
      <p:sp>
        <p:nvSpPr>
          <p:cNvPr id="6" name="Text 4"/>
          <p:cNvSpPr/>
          <p:nvPr/>
        </p:nvSpPr>
        <p:spPr>
          <a:xfrm>
            <a:off x="727900" y="2353866"/>
            <a:ext cx="265800" cy="332184"/>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1</a:t>
            </a:r>
            <a:endParaRPr lang="en-US" sz="2050" dirty="0"/>
          </a:p>
        </p:txBody>
      </p:sp>
      <p:sp>
        <p:nvSpPr>
          <p:cNvPr id="7" name="Text 5"/>
          <p:cNvSpPr/>
          <p:nvPr/>
        </p:nvSpPr>
        <p:spPr>
          <a:xfrm>
            <a:off x="1192976" y="2381448"/>
            <a:ext cx="4819827" cy="553839"/>
          </a:xfrm>
          <a:prstGeom prst="rect">
            <a:avLst/>
          </a:prstGeom>
          <a:noFill/>
          <a:ln/>
        </p:spPr>
        <p:txBody>
          <a:bodyPr wrap="square" lIns="0" tIns="0" rIns="0" bIns="0" rtlCol="0" anchor="t">
            <a:normAutofit/>
          </a:bodyPr>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Language operates through binary oppositions</a:t>
            </a:r>
            <a:endParaRPr lang="en-US" sz="1700" dirty="0"/>
          </a:p>
        </p:txBody>
      </p:sp>
      <p:sp>
        <p:nvSpPr>
          <p:cNvPr id="8" name="Text 6"/>
          <p:cNvSpPr/>
          <p:nvPr/>
        </p:nvSpPr>
        <p:spPr>
          <a:xfrm>
            <a:off x="1192976" y="3014960"/>
            <a:ext cx="4819827"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Long/short, beautiful/ugly, success/failure — these are the basic units of linguistic meaning.</a:t>
            </a:r>
            <a:endParaRPr lang="en-US" sz="1350" dirty="0"/>
          </a:p>
        </p:txBody>
      </p:sp>
      <p:sp>
        <p:nvSpPr>
          <p:cNvPr id="9" name="Shape 7"/>
          <p:cNvSpPr/>
          <p:nvPr/>
        </p:nvSpPr>
        <p:spPr>
          <a:xfrm>
            <a:off x="6178892" y="2320627"/>
            <a:ext cx="398651" cy="398661"/>
          </a:xfrm>
          <a:prstGeom prst="roundRect">
            <a:avLst>
              <a:gd name="adj" fmla="val 18669"/>
            </a:avLst>
          </a:prstGeom>
          <a:solidFill>
            <a:srgbClr val="F2EEEE"/>
          </a:solidFill>
          <a:ln w="6350">
            <a:solidFill>
              <a:srgbClr val="D8D4D4"/>
            </a:solidFill>
            <a:prstDash val="solid"/>
          </a:ln>
        </p:spPr>
      </p:sp>
      <p:sp>
        <p:nvSpPr>
          <p:cNvPr id="10" name="Text 8"/>
          <p:cNvSpPr/>
          <p:nvPr/>
        </p:nvSpPr>
        <p:spPr>
          <a:xfrm>
            <a:off x="6245317" y="2353866"/>
            <a:ext cx="265800" cy="332184"/>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2</a:t>
            </a:r>
            <a:endParaRPr lang="en-US" sz="2050" dirty="0"/>
          </a:p>
        </p:txBody>
      </p:sp>
      <p:sp>
        <p:nvSpPr>
          <p:cNvPr id="11" name="Text 9"/>
          <p:cNvSpPr/>
          <p:nvPr/>
        </p:nvSpPr>
        <p:spPr>
          <a:xfrm>
            <a:off x="6710393" y="2381448"/>
            <a:ext cx="4819827" cy="553839"/>
          </a:xfrm>
          <a:prstGeom prst="rect">
            <a:avLst/>
          </a:prstGeom>
          <a:noFill/>
          <a:ln/>
        </p:spPr>
        <p:txBody>
          <a:bodyPr wrap="square" lIns="0" tIns="0" rIns="0" bIns="0" rtlCol="0" anchor="t">
            <a:normAutofit/>
          </a:bodyPr>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These oppositions are conventions, not natural features</a:t>
            </a:r>
            <a:endParaRPr lang="en-US" sz="1700" dirty="0"/>
          </a:p>
        </p:txBody>
      </p:sp>
      <p:sp>
        <p:nvSpPr>
          <p:cNvPr id="12" name="Text 10"/>
          <p:cNvSpPr/>
          <p:nvPr/>
        </p:nvSpPr>
        <p:spPr>
          <a:xfrm>
            <a:off x="6710393" y="3014960"/>
            <a:ext cx="4819827"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They structure human desire and behaviour without corresponding to the world as it is.</a:t>
            </a:r>
            <a:endParaRPr lang="en-US" sz="1350" dirty="0"/>
          </a:p>
        </p:txBody>
      </p:sp>
      <p:sp>
        <p:nvSpPr>
          <p:cNvPr id="13" name="Shape 11"/>
          <p:cNvSpPr/>
          <p:nvPr/>
        </p:nvSpPr>
        <p:spPr>
          <a:xfrm>
            <a:off x="661475" y="3776861"/>
            <a:ext cx="398651" cy="398661"/>
          </a:xfrm>
          <a:prstGeom prst="roundRect">
            <a:avLst>
              <a:gd name="adj" fmla="val 18669"/>
            </a:avLst>
          </a:prstGeom>
          <a:solidFill>
            <a:srgbClr val="F2EEEE"/>
          </a:solidFill>
          <a:ln w="6350">
            <a:solidFill>
              <a:srgbClr val="D8D4D4"/>
            </a:solidFill>
            <a:prstDash val="solid"/>
          </a:ln>
        </p:spPr>
      </p:sp>
      <p:sp>
        <p:nvSpPr>
          <p:cNvPr id="14" name="Text 12"/>
          <p:cNvSpPr/>
          <p:nvPr/>
        </p:nvSpPr>
        <p:spPr>
          <a:xfrm>
            <a:off x="727900" y="3810099"/>
            <a:ext cx="265800" cy="332184"/>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3</a:t>
            </a:r>
            <a:endParaRPr lang="en-US" sz="2050" dirty="0"/>
          </a:p>
        </p:txBody>
      </p:sp>
      <p:sp>
        <p:nvSpPr>
          <p:cNvPr id="15" name="Text 13"/>
          <p:cNvSpPr/>
          <p:nvPr/>
        </p:nvSpPr>
        <p:spPr>
          <a:xfrm>
            <a:off x="1192976" y="3837682"/>
            <a:ext cx="4819827" cy="553839"/>
          </a:xfrm>
          <a:prstGeom prst="rect">
            <a:avLst/>
          </a:prstGeom>
          <a:noFill/>
          <a:ln/>
        </p:spPr>
        <p:txBody>
          <a:bodyPr wrap="square" lIns="0" tIns="0" rIns="0" bIns="0" rtlCol="0" anchor="t">
            <a:normAutofit/>
          </a:bodyPr>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Desire and contention arise from attachment to binaries</a:t>
            </a:r>
            <a:endParaRPr lang="en-US" sz="1700" dirty="0"/>
          </a:p>
        </p:txBody>
      </p:sp>
      <p:sp>
        <p:nvSpPr>
          <p:cNvPr id="16" name="Text 14"/>
          <p:cNvSpPr/>
          <p:nvPr/>
        </p:nvSpPr>
        <p:spPr>
          <a:xfrm>
            <a:off x="1192976" y="4471194"/>
            <a:ext cx="4819827"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Fixing on one side of an opposition generates craving, competition, and social harm.</a:t>
            </a:r>
            <a:endParaRPr lang="en-US" sz="1350" dirty="0"/>
          </a:p>
        </p:txBody>
      </p:sp>
      <p:sp>
        <p:nvSpPr>
          <p:cNvPr id="17" name="Shape 15"/>
          <p:cNvSpPr/>
          <p:nvPr/>
        </p:nvSpPr>
        <p:spPr>
          <a:xfrm>
            <a:off x="6178892" y="3776861"/>
            <a:ext cx="398651" cy="398661"/>
          </a:xfrm>
          <a:prstGeom prst="roundRect">
            <a:avLst>
              <a:gd name="adj" fmla="val 18669"/>
            </a:avLst>
          </a:prstGeom>
          <a:solidFill>
            <a:srgbClr val="F2EEEE"/>
          </a:solidFill>
          <a:ln w="6350">
            <a:solidFill>
              <a:srgbClr val="D8D4D4"/>
            </a:solidFill>
            <a:prstDash val="solid"/>
          </a:ln>
        </p:spPr>
      </p:sp>
      <p:sp>
        <p:nvSpPr>
          <p:cNvPr id="18" name="Text 16"/>
          <p:cNvSpPr/>
          <p:nvPr/>
        </p:nvSpPr>
        <p:spPr>
          <a:xfrm>
            <a:off x="6245317" y="3810099"/>
            <a:ext cx="265800" cy="332184"/>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4</a:t>
            </a:r>
            <a:endParaRPr lang="en-US" sz="2050" dirty="0"/>
          </a:p>
        </p:txBody>
      </p:sp>
      <p:sp>
        <p:nvSpPr>
          <p:cNvPr id="19" name="Text 17"/>
          <p:cNvSpPr/>
          <p:nvPr/>
        </p:nvSpPr>
        <p:spPr>
          <a:xfrm>
            <a:off x="6710393" y="3837682"/>
            <a:ext cx="4819827" cy="553839"/>
          </a:xfrm>
          <a:prstGeom prst="rect">
            <a:avLst/>
          </a:prstGeom>
          <a:noFill/>
          <a:ln/>
        </p:spPr>
        <p:txBody>
          <a:bodyPr wrap="square" lIns="0" tIns="0" rIns="0" bIns="0" rtlCol="0" anchor="t">
            <a:normAutofit/>
          </a:bodyPr>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Conclusion: Escaping linguistic distinctions is necessary for peace</a:t>
            </a:r>
            <a:endParaRPr lang="en-US" sz="1700" dirty="0"/>
          </a:p>
        </p:txBody>
      </p:sp>
      <p:sp>
        <p:nvSpPr>
          <p:cNvPr id="20" name="Text 18"/>
          <p:cNvSpPr/>
          <p:nvPr/>
        </p:nvSpPr>
        <p:spPr>
          <a:xfrm>
            <a:off x="6710393" y="4471194"/>
            <a:ext cx="4819827"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Both personal tranquillity and social harmony depend on releasing the grip of conceptual oppositions.</a:t>
            </a:r>
            <a:endParaRPr lang="en-US" sz="1350" dirty="0"/>
          </a:p>
        </p:txBody>
      </p:sp>
      <p:sp>
        <p:nvSpPr>
          <p:cNvPr id="21" name="Shape 19"/>
          <p:cNvSpPr/>
          <p:nvPr/>
        </p:nvSpPr>
        <p:spPr>
          <a:xfrm>
            <a:off x="661475" y="5116711"/>
            <a:ext cx="10868745" cy="1085056"/>
          </a:xfrm>
          <a:prstGeom prst="roundRect">
            <a:avLst>
              <a:gd name="adj" fmla="val 6859"/>
            </a:avLst>
          </a:prstGeom>
          <a:solidFill>
            <a:srgbClr val="E1E1EA"/>
          </a:solidFill>
          <a:ln/>
        </p:spPr>
      </p:sp>
      <p:pic>
        <p:nvPicPr>
          <p:cNvPr id="22" name="Image 0" descr="preencoded.png">    </p:cNvPr>
          <p:cNvPicPr>
            <a:picLocks noChangeAspect="1"/>
          </p:cNvPicPr>
          <p:nvPr/>
        </p:nvPicPr>
        <p:blipFill>
          <a:blip r:embed="rId1"/>
          <a:stretch>
            <a:fillRect/>
          </a:stretch>
        </p:blipFill>
        <p:spPr>
          <a:xfrm>
            <a:off x="838675" y="5354538"/>
            <a:ext cx="221451" cy="177205"/>
          </a:xfrm>
          <a:prstGeom prst="rect">
            <a:avLst/>
          </a:prstGeom>
        </p:spPr>
      </p:pic>
      <p:sp>
        <p:nvSpPr>
          <p:cNvPr id="23" name="Text 20"/>
          <p:cNvSpPr/>
          <p:nvPr/>
        </p:nvSpPr>
        <p:spPr>
          <a:xfrm>
            <a:off x="1237326" y="5293816"/>
            <a:ext cx="10115694" cy="744141"/>
          </a:xfrm>
          <a:prstGeom prst="rect">
            <a:avLst/>
          </a:prstGeom>
          <a:noFill/>
          <a:ln/>
        </p:spPr>
        <p:txBody>
          <a:bodyPr wrap="square" lIns="0" tIns="0" rIns="0" bIns="0" rtlCol="0" anchor="t">
            <a:normAutofit/>
          </a:bodyPr>
          <a:lstStyle/>
          <a:p>
            <a:pPr algn="l" indent="0" marL="0">
              <a:lnSpc>
                <a:spcPct val="117000"/>
              </a:lnSpc>
              <a:buNone/>
            </a:pPr>
            <a:r>
              <a:rPr lang="zh-CN" altLang="en-US" sz="1350" dirty="0">
                <a:solidFill>
                  <a:srgbClr val="000000"/>
                </a:solidFill>
                <a:latin typeface="Inter" pitchFamily="34" charset="0"/>
                <a:ea typeface="Inter" pitchFamily="34" charset="-122"/>
                <a:cs typeface="Inter" pitchFamily="34" charset="-120"/>
              </a:rPr>
              <a:t>The wei (爲) / wei (僞, "fake; phoney") cognate is a powerful teaching tool — the Daodejing's critique targets the artificial, self-conscious, "put-on" action associated with Confucian ritualism. For Confucius (Analects 13.3), linguistic precision is the precondition of ethics; for the Daodejing, it is the very source of the problem.</a:t>
            </a:r>
            <a:endParaRPr lang="zh-CN" sz="13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Shape 0"/>
          <p:cNvSpPr/>
          <p:nvPr/>
        </p:nvSpPr>
        <p:spPr>
          <a:xfrm>
            <a:off x="661475" y="906463"/>
            <a:ext cx="550650" cy="358180"/>
          </a:xfrm>
          <a:prstGeom prst="roundRect">
            <a:avLst>
              <a:gd name="adj" fmla="val 18840"/>
            </a:avLst>
          </a:prstGeom>
          <a:solidFill>
            <a:srgbClr val="E1E1EA"/>
          </a:solidFill>
          <a:ln/>
        </p:spPr>
      </p:sp>
      <p:sp>
        <p:nvSpPr>
          <p:cNvPr id="3" name="Text 1"/>
          <p:cNvSpPr/>
          <p:nvPr/>
        </p:nvSpPr>
        <p:spPr>
          <a:xfrm>
            <a:off x="781923" y="966688"/>
            <a:ext cx="919338" cy="237728"/>
          </a:xfrm>
          <a:prstGeom prst="rect">
            <a:avLst/>
          </a:prstGeom>
          <a:noFill/>
          <a:ln/>
        </p:spPr>
        <p:txBody>
          <a:bodyPr wrap="none" lIns="0" tIns="0" rIns="0" bIns="0" rtlCol="0" anchor="t"/>
          <a:lstStyle/>
          <a:p>
            <a:pPr algn="l" indent="0" marL="0">
              <a:lnSpc>
                <a:spcPct val="123000"/>
              </a:lnSpc>
              <a:buNone/>
            </a:pPr>
            <a:r>
              <a:rPr lang="en-US" sz="1250" dirty="0">
                <a:solidFill>
                  <a:srgbClr val="3C3939"/>
                </a:solidFill>
                <a:latin typeface="Inter" pitchFamily="34" charset="0"/>
                <a:ea typeface="Inter" pitchFamily="34" charset="-122"/>
                <a:cs typeface="Inter" pitchFamily="34" charset="-120"/>
              </a:rPr>
              <a:t>KP3</a:t>
            </a:r>
            <a:endParaRPr lang="en-US" sz="1250" dirty="0"/>
          </a:p>
        </p:txBody>
      </p:sp>
      <p:sp>
        <p:nvSpPr>
          <p:cNvPr id="4" name="Text 2"/>
          <p:cNvSpPr/>
          <p:nvPr/>
        </p:nvSpPr>
        <p:spPr>
          <a:xfrm>
            <a:off x="661475" y="1332905"/>
            <a:ext cx="6326228"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Naming the Unnamable</a:t>
            </a:r>
            <a:endParaRPr lang="en-US" sz="3950" dirty="0"/>
          </a:p>
        </p:txBody>
      </p:sp>
      <p:sp>
        <p:nvSpPr>
          <p:cNvPr id="5" name="Text 3"/>
          <p:cNvSpPr/>
          <p:nvPr/>
        </p:nvSpPr>
        <p:spPr>
          <a:xfrm>
            <a:off x="661475" y="2216448"/>
            <a:ext cx="10868745" cy="891480"/>
          </a:xfrm>
          <a:prstGeom prst="rect">
            <a:avLst/>
          </a:prstGeom>
          <a:noFill/>
          <a:ln/>
        </p:spPr>
        <p:txBody>
          <a:bodyPr wrap="square" lIns="0" tIns="0" rIns="0" bIns="0" rtlCol="0" anchor="t">
            <a:normAutofit/>
          </a:bodyPr>
          <a:lstStyle/>
          <a:p>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Controversy:</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Does the Daodejing's portrayal of the Dao as a metaphysical entity — the "mother of Heaven and earth," existing "before Heaven and earth" — contradict its claim that the Dao cannot be named? If the Dao truly transcends all language, how can the text describe it as "silent, solitary, alone and unchanging" (Ch. 25)?</a:t>
            </a:r>
            <a:endParaRPr lang="en-US" sz="1550" dirty="0"/>
          </a:p>
        </p:txBody>
      </p:sp>
      <p:pic>
        <p:nvPicPr>
          <p:cNvPr id="6"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3299916"/>
            <a:ext cx="5349047" cy="2651522"/>
          </a:xfrm>
          <a:prstGeom prst="rect">
            <a:avLst/>
          </a:prstGeom>
        </p:spPr>
      </p:pic>
      <p:sp>
        <p:nvSpPr>
          <p:cNvPr id="7" name="Text 4"/>
          <p:cNvSpPr/>
          <p:nvPr/>
        </p:nvSpPr>
        <p:spPr>
          <a:xfrm>
            <a:off x="989285" y="3526135"/>
            <a:ext cx="2926681"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Van Norden's Response</a:t>
            </a:r>
            <a:endParaRPr lang="en-US" sz="1950" dirty="0"/>
          </a:p>
        </p:txBody>
      </p:sp>
      <p:sp>
        <p:nvSpPr>
          <p:cNvPr id="8" name="Text 5"/>
          <p:cNvSpPr/>
          <p:nvPr/>
        </p:nvSpPr>
        <p:spPr>
          <a:xfrm>
            <a:off x="989285" y="3942259"/>
            <a:ext cx="4795023" cy="178296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DDJ 25 is "explicit about the fact that it is appropriating the term 'Way' and using it in a new way as a nickname for this thing." The text offers not a name (ming) but a "style" (zi) — a formal nickname marking language as provisional and conventional.</a:t>
            </a:r>
            <a:endParaRPr lang="en-US" sz="1550" dirty="0"/>
          </a:p>
        </p:txBody>
      </p:sp>
      <p:pic>
        <p:nvPicPr>
          <p:cNvPr id="9"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81173" y="3299916"/>
            <a:ext cx="5349047" cy="2651522"/>
          </a:xfrm>
          <a:prstGeom prst="rect">
            <a:avLst/>
          </a:prstGeom>
        </p:spPr>
      </p:pic>
      <p:sp>
        <p:nvSpPr>
          <p:cNvPr id="10" name="Text 6"/>
          <p:cNvSpPr/>
          <p:nvPr/>
        </p:nvSpPr>
        <p:spPr>
          <a:xfrm>
            <a:off x="6508984" y="3526135"/>
            <a:ext cx="4168472"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The Central Philosophical Tension</a:t>
            </a:r>
            <a:endParaRPr lang="en-US" sz="1950" dirty="0"/>
          </a:p>
        </p:txBody>
      </p:sp>
      <p:sp>
        <p:nvSpPr>
          <p:cNvPr id="11" name="Text 7"/>
          <p:cNvSpPr/>
          <p:nvPr/>
        </p:nvSpPr>
        <p:spPr>
          <a:xfrm>
            <a:off x="6508984" y="3942259"/>
            <a:ext cx="4795023" cy="148580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text knows it is naming the unnamable, and it signals this awareness. The distinction between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ming</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(name) and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zi</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(style) is crucial to understanding the text's self-conscious use of language.</a:t>
            </a:r>
            <a:endParaRPr lang="en-US" sz="15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Shape 0"/>
          <p:cNvSpPr/>
          <p:nvPr/>
        </p:nvSpPr>
        <p:spPr>
          <a:xfrm>
            <a:off x="661475" y="689074"/>
            <a:ext cx="510269" cy="324346"/>
          </a:xfrm>
          <a:prstGeom prst="roundRect">
            <a:avLst>
              <a:gd name="adj" fmla="val 19275"/>
            </a:avLst>
          </a:prstGeom>
          <a:solidFill>
            <a:srgbClr val="E1E1EA"/>
          </a:solidFill>
          <a:ln/>
        </p:spPr>
      </p:sp>
      <p:sp>
        <p:nvSpPr>
          <p:cNvPr id="3" name="Text 1"/>
          <p:cNvSpPr/>
          <p:nvPr/>
        </p:nvSpPr>
        <p:spPr>
          <a:xfrm>
            <a:off x="773093" y="744835"/>
            <a:ext cx="896617" cy="212824"/>
          </a:xfrm>
          <a:prstGeom prst="rect">
            <a:avLst/>
          </a:prstGeom>
          <a:noFill/>
          <a:ln/>
        </p:spPr>
        <p:txBody>
          <a:bodyPr wrap="none" lIns="0" tIns="0" rIns="0" bIns="0" rtlCol="0" anchor="t"/>
          <a:lstStyle/>
          <a:p>
            <a:pPr algn="l" indent="0" marL="0">
              <a:lnSpc>
                <a:spcPct val="119000"/>
              </a:lnSpc>
              <a:buNone/>
            </a:pPr>
            <a:r>
              <a:rPr lang="en-US" sz="1150" dirty="0">
                <a:solidFill>
                  <a:srgbClr val="3C3939"/>
                </a:solidFill>
                <a:latin typeface="Inter" pitchFamily="34" charset="0"/>
                <a:ea typeface="Inter" pitchFamily="34" charset="-122"/>
                <a:cs typeface="Inter" pitchFamily="34" charset="-120"/>
              </a:rPr>
              <a:t>KP3</a:t>
            </a:r>
            <a:endParaRPr lang="en-US" sz="1150" dirty="0"/>
          </a:p>
        </p:txBody>
      </p:sp>
      <p:sp>
        <p:nvSpPr>
          <p:cNvPr id="4" name="Text 2"/>
          <p:cNvSpPr/>
          <p:nvPr/>
        </p:nvSpPr>
        <p:spPr>
          <a:xfrm>
            <a:off x="661475" y="1071959"/>
            <a:ext cx="9926191" cy="581422"/>
          </a:xfrm>
          <a:prstGeom prst="rect">
            <a:avLst/>
          </a:prstGeom>
          <a:noFill/>
          <a:ln/>
        </p:spPr>
        <p:txBody>
          <a:bodyPr wrap="none" lIns="0" tIns="0" rIns="0" bIns="0" rtlCol="0" anchor="t"/>
          <a:lstStyle/>
          <a:p>
            <a:pPr algn="l" indent="0" marL="0">
              <a:lnSpc>
                <a:spcPct val="104000"/>
              </a:lnSpc>
              <a:buNone/>
            </a:pPr>
            <a:r>
              <a:rPr lang="en-US" sz="3650" b="1" dirty="0">
                <a:solidFill>
                  <a:srgbClr val="1B1B27"/>
                </a:solidFill>
                <a:latin typeface="Inter Bold" pitchFamily="34" charset="0"/>
                <a:ea typeface="Inter Bold" pitchFamily="34" charset="-122"/>
                <a:cs typeface="Inter Bold" pitchFamily="34" charset="-120"/>
              </a:rPr>
              <a:t>Daodejing 25: The Dao as Cosmic Source</a:t>
            </a:r>
            <a:endParaRPr lang="en-US" sz="3650" dirty="0"/>
          </a:p>
        </p:txBody>
      </p:sp>
      <p:sp>
        <p:nvSpPr>
          <p:cNvPr id="5" name="Shape 3"/>
          <p:cNvSpPr/>
          <p:nvPr/>
        </p:nvSpPr>
        <p:spPr>
          <a:xfrm>
            <a:off x="661475" y="1873151"/>
            <a:ext cx="25399" cy="1393627"/>
          </a:xfrm>
          <a:prstGeom prst="roundRect">
            <a:avLst>
              <a:gd name="adj" fmla="val 60001"/>
            </a:avLst>
          </a:prstGeom>
          <a:solidFill>
            <a:srgbClr val="1B1B27"/>
          </a:solidFill>
          <a:ln/>
        </p:spPr>
      </p:sp>
      <p:sp>
        <p:nvSpPr>
          <p:cNvPr id="6" name="Text 4"/>
          <p:cNvSpPr/>
          <p:nvPr/>
        </p:nvSpPr>
        <p:spPr>
          <a:xfrm>
            <a:off x="940570" y="2037953"/>
            <a:ext cx="10589650" cy="1064022"/>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There is a thing formed from confusion and born before heaven and earth. Silent, solitary, alone and unchanging. It revolves everywhere and is never in danger. It can be the mother of all under heaven. I do not know its name, but I style it 'the Dao'… Thus the Dao is great, heaven is great, earth is great, and the king is great as well… Men emulate earth; earth emulates heaven; heaven emulates the Dao; the Dao emulates spontaneity. — Daodejing 25 (Eno trans.)</a:t>
            </a:r>
            <a:endParaRPr lang="en-US" sz="1450" dirty="0"/>
          </a:p>
        </p:txBody>
      </p:sp>
      <p:sp>
        <p:nvSpPr>
          <p:cNvPr id="7" name="Shape 5"/>
          <p:cNvSpPr/>
          <p:nvPr/>
        </p:nvSpPr>
        <p:spPr>
          <a:xfrm>
            <a:off x="661475" y="3431580"/>
            <a:ext cx="5361151" cy="1295400"/>
          </a:xfrm>
          <a:prstGeom prst="roundRect">
            <a:avLst>
              <a:gd name="adj" fmla="val 6033"/>
            </a:avLst>
          </a:prstGeom>
          <a:solidFill>
            <a:srgbClr val="F2EEEE"/>
          </a:solidFill>
          <a:ln w="6350">
            <a:solidFill>
              <a:srgbClr val="D8D4D4"/>
            </a:solidFill>
            <a:prstDash val="solid"/>
          </a:ln>
        </p:spPr>
      </p:sp>
      <p:sp>
        <p:nvSpPr>
          <p:cNvPr id="8" name="Text 6"/>
          <p:cNvSpPr/>
          <p:nvPr/>
        </p:nvSpPr>
        <p:spPr>
          <a:xfrm>
            <a:off x="853855" y="3623965"/>
            <a:ext cx="2325729" cy="290711"/>
          </a:xfrm>
          <a:prstGeom prst="rect">
            <a:avLst/>
          </a:prstGeom>
          <a:noFill/>
          <a:ln/>
        </p:spPr>
        <p:txBody>
          <a:bodyPr wrap="none" lIns="0" tIns="0" rIns="0" bIns="0" rtlCol="0" anchor="t"/>
          <a:lstStyle/>
          <a:p>
            <a:pPr algn="l" indent="0" marL="0">
              <a:lnSpc>
                <a:spcPct val="104000"/>
              </a:lnSpc>
              <a:buNone/>
            </a:pPr>
            <a:r>
              <a:rPr lang="en-US" sz="1800" b="1" dirty="0">
                <a:solidFill>
                  <a:srgbClr val="3C3939"/>
                </a:solidFill>
                <a:latin typeface="Inter Bold" pitchFamily="34" charset="0"/>
                <a:ea typeface="Inter Bold" pitchFamily="34" charset="-122"/>
                <a:cs typeface="Inter Bold" pitchFamily="34" charset="-120"/>
              </a:rPr>
              <a:t>Temporal Priority</a:t>
            </a:r>
            <a:endParaRPr lang="en-US" sz="1800" dirty="0"/>
          </a:p>
        </p:txBody>
      </p:sp>
      <p:sp>
        <p:nvSpPr>
          <p:cNvPr id="9" name="Text 7"/>
          <p:cNvSpPr/>
          <p:nvPr/>
        </p:nvSpPr>
        <p:spPr>
          <a:xfrm>
            <a:off x="853855" y="4002584"/>
            <a:ext cx="4976390" cy="532011"/>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"Born before heaven and earth" — outside the framework of time and differentiation.</a:t>
            </a:r>
            <a:endParaRPr lang="en-US" sz="1450" dirty="0"/>
          </a:p>
        </p:txBody>
      </p:sp>
      <p:sp>
        <p:nvSpPr>
          <p:cNvPr id="10" name="Shape 8"/>
          <p:cNvSpPr/>
          <p:nvPr/>
        </p:nvSpPr>
        <p:spPr>
          <a:xfrm>
            <a:off x="6169069" y="3431580"/>
            <a:ext cx="5361151" cy="1295400"/>
          </a:xfrm>
          <a:prstGeom prst="roundRect">
            <a:avLst>
              <a:gd name="adj" fmla="val 6033"/>
            </a:avLst>
          </a:prstGeom>
          <a:solidFill>
            <a:srgbClr val="F2EEEE"/>
          </a:solidFill>
          <a:ln w="6350">
            <a:solidFill>
              <a:srgbClr val="D8D4D4"/>
            </a:solidFill>
            <a:prstDash val="solid"/>
          </a:ln>
        </p:spPr>
      </p:sp>
      <p:sp>
        <p:nvSpPr>
          <p:cNvPr id="11" name="Text 9"/>
          <p:cNvSpPr/>
          <p:nvPr/>
        </p:nvSpPr>
        <p:spPr>
          <a:xfrm>
            <a:off x="6361449" y="3623965"/>
            <a:ext cx="2325729" cy="290711"/>
          </a:xfrm>
          <a:prstGeom prst="rect">
            <a:avLst/>
          </a:prstGeom>
          <a:noFill/>
          <a:ln/>
        </p:spPr>
        <p:txBody>
          <a:bodyPr wrap="none" lIns="0" tIns="0" rIns="0" bIns="0" rtlCol="0" anchor="t"/>
          <a:lstStyle/>
          <a:p>
            <a:pPr algn="l" indent="0" marL="0">
              <a:lnSpc>
                <a:spcPct val="104000"/>
              </a:lnSpc>
              <a:buNone/>
            </a:pPr>
            <a:r>
              <a:rPr lang="en-US" sz="1800" b="1" dirty="0">
                <a:solidFill>
                  <a:srgbClr val="3C3939"/>
                </a:solidFill>
                <a:latin typeface="Inter Bold" pitchFamily="34" charset="0"/>
                <a:ea typeface="Inter Bold" pitchFamily="34" charset="-122"/>
                <a:cs typeface="Inter Bold" pitchFamily="34" charset="-120"/>
              </a:rPr>
              <a:t>Linguistic Humility</a:t>
            </a:r>
            <a:endParaRPr lang="en-US" sz="1800" dirty="0"/>
          </a:p>
        </p:txBody>
      </p:sp>
      <p:sp>
        <p:nvSpPr>
          <p:cNvPr id="12" name="Text 10"/>
          <p:cNvSpPr/>
          <p:nvPr/>
        </p:nvSpPr>
        <p:spPr>
          <a:xfrm>
            <a:off x="6361449" y="4002584"/>
            <a:ext cx="4976390" cy="532011"/>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"I do not know its name, but I style it 'the Dao'" — naming acknowledged as provisional.</a:t>
            </a:r>
            <a:endParaRPr lang="en-US" sz="1450" dirty="0"/>
          </a:p>
        </p:txBody>
      </p:sp>
      <p:sp>
        <p:nvSpPr>
          <p:cNvPr id="13" name="Shape 11"/>
          <p:cNvSpPr/>
          <p:nvPr/>
        </p:nvSpPr>
        <p:spPr>
          <a:xfrm>
            <a:off x="661475" y="4873427"/>
            <a:ext cx="5361151" cy="1295400"/>
          </a:xfrm>
          <a:prstGeom prst="roundRect">
            <a:avLst>
              <a:gd name="adj" fmla="val 6033"/>
            </a:avLst>
          </a:prstGeom>
          <a:solidFill>
            <a:srgbClr val="F2EEEE"/>
          </a:solidFill>
          <a:ln w="6350">
            <a:solidFill>
              <a:srgbClr val="D8D4D4"/>
            </a:solidFill>
            <a:prstDash val="solid"/>
          </a:ln>
        </p:spPr>
      </p:sp>
      <p:sp>
        <p:nvSpPr>
          <p:cNvPr id="14" name="Text 12"/>
          <p:cNvSpPr/>
          <p:nvPr/>
        </p:nvSpPr>
        <p:spPr>
          <a:xfrm>
            <a:off x="853855" y="5065812"/>
            <a:ext cx="2325729" cy="290711"/>
          </a:xfrm>
          <a:prstGeom prst="rect">
            <a:avLst/>
          </a:prstGeom>
          <a:noFill/>
          <a:ln/>
        </p:spPr>
        <p:txBody>
          <a:bodyPr wrap="none" lIns="0" tIns="0" rIns="0" bIns="0" rtlCol="0" anchor="t"/>
          <a:lstStyle/>
          <a:p>
            <a:pPr algn="l" indent="0" marL="0">
              <a:lnSpc>
                <a:spcPct val="104000"/>
              </a:lnSpc>
              <a:buNone/>
            </a:pPr>
            <a:r>
              <a:rPr lang="en-US" sz="1800" b="1" dirty="0">
                <a:solidFill>
                  <a:srgbClr val="3C3939"/>
                </a:solidFill>
                <a:latin typeface="Inter Bold" pitchFamily="34" charset="0"/>
                <a:ea typeface="Inter Bold" pitchFamily="34" charset="-122"/>
                <a:cs typeface="Inter Bold" pitchFamily="34" charset="-120"/>
              </a:rPr>
              <a:t>Political Claim</a:t>
            </a:r>
            <a:endParaRPr lang="en-US" sz="1800" dirty="0"/>
          </a:p>
        </p:txBody>
      </p:sp>
      <p:sp>
        <p:nvSpPr>
          <p:cNvPr id="15" name="Text 13"/>
          <p:cNvSpPr/>
          <p:nvPr/>
        </p:nvSpPr>
        <p:spPr>
          <a:xfrm>
            <a:off x="853855" y="5444430"/>
            <a:ext cx="4976390" cy="532011"/>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The king as one of the "four great ones" — a profoundly political claim embedded in metaphysics.</a:t>
            </a:r>
            <a:endParaRPr lang="en-US" sz="1450" dirty="0"/>
          </a:p>
        </p:txBody>
      </p:sp>
      <p:sp>
        <p:nvSpPr>
          <p:cNvPr id="16" name="Shape 14"/>
          <p:cNvSpPr/>
          <p:nvPr/>
        </p:nvSpPr>
        <p:spPr>
          <a:xfrm>
            <a:off x="6169069" y="4873427"/>
            <a:ext cx="5361151" cy="1295400"/>
          </a:xfrm>
          <a:prstGeom prst="roundRect">
            <a:avLst>
              <a:gd name="adj" fmla="val 6033"/>
            </a:avLst>
          </a:prstGeom>
          <a:solidFill>
            <a:srgbClr val="F2EEEE"/>
          </a:solidFill>
          <a:ln w="6350">
            <a:solidFill>
              <a:srgbClr val="D8D4D4"/>
            </a:solidFill>
            <a:prstDash val="solid"/>
          </a:ln>
        </p:spPr>
      </p:sp>
      <p:sp>
        <p:nvSpPr>
          <p:cNvPr id="17" name="Text 15"/>
          <p:cNvSpPr/>
          <p:nvPr/>
        </p:nvSpPr>
        <p:spPr>
          <a:xfrm>
            <a:off x="6361449" y="5065812"/>
            <a:ext cx="2325729" cy="290711"/>
          </a:xfrm>
          <a:prstGeom prst="rect">
            <a:avLst/>
          </a:prstGeom>
          <a:noFill/>
          <a:ln/>
        </p:spPr>
        <p:txBody>
          <a:bodyPr wrap="none" lIns="0" tIns="0" rIns="0" bIns="0" rtlCol="0" anchor="t"/>
          <a:lstStyle/>
          <a:p>
            <a:pPr algn="l" indent="0" marL="0">
              <a:lnSpc>
                <a:spcPct val="104000"/>
              </a:lnSpc>
              <a:buNone/>
            </a:pPr>
            <a:r>
              <a:rPr lang="en-US" sz="1800" b="1" dirty="0">
                <a:solidFill>
                  <a:srgbClr val="3C3939"/>
                </a:solidFill>
                <a:latin typeface="Inter Bold" pitchFamily="34" charset="0"/>
                <a:ea typeface="Inter Bold" pitchFamily="34" charset="-122"/>
                <a:cs typeface="Inter Bold" pitchFamily="34" charset="-120"/>
              </a:rPr>
              <a:t>Ziran</a:t>
            </a:r>
            <a:endParaRPr lang="en-US" sz="1800" dirty="0"/>
          </a:p>
        </p:txBody>
      </p:sp>
      <p:sp>
        <p:nvSpPr>
          <p:cNvPr id="18" name="Text 16"/>
          <p:cNvSpPr/>
          <p:nvPr/>
        </p:nvSpPr>
        <p:spPr>
          <a:xfrm>
            <a:off x="6361449" y="5444430"/>
            <a:ext cx="4976390" cy="532011"/>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The Dao "emulates spontaneity" — not an entity but a mode of self-originating action.</a:t>
            </a:r>
            <a:endParaRPr lang="en-US" sz="14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Shape 0"/>
          <p:cNvSpPr/>
          <p:nvPr/>
        </p:nvSpPr>
        <p:spPr>
          <a:xfrm>
            <a:off x="661475" y="1094085"/>
            <a:ext cx="485763" cy="304602"/>
          </a:xfrm>
          <a:prstGeom prst="roundRect">
            <a:avLst>
              <a:gd name="adj" fmla="val 19547"/>
            </a:avLst>
          </a:prstGeom>
          <a:solidFill>
            <a:srgbClr val="E1E1EA"/>
          </a:solidFill>
          <a:ln/>
        </p:spPr>
      </p:sp>
      <p:sp>
        <p:nvSpPr>
          <p:cNvPr id="3" name="Text 1"/>
          <p:cNvSpPr/>
          <p:nvPr/>
        </p:nvSpPr>
        <p:spPr>
          <a:xfrm>
            <a:off x="767735" y="1147167"/>
            <a:ext cx="882826" cy="198438"/>
          </a:xfrm>
          <a:prstGeom prst="rect">
            <a:avLst/>
          </a:prstGeom>
          <a:noFill/>
          <a:ln/>
        </p:spPr>
        <p:txBody>
          <a:bodyPr wrap="none" lIns="0" tIns="0" rIns="0" bIns="0" rtlCol="0" anchor="t"/>
          <a:lstStyle/>
          <a:p>
            <a:pPr algn="l" indent="0" marL="0">
              <a:lnSpc>
                <a:spcPct val="117000"/>
              </a:lnSpc>
              <a:buNone/>
            </a:pPr>
            <a:r>
              <a:rPr lang="en-US" sz="1100" dirty="0">
                <a:solidFill>
                  <a:srgbClr val="3C3939"/>
                </a:solidFill>
                <a:latin typeface="Inter" pitchFamily="34" charset="0"/>
                <a:ea typeface="Inter" pitchFamily="34" charset="-122"/>
                <a:cs typeface="Inter" pitchFamily="34" charset="-120"/>
              </a:rPr>
              <a:t>KP3</a:t>
            </a:r>
            <a:endParaRPr lang="en-US" sz="1100" dirty="0"/>
          </a:p>
        </p:txBody>
      </p:sp>
      <p:sp>
        <p:nvSpPr>
          <p:cNvPr id="4" name="Text 2"/>
          <p:cNvSpPr/>
          <p:nvPr/>
        </p:nvSpPr>
        <p:spPr>
          <a:xfrm>
            <a:off x="661475" y="1451769"/>
            <a:ext cx="10868745" cy="1107480"/>
          </a:xfrm>
          <a:prstGeom prst="rect">
            <a:avLst/>
          </a:prstGeom>
          <a:noFill/>
          <a:ln/>
        </p:spPr>
        <p:txBody>
          <a:bodyPr wrap="square" lIns="0" tIns="0" rIns="0" bIns="0" rtlCol="0" anchor="t">
            <a:normAutofit/>
          </a:bodyPr>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Wang Bi's Justification and the Numbered Argument</a:t>
            </a:r>
            <a:endParaRPr lang="en-US" sz="3450" dirty="0"/>
          </a:p>
        </p:txBody>
      </p:sp>
      <p:sp>
        <p:nvSpPr>
          <p:cNvPr id="5" name="Shape 3"/>
          <p:cNvSpPr/>
          <p:nvPr/>
        </p:nvSpPr>
        <p:spPr>
          <a:xfrm>
            <a:off x="533982" y="2758579"/>
            <a:ext cx="5473265" cy="3005237"/>
          </a:xfrm>
          <a:prstGeom prst="roundRect">
            <a:avLst>
              <a:gd name="adj" fmla="val 4246"/>
            </a:avLst>
          </a:prstGeom>
          <a:solidFill>
            <a:srgbClr val="1B1B27"/>
          </a:solidFill>
          <a:ln/>
        </p:spPr>
      </p:sp>
      <p:sp>
        <p:nvSpPr>
          <p:cNvPr id="6" name="Text 4"/>
          <p:cNvSpPr/>
          <p:nvPr/>
        </p:nvSpPr>
        <p:spPr>
          <a:xfrm>
            <a:off x="711182" y="2891433"/>
            <a:ext cx="3349541" cy="276920"/>
          </a:xfrm>
          <a:prstGeom prst="rect">
            <a:avLst/>
          </a:prstGeom>
          <a:noFill/>
          <a:ln/>
        </p:spPr>
        <p:txBody>
          <a:bodyPr wrap="none" lIns="0" tIns="0" rIns="0" bIns="0" rtlCol="0" anchor="t"/>
          <a:lstStyle/>
          <a:p>
            <a:pPr algn="l" indent="0" marL="0">
              <a:lnSpc>
                <a:spcPct val="104000"/>
              </a:lnSpc>
              <a:buNone/>
            </a:pPr>
            <a:r>
              <a:rPr lang="en-US" sz="1700" b="1" dirty="0">
                <a:solidFill>
                  <a:srgbClr val="FFFFFF"/>
                </a:solidFill>
                <a:latin typeface="Inter Bold" pitchFamily="34" charset="0"/>
                <a:ea typeface="Inter Bold" pitchFamily="34" charset="-122"/>
                <a:cs typeface="Inter Bold" pitchFamily="34" charset="-120"/>
              </a:rPr>
              <a:t>The Numbered Argument</a:t>
            </a:r>
            <a:endParaRPr lang="en-US" sz="1700" dirty="0"/>
          </a:p>
        </p:txBody>
      </p:sp>
      <p:sp>
        <p:nvSpPr>
          <p:cNvPr id="7" name="Text 5"/>
          <p:cNvSpPr/>
          <p:nvPr/>
        </p:nvSpPr>
        <p:spPr>
          <a:xfrm>
            <a:off x="711182" y="3301206"/>
            <a:ext cx="5118865" cy="2343051"/>
          </a:xfrm>
          <a:prstGeom prst="rect">
            <a:avLst/>
          </a:prstGeom>
          <a:noFill/>
          <a:ln/>
        </p:spPr>
        <p:txBody>
          <a:bodyPr wrap="square" lIns="0" tIns="0" rIns="0" bIns="0" rtlCol="0" anchor="t">
            <a:normAutofit/>
          </a:bodyPr>
          <a:lstStyle/>
          <a:p>
            <a:pPr algn="l" indent="0" marL="0">
              <a:lnSpc>
                <a:spcPct val="117000"/>
              </a:lnSpc>
              <a:buNone/>
            </a:pPr>
            <a:r>
              <a:rPr lang="en-US" sz="1350" b="1" dirty="0">
                <a:solidFill>
                  <a:srgbClr val="FFFFFF"/>
                </a:solidFill>
                <a:latin typeface="Inter Bold" pitchFamily="34" charset="0"/>
                <a:ea typeface="Inter Bold" pitchFamily="34" charset="-122"/>
                <a:cs typeface="Inter Bold" pitchFamily="34" charset="-120"/>
              </a:rPr>
              <a:t>P1:</a:t>
            </a:r>
            <a:pPr algn="l" indent="0" marL="0">
              <a:lnSpc>
                <a:spcPct val="117000"/>
              </a:lnSpc>
              <a:spcAft>
                <a:spcPts val="900"/>
              </a:spcAft>
              <a:buNone/>
            </a:pPr>
            <a:r>
              <a:rPr lang="en-US" sz="1350" dirty="0">
                <a:solidFill>
                  <a:srgbClr val="FFFFFF"/>
                </a:solidFill>
                <a:latin typeface="Inter" pitchFamily="34" charset="0"/>
                <a:ea typeface="Inter" pitchFamily="34" charset="-122"/>
                <a:cs typeface="Inter" pitchFamily="34" charset="-120"/>
              </a:rPr>
              <a:t> The Dao "arose before Heaven and earth" — temporally and ontologically prior to all particular things.</a:t>
            </a:r>
            <a:endParaRPr lang="en-US" sz="1350" dirty="0"/>
          </a:p>
          <a:p>
            <a:pPr algn="l" indent="0" marL="0">
              <a:lnSpc>
                <a:spcPct val="117000"/>
              </a:lnSpc>
              <a:buNone/>
            </a:pPr>
            <a:r>
              <a:rPr lang="en-US" sz="1350" b="1" dirty="0">
                <a:solidFill>
                  <a:srgbClr val="FFFFFF"/>
                </a:solidFill>
                <a:latin typeface="Inter Bold" pitchFamily="34" charset="0"/>
                <a:ea typeface="Inter Bold" pitchFamily="34" charset="-122"/>
                <a:cs typeface="Inter Bold" pitchFamily="34" charset="-120"/>
              </a:rPr>
              <a:t>P2:</a:t>
            </a:r>
            <a:pPr algn="l" indent="0" marL="0">
              <a:lnSpc>
                <a:spcPct val="117000"/>
              </a:lnSpc>
              <a:spcAft>
                <a:spcPts val="900"/>
              </a:spcAft>
              <a:buNone/>
            </a:pPr>
            <a:r>
              <a:rPr lang="en-US" sz="1350" dirty="0">
                <a:solidFill>
                  <a:srgbClr val="FFFFFF"/>
                </a:solidFill>
                <a:latin typeface="Inter" pitchFamily="34" charset="0"/>
                <a:ea typeface="Inter" pitchFamily="34" charset="-122"/>
                <a:cs typeface="Inter" pitchFamily="34" charset="-120"/>
              </a:rPr>
              <a:t> The Dao is "silent, solitary, alone and unchanging" — it has none of the relational properties of ordinary beings.</a:t>
            </a:r>
            <a:endParaRPr lang="en-US" sz="1350" dirty="0"/>
          </a:p>
          <a:p>
            <a:pPr algn="l" indent="0" marL="0">
              <a:lnSpc>
                <a:spcPct val="117000"/>
              </a:lnSpc>
              <a:buNone/>
            </a:pPr>
            <a:r>
              <a:rPr lang="en-US" sz="1350" b="1" dirty="0">
                <a:solidFill>
                  <a:srgbClr val="FFFFFF"/>
                </a:solidFill>
                <a:latin typeface="Inter Bold" pitchFamily="34" charset="0"/>
                <a:ea typeface="Inter Bold" pitchFamily="34" charset="-122"/>
                <a:cs typeface="Inter Bold" pitchFamily="34" charset="-120"/>
              </a:rPr>
              <a:t>P3:</a:t>
            </a:r>
            <a:pPr algn="l" indent="0" marL="0">
              <a:lnSpc>
                <a:spcPct val="117000"/>
              </a:lnSpc>
              <a:spcAft>
                <a:spcPts val="900"/>
              </a:spcAft>
              <a:buNone/>
            </a:pPr>
            <a:r>
              <a:rPr lang="en-US" sz="1350" dirty="0">
                <a:solidFill>
                  <a:srgbClr val="FFFFFF"/>
                </a:solidFill>
                <a:latin typeface="Inter" pitchFamily="34" charset="0"/>
                <a:ea typeface="Inter" pitchFamily="34" charset="-122"/>
                <a:cs typeface="Inter" pitchFamily="34" charset="-120"/>
              </a:rPr>
              <a:t> Because it has no determinate properties, it cannot be named using ordinary language.</a:t>
            </a:r>
            <a:endParaRPr lang="en-US" sz="1350" dirty="0"/>
          </a:p>
          <a:p>
            <a:pPr algn="l" indent="0" marL="0">
              <a:lnSpc>
                <a:spcPct val="117000"/>
              </a:lnSpc>
              <a:buNone/>
            </a:pPr>
            <a:r>
              <a:rPr lang="en-US" sz="1350" b="1" dirty="0">
                <a:solidFill>
                  <a:srgbClr val="FFFFFF"/>
                </a:solidFill>
                <a:latin typeface="Inter Bold" pitchFamily="34" charset="0"/>
                <a:ea typeface="Inter Bold" pitchFamily="34" charset="-122"/>
                <a:cs typeface="Inter Bold" pitchFamily="34" charset="-120"/>
              </a:rPr>
              <a:t>Conclusion:</a:t>
            </a:r>
            <a:pPr algn="l" indent="0" marL="0">
              <a:lnSpc>
                <a:spcPct val="117000"/>
              </a:lnSpc>
              <a:buNone/>
            </a:pPr>
            <a:r>
              <a:rPr lang="en-US" sz="1350" dirty="0">
                <a:solidFill>
                  <a:srgbClr val="FFFFFF"/>
                </a:solidFill>
                <a:latin typeface="Inter" pitchFamily="34" charset="0"/>
                <a:ea typeface="Inter" pitchFamily="34" charset="-122"/>
                <a:cs typeface="Inter" pitchFamily="34" charset="-120"/>
              </a:rPr>
              <a:t> The text can only gesture toward the Dao through explicitly provisional naming and the via negativa.</a:t>
            </a:r>
            <a:endParaRPr lang="en-US" sz="1350" dirty="0"/>
          </a:p>
        </p:txBody>
      </p:sp>
      <p:sp>
        <p:nvSpPr>
          <p:cNvPr id="8" name="Text 6"/>
          <p:cNvSpPr/>
          <p:nvPr/>
        </p:nvSpPr>
        <p:spPr>
          <a:xfrm>
            <a:off x="6318290" y="2891433"/>
            <a:ext cx="4340017" cy="276920"/>
          </a:xfrm>
          <a:prstGeom prst="rect">
            <a:avLst/>
          </a:prstGeom>
          <a:noFill/>
          <a:ln/>
        </p:spPr>
        <p:txBody>
          <a:bodyPr wrap="none" lIns="0" tIns="0" rIns="0" bIns="0" rtlCol="0" anchor="t"/>
          <a:lstStyle/>
          <a:p>
            <a:pPr algn="l" indent="0" marL="0">
              <a:lnSpc>
                <a:spcPct val="104000"/>
              </a:lnSpc>
              <a:buNone/>
            </a:pPr>
            <a:r>
              <a:rPr lang="en-US" sz="1700" b="1" dirty="0">
                <a:solidFill>
                  <a:srgbClr val="1B1B27"/>
                </a:solidFill>
                <a:latin typeface="Inter Bold" pitchFamily="34" charset="0"/>
                <a:ea typeface="Inter Bold" pitchFamily="34" charset="-122"/>
                <a:cs typeface="Inter Bold" pitchFamily="34" charset="-120"/>
              </a:rPr>
              <a:t>Wang Bi's Philosophical Necessity</a:t>
            </a:r>
            <a:endParaRPr lang="en-US" sz="1700" dirty="0"/>
          </a:p>
        </p:txBody>
      </p:sp>
      <p:sp>
        <p:nvSpPr>
          <p:cNvPr id="9" name="Text 7"/>
          <p:cNvSpPr/>
          <p:nvPr/>
        </p:nvSpPr>
        <p:spPr>
          <a:xfrm>
            <a:off x="6318290" y="3301206"/>
            <a:ext cx="5218280" cy="2103934"/>
          </a:xfrm>
          <a:prstGeom prst="rect">
            <a:avLst/>
          </a:prstGeom>
          <a:noFill/>
          <a:ln/>
        </p:spPr>
        <p:txBody>
          <a:bodyPr wrap="square" lIns="0" tIns="0" rIns="0" bIns="0" rtlCol="0" anchor="t">
            <a:normAutofit/>
          </a:bodyPr>
          <a:lstStyle/>
          <a:p>
            <a:pPr algn="l" indent="0" marL="0">
              <a:lnSpc>
                <a:spcPct val="117000"/>
              </a:lnSpc>
              <a:spcAft>
                <a:spcPts val="900"/>
              </a:spcAft>
              <a:buNone/>
            </a:pPr>
            <a:r>
              <a:rPr lang="en-US" sz="1350" dirty="0">
                <a:solidFill>
                  <a:srgbClr val="3C3939"/>
                </a:solidFill>
                <a:latin typeface="Inter" pitchFamily="34" charset="0"/>
                <a:ea typeface="Inter" pitchFamily="34" charset="-122"/>
                <a:cs typeface="Inter" pitchFamily="34" charset="-120"/>
              </a:rPr>
              <a:t>"If it were warm, it could not be cold; if it were the note gong, it could not be the note shang; if it had a form, it would necessarily possess the means of being distinguished from other things."</a:t>
            </a:r>
            <a:endParaRPr lang="en-US" sz="1350" dirty="0"/>
          </a:p>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Any being with determinate qualities is limited by those qualities. The Dao, as source of all particular beings, must be </a:t>
            </a:r>
            <a:pPr algn="l" indent="0" marL="0">
              <a:lnSpc>
                <a:spcPct val="117000"/>
              </a:lnSpc>
              <a:buNone/>
            </a:pPr>
            <a:r>
              <a:rPr lang="en-US" sz="1350" b="1" dirty="0">
                <a:solidFill>
                  <a:srgbClr val="3C3939"/>
                </a:solidFill>
                <a:latin typeface="Inter Bold" pitchFamily="34" charset="0"/>
                <a:ea typeface="Inter Bold" pitchFamily="34" charset="-122"/>
                <a:cs typeface="Inter Bold" pitchFamily="34" charset="-120"/>
              </a:rPr>
              <a:t>no particular thing</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This reasoning would later resonate powerfully with Buddhist </a:t>
            </a:r>
            <a:pPr algn="l" indent="0" marL="0">
              <a:lnSpc>
                <a:spcPct val="117000"/>
              </a:lnSpc>
              <a:buNone/>
            </a:pPr>
            <a:r>
              <a:rPr lang="en-US" sz="1350" i="1" dirty="0">
                <a:solidFill>
                  <a:srgbClr val="3C3939"/>
                </a:solidFill>
                <a:latin typeface="Inter" pitchFamily="34" charset="0"/>
                <a:ea typeface="Inter" pitchFamily="34" charset="-122"/>
                <a:cs typeface="Inter" pitchFamily="34" charset="-120"/>
              </a:rPr>
              <a:t>sunyata</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(emptiness) philosophy.</a:t>
            </a:r>
            <a:endParaRPr lang="en-US" sz="13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Shape 0"/>
          <p:cNvSpPr/>
          <p:nvPr/>
        </p:nvSpPr>
        <p:spPr>
          <a:xfrm>
            <a:off x="661475" y="872927"/>
            <a:ext cx="582896" cy="385961"/>
          </a:xfrm>
          <a:prstGeom prst="roundRect">
            <a:avLst>
              <a:gd name="adj" fmla="val 18512"/>
            </a:avLst>
          </a:prstGeom>
          <a:solidFill>
            <a:srgbClr val="E1E1EA"/>
          </a:solidFill>
          <a:ln/>
        </p:spPr>
      </p:sp>
      <p:sp>
        <p:nvSpPr>
          <p:cNvPr id="3" name="Text 1"/>
          <p:cNvSpPr/>
          <p:nvPr/>
        </p:nvSpPr>
        <p:spPr>
          <a:xfrm>
            <a:off x="788968" y="936625"/>
            <a:ext cx="937495" cy="258564"/>
          </a:xfrm>
          <a:prstGeom prst="rect">
            <a:avLst/>
          </a:prstGeom>
          <a:noFill/>
          <a:ln/>
        </p:spPr>
        <p:txBody>
          <a:bodyPr wrap="none" lIns="0" tIns="0" rIns="0" bIns="0" rtlCol="0" anchor="t"/>
          <a:lstStyle/>
          <a:p>
            <a:pPr algn="l" indent="0" marL="0">
              <a:lnSpc>
                <a:spcPct val="127000"/>
              </a:lnSpc>
              <a:buNone/>
            </a:pPr>
            <a:r>
              <a:rPr lang="en-US" sz="1300" dirty="0">
                <a:solidFill>
                  <a:srgbClr val="3C3939"/>
                </a:solidFill>
                <a:latin typeface="Inter" pitchFamily="34" charset="0"/>
                <a:ea typeface="Inter" pitchFamily="34" charset="-122"/>
                <a:cs typeface="Inter" pitchFamily="34" charset="-120"/>
              </a:rPr>
              <a:t>KP3</a:t>
            </a:r>
            <a:endParaRPr lang="en-US" sz="1300" dirty="0"/>
          </a:p>
        </p:txBody>
      </p:sp>
      <p:sp>
        <p:nvSpPr>
          <p:cNvPr id="4" name="Text 2"/>
          <p:cNvSpPr/>
          <p:nvPr/>
        </p:nvSpPr>
        <p:spPr>
          <a:xfrm>
            <a:off x="661475" y="1335385"/>
            <a:ext cx="10405802"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Ziran and Comparison with Confucius</a:t>
            </a:r>
            <a:endParaRPr lang="en-US" sz="4150" dirty="0"/>
          </a:p>
        </p:txBody>
      </p:sp>
      <p:sp>
        <p:nvSpPr>
          <p:cNvPr id="5" name="Text 3"/>
          <p:cNvSpPr/>
          <p:nvPr/>
        </p:nvSpPr>
        <p:spPr>
          <a:xfrm>
            <a:off x="661475" y="2286893"/>
            <a:ext cx="10868745" cy="1292622"/>
          </a:xfrm>
          <a:prstGeom prst="rect">
            <a:avLst/>
          </a:prstGeom>
          <a:noFill/>
          <a:ln/>
        </p:spPr>
        <p:txBody>
          <a:bodyPr wrap="square" lIns="0" tIns="0" rIns="0" bIns="0" rtlCol="0" anchor="t">
            <a:normAutofit/>
          </a:bodyPr>
          <a:lstStyle/>
          <a:p>
            <a:pPr algn="l" indent="0" marL="0">
              <a:lnSpc>
                <a:spcPct val="127000"/>
              </a:lnSpc>
              <a:buNone/>
            </a:pPr>
            <a:r>
              <a:rPr lang="en-US" sz="1650" b="1" dirty="0">
                <a:solidFill>
                  <a:srgbClr val="3C3939"/>
                </a:solidFill>
                <a:latin typeface="Inter Bold" pitchFamily="34" charset="0"/>
                <a:ea typeface="Inter Bold" pitchFamily="34" charset="-122"/>
                <a:cs typeface="Inter Bold" pitchFamily="34" charset="-120"/>
              </a:rPr>
              <a:t>Emulation, not creation ex nihilo:</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"Men emulate earth; earth emulates heaven; heaven emulates the Dao; the Dao emulates spontaneity (ziran)." As Eno's Glossary explains, ziran "describes a thing as it is in itself, without regard for forces that may act upon it: spontaneous." The Dao does not create through an act of will; it simply is the pattern of "self-so-ness" that the cosmos follows when left to its own processes.</a:t>
            </a:r>
            <a:endParaRPr lang="en-US" sz="1650" dirty="0"/>
          </a:p>
        </p:txBody>
      </p:sp>
      <p:sp>
        <p:nvSpPr>
          <p:cNvPr id="6" name="Shape 4"/>
          <p:cNvSpPr/>
          <p:nvPr/>
        </p:nvSpPr>
        <p:spPr>
          <a:xfrm>
            <a:off x="661475" y="3794820"/>
            <a:ext cx="10868745" cy="2190254"/>
          </a:xfrm>
          <a:prstGeom prst="roundRect">
            <a:avLst>
              <a:gd name="adj" fmla="val 4078"/>
            </a:avLst>
          </a:prstGeom>
          <a:solidFill>
            <a:srgbClr val="F2EEEE"/>
          </a:solidFill>
          <a:ln w="12700">
            <a:solidFill>
              <a:srgbClr val="D8D4D4"/>
            </a:solidFill>
            <a:prstDash val="solid"/>
          </a:ln>
        </p:spPr>
      </p:sp>
      <p:sp>
        <p:nvSpPr>
          <p:cNvPr id="7" name="Shape 5"/>
          <p:cNvSpPr/>
          <p:nvPr/>
        </p:nvSpPr>
        <p:spPr>
          <a:xfrm>
            <a:off x="674175" y="3807520"/>
            <a:ext cx="5421673" cy="2164854"/>
          </a:xfrm>
          <a:prstGeom prst="rect">
            <a:avLst/>
          </a:prstGeom>
          <a:solidFill>
            <a:srgbClr val="F2EEEE"/>
          </a:solidFill>
          <a:ln/>
        </p:spPr>
      </p:sp>
      <p:sp>
        <p:nvSpPr>
          <p:cNvPr id="8" name="Text 6"/>
          <p:cNvSpPr/>
          <p:nvPr/>
        </p:nvSpPr>
        <p:spPr>
          <a:xfrm>
            <a:off x="886795" y="4020145"/>
            <a:ext cx="2658004"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Confucian Model</a:t>
            </a:r>
            <a:endParaRPr lang="en-US" sz="2050" dirty="0"/>
          </a:p>
        </p:txBody>
      </p:sp>
      <p:sp>
        <p:nvSpPr>
          <p:cNvPr id="9" name="Text 7"/>
          <p:cNvSpPr/>
          <p:nvPr/>
        </p:nvSpPr>
        <p:spPr>
          <a:xfrm>
            <a:off x="886795" y="4467126"/>
            <a:ext cx="4996432" cy="1292622"/>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Confucius looks to the sage-kings Yao, Shun, and Yu as models for emulation — exemplary human beings who embody moral virtue through conscious cultivation.</a:t>
            </a:r>
            <a:endParaRPr lang="en-US" sz="1650" dirty="0"/>
          </a:p>
        </p:txBody>
      </p:sp>
      <p:sp>
        <p:nvSpPr>
          <p:cNvPr id="10" name="Shape 8"/>
          <p:cNvSpPr/>
          <p:nvPr/>
        </p:nvSpPr>
        <p:spPr>
          <a:xfrm>
            <a:off x="6095848" y="3807520"/>
            <a:ext cx="5421673" cy="2164854"/>
          </a:xfrm>
          <a:prstGeom prst="rect">
            <a:avLst/>
          </a:prstGeom>
          <a:solidFill>
            <a:srgbClr val="F2EEEE"/>
          </a:solidFill>
          <a:ln/>
        </p:spPr>
      </p:sp>
      <p:sp>
        <p:nvSpPr>
          <p:cNvPr id="11" name="Shape 9"/>
          <p:cNvSpPr/>
          <p:nvPr/>
        </p:nvSpPr>
        <p:spPr>
          <a:xfrm>
            <a:off x="6095848" y="3807520"/>
            <a:ext cx="25399" cy="2164854"/>
          </a:xfrm>
          <a:prstGeom prst="roundRect">
            <a:avLst>
              <a:gd name="adj" fmla="val 351632"/>
            </a:avLst>
          </a:prstGeom>
          <a:solidFill>
            <a:srgbClr val="D8D4D4"/>
          </a:solidFill>
          <a:ln/>
        </p:spPr>
      </p:sp>
      <p:sp>
        <p:nvSpPr>
          <p:cNvPr id="12" name="Text 10"/>
          <p:cNvSpPr/>
          <p:nvPr/>
        </p:nvSpPr>
        <p:spPr>
          <a:xfrm>
            <a:off x="6308468" y="4020145"/>
            <a:ext cx="2658004"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Daoist Model</a:t>
            </a:r>
            <a:endParaRPr lang="en-US" sz="2050" dirty="0"/>
          </a:p>
        </p:txBody>
      </p:sp>
      <p:sp>
        <p:nvSpPr>
          <p:cNvPr id="13" name="Text 11"/>
          <p:cNvSpPr/>
          <p:nvPr/>
        </p:nvSpPr>
        <p:spPr>
          <a:xfrm>
            <a:off x="6308468" y="4467126"/>
            <a:ext cx="4996432" cy="1292622"/>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The Daodejing looks to a transpersonal, natural process — the Dao itself, operating without intention. The Daoist ruler models himself on the cosmos, not on exemplary persons.</a:t>
            </a:r>
            <a:endParaRPr lang="en-US" sz="16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Shape 0"/>
          <p:cNvSpPr/>
          <p:nvPr/>
        </p:nvSpPr>
        <p:spPr>
          <a:xfrm>
            <a:off x="661475" y="798711"/>
            <a:ext cx="541919" cy="347067"/>
          </a:xfrm>
          <a:prstGeom prst="roundRect">
            <a:avLst>
              <a:gd name="adj" fmla="val 18978"/>
            </a:avLst>
          </a:prstGeom>
          <a:solidFill>
            <a:srgbClr val="E1E1EA"/>
          </a:solidFill>
          <a:ln/>
        </p:spPr>
      </p:sp>
      <p:sp>
        <p:nvSpPr>
          <p:cNvPr id="3" name="Text 1"/>
          <p:cNvSpPr/>
          <p:nvPr/>
        </p:nvSpPr>
        <p:spPr>
          <a:xfrm>
            <a:off x="779046" y="857448"/>
            <a:ext cx="916361" cy="229592"/>
          </a:xfrm>
          <a:prstGeom prst="rect">
            <a:avLst/>
          </a:prstGeom>
          <a:noFill/>
          <a:ln/>
        </p:spPr>
        <p:txBody>
          <a:bodyPr wrap="none" lIns="0" tIns="0" rIns="0" bIns="0" rtlCol="0" anchor="t"/>
          <a:lstStyle/>
          <a:p>
            <a:pPr algn="l" indent="0" marL="0">
              <a:lnSpc>
                <a:spcPct val="122000"/>
              </a:lnSpc>
              <a:buNone/>
            </a:pPr>
            <a:r>
              <a:rPr lang="en-US" sz="1200" dirty="0">
                <a:solidFill>
                  <a:srgbClr val="3C3939"/>
                </a:solidFill>
                <a:latin typeface="Inter" pitchFamily="34" charset="0"/>
                <a:ea typeface="Inter" pitchFamily="34" charset="-122"/>
                <a:cs typeface="Inter" pitchFamily="34" charset="-120"/>
              </a:rPr>
              <a:t>KP4</a:t>
            </a:r>
            <a:endParaRPr lang="en-US" sz="1200" dirty="0"/>
          </a:p>
        </p:txBody>
      </p:sp>
      <p:sp>
        <p:nvSpPr>
          <p:cNvPr id="4" name="Text 2"/>
          <p:cNvSpPr/>
          <p:nvPr/>
        </p:nvSpPr>
        <p:spPr>
          <a:xfrm>
            <a:off x="661475" y="1210766"/>
            <a:ext cx="9279201" cy="612676"/>
          </a:xfrm>
          <a:prstGeom prst="rect">
            <a:avLst/>
          </a:prstGeom>
          <a:noFill/>
          <a:ln/>
        </p:spPr>
        <p:txBody>
          <a:bodyPr wrap="none" lIns="0" tIns="0" rIns="0" bIns="0" rtlCol="0" anchor="t"/>
          <a:lstStyle/>
          <a:p>
            <a:pPr algn="l" indent="0" marL="0">
              <a:lnSpc>
                <a:spcPct val="104000"/>
              </a:lnSpc>
              <a:buNone/>
            </a:pPr>
            <a:r>
              <a:rPr lang="en-US" sz="3850" b="1" dirty="0">
                <a:solidFill>
                  <a:srgbClr val="1B1B27"/>
                </a:solidFill>
                <a:latin typeface="Inter Bold" pitchFamily="34" charset="0"/>
                <a:ea typeface="Inter Bold" pitchFamily="34" charset="-122"/>
                <a:cs typeface="Inter Bold" pitchFamily="34" charset="-120"/>
              </a:rPr>
              <a:t>Can Negation Transcend Language?</a:t>
            </a:r>
            <a:endParaRPr lang="en-US" sz="3850" dirty="0"/>
          </a:p>
        </p:txBody>
      </p:sp>
      <p:sp>
        <p:nvSpPr>
          <p:cNvPr id="5" name="Shape 3"/>
          <p:cNvSpPr/>
          <p:nvPr/>
        </p:nvSpPr>
        <p:spPr>
          <a:xfrm>
            <a:off x="520290" y="2067322"/>
            <a:ext cx="5477631" cy="3991868"/>
          </a:xfrm>
          <a:prstGeom prst="roundRect">
            <a:avLst>
              <a:gd name="adj" fmla="val 3536"/>
            </a:avLst>
          </a:prstGeom>
          <a:solidFill>
            <a:srgbClr val="1B1B27"/>
          </a:solidFill>
          <a:ln/>
        </p:spPr>
      </p:sp>
      <p:sp>
        <p:nvSpPr>
          <p:cNvPr id="6" name="Text 4"/>
          <p:cNvSpPr/>
          <p:nvPr/>
        </p:nvSpPr>
        <p:spPr>
          <a:xfrm>
            <a:off x="716242" y="2229941"/>
            <a:ext cx="3059929" cy="306288"/>
          </a:xfrm>
          <a:prstGeom prst="rect">
            <a:avLst/>
          </a:prstGeom>
          <a:noFill/>
          <a:ln/>
        </p:spPr>
        <p:txBody>
          <a:bodyPr wrap="none" lIns="0" tIns="0" rIns="0" bIns="0" rtlCol="0" anchor="t"/>
          <a:lstStyle/>
          <a:p>
            <a:pPr algn="l" indent="0" marL="0">
              <a:lnSpc>
                <a:spcPct val="104000"/>
              </a:lnSpc>
              <a:buNone/>
            </a:pPr>
            <a:r>
              <a:rPr lang="en-US" sz="1900" b="1" dirty="0">
                <a:solidFill>
                  <a:srgbClr val="FFFFFF"/>
                </a:solidFill>
                <a:latin typeface="Inter Bold" pitchFamily="34" charset="0"/>
                <a:ea typeface="Inter Bold" pitchFamily="34" charset="-122"/>
                <a:cs typeface="Inter Bold" pitchFamily="34" charset="-120"/>
              </a:rPr>
              <a:t>The Controversy</a:t>
            </a:r>
            <a:endParaRPr lang="en-US" sz="1900" dirty="0"/>
          </a:p>
        </p:txBody>
      </p:sp>
      <p:sp>
        <p:nvSpPr>
          <p:cNvPr id="7" name="Text 5"/>
          <p:cNvSpPr/>
          <p:nvPr/>
        </p:nvSpPr>
        <p:spPr>
          <a:xfrm>
            <a:off x="716242" y="2698849"/>
            <a:ext cx="5085727" cy="2295525"/>
          </a:xfrm>
          <a:prstGeom prst="rect">
            <a:avLst/>
          </a:prstGeom>
          <a:noFill/>
          <a:ln/>
        </p:spPr>
        <p:txBody>
          <a:bodyPr wrap="square" lIns="0" tIns="0" rIns="0" bIns="0" rtlCol="0" anchor="t">
            <a:normAutofit/>
          </a:bodyPr>
          <a:lstStyle/>
          <a:p>
            <a:pPr algn="l" indent="0" marL="0">
              <a:lnSpc>
                <a:spcPct val="122000"/>
              </a:lnSpc>
              <a:buNone/>
            </a:pPr>
            <a:r>
              <a:rPr lang="en-US" sz="1500" dirty="0">
                <a:solidFill>
                  <a:srgbClr val="FFFFFF"/>
                </a:solidFill>
                <a:latin typeface="Inter" pitchFamily="34" charset="0"/>
                <a:ea typeface="Inter" pitchFamily="34" charset="-122"/>
                <a:cs typeface="Inter" pitchFamily="34" charset="-120"/>
              </a:rPr>
              <a:t>Does the via negativa of DDJ 14 succeed in pointing toward a reality beyond language, or does the attempt to describe the Dao through negation merely replace one set of inadequate descriptions with another? Can negation, as a linguistic operation, ever genuinely transcend the limitations of language, or does it remain trapped within the very framework it seeks to escape?</a:t>
            </a:r>
            <a:endParaRPr lang="en-US" sz="1500" dirty="0"/>
          </a:p>
        </p:txBody>
      </p:sp>
      <p:sp>
        <p:nvSpPr>
          <p:cNvPr id="8" name="Text 6"/>
          <p:cNvSpPr/>
          <p:nvPr/>
        </p:nvSpPr>
        <p:spPr>
          <a:xfrm>
            <a:off x="6341309" y="2229941"/>
            <a:ext cx="3059929" cy="306288"/>
          </a:xfrm>
          <a:prstGeom prst="rect">
            <a:avLst/>
          </a:prstGeom>
          <a:noFill/>
          <a:ln/>
        </p:spPr>
        <p:txBody>
          <a:bodyPr wrap="none" lIns="0" tIns="0" rIns="0" bIns="0" rtlCol="0" anchor="t"/>
          <a:lstStyle/>
          <a:p>
            <a:pPr algn="l" indent="0" marL="0">
              <a:lnSpc>
                <a:spcPct val="104000"/>
              </a:lnSpc>
              <a:buNone/>
            </a:pPr>
            <a:r>
              <a:rPr lang="en-US" sz="1900" b="1" dirty="0">
                <a:solidFill>
                  <a:srgbClr val="1B1B27"/>
                </a:solidFill>
                <a:latin typeface="Inter Bold" pitchFamily="34" charset="0"/>
                <a:ea typeface="Inter Bold" pitchFamily="34" charset="-122"/>
                <a:cs typeface="Inter Bold" pitchFamily="34" charset="-120"/>
              </a:rPr>
              <a:t>Why This Matters</a:t>
            </a:r>
            <a:endParaRPr lang="en-US" sz="1900" dirty="0"/>
          </a:p>
        </p:txBody>
      </p:sp>
      <p:sp>
        <p:nvSpPr>
          <p:cNvPr id="9" name="Text 7"/>
          <p:cNvSpPr/>
          <p:nvPr/>
        </p:nvSpPr>
        <p:spPr>
          <a:xfrm>
            <a:off x="6341309" y="2698849"/>
            <a:ext cx="5195261" cy="1721644"/>
          </a:xfrm>
          <a:prstGeom prst="rect">
            <a:avLst/>
          </a:prstGeom>
          <a:noFill/>
          <a:ln/>
        </p:spPr>
        <p:txBody>
          <a:bodyPr wrap="square" lIns="0" tIns="0" rIns="0" bIns="0" rtlCol="0" anchor="t">
            <a:normAutofit/>
          </a:bodyPr>
          <a:lstStyle/>
          <a:p>
            <a:pPr algn="l" indent="0" marL="0">
              <a:lnSpc>
                <a:spcPct val="122000"/>
              </a:lnSpc>
              <a:buNone/>
            </a:pPr>
            <a:r>
              <a:rPr lang="en-US" sz="1500" dirty="0">
                <a:solidFill>
                  <a:srgbClr val="3C3939"/>
                </a:solidFill>
                <a:latin typeface="Inter" pitchFamily="34" charset="0"/>
                <a:ea typeface="Inter" pitchFamily="34" charset="-122"/>
                <a:cs typeface="Inter" pitchFamily="34" charset="-120"/>
              </a:rPr>
              <a:t>DDJ 14 presents the most sustained example of apophatic discourse in the entire text, systematically negating three modes of perception — sight, hearing, and touch. This is perhaps the most technically philosophical question in the lecture — it goes to the heart of whether the via negativa is a coherent method.</a:t>
            </a:r>
            <a:endParaRPr lang="en-US" sz="1500" dirty="0"/>
          </a:p>
        </p:txBody>
      </p:sp>
      <p:sp>
        <p:nvSpPr>
          <p:cNvPr id="10" name="Text 8"/>
          <p:cNvSpPr/>
          <p:nvPr/>
        </p:nvSpPr>
        <p:spPr>
          <a:xfrm>
            <a:off x="6341309" y="4583113"/>
            <a:ext cx="3059929" cy="306288"/>
          </a:xfrm>
          <a:prstGeom prst="rect">
            <a:avLst/>
          </a:prstGeom>
          <a:noFill/>
          <a:ln/>
        </p:spPr>
        <p:txBody>
          <a:bodyPr wrap="none" lIns="0" tIns="0" rIns="0" bIns="0" rtlCol="0" anchor="t"/>
          <a:lstStyle/>
          <a:p>
            <a:pPr algn="l" indent="0" marL="0">
              <a:lnSpc>
                <a:spcPct val="104000"/>
              </a:lnSpc>
              <a:buNone/>
            </a:pPr>
            <a:r>
              <a:rPr lang="en-US" sz="1900" b="1" dirty="0">
                <a:solidFill>
                  <a:srgbClr val="1B1B27"/>
                </a:solidFill>
                <a:latin typeface="Inter Bold" pitchFamily="34" charset="0"/>
                <a:ea typeface="Inter Bold" pitchFamily="34" charset="-122"/>
                <a:cs typeface="Inter Bold" pitchFamily="34" charset="-120"/>
              </a:rPr>
              <a:t>Parallels</a:t>
            </a:r>
            <a:endParaRPr lang="en-US" sz="1900" dirty="0"/>
          </a:p>
        </p:txBody>
      </p:sp>
      <p:sp>
        <p:nvSpPr>
          <p:cNvPr id="11" name="Text 9"/>
          <p:cNvSpPr/>
          <p:nvPr/>
        </p:nvSpPr>
        <p:spPr>
          <a:xfrm>
            <a:off x="6341309" y="5052020"/>
            <a:ext cx="5195261" cy="860822"/>
          </a:xfrm>
          <a:prstGeom prst="rect">
            <a:avLst/>
          </a:prstGeom>
          <a:noFill/>
          <a:ln/>
        </p:spPr>
        <p:txBody>
          <a:bodyPr wrap="square" lIns="0" tIns="0" rIns="0" bIns="0" rtlCol="0" anchor="t">
            <a:normAutofit/>
          </a:bodyPr>
          <a:lstStyle/>
          <a:p>
            <a:pPr algn="l" indent="0" marL="0">
              <a:lnSpc>
                <a:spcPct val="122000"/>
              </a:lnSpc>
              <a:buNone/>
            </a:pPr>
            <a:r>
              <a:rPr lang="en-US" sz="1500" dirty="0">
                <a:solidFill>
                  <a:srgbClr val="3C3939"/>
                </a:solidFill>
                <a:latin typeface="Inter" pitchFamily="34" charset="0"/>
                <a:ea typeface="Inter" pitchFamily="34" charset="-122"/>
                <a:cs typeface="Inter" pitchFamily="34" charset="-120"/>
              </a:rPr>
              <a:t>The question has parallels in Wittgenstein's "saying" and "showing," and in Buddhist </a:t>
            </a:r>
            <a:pPr algn="l" indent="0" marL="0">
              <a:lnSpc>
                <a:spcPct val="122000"/>
              </a:lnSpc>
              <a:buNone/>
            </a:pPr>
            <a:r>
              <a:rPr lang="en-US" sz="1500" i="1" dirty="0">
                <a:solidFill>
                  <a:srgbClr val="3C3939"/>
                </a:solidFill>
                <a:latin typeface="Inter" pitchFamily="34" charset="0"/>
                <a:ea typeface="Inter" pitchFamily="34" charset="-122"/>
                <a:cs typeface="Inter" pitchFamily="34" charset="-120"/>
              </a:rPr>
              <a:t>upaya</a:t>
            </a:r>
            <a:pPr algn="l" indent="0" marL="0">
              <a:lnSpc>
                <a:spcPct val="122000"/>
              </a:lnSpc>
              <a:buNone/>
            </a:pPr>
            <a:r>
              <a:rPr lang="en-US" sz="1500" dirty="0">
                <a:solidFill>
                  <a:srgbClr val="3C3939"/>
                </a:solidFill>
                <a:latin typeface="Inter" pitchFamily="34" charset="0"/>
                <a:ea typeface="Inter" pitchFamily="34" charset="-122"/>
                <a:cs typeface="Inter" pitchFamily="34" charset="-120"/>
              </a:rPr>
              <a:t> (skilful means). The Daodejing is not alone in attempting this move.</a:t>
            </a:r>
            <a:endParaRPr lang="en-US" sz="15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Shape 0"/>
          <p:cNvSpPr/>
          <p:nvPr/>
        </p:nvSpPr>
        <p:spPr>
          <a:xfrm>
            <a:off x="661475" y="714474"/>
            <a:ext cx="555214" cy="358180"/>
          </a:xfrm>
          <a:prstGeom prst="roundRect">
            <a:avLst>
              <a:gd name="adj" fmla="val 18840"/>
            </a:avLst>
          </a:prstGeom>
          <a:solidFill>
            <a:srgbClr val="E1E1EA"/>
          </a:solidFill>
          <a:ln/>
        </p:spPr>
      </p:sp>
      <p:sp>
        <p:nvSpPr>
          <p:cNvPr id="3" name="Text 1"/>
          <p:cNvSpPr/>
          <p:nvPr/>
        </p:nvSpPr>
        <p:spPr>
          <a:xfrm>
            <a:off x="781923" y="774700"/>
            <a:ext cx="923902" cy="237728"/>
          </a:xfrm>
          <a:prstGeom prst="rect">
            <a:avLst/>
          </a:prstGeom>
          <a:noFill/>
          <a:ln/>
        </p:spPr>
        <p:txBody>
          <a:bodyPr wrap="none" lIns="0" tIns="0" rIns="0" bIns="0" rtlCol="0" anchor="t"/>
          <a:lstStyle/>
          <a:p>
            <a:pPr algn="l" indent="0" marL="0">
              <a:lnSpc>
                <a:spcPct val="123000"/>
              </a:lnSpc>
              <a:buNone/>
            </a:pPr>
            <a:r>
              <a:rPr lang="en-US" sz="1250" dirty="0">
                <a:solidFill>
                  <a:srgbClr val="3C3939"/>
                </a:solidFill>
                <a:latin typeface="Inter" pitchFamily="34" charset="0"/>
                <a:ea typeface="Inter" pitchFamily="34" charset="-122"/>
                <a:cs typeface="Inter" pitchFamily="34" charset="-120"/>
              </a:rPr>
              <a:t>KP4</a:t>
            </a:r>
            <a:endParaRPr lang="en-US" sz="1250" dirty="0"/>
          </a:p>
        </p:txBody>
      </p:sp>
      <p:sp>
        <p:nvSpPr>
          <p:cNvPr id="4" name="Text 2"/>
          <p:cNvSpPr/>
          <p:nvPr/>
        </p:nvSpPr>
        <p:spPr>
          <a:xfrm>
            <a:off x="661475" y="1140916"/>
            <a:ext cx="8233462"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Daodejing 14: The Via Negativa</a:t>
            </a:r>
            <a:endParaRPr lang="en-US" sz="3950" dirty="0"/>
          </a:p>
        </p:txBody>
      </p:sp>
      <p:sp>
        <p:nvSpPr>
          <p:cNvPr id="5" name="Shape 3"/>
          <p:cNvSpPr/>
          <p:nvPr/>
        </p:nvSpPr>
        <p:spPr>
          <a:xfrm>
            <a:off x="661475" y="2024459"/>
            <a:ext cx="25399" cy="1572518"/>
          </a:xfrm>
          <a:prstGeom prst="roundRect">
            <a:avLst>
              <a:gd name="adj" fmla="val 60001"/>
            </a:avLst>
          </a:prstGeom>
          <a:solidFill>
            <a:srgbClr val="1B1B27"/>
          </a:solidFill>
          <a:ln/>
        </p:spPr>
      </p:sp>
      <p:sp>
        <p:nvSpPr>
          <p:cNvPr id="6" name="Text 4"/>
          <p:cNvSpPr/>
          <p:nvPr/>
        </p:nvSpPr>
        <p:spPr>
          <a:xfrm>
            <a:off x="962695" y="2216448"/>
            <a:ext cx="10567525" cy="118864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What you look at but cannot see is called 'transparent'; what you listen to but cannot hear is called 'rarified'; what you grab at but cannot grasp is called 'minute'. These three cannot be probed through, thus they are conflated to one… it is called the form of no form, the image of no things; it is called the indistinct… Grasp the dao of the past to steer what there is today. — Daodejing 14 (Eno trans.)</a:t>
            </a:r>
            <a:endParaRPr lang="en-US" sz="1550" dirty="0"/>
          </a:p>
        </p:txBody>
      </p:sp>
      <p:pic>
        <p:nvPicPr>
          <p:cNvPr id="7"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3789065"/>
            <a:ext cx="5349047" cy="2354362"/>
          </a:xfrm>
          <a:prstGeom prst="rect">
            <a:avLst/>
          </a:prstGeom>
        </p:spPr>
      </p:pic>
      <p:sp>
        <p:nvSpPr>
          <p:cNvPr id="8" name="Text 5"/>
          <p:cNvSpPr/>
          <p:nvPr/>
        </p:nvSpPr>
        <p:spPr>
          <a:xfrm>
            <a:off x="989285" y="4015284"/>
            <a:ext cx="2716839"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Van Norden's Reading</a:t>
            </a:r>
            <a:endParaRPr lang="en-US" sz="1950" dirty="0"/>
          </a:p>
        </p:txBody>
      </p:sp>
      <p:sp>
        <p:nvSpPr>
          <p:cNvPr id="9" name="Text 6"/>
          <p:cNvSpPr/>
          <p:nvPr/>
        </p:nvSpPr>
        <p:spPr>
          <a:xfrm>
            <a:off x="989285" y="4431407"/>
            <a:ext cx="4795023" cy="148580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A paradigmatic example of the via negativa — "gesturing at something by using terms that suggest emptiness and absence, on the grounds that they are less misleading than positive descriptions."</a:t>
            </a:r>
            <a:endParaRPr lang="en-US" sz="1550" dirty="0"/>
          </a:p>
        </p:txBody>
      </p:sp>
      <p:pic>
        <p:nvPicPr>
          <p:cNvPr id="10"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81173" y="3789065"/>
            <a:ext cx="5349047" cy="2354362"/>
          </a:xfrm>
          <a:prstGeom prst="rect">
            <a:avLst/>
          </a:prstGeom>
        </p:spPr>
      </p:pic>
      <p:sp>
        <p:nvSpPr>
          <p:cNvPr id="11" name="Text 7"/>
          <p:cNvSpPr/>
          <p:nvPr/>
        </p:nvSpPr>
        <p:spPr>
          <a:xfrm>
            <a:off x="6508984" y="4015284"/>
            <a:ext cx="3156962"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Three Modalities Negated</a:t>
            </a:r>
            <a:endParaRPr lang="en-US" sz="1950" dirty="0"/>
          </a:p>
        </p:txBody>
      </p:sp>
      <p:sp>
        <p:nvSpPr>
          <p:cNvPr id="12" name="Text 8"/>
          <p:cNvSpPr/>
          <p:nvPr/>
        </p:nvSpPr>
        <p:spPr>
          <a:xfrm>
            <a:off x="6508984" y="4431407"/>
            <a:ext cx="4795023" cy="148580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Dao is not "hidden" behind a veil; it is not the kind of thing that can be perceived as ordinary objects are. The conflation of three modalities into one is an invitation to experience the Dao as undifferentiated.</a:t>
            </a:r>
            <a:endParaRPr lang="en-US" sz="15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Shape 0"/>
          <p:cNvSpPr/>
          <p:nvPr/>
        </p:nvSpPr>
        <p:spPr>
          <a:xfrm>
            <a:off x="661475" y="739676"/>
            <a:ext cx="540927" cy="346174"/>
          </a:xfrm>
          <a:prstGeom prst="roundRect">
            <a:avLst>
              <a:gd name="adj" fmla="val 18991"/>
            </a:avLst>
          </a:prstGeom>
          <a:solidFill>
            <a:srgbClr val="E1E1EA"/>
          </a:solidFill>
          <a:ln/>
        </p:spPr>
      </p:sp>
      <p:sp>
        <p:nvSpPr>
          <p:cNvPr id="3" name="Text 1"/>
          <p:cNvSpPr/>
          <p:nvPr/>
        </p:nvSpPr>
        <p:spPr>
          <a:xfrm>
            <a:off x="778848" y="798314"/>
            <a:ext cx="915766" cy="228898"/>
          </a:xfrm>
          <a:prstGeom prst="rect">
            <a:avLst/>
          </a:prstGeom>
          <a:noFill/>
          <a:ln/>
        </p:spPr>
        <p:txBody>
          <a:bodyPr wrap="none" lIns="0" tIns="0" rIns="0" bIns="0" rtlCol="0" anchor="t"/>
          <a:lstStyle/>
          <a:p>
            <a:pPr algn="l" indent="0" marL="0">
              <a:lnSpc>
                <a:spcPct val="122000"/>
              </a:lnSpc>
              <a:buNone/>
            </a:pPr>
            <a:r>
              <a:rPr lang="en-US" sz="1200" dirty="0">
                <a:solidFill>
                  <a:srgbClr val="3C3939"/>
                </a:solidFill>
                <a:latin typeface="Inter" pitchFamily="34" charset="0"/>
                <a:ea typeface="Inter" pitchFamily="34" charset="-122"/>
                <a:cs typeface="Inter" pitchFamily="34" charset="-120"/>
              </a:rPr>
              <a:t>KP4</a:t>
            </a:r>
            <a:endParaRPr lang="en-US" sz="1200" dirty="0"/>
          </a:p>
        </p:txBody>
      </p:sp>
      <p:sp>
        <p:nvSpPr>
          <p:cNvPr id="4" name="Text 2"/>
          <p:cNvSpPr/>
          <p:nvPr/>
        </p:nvSpPr>
        <p:spPr>
          <a:xfrm>
            <a:off x="661475" y="1150640"/>
            <a:ext cx="10868745" cy="1222772"/>
          </a:xfrm>
          <a:prstGeom prst="rect">
            <a:avLst/>
          </a:prstGeom>
          <a:noFill/>
          <a:ln/>
        </p:spPr>
        <p:txBody>
          <a:bodyPr wrap="square" lIns="0" tIns="0" rIns="0" bIns="0" rtlCol="0" anchor="t">
            <a:normAutofit/>
          </a:bodyPr>
          <a:lstStyle/>
          <a:p>
            <a:pPr algn="l" indent="0" marL="0">
              <a:lnSpc>
                <a:spcPct val="104000"/>
              </a:lnSpc>
              <a:buNone/>
            </a:pPr>
            <a:r>
              <a:rPr lang="en-US" sz="3850" b="1" dirty="0">
                <a:solidFill>
                  <a:srgbClr val="1B1B27"/>
                </a:solidFill>
                <a:latin typeface="Inter Bold" pitchFamily="34" charset="0"/>
                <a:ea typeface="Inter Bold" pitchFamily="34" charset="-122"/>
                <a:cs typeface="Inter Bold" pitchFamily="34" charset="-120"/>
              </a:rPr>
              <a:t>Translation Verification and the Numbered Argument</a:t>
            </a:r>
            <a:endParaRPr lang="en-US" sz="3850" dirty="0"/>
          </a:p>
        </p:txBody>
      </p:sp>
      <p:sp>
        <p:nvSpPr>
          <p:cNvPr id="5" name="Text 3"/>
          <p:cNvSpPr/>
          <p:nvPr/>
        </p:nvSpPr>
        <p:spPr>
          <a:xfrm>
            <a:off x="661475" y="2778423"/>
            <a:ext cx="3055365" cy="305693"/>
          </a:xfrm>
          <a:prstGeom prst="rect">
            <a:avLst/>
          </a:prstGeom>
          <a:noFill/>
          <a:ln/>
        </p:spPr>
        <p:txBody>
          <a:bodyPr wrap="none" lIns="0" tIns="0" rIns="0" bIns="0" rtlCol="0" anchor="t"/>
          <a:lstStyle/>
          <a:p>
            <a:pPr algn="l" indent="0" marL="0">
              <a:lnSpc>
                <a:spcPct val="104000"/>
              </a:lnSpc>
              <a:buNone/>
            </a:pPr>
            <a:r>
              <a:rPr lang="en-US" sz="1900" b="1" dirty="0">
                <a:solidFill>
                  <a:srgbClr val="1B1B27"/>
                </a:solidFill>
                <a:latin typeface="Inter Bold" pitchFamily="34" charset="0"/>
                <a:ea typeface="Inter Bold" pitchFamily="34" charset="-122"/>
                <a:cs typeface="Inter Bold" pitchFamily="34" charset="-120"/>
              </a:rPr>
              <a:t>Translation Variants</a:t>
            </a:r>
            <a:endParaRPr lang="en-US" sz="1900" dirty="0"/>
          </a:p>
        </p:txBody>
      </p:sp>
      <p:sp>
        <p:nvSpPr>
          <p:cNvPr id="6" name="Text 4"/>
          <p:cNvSpPr/>
          <p:nvPr/>
        </p:nvSpPr>
        <p:spPr>
          <a:xfrm>
            <a:off x="661475" y="3246140"/>
            <a:ext cx="5195758" cy="2575322"/>
          </a:xfrm>
          <a:prstGeom prst="rect">
            <a:avLst/>
          </a:prstGeom>
          <a:noFill/>
          <a:ln/>
        </p:spPr>
        <p:txBody>
          <a:bodyPr wrap="square" lIns="0" tIns="0" rIns="0" bIns="0" rtlCol="0" anchor="t">
            <a:normAutofit/>
          </a:bodyPr>
          <a:lstStyle/>
          <a:p>
            <a:pPr algn="l" indent="0" marL="0">
              <a:lnSpc>
                <a:spcPct val="122000"/>
              </a:lnSpc>
              <a:buNone/>
            </a:pPr>
            <a:r>
              <a:rPr lang="zh-CN" altLang="en-US" sz="1500" dirty="0">
                <a:solidFill>
                  <a:srgbClr val="3C3939"/>
                </a:solidFill>
                <a:latin typeface="Inter" pitchFamily="34" charset="0"/>
                <a:ea typeface="Inter" pitchFamily="34" charset="-122"/>
                <a:cs typeface="Inter" pitchFamily="34" charset="-120"/>
              </a:rPr>
              <a:t>Van Norden gives "minute," "rarified," "subtle"; Eno gives "transparent," "rarified," "minute" — Chinese terms are </a:t>
            </a:r>
            <a:pPr algn="l" indent="0" marL="0">
              <a:lnSpc>
                <a:spcPct val="122000"/>
              </a:lnSpc>
              <a:buNone/>
            </a:pPr>
            <a:r>
              <a:rPr lang="zh-CN" altLang="en-US" sz="1500" i="1" dirty="0">
                <a:solidFill>
                  <a:srgbClr val="3C3939"/>
                </a:solidFill>
                <a:latin typeface="Inter" pitchFamily="34" charset="0"/>
                <a:ea typeface="Inter" pitchFamily="34" charset="-122"/>
                <a:cs typeface="Inter" pitchFamily="34" charset="-120"/>
              </a:rPr>
              <a:t>yi</a:t>
            </a:r>
            <a:pPr algn="l" indent="0" marL="0">
              <a:lnSpc>
                <a:spcPct val="122000"/>
              </a:lnSpc>
              <a:buNone/>
            </a:pPr>
            <a:r>
              <a:rPr lang="zh-CN" altLang="en-US" sz="1500" dirty="0">
                <a:solidFill>
                  <a:srgbClr val="3C3939"/>
                </a:solidFill>
                <a:latin typeface="Inter" pitchFamily="34" charset="0"/>
                <a:ea typeface="Inter" pitchFamily="34" charset="-122"/>
                <a:cs typeface="Inter" pitchFamily="34" charset="-120"/>
              </a:rPr>
              <a:t> (夷), </a:t>
            </a:r>
            <a:pPr algn="l" indent="0" marL="0">
              <a:lnSpc>
                <a:spcPct val="122000"/>
              </a:lnSpc>
              <a:buNone/>
            </a:pPr>
            <a:r>
              <a:rPr lang="zh-CN" altLang="en-US" sz="1500" i="1" dirty="0">
                <a:solidFill>
                  <a:srgbClr val="3C3939"/>
                </a:solidFill>
                <a:latin typeface="Inter" pitchFamily="34" charset="0"/>
                <a:ea typeface="Inter" pitchFamily="34" charset="-122"/>
                <a:cs typeface="Inter" pitchFamily="34" charset="-120"/>
              </a:rPr>
              <a:t>xi</a:t>
            </a:r>
            <a:pPr algn="l" indent="0" marL="0">
              <a:lnSpc>
                <a:spcPct val="122000"/>
              </a:lnSpc>
              <a:buNone/>
            </a:pPr>
            <a:r>
              <a:rPr lang="zh-CN" altLang="en-US" sz="1500" dirty="0">
                <a:solidFill>
                  <a:srgbClr val="3C3939"/>
                </a:solidFill>
                <a:latin typeface="Inter" pitchFamily="34" charset="0"/>
                <a:ea typeface="Inter" pitchFamily="34" charset="-122"/>
                <a:cs typeface="Inter" pitchFamily="34" charset="-120"/>
              </a:rPr>
              <a:t> (希), </a:t>
            </a:r>
            <a:pPr algn="l" indent="0" marL="0">
              <a:lnSpc>
                <a:spcPct val="122000"/>
              </a:lnSpc>
              <a:buNone/>
            </a:pPr>
            <a:r>
              <a:rPr lang="zh-CN" altLang="en-US" sz="1500" i="1" dirty="0">
                <a:solidFill>
                  <a:srgbClr val="3C3939"/>
                </a:solidFill>
                <a:latin typeface="Inter" pitchFamily="34" charset="0"/>
                <a:ea typeface="Inter" pitchFamily="34" charset="-122"/>
                <a:cs typeface="Inter" pitchFamily="34" charset="-120"/>
              </a:rPr>
              <a:t>wei</a:t>
            </a:r>
            <a:pPr algn="l" indent="0" marL="0">
              <a:lnSpc>
                <a:spcPct val="122000"/>
              </a:lnSpc>
              <a:buNone/>
            </a:pPr>
            <a:r>
              <a:rPr lang="zh-CN" altLang="en-US" sz="1500" dirty="0">
                <a:solidFill>
                  <a:srgbClr val="3C3939"/>
                </a:solidFill>
                <a:latin typeface="Inter" pitchFamily="34" charset="0"/>
                <a:ea typeface="Inter" pitchFamily="34" charset="-122"/>
                <a:cs typeface="Inter" pitchFamily="34" charset="-120"/>
              </a:rPr>
              <a:t> (微). Eno's "transparent" for </a:t>
            </a:r>
            <a:pPr algn="l" indent="0" marL="0">
              <a:lnSpc>
                <a:spcPct val="122000"/>
              </a:lnSpc>
              <a:buNone/>
            </a:pPr>
            <a:r>
              <a:rPr lang="zh-CN" altLang="en-US" sz="1500" i="1" dirty="0">
                <a:solidFill>
                  <a:srgbClr val="3C3939"/>
                </a:solidFill>
                <a:latin typeface="Inter" pitchFamily="34" charset="0"/>
                <a:ea typeface="Inter" pitchFamily="34" charset="-122"/>
                <a:cs typeface="Inter" pitchFamily="34" charset="-120"/>
              </a:rPr>
              <a:t>yi</a:t>
            </a:r>
            <a:pPr algn="l" indent="0" marL="0">
              <a:lnSpc>
                <a:spcPct val="122000"/>
              </a:lnSpc>
              <a:buNone/>
            </a:pPr>
            <a:r>
              <a:rPr lang="zh-CN" altLang="en-US" sz="1500" dirty="0">
                <a:solidFill>
                  <a:srgbClr val="3C3939"/>
                </a:solidFill>
                <a:latin typeface="Inter" pitchFamily="34" charset="0"/>
                <a:ea typeface="Inter" pitchFamily="34" charset="-122"/>
                <a:cs typeface="Inter" pitchFamily="34" charset="-120"/>
              </a:rPr>
              <a:t> is philosophically significant: "Minute" suggests something too small to be seen; "transparent" suggests something present but not obstructing vision. The fact that these core terms resist stable translation is evidence for the text's point about the elusiveness of its subject matter.</a:t>
            </a:r>
            <a:endParaRPr lang="zh-CN" sz="1500" dirty="0"/>
          </a:p>
        </p:txBody>
      </p:sp>
      <p:sp>
        <p:nvSpPr>
          <p:cNvPr id="7" name="Shape 5"/>
          <p:cNvSpPr/>
          <p:nvPr/>
        </p:nvSpPr>
        <p:spPr>
          <a:xfrm>
            <a:off x="6200025" y="2616398"/>
            <a:ext cx="5477333" cy="3501926"/>
          </a:xfrm>
          <a:prstGeom prst="roundRect">
            <a:avLst>
              <a:gd name="adj" fmla="val 4023"/>
            </a:avLst>
          </a:prstGeom>
          <a:solidFill>
            <a:srgbClr val="1B1B27"/>
          </a:solidFill>
          <a:ln/>
        </p:spPr>
      </p:sp>
      <p:sp>
        <p:nvSpPr>
          <p:cNvPr id="8" name="Text 6"/>
          <p:cNvSpPr/>
          <p:nvPr/>
        </p:nvSpPr>
        <p:spPr>
          <a:xfrm>
            <a:off x="6395679" y="2778423"/>
            <a:ext cx="3634292" cy="305693"/>
          </a:xfrm>
          <a:prstGeom prst="rect">
            <a:avLst/>
          </a:prstGeom>
          <a:noFill/>
          <a:ln/>
        </p:spPr>
        <p:txBody>
          <a:bodyPr wrap="none" lIns="0" tIns="0" rIns="0" bIns="0" rtlCol="0" anchor="t"/>
          <a:lstStyle/>
          <a:p>
            <a:pPr algn="l" indent="0" marL="0">
              <a:lnSpc>
                <a:spcPct val="104000"/>
              </a:lnSpc>
              <a:buNone/>
            </a:pPr>
            <a:r>
              <a:rPr lang="en-US" sz="1900" b="1" dirty="0">
                <a:solidFill>
                  <a:srgbClr val="FFFFFF"/>
                </a:solidFill>
                <a:latin typeface="Inter Bold" pitchFamily="34" charset="0"/>
                <a:ea typeface="Inter Bold" pitchFamily="34" charset="-122"/>
                <a:cs typeface="Inter Bold" pitchFamily="34" charset="-120"/>
              </a:rPr>
              <a:t>The Numbered Argument</a:t>
            </a:r>
            <a:endParaRPr lang="en-US" sz="1900" dirty="0"/>
          </a:p>
        </p:txBody>
      </p:sp>
      <p:sp>
        <p:nvSpPr>
          <p:cNvPr id="9" name="Text 7"/>
          <p:cNvSpPr/>
          <p:nvPr/>
        </p:nvSpPr>
        <p:spPr>
          <a:xfrm>
            <a:off x="6395679" y="3246140"/>
            <a:ext cx="5086024" cy="2726432"/>
          </a:xfrm>
          <a:prstGeom prst="rect">
            <a:avLst/>
          </a:prstGeom>
          <a:noFill/>
          <a:ln/>
        </p:spPr>
        <p:txBody>
          <a:bodyPr wrap="square" lIns="0" tIns="0" rIns="0" bIns="0" rtlCol="0" anchor="t"/>
          <a:lstStyle/>
          <a:p>
            <a:pPr algn="l" indent="0" marL="0">
              <a:lnSpc>
                <a:spcPct val="122000"/>
              </a:lnSpc>
              <a:buNone/>
            </a:pPr>
            <a:r>
              <a:rPr lang="en-US" sz="1500" b="1" dirty="0">
                <a:solidFill>
                  <a:srgbClr val="FFFFFF"/>
                </a:solidFill>
                <a:latin typeface="Inter Bold" pitchFamily="34" charset="0"/>
                <a:ea typeface="Inter Bold" pitchFamily="34" charset="-122"/>
                <a:cs typeface="Inter Bold" pitchFamily="34" charset="-120"/>
              </a:rPr>
              <a:t>P1:</a:t>
            </a:r>
            <a:pPr algn="l" indent="0" marL="0">
              <a:lnSpc>
                <a:spcPct val="122000"/>
              </a:lnSpc>
              <a:spcAft>
                <a:spcPts val="1100"/>
              </a:spcAft>
              <a:buNone/>
            </a:pPr>
            <a:r>
              <a:rPr lang="en-US" sz="1500" dirty="0">
                <a:solidFill>
                  <a:srgbClr val="FFFFFF"/>
                </a:solidFill>
                <a:latin typeface="Inter" pitchFamily="34" charset="0"/>
                <a:ea typeface="Inter" pitchFamily="34" charset="-122"/>
                <a:cs typeface="Inter" pitchFamily="34" charset="-120"/>
              </a:rPr>
              <a:t> The Dao cannot be seen, heard, or grasped.</a:t>
            </a:r>
            <a:endParaRPr lang="en-US" sz="1500" dirty="0"/>
          </a:p>
          <a:p>
            <a:pPr algn="l" indent="0" marL="0">
              <a:lnSpc>
                <a:spcPct val="122000"/>
              </a:lnSpc>
              <a:buNone/>
            </a:pPr>
            <a:r>
              <a:rPr lang="en-US" sz="1500" b="1" dirty="0">
                <a:solidFill>
                  <a:srgbClr val="FFFFFF"/>
                </a:solidFill>
                <a:latin typeface="Inter Bold" pitchFamily="34" charset="0"/>
                <a:ea typeface="Inter Bold" pitchFamily="34" charset="-122"/>
                <a:cs typeface="Inter Bold" pitchFamily="34" charset="-120"/>
              </a:rPr>
              <a:t>P2:</a:t>
            </a:r>
            <a:pPr algn="l" indent="0" marL="0">
              <a:lnSpc>
                <a:spcPct val="122000"/>
              </a:lnSpc>
              <a:spcAft>
                <a:spcPts val="1100"/>
              </a:spcAft>
              <a:buNone/>
            </a:pPr>
            <a:r>
              <a:rPr lang="en-US" sz="1500" dirty="0">
                <a:solidFill>
                  <a:srgbClr val="FFFFFF"/>
                </a:solidFill>
                <a:latin typeface="Inter" pitchFamily="34" charset="0"/>
                <a:ea typeface="Inter" pitchFamily="34" charset="-122"/>
                <a:cs typeface="Inter" pitchFamily="34" charset="-120"/>
              </a:rPr>
              <a:t> These three negations identify the same reality — "they are conflated to one."</a:t>
            </a:r>
            <a:endParaRPr lang="en-US" sz="1500" dirty="0"/>
          </a:p>
          <a:p>
            <a:pPr algn="l" indent="0" marL="0">
              <a:lnSpc>
                <a:spcPct val="122000"/>
              </a:lnSpc>
              <a:buNone/>
            </a:pPr>
            <a:r>
              <a:rPr lang="en-US" sz="1500" b="1" dirty="0">
                <a:solidFill>
                  <a:srgbClr val="FFFFFF"/>
                </a:solidFill>
                <a:latin typeface="Inter Bold" pitchFamily="34" charset="0"/>
                <a:ea typeface="Inter Bold" pitchFamily="34" charset="-122"/>
                <a:cs typeface="Inter Bold" pitchFamily="34" charset="-120"/>
              </a:rPr>
              <a:t>P3:</a:t>
            </a:r>
            <a:pPr algn="l" indent="0" marL="0">
              <a:lnSpc>
                <a:spcPct val="122000"/>
              </a:lnSpc>
              <a:spcAft>
                <a:spcPts val="1100"/>
              </a:spcAft>
              <a:buNone/>
            </a:pPr>
            <a:r>
              <a:rPr lang="en-US" sz="1500" dirty="0">
                <a:solidFill>
                  <a:srgbClr val="FFFFFF"/>
                </a:solidFill>
                <a:latin typeface="Inter" pitchFamily="34" charset="0"/>
                <a:ea typeface="Inter" pitchFamily="34" charset="-122"/>
                <a:cs typeface="Inter" pitchFamily="34" charset="-120"/>
              </a:rPr>
              <a:t> This reality can only be described through paradoxical terms: "the form of no form, the image of no things."</a:t>
            </a:r>
            <a:endParaRPr lang="en-US" sz="1500" dirty="0"/>
          </a:p>
          <a:p>
            <a:pPr algn="l" indent="0" marL="0">
              <a:lnSpc>
                <a:spcPct val="122000"/>
              </a:lnSpc>
              <a:buNone/>
            </a:pPr>
            <a:r>
              <a:rPr lang="en-US" sz="1500" b="1" dirty="0">
                <a:solidFill>
                  <a:srgbClr val="FFFFFF"/>
                </a:solidFill>
                <a:latin typeface="Inter Bold" pitchFamily="34" charset="0"/>
                <a:ea typeface="Inter Bold" pitchFamily="34" charset="-122"/>
                <a:cs typeface="Inter Bold" pitchFamily="34" charset="-120"/>
              </a:rPr>
              <a:t>Conclusion:</a:t>
            </a:r>
            <a:pPr algn="l" indent="0" marL="0">
              <a:lnSpc>
                <a:spcPct val="122000"/>
              </a:lnSpc>
              <a:buNone/>
            </a:pPr>
            <a:r>
              <a:rPr lang="en-US" sz="1500" dirty="0">
                <a:solidFill>
                  <a:srgbClr val="FFFFFF"/>
                </a:solidFill>
                <a:latin typeface="Inter" pitchFamily="34" charset="0"/>
                <a:ea typeface="Inter" pitchFamily="34" charset="-122"/>
                <a:cs typeface="Inter" pitchFamily="34" charset="-120"/>
              </a:rPr>
              <a:t> Knowledge of the Dao is not sensory or empirical; it requires a different mode of apprehension.</a:t>
            </a:r>
            <a:endParaRPr lang="en-US" sz="15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747415"/>
            <a:ext cx="424348" cy="254198"/>
          </a:xfrm>
          <a:prstGeom prst="roundRect">
            <a:avLst>
              <a:gd name="adj" fmla="val 20300"/>
            </a:avLst>
          </a:prstGeom>
          <a:solidFill>
            <a:srgbClr val="E1E1EA"/>
          </a:solidFill>
          <a:ln/>
        </p:spPr>
      </p:sp>
      <p:sp>
        <p:nvSpPr>
          <p:cNvPr id="4" name="Text 1"/>
          <p:cNvSpPr/>
          <p:nvPr/>
        </p:nvSpPr>
        <p:spPr>
          <a:xfrm>
            <a:off x="5325433" y="793452"/>
            <a:ext cx="849787" cy="162123"/>
          </a:xfrm>
          <a:prstGeom prst="rect">
            <a:avLst/>
          </a:prstGeom>
          <a:noFill/>
          <a:ln/>
        </p:spPr>
        <p:txBody>
          <a:bodyPr wrap="none" lIns="0" tIns="0" rIns="0" bIns="0" rtlCol="0" anchor="t"/>
          <a:lstStyle/>
          <a:p>
            <a:pPr algn="l" indent="0" marL="0">
              <a:lnSpc>
                <a:spcPct val="110000"/>
              </a:lnSpc>
              <a:buNone/>
            </a:pPr>
            <a:r>
              <a:rPr lang="en-US" sz="950" dirty="0">
                <a:solidFill>
                  <a:srgbClr val="3C3939"/>
                </a:solidFill>
                <a:latin typeface="Inter" pitchFamily="34" charset="0"/>
                <a:ea typeface="Inter" pitchFamily="34" charset="-122"/>
                <a:cs typeface="Inter" pitchFamily="34" charset="-120"/>
              </a:rPr>
              <a:t>KP4</a:t>
            </a:r>
            <a:endParaRPr lang="en-US" sz="950" dirty="0"/>
          </a:p>
        </p:txBody>
      </p:sp>
      <p:sp>
        <p:nvSpPr>
          <p:cNvPr id="5" name="Text 2"/>
          <p:cNvSpPr/>
          <p:nvPr/>
        </p:nvSpPr>
        <p:spPr>
          <a:xfrm>
            <a:off x="5233360" y="1041499"/>
            <a:ext cx="6296860" cy="959842"/>
          </a:xfrm>
          <a:prstGeom prst="rect">
            <a:avLst/>
          </a:prstGeom>
          <a:noFill/>
          <a:ln/>
        </p:spPr>
        <p:txBody>
          <a:bodyPr wrap="square" lIns="0" tIns="0" rIns="0" bIns="0" rtlCol="0" anchor="t">
            <a:normAutofit/>
          </a:bodyPr>
          <a:lstStyle/>
          <a:p>
            <a:pPr algn="l" indent="0" marL="0">
              <a:lnSpc>
                <a:spcPct val="104000"/>
              </a:lnSpc>
              <a:buNone/>
            </a:pPr>
            <a:r>
              <a:rPr lang="en-US" sz="3000" b="1" dirty="0">
                <a:solidFill>
                  <a:srgbClr val="1B1B27"/>
                </a:solidFill>
                <a:latin typeface="Inter Bold" pitchFamily="34" charset="0"/>
                <a:ea typeface="Inter Bold" pitchFamily="34" charset="-122"/>
                <a:cs typeface="Inter Bold" pitchFamily="34" charset="-120"/>
              </a:rPr>
              <a:t>Internal Logic and the Practical Turn</a:t>
            </a:r>
            <a:endParaRPr lang="en-US" sz="3000" dirty="0"/>
          </a:p>
        </p:txBody>
      </p:sp>
      <p:sp>
        <p:nvSpPr>
          <p:cNvPr id="6" name="Text 3"/>
          <p:cNvSpPr/>
          <p:nvPr/>
        </p:nvSpPr>
        <p:spPr>
          <a:xfrm>
            <a:off x="5233360" y="2151063"/>
            <a:ext cx="6296860" cy="810816"/>
          </a:xfrm>
          <a:prstGeom prst="rect">
            <a:avLst/>
          </a:prstGeom>
          <a:noFill/>
          <a:ln/>
        </p:spPr>
        <p:txBody>
          <a:bodyPr wrap="square" lIns="0" tIns="0" rIns="0" bIns="0" rtlCol="0" anchor="t">
            <a:normAutofit/>
          </a:bodyPr>
          <a:lstStyle/>
          <a:p>
            <a:pPr algn="l" indent="0" marL="0">
              <a:lnSpc>
                <a:spcPct val="110000"/>
              </a:lnSpc>
              <a:buNone/>
            </a:pPr>
            <a:r>
              <a:rPr lang="en-US" sz="1200" b="1" dirty="0">
                <a:solidFill>
                  <a:srgbClr val="3C3939"/>
                </a:solidFill>
                <a:latin typeface="Inter Bold" pitchFamily="34" charset="0"/>
                <a:ea typeface="Inter Bold" pitchFamily="34" charset="-122"/>
                <a:cs typeface="Inter Bold" pitchFamily="34" charset="-120"/>
              </a:rPr>
              <a:t>Why conflated to one?</a:t>
            </a:r>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 The text does not argue for the conclusion that three negations refer to a single reality — it asserts it rhetorically, guiding the reader toward a non-discursive insight. The "conflation" is not a logical deduction but an invitation to experience the Dao as undifferentiated.</a:t>
            </a:r>
            <a:endParaRPr lang="en-US" sz="1200" dirty="0"/>
          </a:p>
        </p:txBody>
      </p:sp>
      <p:pic>
        <p:nvPicPr>
          <p:cNvPr id="7" name="Image 1" descr="preencoded.png">    </p:cNvPr>
          <p:cNvPicPr>
            <a:picLocks noChangeAspect="1"/>
          </p:cNvPicPr>
          <p:nvPr/>
        </p:nvPicPr>
        <p:blipFill>
          <a:blip r:embed="rId2"/>
          <a:stretch>
            <a:fillRect/>
          </a:stretch>
        </p:blipFill>
        <p:spPr>
          <a:xfrm>
            <a:off x="5233360" y="3074095"/>
            <a:ext cx="767835" cy="1012130"/>
          </a:xfrm>
          <a:prstGeom prst="rect">
            <a:avLst/>
          </a:prstGeom>
        </p:spPr>
      </p:pic>
      <p:sp>
        <p:nvSpPr>
          <p:cNvPr id="8" name="Text 4"/>
          <p:cNvSpPr/>
          <p:nvPr/>
        </p:nvSpPr>
        <p:spPr>
          <a:xfrm>
            <a:off x="6101007" y="3227586"/>
            <a:ext cx="1919636"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Via Negativa</a:t>
            </a:r>
            <a:endParaRPr lang="en-US" sz="1500" dirty="0"/>
          </a:p>
        </p:txBody>
      </p:sp>
      <p:sp>
        <p:nvSpPr>
          <p:cNvPr id="9" name="Text 5"/>
          <p:cNvSpPr/>
          <p:nvPr/>
        </p:nvSpPr>
        <p:spPr>
          <a:xfrm>
            <a:off x="6101007" y="3527326"/>
            <a:ext cx="5429213" cy="405408"/>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Systematic negation of sight, hearing, and touch clears the ground of false concepts.</a:t>
            </a:r>
            <a:endParaRPr lang="en-US" sz="1200" dirty="0"/>
          </a:p>
        </p:txBody>
      </p:sp>
      <p:pic>
        <p:nvPicPr>
          <p:cNvPr id="10" name="Image 2" descr="preencoded.png">    </p:cNvPr>
          <p:cNvPicPr>
            <a:picLocks noChangeAspect="1"/>
          </p:cNvPicPr>
          <p:nvPr/>
        </p:nvPicPr>
        <p:blipFill>
          <a:blip r:embed="rId3"/>
          <a:stretch>
            <a:fillRect/>
          </a:stretch>
        </p:blipFill>
        <p:spPr>
          <a:xfrm>
            <a:off x="5233360" y="4086225"/>
            <a:ext cx="767835" cy="1012130"/>
          </a:xfrm>
          <a:prstGeom prst="rect">
            <a:avLst/>
          </a:prstGeom>
        </p:spPr>
      </p:pic>
      <p:sp>
        <p:nvSpPr>
          <p:cNvPr id="11" name="Text 6"/>
          <p:cNvSpPr/>
          <p:nvPr/>
        </p:nvSpPr>
        <p:spPr>
          <a:xfrm>
            <a:off x="6101007" y="4239716"/>
            <a:ext cx="1919636"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Return to No-Things</a:t>
            </a:r>
            <a:endParaRPr lang="en-US" sz="1500" dirty="0"/>
          </a:p>
        </p:txBody>
      </p:sp>
      <p:sp>
        <p:nvSpPr>
          <p:cNvPr id="12" name="Text 7"/>
          <p:cNvSpPr/>
          <p:nvPr/>
        </p:nvSpPr>
        <p:spPr>
          <a:xfrm>
            <a:off x="6101007" y="4539456"/>
            <a:ext cx="5429213" cy="405408"/>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One must "return to a state without things" — not to remain in quietistic contemplation.</a:t>
            </a:r>
            <a:endParaRPr lang="en-US" sz="1200" dirty="0"/>
          </a:p>
        </p:txBody>
      </p:sp>
      <p:pic>
        <p:nvPicPr>
          <p:cNvPr id="13" name="Image 3" descr="preencoded.png">    </p:cNvPr>
          <p:cNvPicPr>
            <a:picLocks noChangeAspect="1"/>
          </p:cNvPicPr>
          <p:nvPr/>
        </p:nvPicPr>
        <p:blipFill>
          <a:blip r:embed="rId4"/>
          <a:stretch>
            <a:fillRect/>
          </a:stretch>
        </p:blipFill>
        <p:spPr>
          <a:xfrm>
            <a:off x="5233360" y="5098355"/>
            <a:ext cx="767835" cy="1012130"/>
          </a:xfrm>
          <a:prstGeom prst="rect">
            <a:avLst/>
          </a:prstGeom>
        </p:spPr>
      </p:pic>
      <p:sp>
        <p:nvSpPr>
          <p:cNvPr id="14" name="Text 8"/>
          <p:cNvSpPr/>
          <p:nvPr/>
        </p:nvSpPr>
        <p:spPr>
          <a:xfrm>
            <a:off x="6101007" y="5251847"/>
            <a:ext cx="1944837"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Practical Application</a:t>
            </a:r>
            <a:endParaRPr lang="en-US" sz="1500" dirty="0"/>
          </a:p>
        </p:txBody>
      </p:sp>
      <p:sp>
        <p:nvSpPr>
          <p:cNvPr id="15" name="Text 9"/>
          <p:cNvSpPr/>
          <p:nvPr/>
        </p:nvSpPr>
        <p:spPr>
          <a:xfrm>
            <a:off x="6101007" y="5551587"/>
            <a:ext cx="5429213" cy="405408"/>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"Grasp the dao of the past to steer what there is today." Negation is preparatory for clear-sighted action.</a:t>
            </a:r>
            <a:endParaRPr lang="en-US" sz="12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Shape 0"/>
          <p:cNvSpPr/>
          <p:nvPr/>
        </p:nvSpPr>
        <p:spPr>
          <a:xfrm>
            <a:off x="661475" y="942479"/>
            <a:ext cx="546781" cy="358180"/>
          </a:xfrm>
          <a:prstGeom prst="roundRect">
            <a:avLst>
              <a:gd name="adj" fmla="val 18840"/>
            </a:avLst>
          </a:prstGeom>
          <a:solidFill>
            <a:srgbClr val="E1E1EA"/>
          </a:solidFill>
          <a:ln/>
        </p:spPr>
      </p:sp>
      <p:sp>
        <p:nvSpPr>
          <p:cNvPr id="3" name="Text 1"/>
          <p:cNvSpPr/>
          <p:nvPr/>
        </p:nvSpPr>
        <p:spPr>
          <a:xfrm>
            <a:off x="781923" y="1002705"/>
            <a:ext cx="915469" cy="237728"/>
          </a:xfrm>
          <a:prstGeom prst="rect">
            <a:avLst/>
          </a:prstGeom>
          <a:noFill/>
          <a:ln/>
        </p:spPr>
        <p:txBody>
          <a:bodyPr wrap="none" lIns="0" tIns="0" rIns="0" bIns="0" rtlCol="0" anchor="t"/>
          <a:lstStyle/>
          <a:p>
            <a:pPr algn="l" indent="0" marL="0">
              <a:lnSpc>
                <a:spcPct val="123000"/>
              </a:lnSpc>
              <a:buNone/>
            </a:pPr>
            <a:r>
              <a:rPr lang="en-US" sz="1250" dirty="0">
                <a:solidFill>
                  <a:srgbClr val="3C3939"/>
                </a:solidFill>
                <a:latin typeface="Inter" pitchFamily="34" charset="0"/>
                <a:ea typeface="Inter" pitchFamily="34" charset="-122"/>
                <a:cs typeface="Inter" pitchFamily="34" charset="-120"/>
              </a:rPr>
              <a:t>KP5</a:t>
            </a:r>
            <a:endParaRPr lang="en-US" sz="1250" dirty="0"/>
          </a:p>
        </p:txBody>
      </p:sp>
      <p:sp>
        <p:nvSpPr>
          <p:cNvPr id="4" name="Text 2"/>
          <p:cNvSpPr/>
          <p:nvPr/>
        </p:nvSpPr>
        <p:spPr>
          <a:xfrm>
            <a:off x="661475" y="1368921"/>
            <a:ext cx="10902280"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Can "Mysticism" Describe the Daodejing?</a:t>
            </a:r>
            <a:endParaRPr lang="en-US" sz="3950" dirty="0"/>
          </a:p>
        </p:txBody>
      </p:sp>
      <p:sp>
        <p:nvSpPr>
          <p:cNvPr id="5" name="Text 3"/>
          <p:cNvSpPr/>
          <p:nvPr/>
        </p:nvSpPr>
        <p:spPr>
          <a:xfrm>
            <a:off x="661475" y="2252464"/>
            <a:ext cx="10868745" cy="594320"/>
          </a:xfrm>
          <a:prstGeom prst="rect">
            <a:avLst/>
          </a:prstGeom>
          <a:noFill/>
          <a:ln/>
        </p:spPr>
        <p:txBody>
          <a:bodyPr wrap="square" lIns="0" tIns="0" rIns="0" bIns="0" rtlCol="0" anchor="t">
            <a:normAutofit/>
          </a:bodyPr>
          <a:lstStyle/>
          <a:p>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Van Norden's definition:</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"(1) a kind of knowledge (2) that cannot be adequately expressed in words (3) but is important to human life in general." This is deliberately broad, covering traditions from Plato to Zen Buddhism.</a:t>
            </a:r>
            <a:endParaRPr lang="en-US" sz="1550" dirty="0"/>
          </a:p>
        </p:txBody>
      </p:sp>
      <p:sp>
        <p:nvSpPr>
          <p:cNvPr id="6" name="Shape 4"/>
          <p:cNvSpPr/>
          <p:nvPr/>
        </p:nvSpPr>
        <p:spPr>
          <a:xfrm>
            <a:off x="661475" y="3038773"/>
            <a:ext cx="10868745" cy="2090341"/>
          </a:xfrm>
          <a:prstGeom prst="roundRect">
            <a:avLst>
              <a:gd name="adj" fmla="val 4035"/>
            </a:avLst>
          </a:prstGeom>
          <a:noFill/>
          <a:ln w="6350">
            <a:solidFill>
              <a:srgbClr val="000000">
                <a:alpha val="8000"/>
              </a:srgbClr>
            </a:solidFill>
            <a:prstDash val="solid"/>
          </a:ln>
        </p:spPr>
      </p:sp>
      <p:sp>
        <p:nvSpPr>
          <p:cNvPr id="7" name="Shape 5"/>
          <p:cNvSpPr/>
          <p:nvPr/>
        </p:nvSpPr>
        <p:spPr>
          <a:xfrm>
            <a:off x="668023" y="3045123"/>
            <a:ext cx="3691044" cy="517823"/>
          </a:xfrm>
          <a:prstGeom prst="rect">
            <a:avLst/>
          </a:prstGeom>
          <a:solidFill>
            <a:srgbClr val="1B1B27"/>
          </a:solidFill>
          <a:ln/>
        </p:spPr>
      </p:sp>
      <p:sp>
        <p:nvSpPr>
          <p:cNvPr id="8" name="Text 6"/>
          <p:cNvSpPr/>
          <p:nvPr/>
        </p:nvSpPr>
        <p:spPr>
          <a:xfrm>
            <a:off x="868837" y="3153866"/>
            <a:ext cx="3899001" cy="297160"/>
          </a:xfrm>
          <a:prstGeom prst="rect">
            <a:avLst/>
          </a:prstGeom>
          <a:noFill/>
          <a:ln/>
        </p:spPr>
        <p:txBody>
          <a:bodyPr wrap="none" lIns="0" tIns="0" rIns="0" bIns="0" rtlCol="0" anchor="t"/>
          <a:lstStyle/>
          <a:p>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Dimension</a:t>
            </a:r>
            <a:endParaRPr lang="en-US" sz="1550" dirty="0"/>
          </a:p>
        </p:txBody>
      </p:sp>
      <p:sp>
        <p:nvSpPr>
          <p:cNvPr id="9" name="Shape 7"/>
          <p:cNvSpPr/>
          <p:nvPr/>
        </p:nvSpPr>
        <p:spPr>
          <a:xfrm>
            <a:off x="4359067" y="3045123"/>
            <a:ext cx="3582402" cy="517823"/>
          </a:xfrm>
          <a:prstGeom prst="rect">
            <a:avLst/>
          </a:prstGeom>
          <a:solidFill>
            <a:srgbClr val="1B1B27"/>
          </a:solidFill>
          <a:ln/>
        </p:spPr>
      </p:sp>
      <p:sp>
        <p:nvSpPr>
          <p:cNvPr id="10" name="Text 8"/>
          <p:cNvSpPr/>
          <p:nvPr/>
        </p:nvSpPr>
        <p:spPr>
          <a:xfrm>
            <a:off x="4559880" y="3153866"/>
            <a:ext cx="3790359" cy="297160"/>
          </a:xfrm>
          <a:prstGeom prst="rect">
            <a:avLst/>
          </a:prstGeom>
          <a:noFill/>
          <a:ln/>
        </p:spPr>
        <p:txBody>
          <a:bodyPr wrap="none" lIns="0" tIns="0" rIns="0" bIns="0" rtlCol="0" anchor="t"/>
          <a:lstStyle/>
          <a:p>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Christian Mysticism</a:t>
            </a:r>
            <a:endParaRPr lang="en-US" sz="1550" dirty="0"/>
          </a:p>
        </p:txBody>
      </p:sp>
      <p:sp>
        <p:nvSpPr>
          <p:cNvPr id="11" name="Shape 9"/>
          <p:cNvSpPr/>
          <p:nvPr/>
        </p:nvSpPr>
        <p:spPr>
          <a:xfrm>
            <a:off x="7941469" y="3045123"/>
            <a:ext cx="3582402" cy="517823"/>
          </a:xfrm>
          <a:prstGeom prst="rect">
            <a:avLst/>
          </a:prstGeom>
          <a:solidFill>
            <a:srgbClr val="1B1B27"/>
          </a:solidFill>
          <a:ln/>
        </p:spPr>
      </p:sp>
      <p:sp>
        <p:nvSpPr>
          <p:cNvPr id="12" name="Text 10"/>
          <p:cNvSpPr/>
          <p:nvPr/>
        </p:nvSpPr>
        <p:spPr>
          <a:xfrm>
            <a:off x="8142282" y="3153866"/>
            <a:ext cx="3790359" cy="297160"/>
          </a:xfrm>
          <a:prstGeom prst="rect">
            <a:avLst/>
          </a:prstGeom>
          <a:noFill/>
          <a:ln/>
        </p:spPr>
        <p:txBody>
          <a:bodyPr wrap="none" lIns="0" tIns="0" rIns="0" bIns="0" rtlCol="0" anchor="t"/>
          <a:lstStyle/>
          <a:p>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Daoist Mysticism</a:t>
            </a:r>
            <a:endParaRPr lang="en-US" sz="1550" dirty="0"/>
          </a:p>
        </p:txBody>
      </p:sp>
      <p:sp>
        <p:nvSpPr>
          <p:cNvPr id="13" name="Text 11"/>
          <p:cNvSpPr/>
          <p:nvPr/>
        </p:nvSpPr>
        <p:spPr>
          <a:xfrm>
            <a:off x="868837" y="3674864"/>
            <a:ext cx="3899001"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Mode of knowledge</a:t>
            </a:r>
            <a:endParaRPr lang="en-US" sz="1550" dirty="0"/>
          </a:p>
        </p:txBody>
      </p:sp>
      <p:sp>
        <p:nvSpPr>
          <p:cNvPr id="14" name="Text 12"/>
          <p:cNvSpPr/>
          <p:nvPr/>
        </p:nvSpPr>
        <p:spPr>
          <a:xfrm>
            <a:off x="4559880" y="3674864"/>
            <a:ext cx="379035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Spiritual vision, feeling</a:t>
            </a:r>
            <a:endParaRPr lang="en-US" sz="1550" dirty="0"/>
          </a:p>
        </p:txBody>
      </p:sp>
      <p:sp>
        <p:nvSpPr>
          <p:cNvPr id="15" name="Text 13"/>
          <p:cNvSpPr/>
          <p:nvPr/>
        </p:nvSpPr>
        <p:spPr>
          <a:xfrm>
            <a:off x="8142282" y="3674864"/>
            <a:ext cx="379035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Embodied practical action</a:t>
            </a:r>
            <a:endParaRPr lang="en-US" sz="1550" dirty="0"/>
          </a:p>
        </p:txBody>
      </p:sp>
      <p:sp>
        <p:nvSpPr>
          <p:cNvPr id="16" name="Text 14"/>
          <p:cNvSpPr/>
          <p:nvPr/>
        </p:nvSpPr>
        <p:spPr>
          <a:xfrm>
            <a:off x="868837" y="4195862"/>
            <a:ext cx="3899001"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Realm</a:t>
            </a:r>
            <a:endParaRPr lang="en-US" sz="1550" dirty="0"/>
          </a:p>
        </p:txBody>
      </p:sp>
      <p:sp>
        <p:nvSpPr>
          <p:cNvPr id="17" name="Text 15"/>
          <p:cNvSpPr/>
          <p:nvPr/>
        </p:nvSpPr>
        <p:spPr>
          <a:xfrm>
            <a:off x="4559880" y="4195862"/>
            <a:ext cx="379035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Transcends the ordinary world</a:t>
            </a:r>
            <a:endParaRPr lang="en-US" sz="1550" dirty="0"/>
          </a:p>
        </p:txBody>
      </p:sp>
      <p:sp>
        <p:nvSpPr>
          <p:cNvPr id="18" name="Text 16"/>
          <p:cNvSpPr/>
          <p:nvPr/>
        </p:nvSpPr>
        <p:spPr>
          <a:xfrm>
            <a:off x="8142282" y="4195862"/>
            <a:ext cx="379035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Immanent, everyday world</a:t>
            </a:r>
            <a:endParaRPr lang="en-US" sz="1550" dirty="0"/>
          </a:p>
        </p:txBody>
      </p:sp>
      <p:sp>
        <p:nvSpPr>
          <p:cNvPr id="19" name="Text 17"/>
          <p:cNvSpPr/>
          <p:nvPr/>
        </p:nvSpPr>
        <p:spPr>
          <a:xfrm>
            <a:off x="868837" y="4716859"/>
            <a:ext cx="3899001"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Ethical significance</a:t>
            </a:r>
            <a:endParaRPr lang="en-US" sz="1550" dirty="0"/>
          </a:p>
        </p:txBody>
      </p:sp>
      <p:sp>
        <p:nvSpPr>
          <p:cNvPr id="20" name="Text 18"/>
          <p:cNvSpPr/>
          <p:nvPr/>
        </p:nvSpPr>
        <p:spPr>
          <a:xfrm>
            <a:off x="4559880" y="4716859"/>
            <a:ext cx="379035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Indirect support for ethics</a:t>
            </a:r>
            <a:endParaRPr lang="en-US" sz="1550" dirty="0"/>
          </a:p>
        </p:txBody>
      </p:sp>
      <p:sp>
        <p:nvSpPr>
          <p:cNvPr id="21" name="Text 19"/>
          <p:cNvSpPr/>
          <p:nvPr/>
        </p:nvSpPr>
        <p:spPr>
          <a:xfrm>
            <a:off x="8142282" y="4716859"/>
            <a:ext cx="379035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highest ethical activity itself</a:t>
            </a:r>
            <a:endParaRPr lang="en-US" sz="1550" dirty="0"/>
          </a:p>
        </p:txBody>
      </p:sp>
      <p:sp>
        <p:nvSpPr>
          <p:cNvPr id="22" name="Text 20"/>
          <p:cNvSpPr/>
          <p:nvPr/>
        </p:nvSpPr>
        <p:spPr>
          <a:xfrm>
            <a:off x="661475" y="5321102"/>
            <a:ext cx="10868745" cy="594320"/>
          </a:xfrm>
          <a:prstGeom prst="rect">
            <a:avLst/>
          </a:prstGeom>
          <a:noFill/>
          <a:ln/>
        </p:spPr>
        <p:txBody>
          <a:bodyPr wrap="square" lIns="0" tIns="0" rIns="0" bIns="0" rtlCol="0" anchor="t">
            <a:normAutofit/>
          </a:bodyPr>
          <a:lstStyle/>
          <a:p>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Key insight:</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For the Daoist, "the manifestation of mystical knowledge in practical action is the highest ethical activity." This is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"mysticism through action."</a:t>
            </a:r>
            <a:endParaRPr lang="en-US" sz="15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Shape 0"/>
          <p:cNvSpPr/>
          <p:nvPr/>
        </p:nvSpPr>
        <p:spPr>
          <a:xfrm>
            <a:off x="661475" y="733623"/>
            <a:ext cx="514536" cy="330994"/>
          </a:xfrm>
          <a:prstGeom prst="roundRect">
            <a:avLst>
              <a:gd name="adj" fmla="val 19188"/>
            </a:avLst>
          </a:prstGeom>
          <a:solidFill>
            <a:srgbClr val="E1E1EA"/>
          </a:solidFill>
          <a:ln/>
        </p:spPr>
      </p:sp>
      <p:sp>
        <p:nvSpPr>
          <p:cNvPr id="3" name="Text 1"/>
          <p:cNvSpPr/>
          <p:nvPr/>
        </p:nvSpPr>
        <p:spPr>
          <a:xfrm>
            <a:off x="774879" y="790277"/>
            <a:ext cx="897312" cy="217686"/>
          </a:xfrm>
          <a:prstGeom prst="rect">
            <a:avLst/>
          </a:prstGeom>
          <a:noFill/>
          <a:ln/>
        </p:spPr>
        <p:txBody>
          <a:bodyPr wrap="none" lIns="0" tIns="0" rIns="0" bIns="0" rtlCol="0" anchor="t"/>
          <a:lstStyle/>
          <a:p>
            <a:pPr algn="l" indent="0" marL="0">
              <a:lnSpc>
                <a:spcPct val="120000"/>
              </a:lnSpc>
              <a:buNone/>
            </a:pPr>
            <a:r>
              <a:rPr lang="en-US" sz="1150" dirty="0">
                <a:solidFill>
                  <a:srgbClr val="3C3939"/>
                </a:solidFill>
                <a:latin typeface="Inter" pitchFamily="34" charset="0"/>
                <a:ea typeface="Inter" pitchFamily="34" charset="-122"/>
                <a:cs typeface="Inter" pitchFamily="34" charset="-120"/>
              </a:rPr>
              <a:t>KP5</a:t>
            </a:r>
            <a:endParaRPr lang="en-US" sz="1150" dirty="0"/>
          </a:p>
        </p:txBody>
      </p:sp>
      <p:sp>
        <p:nvSpPr>
          <p:cNvPr id="4" name="Text 2"/>
          <p:cNvSpPr/>
          <p:nvPr/>
        </p:nvSpPr>
        <p:spPr>
          <a:xfrm>
            <a:off x="661475" y="1125041"/>
            <a:ext cx="10868745" cy="1181298"/>
          </a:xfrm>
          <a:prstGeom prst="rect">
            <a:avLst/>
          </a:prstGeom>
          <a:noFill/>
          <a:ln/>
        </p:spPr>
        <p:txBody>
          <a:bodyPr wrap="square" lIns="0" tIns="0" rIns="0" bIns="0" rtlCol="0" anchor="t">
            <a:normAutofit/>
          </a:bodyPr>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The Numbered Argument and the Basketball Analogy</a:t>
            </a:r>
            <a:endParaRPr lang="en-US" sz="3700" dirty="0"/>
          </a:p>
        </p:txBody>
      </p:sp>
      <p:sp>
        <p:nvSpPr>
          <p:cNvPr id="5" name="Shape 3"/>
          <p:cNvSpPr/>
          <p:nvPr/>
        </p:nvSpPr>
        <p:spPr>
          <a:xfrm>
            <a:off x="525350" y="2533154"/>
            <a:ext cx="5476043" cy="3591223"/>
          </a:xfrm>
          <a:prstGeom prst="roundRect">
            <a:avLst>
              <a:gd name="adj" fmla="val 3790"/>
            </a:avLst>
          </a:prstGeom>
          <a:solidFill>
            <a:srgbClr val="1B1B27"/>
          </a:solidFill>
          <a:ln/>
        </p:spPr>
      </p:sp>
      <p:sp>
        <p:nvSpPr>
          <p:cNvPr id="6" name="Text 4"/>
          <p:cNvSpPr/>
          <p:nvPr/>
        </p:nvSpPr>
        <p:spPr>
          <a:xfrm>
            <a:off x="714357" y="2684363"/>
            <a:ext cx="3531206" cy="295275"/>
          </a:xfrm>
          <a:prstGeom prst="rect">
            <a:avLst/>
          </a:prstGeom>
          <a:noFill/>
          <a:ln/>
        </p:spPr>
        <p:txBody>
          <a:bodyPr wrap="none" lIns="0" tIns="0" rIns="0" bIns="0" rtlCol="0" anchor="t"/>
          <a:lstStyle/>
          <a:p>
            <a:pPr algn="l" indent="0" marL="0">
              <a:lnSpc>
                <a:spcPct val="104000"/>
              </a:lnSpc>
              <a:buNone/>
            </a:pPr>
            <a:r>
              <a:rPr lang="en-US" sz="1850" b="1" dirty="0">
                <a:solidFill>
                  <a:srgbClr val="FFFFFF"/>
                </a:solidFill>
                <a:latin typeface="Inter Bold" pitchFamily="34" charset="0"/>
                <a:ea typeface="Inter Bold" pitchFamily="34" charset="-122"/>
                <a:cs typeface="Inter Bold" pitchFamily="34" charset="-120"/>
              </a:rPr>
              <a:t>The Numbered Argument</a:t>
            </a:r>
            <a:endParaRPr lang="en-US" sz="1850" dirty="0"/>
          </a:p>
        </p:txBody>
      </p:sp>
      <p:sp>
        <p:nvSpPr>
          <p:cNvPr id="7" name="Text 5"/>
          <p:cNvSpPr/>
          <p:nvPr/>
        </p:nvSpPr>
        <p:spPr>
          <a:xfrm>
            <a:off x="714357" y="3130848"/>
            <a:ext cx="5098029" cy="2857500"/>
          </a:xfrm>
          <a:prstGeom prst="rect">
            <a:avLst/>
          </a:prstGeom>
          <a:noFill/>
          <a:ln/>
        </p:spPr>
        <p:txBody>
          <a:bodyPr wrap="square" lIns="0" tIns="0" rIns="0" bIns="0" rtlCol="0" anchor="t">
            <a:normAutofit/>
          </a:bodyPr>
          <a:lstStyle/>
          <a:p>
            <a:pPr algn="l" indent="0" marL="0">
              <a:lnSpc>
                <a:spcPct val="120000"/>
              </a:lnSpc>
              <a:buNone/>
            </a:pPr>
            <a:r>
              <a:rPr lang="en-US" sz="1450" b="1" dirty="0">
                <a:solidFill>
                  <a:srgbClr val="FFFFFF"/>
                </a:solidFill>
                <a:latin typeface="Inter Bold" pitchFamily="34" charset="0"/>
                <a:ea typeface="Inter Bold" pitchFamily="34" charset="-122"/>
                <a:cs typeface="Inter Bold" pitchFamily="34" charset="-120"/>
              </a:rPr>
              <a:t>P1:</a:t>
            </a:r>
            <a:pPr algn="l" indent="0" marL="0">
              <a:lnSpc>
                <a:spcPct val="120000"/>
              </a:lnSpc>
              <a:spcAft>
                <a:spcPts val="1050"/>
              </a:spcAft>
              <a:buNone/>
            </a:pPr>
            <a:r>
              <a:rPr lang="en-US" sz="1450" dirty="0">
                <a:solidFill>
                  <a:srgbClr val="FFFFFF"/>
                </a:solidFill>
                <a:latin typeface="Inter" pitchFamily="34" charset="0"/>
                <a:ea typeface="Inter" pitchFamily="34" charset="-122"/>
                <a:cs typeface="Inter" pitchFamily="34" charset="-120"/>
              </a:rPr>
              <a:t> Mystical knowledge cannot be adequately expressed in words yet is important to human life.</a:t>
            </a:r>
            <a:endParaRPr lang="en-US" sz="1450" dirty="0"/>
          </a:p>
          <a:p>
            <a:pPr algn="l" indent="0" marL="0">
              <a:lnSpc>
                <a:spcPct val="120000"/>
              </a:lnSpc>
              <a:buNone/>
            </a:pPr>
            <a:r>
              <a:rPr lang="en-US" sz="1450" b="1" dirty="0">
                <a:solidFill>
                  <a:srgbClr val="FFFFFF"/>
                </a:solidFill>
                <a:latin typeface="Inter Bold" pitchFamily="34" charset="0"/>
                <a:ea typeface="Inter Bold" pitchFamily="34" charset="-122"/>
                <a:cs typeface="Inter Bold" pitchFamily="34" charset="-120"/>
              </a:rPr>
              <a:t>P2:</a:t>
            </a:r>
            <a:pPr algn="l" indent="0" marL="0">
              <a:lnSpc>
                <a:spcPct val="120000"/>
              </a:lnSpc>
              <a:spcAft>
                <a:spcPts val="1050"/>
              </a:spcAft>
              <a:buNone/>
            </a:pPr>
            <a:r>
              <a:rPr lang="en-US" sz="1450" dirty="0">
                <a:solidFill>
                  <a:srgbClr val="FFFFFF"/>
                </a:solidFill>
                <a:latin typeface="Inter" pitchFamily="34" charset="0"/>
                <a:ea typeface="Inter" pitchFamily="34" charset="-122"/>
                <a:cs typeface="Inter" pitchFamily="34" charset="-120"/>
              </a:rPr>
              <a:t> The Daodejing holds that the highest knowledge is non-linguistic and expressed through nonaction (wuwei).</a:t>
            </a:r>
            <a:endParaRPr lang="en-US" sz="1450" dirty="0"/>
          </a:p>
          <a:p>
            <a:pPr algn="l" indent="0" marL="0">
              <a:lnSpc>
                <a:spcPct val="120000"/>
              </a:lnSpc>
              <a:buNone/>
            </a:pPr>
            <a:r>
              <a:rPr lang="en-US" sz="1450" b="1" dirty="0">
                <a:solidFill>
                  <a:srgbClr val="FFFFFF"/>
                </a:solidFill>
                <a:latin typeface="Inter Bold" pitchFamily="34" charset="0"/>
                <a:ea typeface="Inter Bold" pitchFamily="34" charset="-122"/>
                <a:cs typeface="Inter Bold" pitchFamily="34" charset="-120"/>
              </a:rPr>
              <a:t>P3:</a:t>
            </a:r>
            <a:pPr algn="l" indent="0" marL="0">
              <a:lnSpc>
                <a:spcPct val="120000"/>
              </a:lnSpc>
              <a:spcAft>
                <a:spcPts val="1050"/>
              </a:spcAft>
              <a:buNone/>
            </a:pPr>
            <a:r>
              <a:rPr lang="en-US" sz="1450" dirty="0">
                <a:solidFill>
                  <a:srgbClr val="FFFFFF"/>
                </a:solidFill>
                <a:latin typeface="Inter" pitchFamily="34" charset="0"/>
                <a:ea typeface="Inter" pitchFamily="34" charset="-122"/>
                <a:cs typeface="Inter" pitchFamily="34" charset="-120"/>
              </a:rPr>
              <a:t> Nonaction is not passivity but action that is "non-self-conscious yet perfectly responsive to the situation."</a:t>
            </a:r>
            <a:endParaRPr lang="en-US" sz="1450" dirty="0"/>
          </a:p>
          <a:p>
            <a:pPr algn="l" indent="0" marL="0">
              <a:lnSpc>
                <a:spcPct val="120000"/>
              </a:lnSpc>
              <a:buNone/>
            </a:pPr>
            <a:r>
              <a:rPr lang="en-US" sz="1450" b="1" dirty="0">
                <a:solidFill>
                  <a:srgbClr val="FFFFFF"/>
                </a:solidFill>
                <a:latin typeface="Inter Bold" pitchFamily="34" charset="0"/>
                <a:ea typeface="Inter Bold" pitchFamily="34" charset="-122"/>
                <a:cs typeface="Inter Bold" pitchFamily="34" charset="-120"/>
              </a:rPr>
              <a:t>Conclusion:</a:t>
            </a:r>
            <a:pPr algn="l" indent="0" marL="0">
              <a:lnSpc>
                <a:spcPct val="120000"/>
              </a:lnSpc>
              <a:buNone/>
            </a:pPr>
            <a:r>
              <a:rPr lang="en-US" sz="1450" dirty="0">
                <a:solidFill>
                  <a:srgbClr val="FFFFFF"/>
                </a:solidFill>
                <a:latin typeface="Inter" pitchFamily="34" charset="0"/>
                <a:ea typeface="Inter" pitchFamily="34" charset="-122"/>
                <a:cs typeface="Inter" pitchFamily="34" charset="-120"/>
              </a:rPr>
              <a:t> The Daodejing presents a distinctive "mysticism through action" — wisdom embodied in activity, not in propositional beliefs or visionary states.</a:t>
            </a:r>
            <a:endParaRPr lang="en-US" sz="1450" dirty="0"/>
          </a:p>
        </p:txBody>
      </p:sp>
      <p:sp>
        <p:nvSpPr>
          <p:cNvPr id="8" name="Text 6"/>
          <p:cNvSpPr/>
          <p:nvPr/>
        </p:nvSpPr>
        <p:spPr>
          <a:xfrm>
            <a:off x="6332776" y="2684363"/>
            <a:ext cx="3328507" cy="295275"/>
          </a:xfrm>
          <a:prstGeom prst="rect">
            <a:avLst/>
          </a:prstGeom>
          <a:noFill/>
          <a:ln/>
        </p:spPr>
        <p:txBody>
          <a:bodyPr wrap="none" lIns="0" tIns="0" rIns="0" bIns="0" rtlCol="0" anchor="t"/>
          <a:lstStyle/>
          <a:p>
            <a:pPr algn="l"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The Basketball Analogy</a:t>
            </a:r>
            <a:endParaRPr lang="en-US" sz="1850" dirty="0"/>
          </a:p>
        </p:txBody>
      </p:sp>
      <p:sp>
        <p:nvSpPr>
          <p:cNvPr id="9" name="Text 7"/>
          <p:cNvSpPr/>
          <p:nvPr/>
        </p:nvSpPr>
        <p:spPr>
          <a:xfrm>
            <a:off x="6332776" y="3130848"/>
            <a:ext cx="5203794" cy="2585442"/>
          </a:xfrm>
          <a:prstGeom prst="rect">
            <a:avLst/>
          </a:prstGeom>
          <a:noFill/>
          <a:ln/>
        </p:spPr>
        <p:txBody>
          <a:bodyPr wrap="square" lIns="0" tIns="0" rIns="0" bIns="0" rtlCol="0" anchor="t">
            <a:normAutofit/>
          </a:bodyPr>
          <a:lstStyle/>
          <a:p>
            <a:pPr algn="l" indent="0" marL="0">
              <a:lnSpc>
                <a:spcPct val="120000"/>
              </a:lnSpc>
              <a:spcAft>
                <a:spcPts val="1050"/>
              </a:spcAft>
              <a:buNone/>
            </a:pPr>
            <a:r>
              <a:rPr lang="en-US" sz="1450" dirty="0">
                <a:solidFill>
                  <a:srgbClr val="3C3939"/>
                </a:solidFill>
                <a:latin typeface="Inter" pitchFamily="34" charset="0"/>
                <a:ea typeface="Inter" pitchFamily="34" charset="-122"/>
                <a:cs typeface="Inter" pitchFamily="34" charset="-120"/>
              </a:rPr>
              <a:t>"A professional basketball player, at the top of his game, dribbling down the court, dodging and weaving around his opponents, passing to his teammates, then performing a well-timed jump shot is quite active, yet he is engaging in nonaction."</a:t>
            </a:r>
            <a:endParaRPr lang="en-US" sz="1450" dirty="0"/>
          </a:p>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key is the absence of self-conscious, self-regarding motivation — the player simply responds to the game.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Wuwei is not about doing nothing but acting without self-conscious striving.</a:t>
            </a:r>
            <a:endParaRPr lang="en-US" sz="145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Shape 0"/>
          <p:cNvSpPr/>
          <p:nvPr/>
        </p:nvSpPr>
        <p:spPr>
          <a:xfrm>
            <a:off x="661475" y="977900"/>
            <a:ext cx="514536" cy="330994"/>
          </a:xfrm>
          <a:prstGeom prst="roundRect">
            <a:avLst>
              <a:gd name="adj" fmla="val 19188"/>
            </a:avLst>
          </a:prstGeom>
          <a:solidFill>
            <a:srgbClr val="E1E1EA"/>
          </a:solidFill>
          <a:ln/>
        </p:spPr>
      </p:sp>
      <p:sp>
        <p:nvSpPr>
          <p:cNvPr id="3" name="Text 1"/>
          <p:cNvSpPr/>
          <p:nvPr/>
        </p:nvSpPr>
        <p:spPr>
          <a:xfrm>
            <a:off x="774879" y="1034554"/>
            <a:ext cx="897312" cy="217686"/>
          </a:xfrm>
          <a:prstGeom prst="rect">
            <a:avLst/>
          </a:prstGeom>
          <a:noFill/>
          <a:ln/>
        </p:spPr>
        <p:txBody>
          <a:bodyPr wrap="none" lIns="0" tIns="0" rIns="0" bIns="0" rtlCol="0" anchor="t"/>
          <a:lstStyle/>
          <a:p>
            <a:pPr algn="l" indent="0" marL="0">
              <a:lnSpc>
                <a:spcPct val="120000"/>
              </a:lnSpc>
              <a:buNone/>
            </a:pPr>
            <a:r>
              <a:rPr lang="en-US" sz="1150" dirty="0">
                <a:solidFill>
                  <a:srgbClr val="3C3939"/>
                </a:solidFill>
                <a:latin typeface="Inter" pitchFamily="34" charset="0"/>
                <a:ea typeface="Inter" pitchFamily="34" charset="-122"/>
                <a:cs typeface="Inter" pitchFamily="34" charset="-120"/>
              </a:rPr>
              <a:t>KP5</a:t>
            </a:r>
            <a:endParaRPr lang="en-US" sz="1150" dirty="0"/>
          </a:p>
        </p:txBody>
      </p:sp>
      <p:sp>
        <p:nvSpPr>
          <p:cNvPr id="4" name="Text 2"/>
          <p:cNvSpPr/>
          <p:nvPr/>
        </p:nvSpPr>
        <p:spPr>
          <a:xfrm>
            <a:off x="661475" y="1369318"/>
            <a:ext cx="10844537"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Critique of Confucian Virtue — Daodejing 38</a:t>
            </a:r>
            <a:endParaRPr lang="en-US" sz="3700" dirty="0"/>
          </a:p>
        </p:txBody>
      </p:sp>
      <p:sp>
        <p:nvSpPr>
          <p:cNvPr id="5" name="Shape 3"/>
          <p:cNvSpPr/>
          <p:nvPr/>
        </p:nvSpPr>
        <p:spPr>
          <a:xfrm>
            <a:off x="661475" y="2186781"/>
            <a:ext cx="25399" cy="1156593"/>
          </a:xfrm>
          <a:prstGeom prst="roundRect">
            <a:avLst>
              <a:gd name="adj" fmla="val 60001"/>
            </a:avLst>
          </a:prstGeom>
          <a:solidFill>
            <a:srgbClr val="1B1B27"/>
          </a:solidFill>
          <a:ln/>
        </p:spPr>
      </p:sp>
      <p:sp>
        <p:nvSpPr>
          <p:cNvPr id="6" name="Text 4"/>
          <p:cNvSpPr/>
          <p:nvPr/>
        </p:nvSpPr>
        <p:spPr>
          <a:xfrm>
            <a:off x="944936" y="2356842"/>
            <a:ext cx="10585284"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highest virtue (de) is without virtue, hence it has virtue. The lowest virtue never deviates from virtue, hence it lacks virtue… The highest li acts, and if no persons respond, rolls up its sleeves and twists their arms. — Daodejing 38 (Eno trans.)</a:t>
            </a:r>
            <a:endParaRPr lang="en-US" sz="1450" dirty="0"/>
          </a:p>
        </p:txBody>
      </p:sp>
      <p:sp>
        <p:nvSpPr>
          <p:cNvPr id="7" name="Text 5"/>
          <p:cNvSpPr/>
          <p:nvPr/>
        </p:nvSpPr>
        <p:spPr>
          <a:xfrm>
            <a:off x="661475" y="3664645"/>
            <a:ext cx="3671399" cy="295275"/>
          </a:xfrm>
          <a:prstGeom prst="rect">
            <a:avLst/>
          </a:prstGeom>
          <a:noFill/>
          <a:ln/>
        </p:spPr>
        <p:txBody>
          <a:bodyPr wrap="none" lIns="0" tIns="0" rIns="0" bIns="0" rtlCol="0" anchor="t"/>
          <a:lstStyle/>
          <a:p>
            <a:pPr algn="l"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The Descending Hierarchy</a:t>
            </a:r>
            <a:endParaRPr lang="en-US" sz="1850" dirty="0"/>
          </a:p>
        </p:txBody>
      </p:sp>
      <p:sp>
        <p:nvSpPr>
          <p:cNvPr id="8" name="Text 6"/>
          <p:cNvSpPr/>
          <p:nvPr/>
        </p:nvSpPr>
        <p:spPr>
          <a:xfrm>
            <a:off x="661475" y="4111129"/>
            <a:ext cx="5203794" cy="1360785"/>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passage presents: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wuwei → ren → yi → li</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 which is precisely what Confucians considered the highest achievement of civilisation. For the Daodejing, the very self-consciousness of Confucian moral cultivation is a sign that the Way has already been lost.</a:t>
            </a:r>
            <a:endParaRPr lang="en-US" sz="1450" dirty="0"/>
          </a:p>
        </p:txBody>
      </p:sp>
      <p:sp>
        <p:nvSpPr>
          <p:cNvPr id="9" name="Shape 7"/>
          <p:cNvSpPr/>
          <p:nvPr/>
        </p:nvSpPr>
        <p:spPr>
          <a:xfrm>
            <a:off x="6196651" y="3513435"/>
            <a:ext cx="5476043" cy="2366665"/>
          </a:xfrm>
          <a:prstGeom prst="roundRect">
            <a:avLst>
              <a:gd name="adj" fmla="val 5750"/>
            </a:avLst>
          </a:prstGeom>
          <a:solidFill>
            <a:srgbClr val="1B1B27"/>
          </a:solidFill>
          <a:ln/>
        </p:spPr>
      </p:sp>
      <p:sp>
        <p:nvSpPr>
          <p:cNvPr id="10" name="Text 8"/>
          <p:cNvSpPr/>
          <p:nvPr/>
        </p:nvSpPr>
        <p:spPr>
          <a:xfrm>
            <a:off x="6385658" y="3664645"/>
            <a:ext cx="3398157" cy="295275"/>
          </a:xfrm>
          <a:prstGeom prst="rect">
            <a:avLst/>
          </a:prstGeom>
          <a:noFill/>
          <a:ln/>
        </p:spPr>
        <p:txBody>
          <a:bodyPr wrap="none" lIns="0" tIns="0" rIns="0" bIns="0" rtlCol="0" anchor="t"/>
          <a:lstStyle/>
          <a:p>
            <a:pPr algn="l" indent="0" marL="0">
              <a:lnSpc>
                <a:spcPct val="104000"/>
              </a:lnSpc>
              <a:buNone/>
            </a:pPr>
            <a:r>
              <a:rPr lang="en-US" sz="1850" b="1" dirty="0">
                <a:solidFill>
                  <a:srgbClr val="FFFFFF"/>
                </a:solidFill>
                <a:latin typeface="Inter Bold" pitchFamily="34" charset="0"/>
                <a:ea typeface="Inter Bold" pitchFamily="34" charset="-122"/>
                <a:cs typeface="Inter Bold" pitchFamily="34" charset="-120"/>
              </a:rPr>
              <a:t>The wei/wei Connection</a:t>
            </a:r>
            <a:endParaRPr lang="en-US" sz="1850" dirty="0"/>
          </a:p>
        </p:txBody>
      </p:sp>
      <p:sp>
        <p:nvSpPr>
          <p:cNvPr id="11" name="Text 9"/>
          <p:cNvSpPr/>
          <p:nvPr/>
        </p:nvSpPr>
        <p:spPr>
          <a:xfrm>
            <a:off x="6385658" y="4111129"/>
            <a:ext cx="5098029" cy="1632942"/>
          </a:xfrm>
          <a:prstGeom prst="rect">
            <a:avLst/>
          </a:prstGeom>
          <a:noFill/>
          <a:ln/>
        </p:spPr>
        <p:txBody>
          <a:bodyPr wrap="square" lIns="0" tIns="0" rIns="0" bIns="0" rtlCol="0" anchor="t">
            <a:normAutofit/>
          </a:bodyPr>
          <a:lstStyle/>
          <a:p>
            <a:pPr algn="l" indent="0" marL="0">
              <a:lnSpc>
                <a:spcPct val="120000"/>
              </a:lnSpc>
              <a:buNone/>
            </a:pPr>
            <a:r>
              <a:rPr lang="zh-CN" altLang="en-US" sz="1450" dirty="0">
                <a:solidFill>
                  <a:srgbClr val="FFFFFF"/>
                </a:solidFill>
                <a:latin typeface="Inter" pitchFamily="34" charset="0"/>
                <a:ea typeface="Inter" pitchFamily="34" charset="-122"/>
                <a:cs typeface="Inter" pitchFamily="34" charset="-120"/>
              </a:rPr>
              <a:t>Wei (爲) is graphically cognate to wei (僞, "fake; phoney"). The Confucian Xunzi used wei positively. For the Daodejing, conscious effort introduces artificiality. </a:t>
            </a:r>
            <a:pPr algn="l" indent="0" marL="0">
              <a:lnSpc>
                <a:spcPct val="120000"/>
              </a:lnSpc>
              <a:buNone/>
            </a:pPr>
            <a:r>
              <a:rPr lang="zh-CN" altLang="en-US" sz="1450" b="1" dirty="0">
                <a:solidFill>
                  <a:srgbClr val="FFFFFF"/>
                </a:solidFill>
                <a:latin typeface="Inter Bold" pitchFamily="34" charset="0"/>
                <a:ea typeface="Inter Bold" pitchFamily="34" charset="-122"/>
                <a:cs typeface="Inter Bold" pitchFamily="34" charset="-120"/>
              </a:rPr>
              <a:t>The more one strives to be virtuous, the further one moves from genuine virtue.</a:t>
            </a:r>
            <a:pPr algn="l" indent="0" marL="0">
              <a:lnSpc>
                <a:spcPct val="120000"/>
              </a:lnSpc>
              <a:buNone/>
            </a:pPr>
            <a:r>
              <a:rPr lang="zh-CN" altLang="en-US" sz="1450" dirty="0">
                <a:solidFill>
                  <a:srgbClr val="FFFFFF"/>
                </a:solidFill>
                <a:latin typeface="Inter" pitchFamily="34" charset="0"/>
                <a:ea typeface="Inter" pitchFamily="34" charset="-122"/>
                <a:cs typeface="Inter" pitchFamily="34" charset="-120"/>
              </a:rPr>
              <a:t> This is the radical core of the Daodejing's critique.</a:t>
            </a:r>
            <a:endParaRPr lang="zh-CN" sz="145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686395"/>
            <a:ext cx="1522870" cy="358180"/>
          </a:xfrm>
          <a:prstGeom prst="roundRect">
            <a:avLst>
              <a:gd name="adj" fmla="val 18840"/>
            </a:avLst>
          </a:prstGeom>
          <a:solidFill>
            <a:srgbClr val="E1E1EA"/>
          </a:solidFill>
          <a:ln/>
        </p:spPr>
      </p:sp>
      <p:sp>
        <p:nvSpPr>
          <p:cNvPr id="4" name="Text 1"/>
          <p:cNvSpPr/>
          <p:nvPr/>
        </p:nvSpPr>
        <p:spPr>
          <a:xfrm>
            <a:off x="5353809" y="746621"/>
            <a:ext cx="1891558" cy="237728"/>
          </a:xfrm>
          <a:prstGeom prst="rect">
            <a:avLst/>
          </a:prstGeom>
          <a:noFill/>
          <a:ln/>
        </p:spPr>
        <p:txBody>
          <a:bodyPr wrap="none" lIns="0" tIns="0" rIns="0" bIns="0" rtlCol="0" anchor="t"/>
          <a:lstStyle/>
          <a:p>
            <a:pPr algn="l" indent="0" marL="0">
              <a:lnSpc>
                <a:spcPct val="123000"/>
              </a:lnSpc>
              <a:buNone/>
            </a:pPr>
            <a:r>
              <a:rPr lang="en-US" sz="1250" dirty="0">
                <a:solidFill>
                  <a:srgbClr val="3C3939"/>
                </a:solidFill>
                <a:latin typeface="Inter" pitchFamily="34" charset="0"/>
                <a:ea typeface="Inter" pitchFamily="34" charset="-122"/>
                <a:cs typeface="Inter" pitchFamily="34" charset="-120"/>
              </a:rPr>
              <a:t>CLOSE READING</a:t>
            </a:r>
            <a:endParaRPr lang="en-US" sz="1250" dirty="0"/>
          </a:p>
        </p:txBody>
      </p:sp>
      <p:sp>
        <p:nvSpPr>
          <p:cNvPr id="5" name="Text 2"/>
          <p:cNvSpPr/>
          <p:nvPr/>
        </p:nvSpPr>
        <p:spPr>
          <a:xfrm>
            <a:off x="5233360" y="1112838"/>
            <a:ext cx="6296860" cy="125511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Daodejing 1: The Opening Paradox</a:t>
            </a:r>
            <a:endParaRPr lang="en-US" sz="3950" dirty="0"/>
          </a:p>
        </p:txBody>
      </p:sp>
      <p:sp>
        <p:nvSpPr>
          <p:cNvPr id="6" name="Shape 3"/>
          <p:cNvSpPr/>
          <p:nvPr/>
        </p:nvSpPr>
        <p:spPr>
          <a:xfrm>
            <a:off x="5233360" y="2623939"/>
            <a:ext cx="25399" cy="2464098"/>
          </a:xfrm>
          <a:prstGeom prst="roundRect">
            <a:avLst>
              <a:gd name="adj" fmla="val 60001"/>
            </a:avLst>
          </a:prstGeom>
          <a:solidFill>
            <a:srgbClr val="1B1B27"/>
          </a:solidFill>
          <a:ln/>
        </p:spPr>
      </p:sp>
      <p:sp>
        <p:nvSpPr>
          <p:cNvPr id="7" name="Text 4"/>
          <p:cNvSpPr/>
          <p:nvPr/>
        </p:nvSpPr>
        <p:spPr>
          <a:xfrm>
            <a:off x="5534581" y="2815927"/>
            <a:ext cx="5995639" cy="208012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A dao that may be spoken is not the enduring Dao. A name that may be named is not an enduring name. No names — this is the beginning of heaven and earth. Having names — this is the mother of the things of the world… These two arise from the same source but have different names. Together they may be termed 'the mysterious'. Mystery and more mystery: the gate of all that is subtle. — Daodejing 1 (Eno trans.)</a:t>
            </a:r>
            <a:endParaRPr lang="en-US" sz="1550" dirty="0"/>
          </a:p>
        </p:txBody>
      </p:sp>
      <p:sp>
        <p:nvSpPr>
          <p:cNvPr id="8" name="Text 5"/>
          <p:cNvSpPr/>
          <p:nvPr/>
        </p:nvSpPr>
        <p:spPr>
          <a:xfrm>
            <a:off x="5233360" y="5280025"/>
            <a:ext cx="6296860"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This chapter establishes the philosophical framework for everything that follows. It makes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four interconnected moves</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that structure the entire text.</a:t>
            </a:r>
            <a:endParaRPr lang="en-US" sz="155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Shape 0"/>
          <p:cNvSpPr/>
          <p:nvPr/>
        </p:nvSpPr>
        <p:spPr>
          <a:xfrm>
            <a:off x="661475" y="1065113"/>
            <a:ext cx="1687073" cy="254198"/>
          </a:xfrm>
          <a:prstGeom prst="roundRect">
            <a:avLst>
              <a:gd name="adj" fmla="val 20300"/>
            </a:avLst>
          </a:prstGeom>
          <a:solidFill>
            <a:srgbClr val="E1E1EA"/>
          </a:solidFill>
          <a:ln/>
        </p:spPr>
      </p:sp>
      <p:sp>
        <p:nvSpPr>
          <p:cNvPr id="3" name="Text 1"/>
          <p:cNvSpPr/>
          <p:nvPr/>
        </p:nvSpPr>
        <p:spPr>
          <a:xfrm>
            <a:off x="753548" y="1111151"/>
            <a:ext cx="2112513" cy="162123"/>
          </a:xfrm>
          <a:prstGeom prst="rect">
            <a:avLst/>
          </a:prstGeom>
          <a:noFill/>
          <a:ln/>
        </p:spPr>
        <p:txBody>
          <a:bodyPr wrap="none" lIns="0" tIns="0" rIns="0" bIns="0" rtlCol="0" anchor="t"/>
          <a:lstStyle/>
          <a:p>
            <a:pPr algn="l" indent="0" marL="0">
              <a:lnSpc>
                <a:spcPct val="110000"/>
              </a:lnSpc>
              <a:buNone/>
            </a:pPr>
            <a:r>
              <a:rPr lang="en-US" sz="950" dirty="0">
                <a:solidFill>
                  <a:srgbClr val="3C3939"/>
                </a:solidFill>
                <a:latin typeface="Inter" pitchFamily="34" charset="0"/>
                <a:ea typeface="Inter" pitchFamily="34" charset="-122"/>
                <a:cs typeface="Inter" pitchFamily="34" charset="-120"/>
              </a:rPr>
              <a:t>CLOSE READING — DDJ 1</a:t>
            </a:r>
            <a:endParaRPr lang="en-US" sz="950" dirty="0"/>
          </a:p>
        </p:txBody>
      </p:sp>
      <p:sp>
        <p:nvSpPr>
          <p:cNvPr id="4" name="Text 2"/>
          <p:cNvSpPr/>
          <p:nvPr/>
        </p:nvSpPr>
        <p:spPr>
          <a:xfrm>
            <a:off x="661475" y="1359198"/>
            <a:ext cx="5412446" cy="479921"/>
          </a:xfrm>
          <a:prstGeom prst="rect">
            <a:avLst/>
          </a:prstGeom>
          <a:noFill/>
          <a:ln/>
        </p:spPr>
        <p:txBody>
          <a:bodyPr wrap="none" lIns="0" tIns="0" rIns="0" bIns="0" rtlCol="0" anchor="t"/>
          <a:lstStyle/>
          <a:p>
            <a:pPr algn="l" indent="0" marL="0">
              <a:lnSpc>
                <a:spcPct val="104000"/>
              </a:lnSpc>
              <a:buNone/>
            </a:pPr>
            <a:r>
              <a:rPr lang="en-US" sz="3000" b="1" dirty="0">
                <a:solidFill>
                  <a:srgbClr val="1B1B27"/>
                </a:solidFill>
                <a:latin typeface="Inter Bold" pitchFamily="34" charset="0"/>
                <a:ea typeface="Inter Bold" pitchFamily="34" charset="-122"/>
                <a:cs typeface="Inter Bold" pitchFamily="34" charset="-120"/>
              </a:rPr>
              <a:t>Four Philosophical Moves</a:t>
            </a:r>
            <a:endParaRPr lang="en-US" sz="3000" dirty="0"/>
          </a:p>
        </p:txBody>
      </p:sp>
      <p:sp>
        <p:nvSpPr>
          <p:cNvPr id="5" name="Shape 3"/>
          <p:cNvSpPr/>
          <p:nvPr/>
        </p:nvSpPr>
        <p:spPr>
          <a:xfrm>
            <a:off x="891756" y="2372717"/>
            <a:ext cx="5154087" cy="153491"/>
          </a:xfrm>
          <a:prstGeom prst="roundRect">
            <a:avLst>
              <a:gd name="adj" fmla="val 42024"/>
            </a:avLst>
          </a:prstGeom>
          <a:solidFill>
            <a:srgbClr val="F2EEEE"/>
          </a:solidFill>
          <a:ln w="6350">
            <a:solidFill>
              <a:srgbClr val="D8D4D4"/>
            </a:solidFill>
            <a:prstDash val="solid"/>
          </a:ln>
        </p:spPr>
      </p:sp>
      <p:sp>
        <p:nvSpPr>
          <p:cNvPr id="6" name="Shape 4"/>
          <p:cNvSpPr/>
          <p:nvPr/>
        </p:nvSpPr>
        <p:spPr>
          <a:xfrm>
            <a:off x="661475" y="2219077"/>
            <a:ext cx="460661" cy="460673"/>
          </a:xfrm>
          <a:prstGeom prst="roundRect">
            <a:avLst>
              <a:gd name="adj" fmla="val 82705"/>
            </a:avLst>
          </a:prstGeom>
          <a:solidFill>
            <a:srgbClr val="F2EEEE"/>
          </a:solidFill>
          <a:ln w="6350">
            <a:solidFill>
              <a:srgbClr val="D8D4D4"/>
            </a:solidFill>
            <a:prstDash val="solid"/>
          </a:ln>
        </p:spPr>
      </p:sp>
      <p:pic>
        <p:nvPicPr>
          <p:cNvPr id="7"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776665" y="2334270"/>
            <a:ext cx="230281" cy="230287"/>
          </a:xfrm>
          <a:prstGeom prst="rect">
            <a:avLst/>
          </a:prstGeom>
        </p:spPr>
      </p:pic>
      <p:sp>
        <p:nvSpPr>
          <p:cNvPr id="8" name="Text 5"/>
          <p:cNvSpPr/>
          <p:nvPr/>
        </p:nvSpPr>
        <p:spPr>
          <a:xfrm>
            <a:off x="814962" y="2779613"/>
            <a:ext cx="3576350"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First Move — Inadequacy of Language</a:t>
            </a:r>
            <a:endParaRPr lang="en-US" sz="1500" dirty="0"/>
          </a:p>
        </p:txBody>
      </p:sp>
      <p:sp>
        <p:nvSpPr>
          <p:cNvPr id="9" name="Text 6"/>
          <p:cNvSpPr/>
          <p:nvPr/>
        </p:nvSpPr>
        <p:spPr>
          <a:xfrm>
            <a:off x="814962" y="3079353"/>
            <a:ext cx="5077492" cy="608112"/>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The parallelism of the first couplet establishes naming and speaking as both necessary and insufficient. We must use names, but we must not mistake our names for the reality toward which they gesture.</a:t>
            </a:r>
            <a:endParaRPr lang="en-US" sz="1200" dirty="0"/>
          </a:p>
        </p:txBody>
      </p:sp>
      <p:sp>
        <p:nvSpPr>
          <p:cNvPr id="10" name="Shape 7"/>
          <p:cNvSpPr/>
          <p:nvPr/>
        </p:nvSpPr>
        <p:spPr>
          <a:xfrm>
            <a:off x="6376034" y="2142430"/>
            <a:ext cx="5154087" cy="153491"/>
          </a:xfrm>
          <a:prstGeom prst="roundRect">
            <a:avLst>
              <a:gd name="adj" fmla="val 42024"/>
            </a:avLst>
          </a:prstGeom>
          <a:solidFill>
            <a:srgbClr val="F2EEEE"/>
          </a:solidFill>
          <a:ln w="6350">
            <a:solidFill>
              <a:srgbClr val="D8D4D4"/>
            </a:solidFill>
            <a:prstDash val="solid"/>
          </a:ln>
        </p:spPr>
      </p:sp>
      <p:sp>
        <p:nvSpPr>
          <p:cNvPr id="11" name="Shape 8"/>
          <p:cNvSpPr/>
          <p:nvPr/>
        </p:nvSpPr>
        <p:spPr>
          <a:xfrm>
            <a:off x="6145753" y="1988790"/>
            <a:ext cx="460661" cy="460673"/>
          </a:xfrm>
          <a:prstGeom prst="roundRect">
            <a:avLst>
              <a:gd name="adj" fmla="val 82705"/>
            </a:avLst>
          </a:prstGeom>
          <a:solidFill>
            <a:srgbClr val="F2EEEE"/>
          </a:solidFill>
          <a:ln w="6350">
            <a:solidFill>
              <a:srgbClr val="D8D4D4"/>
            </a:solidFill>
            <a:prstDash val="solid"/>
          </a:ln>
        </p:spPr>
      </p:sp>
      <p:pic>
        <p:nvPicPr>
          <p:cNvPr id="12"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260943" y="2103983"/>
            <a:ext cx="230281" cy="230287"/>
          </a:xfrm>
          <a:prstGeom prst="rect">
            <a:avLst/>
          </a:prstGeom>
        </p:spPr>
      </p:pic>
      <p:sp>
        <p:nvSpPr>
          <p:cNvPr id="13" name="Text 9"/>
          <p:cNvSpPr/>
          <p:nvPr/>
        </p:nvSpPr>
        <p:spPr>
          <a:xfrm>
            <a:off x="6299241" y="2549327"/>
            <a:ext cx="4691640"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Second Move — Naming as Cosmic Differentiation</a:t>
            </a:r>
            <a:endParaRPr lang="en-US" sz="1500" dirty="0"/>
          </a:p>
        </p:txBody>
      </p:sp>
      <p:sp>
        <p:nvSpPr>
          <p:cNvPr id="14" name="Text 10"/>
          <p:cNvSpPr/>
          <p:nvPr/>
        </p:nvSpPr>
        <p:spPr>
          <a:xfrm>
            <a:off x="6299241" y="2849066"/>
            <a:ext cx="5077492" cy="810816"/>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"No names — this is the beginning of heaven and earth. Having names — this is the mother of the things of the world." The undifferentiated precedes the differentiated. To name is to divide and distinguish.</a:t>
            </a:r>
            <a:endParaRPr lang="en-US" sz="1200" dirty="0"/>
          </a:p>
        </p:txBody>
      </p:sp>
      <p:sp>
        <p:nvSpPr>
          <p:cNvPr id="15" name="Shape 11"/>
          <p:cNvSpPr/>
          <p:nvPr/>
        </p:nvSpPr>
        <p:spPr>
          <a:xfrm>
            <a:off x="891756" y="4324648"/>
            <a:ext cx="5154087" cy="153491"/>
          </a:xfrm>
          <a:prstGeom prst="roundRect">
            <a:avLst>
              <a:gd name="adj" fmla="val 42024"/>
            </a:avLst>
          </a:prstGeom>
          <a:solidFill>
            <a:srgbClr val="F2EEEE"/>
          </a:solidFill>
          <a:ln w="6350">
            <a:solidFill>
              <a:srgbClr val="D8D4D4"/>
            </a:solidFill>
            <a:prstDash val="solid"/>
          </a:ln>
        </p:spPr>
      </p:sp>
      <p:sp>
        <p:nvSpPr>
          <p:cNvPr id="16" name="Shape 12"/>
          <p:cNvSpPr/>
          <p:nvPr/>
        </p:nvSpPr>
        <p:spPr>
          <a:xfrm>
            <a:off x="661475" y="4171007"/>
            <a:ext cx="460661" cy="460673"/>
          </a:xfrm>
          <a:prstGeom prst="roundRect">
            <a:avLst>
              <a:gd name="adj" fmla="val 82705"/>
            </a:avLst>
          </a:prstGeom>
          <a:solidFill>
            <a:srgbClr val="F2EEEE"/>
          </a:solidFill>
          <a:ln w="6350">
            <a:solidFill>
              <a:srgbClr val="D8D4D4"/>
            </a:solidFill>
            <a:prstDash val="solid"/>
          </a:ln>
        </p:spPr>
      </p:sp>
      <p:pic>
        <p:nvPicPr>
          <p:cNvPr id="17"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76665" y="4286200"/>
            <a:ext cx="230281" cy="230287"/>
          </a:xfrm>
          <a:prstGeom prst="rect">
            <a:avLst/>
          </a:prstGeom>
        </p:spPr>
      </p:pic>
      <p:sp>
        <p:nvSpPr>
          <p:cNvPr id="18" name="Text 13"/>
          <p:cNvSpPr/>
          <p:nvPr/>
        </p:nvSpPr>
        <p:spPr>
          <a:xfrm>
            <a:off x="814962" y="4731544"/>
            <a:ext cx="3351823"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Third Move — Two Modes of Seeing</a:t>
            </a:r>
            <a:endParaRPr lang="en-US" sz="1500" dirty="0"/>
          </a:p>
        </p:txBody>
      </p:sp>
      <p:sp>
        <p:nvSpPr>
          <p:cNvPr id="19" name="Text 14"/>
          <p:cNvSpPr/>
          <p:nvPr/>
        </p:nvSpPr>
        <p:spPr>
          <a:xfrm>
            <a:off x="814962" y="5031284"/>
            <a:ext cx="5077492" cy="608112"/>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From the standpoint of desire and from freedom from desire. The latter is associated with perception of "what is subtle" — anticipating the text's emphasis on emptying the heart/mind (xin).</a:t>
            </a:r>
            <a:endParaRPr lang="en-US" sz="1200" dirty="0"/>
          </a:p>
        </p:txBody>
      </p:sp>
      <p:sp>
        <p:nvSpPr>
          <p:cNvPr id="20" name="Shape 15"/>
          <p:cNvSpPr/>
          <p:nvPr/>
        </p:nvSpPr>
        <p:spPr>
          <a:xfrm>
            <a:off x="6376034" y="4094361"/>
            <a:ext cx="5154087" cy="153491"/>
          </a:xfrm>
          <a:prstGeom prst="roundRect">
            <a:avLst>
              <a:gd name="adj" fmla="val 42024"/>
            </a:avLst>
          </a:prstGeom>
          <a:solidFill>
            <a:srgbClr val="F2EEEE"/>
          </a:solidFill>
          <a:ln w="6350">
            <a:solidFill>
              <a:srgbClr val="D8D4D4"/>
            </a:solidFill>
            <a:prstDash val="solid"/>
          </a:ln>
        </p:spPr>
      </p:sp>
      <p:sp>
        <p:nvSpPr>
          <p:cNvPr id="21" name="Shape 16"/>
          <p:cNvSpPr/>
          <p:nvPr/>
        </p:nvSpPr>
        <p:spPr>
          <a:xfrm>
            <a:off x="6145753" y="3940721"/>
            <a:ext cx="460661" cy="460673"/>
          </a:xfrm>
          <a:prstGeom prst="roundRect">
            <a:avLst>
              <a:gd name="adj" fmla="val 82705"/>
            </a:avLst>
          </a:prstGeom>
          <a:solidFill>
            <a:srgbClr val="F2EEEE"/>
          </a:solidFill>
          <a:ln w="6350">
            <a:solidFill>
              <a:srgbClr val="D8D4D4"/>
            </a:solidFill>
            <a:prstDash val="solid"/>
          </a:ln>
        </p:spPr>
      </p:sp>
      <p:pic>
        <p:nvPicPr>
          <p:cNvPr id="22"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260943" y="4055914"/>
            <a:ext cx="230281" cy="230287"/>
          </a:xfrm>
          <a:prstGeom prst="rect">
            <a:avLst/>
          </a:prstGeom>
        </p:spPr>
      </p:pic>
      <p:sp>
        <p:nvSpPr>
          <p:cNvPr id="23" name="Text 17"/>
          <p:cNvSpPr/>
          <p:nvPr/>
        </p:nvSpPr>
        <p:spPr>
          <a:xfrm>
            <a:off x="6299241" y="4501257"/>
            <a:ext cx="3612266"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Fourth Move — Refusal of Fixed Binary</a:t>
            </a:r>
            <a:endParaRPr lang="en-US" sz="1500" dirty="0"/>
          </a:p>
        </p:txBody>
      </p:sp>
      <p:sp>
        <p:nvSpPr>
          <p:cNvPr id="24" name="Text 18"/>
          <p:cNvSpPr/>
          <p:nvPr/>
        </p:nvSpPr>
        <p:spPr>
          <a:xfrm>
            <a:off x="6299241" y="4800997"/>
            <a:ext cx="5077492" cy="810816"/>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"These two arise from the same source but have different names." The "mysterious" (xuan) is not a third thing beyond the two but the recognition that the two share a single source. The text transcends the binary framework itself.</a:t>
            </a:r>
            <a:endParaRPr lang="en-US" sz="12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Shape 0"/>
          <p:cNvSpPr/>
          <p:nvPr/>
        </p:nvSpPr>
        <p:spPr>
          <a:xfrm>
            <a:off x="661475" y="713581"/>
            <a:ext cx="1410955" cy="324346"/>
          </a:xfrm>
          <a:prstGeom prst="roundRect">
            <a:avLst>
              <a:gd name="adj" fmla="val 19275"/>
            </a:avLst>
          </a:prstGeom>
          <a:solidFill>
            <a:srgbClr val="E1E1EA"/>
          </a:solidFill>
          <a:ln/>
        </p:spPr>
      </p:sp>
      <p:sp>
        <p:nvSpPr>
          <p:cNvPr id="3" name="Text 1"/>
          <p:cNvSpPr/>
          <p:nvPr/>
        </p:nvSpPr>
        <p:spPr>
          <a:xfrm>
            <a:off x="773093" y="769342"/>
            <a:ext cx="1797303" cy="212824"/>
          </a:xfrm>
          <a:prstGeom prst="rect">
            <a:avLst/>
          </a:prstGeom>
          <a:noFill/>
          <a:ln/>
        </p:spPr>
        <p:txBody>
          <a:bodyPr wrap="none" lIns="0" tIns="0" rIns="0" bIns="0" rtlCol="0" anchor="t"/>
          <a:lstStyle/>
          <a:p>
            <a:pPr algn="l" indent="0" marL="0">
              <a:lnSpc>
                <a:spcPct val="119000"/>
              </a:lnSpc>
              <a:buNone/>
            </a:pPr>
            <a:r>
              <a:rPr lang="en-US" sz="1150" dirty="0">
                <a:solidFill>
                  <a:srgbClr val="3C3939"/>
                </a:solidFill>
                <a:latin typeface="Inter" pitchFamily="34" charset="0"/>
                <a:ea typeface="Inter" pitchFamily="34" charset="-122"/>
                <a:cs typeface="Inter" pitchFamily="34" charset="-120"/>
              </a:rPr>
              <a:t>CLOSE READING</a:t>
            </a:r>
            <a:endParaRPr lang="en-US" sz="1150" dirty="0"/>
          </a:p>
        </p:txBody>
      </p:sp>
      <p:sp>
        <p:nvSpPr>
          <p:cNvPr id="4" name="Text 2"/>
          <p:cNvSpPr/>
          <p:nvPr/>
        </p:nvSpPr>
        <p:spPr>
          <a:xfrm>
            <a:off x="661475" y="1096466"/>
            <a:ext cx="7674378" cy="581422"/>
          </a:xfrm>
          <a:prstGeom prst="rect">
            <a:avLst/>
          </a:prstGeom>
          <a:noFill/>
          <a:ln/>
        </p:spPr>
        <p:txBody>
          <a:bodyPr wrap="none" lIns="0" tIns="0" rIns="0" bIns="0" rtlCol="0" anchor="t"/>
          <a:lstStyle/>
          <a:p>
            <a:pPr algn="l" indent="0" marL="0">
              <a:lnSpc>
                <a:spcPct val="104000"/>
              </a:lnSpc>
              <a:buNone/>
            </a:pPr>
            <a:r>
              <a:rPr lang="en-US" sz="3650" b="1" dirty="0">
                <a:solidFill>
                  <a:srgbClr val="1B1B27"/>
                </a:solidFill>
                <a:latin typeface="Inter Bold" pitchFamily="34" charset="0"/>
                <a:ea typeface="Inter Bold" pitchFamily="34" charset="-122"/>
                <a:cs typeface="Inter Bold" pitchFamily="34" charset="-120"/>
              </a:rPr>
              <a:t>Daodejing 14: The Via Negativa</a:t>
            </a:r>
            <a:endParaRPr lang="en-US" sz="3650" dirty="0"/>
          </a:p>
        </p:txBody>
      </p:sp>
      <p:sp>
        <p:nvSpPr>
          <p:cNvPr id="5" name="Shape 3"/>
          <p:cNvSpPr/>
          <p:nvPr/>
        </p:nvSpPr>
        <p:spPr>
          <a:xfrm>
            <a:off x="661475" y="1897658"/>
            <a:ext cx="25399" cy="1127522"/>
          </a:xfrm>
          <a:prstGeom prst="roundRect">
            <a:avLst>
              <a:gd name="adj" fmla="val 60001"/>
            </a:avLst>
          </a:prstGeom>
          <a:solidFill>
            <a:srgbClr val="1B1B27"/>
          </a:solidFill>
          <a:ln/>
        </p:spPr>
      </p:sp>
      <p:sp>
        <p:nvSpPr>
          <p:cNvPr id="6" name="Text 4"/>
          <p:cNvSpPr/>
          <p:nvPr/>
        </p:nvSpPr>
        <p:spPr>
          <a:xfrm>
            <a:off x="940570" y="2062460"/>
            <a:ext cx="10589650" cy="798016"/>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What you look at but cannot see is called 'transparent'; what you listen to but cannot hear is called 'rarified'; what you grab at but cannot grasp is called 'minute'… it is called the form of no form, the image of no things; it is called the indistinct. — Daodejing 14 (Eno trans.)</a:t>
            </a:r>
            <a:endParaRPr lang="en-US" sz="1450" dirty="0"/>
          </a:p>
        </p:txBody>
      </p:sp>
      <p:pic>
        <p:nvPicPr>
          <p:cNvPr id="7"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3190081"/>
            <a:ext cx="3525253" cy="2954238"/>
          </a:xfrm>
          <a:prstGeom prst="rect">
            <a:avLst/>
          </a:prstGeom>
        </p:spPr>
      </p:pic>
      <p:sp>
        <p:nvSpPr>
          <p:cNvPr id="8" name="Text 5"/>
          <p:cNvSpPr/>
          <p:nvPr/>
        </p:nvSpPr>
        <p:spPr>
          <a:xfrm>
            <a:off x="974502" y="3401516"/>
            <a:ext cx="3000796" cy="581422"/>
          </a:xfrm>
          <a:prstGeom prst="rect">
            <a:avLst/>
          </a:prstGeom>
          <a:noFill/>
          <a:ln/>
        </p:spPr>
        <p:txBody>
          <a:bodyPr wrap="square" lIns="0" tIns="0" rIns="0" bIns="0" rtlCol="0" anchor="t">
            <a:normAutofit/>
          </a:bodyPr>
          <a:lstStyle/>
          <a:p>
            <a:pPr algn="l" indent="0" marL="0">
              <a:lnSpc>
                <a:spcPct val="104000"/>
              </a:lnSpc>
              <a:buNone/>
            </a:pPr>
            <a:r>
              <a:rPr lang="en-US" sz="1800" b="1" dirty="0">
                <a:solidFill>
                  <a:srgbClr val="3C3939"/>
                </a:solidFill>
                <a:latin typeface="Inter Bold" pitchFamily="34" charset="0"/>
                <a:ea typeface="Inter Bold" pitchFamily="34" charset="-122"/>
                <a:cs typeface="Inter Bold" pitchFamily="34" charset="-120"/>
              </a:rPr>
              <a:t>Most Extended Apophatic Description</a:t>
            </a:r>
            <a:endParaRPr lang="en-US" sz="1800" dirty="0"/>
          </a:p>
        </p:txBody>
      </p:sp>
      <p:sp>
        <p:nvSpPr>
          <p:cNvPr id="9" name="Text 6"/>
          <p:cNvSpPr/>
          <p:nvPr/>
        </p:nvSpPr>
        <p:spPr>
          <a:xfrm>
            <a:off x="974502" y="4070846"/>
            <a:ext cx="3000796" cy="1596033"/>
          </a:xfrm>
          <a:prstGeom prst="rect">
            <a:avLst/>
          </a:prstGeom>
          <a:noFill/>
          <a:ln/>
        </p:spPr>
        <p:txBody>
          <a:bodyPr wrap="square" lIns="0" tIns="0" rIns="0" bIns="0" rtlCol="0" anchor="t">
            <a:normAutofit/>
          </a:bodyPr>
          <a:lstStyle/>
          <a:p>
            <a:pPr algn="l" indent="0" marL="0">
              <a:lnSpc>
                <a:spcPct val="119000"/>
              </a:lnSpc>
              <a:buNone/>
            </a:pPr>
            <a:r>
              <a:rPr lang="zh-CN" altLang="en-US" sz="1450" dirty="0">
                <a:solidFill>
                  <a:srgbClr val="3C3939"/>
                </a:solidFill>
                <a:latin typeface="Inter" pitchFamily="34" charset="0"/>
                <a:ea typeface="Inter" pitchFamily="34" charset="-122"/>
                <a:cs typeface="Inter" pitchFamily="34" charset="-120"/>
              </a:rPr>
              <a:t>The opening lines negate three sensory modalities — each with a distinct Chinese term: yi (夷), xi (希), wei (微). This is the most sustained example of apophatic discourse in the entire text.</a:t>
            </a:r>
            <a:endParaRPr lang="zh-CN" sz="1450" dirty="0"/>
          </a:p>
        </p:txBody>
      </p:sp>
      <p:pic>
        <p:nvPicPr>
          <p:cNvPr id="10"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33171" y="3190081"/>
            <a:ext cx="3525253" cy="2954238"/>
          </a:xfrm>
          <a:prstGeom prst="rect">
            <a:avLst/>
          </a:prstGeom>
        </p:spPr>
      </p:pic>
      <p:sp>
        <p:nvSpPr>
          <p:cNvPr id="11" name="Text 7"/>
          <p:cNvSpPr/>
          <p:nvPr/>
        </p:nvSpPr>
        <p:spPr>
          <a:xfrm>
            <a:off x="4646199" y="3401516"/>
            <a:ext cx="3000796" cy="581422"/>
          </a:xfrm>
          <a:prstGeom prst="rect">
            <a:avLst/>
          </a:prstGeom>
          <a:noFill/>
          <a:ln/>
        </p:spPr>
        <p:txBody>
          <a:bodyPr wrap="square" lIns="0" tIns="0" rIns="0" bIns="0" rtlCol="0" anchor="t">
            <a:normAutofit/>
          </a:bodyPr>
          <a:lstStyle/>
          <a:p>
            <a:pPr algn="l" indent="0" marL="0">
              <a:lnSpc>
                <a:spcPct val="104000"/>
              </a:lnSpc>
              <a:buNone/>
            </a:pPr>
            <a:r>
              <a:rPr lang="zh-CN" altLang="en-US" sz="1800" b="1" dirty="0">
                <a:solidFill>
                  <a:srgbClr val="3C3939"/>
                </a:solidFill>
                <a:latin typeface="Inter Bold" pitchFamily="34" charset="0"/>
                <a:ea typeface="Inter Bold" pitchFamily="34" charset="-122"/>
                <a:cs typeface="Inter Bold" pitchFamily="34" charset="-120"/>
              </a:rPr>
              <a:t>Eno's "Transparent" for yi (夷)</a:t>
            </a:r>
            <a:endParaRPr lang="zh-CN" sz="1800" dirty="0"/>
          </a:p>
        </p:txBody>
      </p:sp>
      <p:sp>
        <p:nvSpPr>
          <p:cNvPr id="12" name="Text 8"/>
          <p:cNvSpPr/>
          <p:nvPr/>
        </p:nvSpPr>
        <p:spPr>
          <a:xfrm>
            <a:off x="4646199" y="4070846"/>
            <a:ext cx="3000796" cy="1862038"/>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Suggests something present but not obstructing vision — like clear water through which one sees without seeing the water itself. This captures the Dao's ontological status as present yet ungraspable.</a:t>
            </a:r>
            <a:endParaRPr lang="en-US" sz="1450" dirty="0"/>
          </a:p>
        </p:txBody>
      </p:sp>
      <p:pic>
        <p:nvPicPr>
          <p:cNvPr id="13"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04868" y="3190081"/>
            <a:ext cx="3525253" cy="2954238"/>
          </a:xfrm>
          <a:prstGeom prst="rect">
            <a:avLst/>
          </a:prstGeom>
        </p:spPr>
      </p:pic>
      <p:sp>
        <p:nvSpPr>
          <p:cNvPr id="14" name="Text 9"/>
          <p:cNvSpPr/>
          <p:nvPr/>
        </p:nvSpPr>
        <p:spPr>
          <a:xfrm>
            <a:off x="8317895" y="3401516"/>
            <a:ext cx="2626751" cy="290711"/>
          </a:xfrm>
          <a:prstGeom prst="rect">
            <a:avLst/>
          </a:prstGeom>
          <a:noFill/>
          <a:ln/>
        </p:spPr>
        <p:txBody>
          <a:bodyPr wrap="none" lIns="0" tIns="0" rIns="0" bIns="0" rtlCol="0" anchor="t"/>
          <a:lstStyle/>
          <a:p>
            <a:pPr algn="l" indent="0" marL="0">
              <a:lnSpc>
                <a:spcPct val="104000"/>
              </a:lnSpc>
              <a:buNone/>
            </a:pPr>
            <a:r>
              <a:rPr lang="en-US" sz="1800" b="1" dirty="0">
                <a:solidFill>
                  <a:srgbClr val="3C3939"/>
                </a:solidFill>
                <a:latin typeface="Inter Bold" pitchFamily="34" charset="0"/>
                <a:ea typeface="Inter Bold" pitchFamily="34" charset="-122"/>
                <a:cs typeface="Inter Bold" pitchFamily="34" charset="-120"/>
              </a:rPr>
              <a:t>"The Form of No Form"</a:t>
            </a:r>
            <a:endParaRPr lang="en-US" sz="1800" dirty="0"/>
          </a:p>
        </p:txBody>
      </p:sp>
      <p:sp>
        <p:nvSpPr>
          <p:cNvPr id="15" name="Text 10"/>
          <p:cNvSpPr/>
          <p:nvPr/>
        </p:nvSpPr>
        <p:spPr>
          <a:xfrm>
            <a:off x="8317895" y="3780135"/>
            <a:ext cx="3000796" cy="2128044"/>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The most philosophically charged phrase: wu wu zhi xiang. This pushes language to its limits — describing by negating the very terms of description while retaining grammatical structure. It creates a conceptual space opened by negation.</a:t>
            </a:r>
            <a:endParaRPr lang="en-US" sz="145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Shape 0"/>
          <p:cNvSpPr/>
          <p:nvPr/>
        </p:nvSpPr>
        <p:spPr>
          <a:xfrm>
            <a:off x="661475" y="1164927"/>
            <a:ext cx="2174821" cy="330994"/>
          </a:xfrm>
          <a:prstGeom prst="roundRect">
            <a:avLst>
              <a:gd name="adj" fmla="val 19188"/>
            </a:avLst>
          </a:prstGeom>
          <a:solidFill>
            <a:srgbClr val="E1E1EA"/>
          </a:solidFill>
          <a:ln/>
        </p:spPr>
      </p:sp>
      <p:sp>
        <p:nvSpPr>
          <p:cNvPr id="3" name="Text 1"/>
          <p:cNvSpPr/>
          <p:nvPr/>
        </p:nvSpPr>
        <p:spPr>
          <a:xfrm>
            <a:off x="774879" y="1221581"/>
            <a:ext cx="2557597" cy="217686"/>
          </a:xfrm>
          <a:prstGeom prst="rect">
            <a:avLst/>
          </a:prstGeom>
          <a:noFill/>
          <a:ln/>
        </p:spPr>
        <p:txBody>
          <a:bodyPr wrap="none" lIns="0" tIns="0" rIns="0" bIns="0" rtlCol="0" anchor="t"/>
          <a:lstStyle/>
          <a:p>
            <a:pPr algn="l" indent="0" marL="0">
              <a:lnSpc>
                <a:spcPct val="120000"/>
              </a:lnSpc>
              <a:buNone/>
            </a:pPr>
            <a:r>
              <a:rPr lang="en-US" sz="1150" dirty="0">
                <a:solidFill>
                  <a:srgbClr val="3C3939"/>
                </a:solidFill>
                <a:latin typeface="Inter" pitchFamily="34" charset="0"/>
                <a:ea typeface="Inter" pitchFamily="34" charset="-122"/>
                <a:cs typeface="Inter" pitchFamily="34" charset="-120"/>
              </a:rPr>
              <a:t>CLOSE READING — DDJ 14</a:t>
            </a:r>
            <a:endParaRPr lang="en-US" sz="1150" dirty="0"/>
          </a:p>
        </p:txBody>
      </p:sp>
      <p:sp>
        <p:nvSpPr>
          <p:cNvPr id="4" name="Text 2"/>
          <p:cNvSpPr/>
          <p:nvPr/>
        </p:nvSpPr>
        <p:spPr>
          <a:xfrm>
            <a:off x="661475" y="1556345"/>
            <a:ext cx="11435568"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Van Norden's Reading and the Pivot to Practice</a:t>
            </a:r>
            <a:endParaRPr lang="en-US" sz="3700" dirty="0"/>
          </a:p>
        </p:txBody>
      </p:sp>
      <p:sp>
        <p:nvSpPr>
          <p:cNvPr id="5" name="Shape 3"/>
          <p:cNvSpPr/>
          <p:nvPr/>
        </p:nvSpPr>
        <p:spPr>
          <a:xfrm>
            <a:off x="525350" y="2373809"/>
            <a:ext cx="5476043" cy="3319165"/>
          </a:xfrm>
          <a:prstGeom prst="roundRect">
            <a:avLst>
              <a:gd name="adj" fmla="val 4100"/>
            </a:avLst>
          </a:prstGeom>
          <a:solidFill>
            <a:srgbClr val="1B1B27"/>
          </a:solidFill>
          <a:ln/>
        </p:spPr>
      </p:sp>
      <p:sp>
        <p:nvSpPr>
          <p:cNvPr id="6" name="Text 4"/>
          <p:cNvSpPr/>
          <p:nvPr/>
        </p:nvSpPr>
        <p:spPr>
          <a:xfrm>
            <a:off x="714357" y="2525018"/>
            <a:ext cx="3166388" cy="295275"/>
          </a:xfrm>
          <a:prstGeom prst="rect">
            <a:avLst/>
          </a:prstGeom>
          <a:noFill/>
          <a:ln/>
        </p:spPr>
        <p:txBody>
          <a:bodyPr wrap="none" lIns="0" tIns="0" rIns="0" bIns="0" rtlCol="0" anchor="t"/>
          <a:lstStyle/>
          <a:p>
            <a:pPr algn="l" indent="0" marL="0">
              <a:lnSpc>
                <a:spcPct val="104000"/>
              </a:lnSpc>
              <a:buNone/>
            </a:pPr>
            <a:r>
              <a:rPr lang="en-US" sz="1850" b="1" dirty="0">
                <a:solidFill>
                  <a:srgbClr val="FFFFFF"/>
                </a:solidFill>
                <a:latin typeface="Inter Bold" pitchFamily="34" charset="0"/>
                <a:ea typeface="Inter Bold" pitchFamily="34" charset="-122"/>
                <a:cs typeface="Inter Bold" pitchFamily="34" charset="-120"/>
              </a:rPr>
              <a:t>Van Norden's Reading</a:t>
            </a:r>
            <a:endParaRPr lang="en-US" sz="1850" dirty="0"/>
          </a:p>
        </p:txBody>
      </p:sp>
      <p:sp>
        <p:nvSpPr>
          <p:cNvPr id="7" name="Text 5"/>
          <p:cNvSpPr/>
          <p:nvPr/>
        </p:nvSpPr>
        <p:spPr>
          <a:xfrm>
            <a:off x="714357" y="2971502"/>
            <a:ext cx="5098029" cy="1905099"/>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FFFFFF"/>
                </a:solidFill>
                <a:latin typeface="Inter" pitchFamily="34" charset="0"/>
                <a:ea typeface="Inter" pitchFamily="34" charset="-122"/>
                <a:cs typeface="Inter" pitchFamily="34" charset="-120"/>
              </a:rPr>
              <a:t>The via negativa is grounded in the claim that negative descriptions are "less misleading than positive descriptions." Positive descriptions assign properties inviting further questions; negative descriptions avoid this. However, negation is itself a linguistic operation, and the text shows awareness of this by oscillating between negative and positive registers.</a:t>
            </a:r>
            <a:endParaRPr lang="en-US" sz="1450" dirty="0"/>
          </a:p>
        </p:txBody>
      </p:sp>
      <p:sp>
        <p:nvSpPr>
          <p:cNvPr id="8" name="Text 6"/>
          <p:cNvSpPr/>
          <p:nvPr/>
        </p:nvSpPr>
        <p:spPr>
          <a:xfrm>
            <a:off x="6332776" y="2525018"/>
            <a:ext cx="2989287" cy="295275"/>
          </a:xfrm>
          <a:prstGeom prst="rect">
            <a:avLst/>
          </a:prstGeom>
          <a:noFill/>
          <a:ln/>
        </p:spPr>
        <p:txBody>
          <a:bodyPr wrap="none" lIns="0" tIns="0" rIns="0" bIns="0" rtlCol="0" anchor="t"/>
          <a:lstStyle/>
          <a:p>
            <a:pPr algn="l"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The Pivot to Practice</a:t>
            </a:r>
            <a:endParaRPr lang="en-US" sz="1850" dirty="0"/>
          </a:p>
        </p:txBody>
      </p:sp>
      <p:sp>
        <p:nvSpPr>
          <p:cNvPr id="9" name="Text 7"/>
          <p:cNvSpPr/>
          <p:nvPr/>
        </p:nvSpPr>
        <p:spPr>
          <a:xfrm>
            <a:off x="6332776" y="2971502"/>
            <a:ext cx="5203794" cy="2585442"/>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chapter's final lines pivot from apophasis to practice: </a:t>
            </a:r>
            <a:pPr algn="l" indent="0" marL="0">
              <a:lnSpc>
                <a:spcPct val="120000"/>
              </a:lnSpc>
              <a:buNone/>
            </a:pPr>
            <a:r>
              <a:rPr lang="en-US" sz="1450" b="1" dirty="0">
                <a:solidFill>
                  <a:srgbClr val="3C3939"/>
                </a:solidFill>
                <a:latin typeface="Inter Bold" pitchFamily="34" charset="0"/>
                <a:ea typeface="Inter Bold" pitchFamily="34" charset="-122"/>
                <a:cs typeface="Inter Bold" pitchFamily="34" charset="-120"/>
              </a:rPr>
              <a:t>"Grasp the dao of the past to steer what there is today."</a:t>
            </a:r>
            <a:pPr algn="l" indent="0" marL="0">
              <a:lnSpc>
                <a:spcPct val="120000"/>
              </a:lnSpc>
              <a:spcAft>
                <a:spcPts val="1050"/>
              </a:spcAft>
              <a:buNone/>
            </a:pPr>
            <a:r>
              <a:rPr lang="en-US" sz="1450" dirty="0">
                <a:solidFill>
                  <a:srgbClr val="3C3939"/>
                </a:solidFill>
                <a:latin typeface="Inter" pitchFamily="34" charset="0"/>
                <a:ea typeface="Inter" pitchFamily="34" charset="-122"/>
                <a:cs typeface="Inter" pitchFamily="34" charset="-120"/>
              </a:rPr>
              <a:t> The via negativa clears the ground; it does not constitute the goal.</a:t>
            </a:r>
            <a:endParaRPr lang="en-US" sz="1450" dirty="0"/>
          </a:p>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purpose of recognising the Dao as "the form of no form" is to enable the sage to act in the present without being constrained by fixed concepts and categories. Unlike Western apophatic traditions that often end in silence, the Daodejing always returns to action.</a:t>
            </a:r>
            <a:endParaRPr lang="en-US" sz="145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Shape 0"/>
          <p:cNvSpPr/>
          <p:nvPr/>
        </p:nvSpPr>
        <p:spPr>
          <a:xfrm>
            <a:off x="661475" y="808732"/>
            <a:ext cx="1432782" cy="330994"/>
          </a:xfrm>
          <a:prstGeom prst="roundRect">
            <a:avLst>
              <a:gd name="adj" fmla="val 19188"/>
            </a:avLst>
          </a:prstGeom>
          <a:solidFill>
            <a:srgbClr val="E1E1EA"/>
          </a:solidFill>
          <a:ln/>
        </p:spPr>
      </p:sp>
      <p:sp>
        <p:nvSpPr>
          <p:cNvPr id="3" name="Text 1"/>
          <p:cNvSpPr/>
          <p:nvPr/>
        </p:nvSpPr>
        <p:spPr>
          <a:xfrm>
            <a:off x="774879" y="865386"/>
            <a:ext cx="1815558" cy="217686"/>
          </a:xfrm>
          <a:prstGeom prst="rect">
            <a:avLst/>
          </a:prstGeom>
          <a:noFill/>
          <a:ln/>
        </p:spPr>
        <p:txBody>
          <a:bodyPr wrap="none" lIns="0" tIns="0" rIns="0" bIns="0" rtlCol="0" anchor="t"/>
          <a:lstStyle/>
          <a:p>
            <a:pPr algn="l" indent="0" marL="0">
              <a:lnSpc>
                <a:spcPct val="120000"/>
              </a:lnSpc>
              <a:buNone/>
            </a:pPr>
            <a:r>
              <a:rPr lang="en-US" sz="1150" dirty="0">
                <a:solidFill>
                  <a:srgbClr val="3C3939"/>
                </a:solidFill>
                <a:latin typeface="Inter" pitchFamily="34" charset="0"/>
                <a:ea typeface="Inter" pitchFamily="34" charset="-122"/>
                <a:cs typeface="Inter" pitchFamily="34" charset="-120"/>
              </a:rPr>
              <a:t>CLOSE READING</a:t>
            </a:r>
            <a:endParaRPr lang="en-US" sz="1150" dirty="0"/>
          </a:p>
        </p:txBody>
      </p:sp>
      <p:sp>
        <p:nvSpPr>
          <p:cNvPr id="4" name="Text 2"/>
          <p:cNvSpPr/>
          <p:nvPr/>
        </p:nvSpPr>
        <p:spPr>
          <a:xfrm>
            <a:off x="661475" y="1200150"/>
            <a:ext cx="10073328"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Daodejing 25: The Dao as Cosmic Source</a:t>
            </a:r>
            <a:endParaRPr lang="en-US" sz="3700" dirty="0"/>
          </a:p>
        </p:txBody>
      </p:sp>
      <p:sp>
        <p:nvSpPr>
          <p:cNvPr id="5" name="Shape 3"/>
          <p:cNvSpPr/>
          <p:nvPr/>
        </p:nvSpPr>
        <p:spPr>
          <a:xfrm>
            <a:off x="661475" y="2017613"/>
            <a:ext cx="25399" cy="1156593"/>
          </a:xfrm>
          <a:prstGeom prst="roundRect">
            <a:avLst>
              <a:gd name="adj" fmla="val 60001"/>
            </a:avLst>
          </a:prstGeom>
          <a:solidFill>
            <a:srgbClr val="1B1B27"/>
          </a:solidFill>
          <a:ln/>
        </p:spPr>
      </p:sp>
      <p:sp>
        <p:nvSpPr>
          <p:cNvPr id="6" name="Text 4"/>
          <p:cNvSpPr/>
          <p:nvPr/>
        </p:nvSpPr>
        <p:spPr>
          <a:xfrm>
            <a:off x="944936" y="2187674"/>
            <a:ext cx="10585284" cy="816471"/>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There is a thing formed from confusion and born before heaven and earth. Silent, solitary, alone and unchanging… I do not know its name, but I style it 'the Dao'. If forced to give it a name, I call it 'the Great'… Men emulate earth; earth emulates heaven; heaven emulates the Dao; the Dao emulates spontaneity. — Daodejing 25 (Eno trans.)</a:t>
            </a:r>
            <a:endParaRPr lang="en-US" sz="1450" dirty="0"/>
          </a:p>
        </p:txBody>
      </p:sp>
      <p:sp>
        <p:nvSpPr>
          <p:cNvPr id="7" name="Shape 5"/>
          <p:cNvSpPr/>
          <p:nvPr/>
        </p:nvSpPr>
        <p:spPr>
          <a:xfrm>
            <a:off x="661475" y="3344267"/>
            <a:ext cx="3522078" cy="2704902"/>
          </a:xfrm>
          <a:prstGeom prst="roundRect">
            <a:avLst>
              <a:gd name="adj" fmla="val 2935"/>
            </a:avLst>
          </a:prstGeom>
          <a:solidFill>
            <a:srgbClr val="F2EEEE"/>
          </a:solidFill>
          <a:ln w="6350">
            <a:solidFill>
              <a:srgbClr val="D8D4D4"/>
            </a:solidFill>
            <a:prstDash val="solid"/>
          </a:ln>
        </p:spPr>
      </p:sp>
      <p:sp>
        <p:nvSpPr>
          <p:cNvPr id="8" name="Text 6"/>
          <p:cNvSpPr/>
          <p:nvPr/>
        </p:nvSpPr>
        <p:spPr>
          <a:xfrm>
            <a:off x="856832" y="3539629"/>
            <a:ext cx="3131365" cy="590550"/>
          </a:xfrm>
          <a:prstGeom prst="rect">
            <a:avLst/>
          </a:prstGeom>
          <a:noFill/>
          <a:ln/>
        </p:spPr>
        <p:txBody>
          <a:bodyPr wrap="square" lIns="0" tIns="0" rIns="0" bIns="0" rtlCol="0" anchor="t">
            <a:normAutofit/>
          </a:bodyPr>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Framed by Linguistic Inadequacy</a:t>
            </a:r>
            <a:endParaRPr lang="en-US" sz="1850" dirty="0"/>
          </a:p>
        </p:txBody>
      </p:sp>
      <p:sp>
        <p:nvSpPr>
          <p:cNvPr id="9" name="Text 7"/>
          <p:cNvSpPr/>
          <p:nvPr/>
        </p:nvSpPr>
        <p:spPr>
          <a:xfrm>
            <a:off x="856832" y="4220865"/>
            <a:ext cx="3131365" cy="1360785"/>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"I do not know its name, but I style it 'the Dao.'" A "style" (zi) is a formal nickname, marking language as provisional and conventional.</a:t>
            </a:r>
            <a:endParaRPr lang="en-US" sz="1450" dirty="0"/>
          </a:p>
        </p:txBody>
      </p:sp>
      <p:sp>
        <p:nvSpPr>
          <p:cNvPr id="10" name="Shape 8"/>
          <p:cNvSpPr/>
          <p:nvPr/>
        </p:nvSpPr>
        <p:spPr>
          <a:xfrm>
            <a:off x="4334759" y="3344267"/>
            <a:ext cx="3522078" cy="2704902"/>
          </a:xfrm>
          <a:prstGeom prst="roundRect">
            <a:avLst>
              <a:gd name="adj" fmla="val 2935"/>
            </a:avLst>
          </a:prstGeom>
          <a:solidFill>
            <a:srgbClr val="F2EEEE"/>
          </a:solidFill>
          <a:ln w="6350">
            <a:solidFill>
              <a:srgbClr val="D8D4D4"/>
            </a:solidFill>
            <a:prstDash val="solid"/>
          </a:ln>
        </p:spPr>
      </p:sp>
      <p:sp>
        <p:nvSpPr>
          <p:cNvPr id="11" name="Text 9"/>
          <p:cNvSpPr/>
          <p:nvPr/>
        </p:nvSpPr>
        <p:spPr>
          <a:xfrm>
            <a:off x="4530116" y="3539629"/>
            <a:ext cx="3131365" cy="590550"/>
          </a:xfrm>
          <a:prstGeom prst="rect">
            <a:avLst/>
          </a:prstGeom>
          <a:noFill/>
          <a:ln/>
        </p:spPr>
        <p:txBody>
          <a:bodyPr wrap="square" lIns="0" tIns="0" rIns="0" bIns="0" rtlCol="0" anchor="t">
            <a:normAutofit/>
          </a:bodyPr>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Outside Time and Differentiation</a:t>
            </a:r>
            <a:endParaRPr lang="en-US" sz="1850" dirty="0"/>
          </a:p>
        </p:txBody>
      </p:sp>
      <p:sp>
        <p:nvSpPr>
          <p:cNvPr id="12" name="Text 10"/>
          <p:cNvSpPr/>
          <p:nvPr/>
        </p:nvSpPr>
        <p:spPr>
          <a:xfrm>
            <a:off x="4530116" y="4220865"/>
            <a:ext cx="3131365" cy="1632942"/>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"Formed from confusion, born before heaven and earth" — the Dao is "silent, solitary, alone and unchanging," not participating in the relational dependence of the ten thousand things.</a:t>
            </a:r>
            <a:endParaRPr lang="en-US" sz="1450" dirty="0"/>
          </a:p>
        </p:txBody>
      </p:sp>
      <p:sp>
        <p:nvSpPr>
          <p:cNvPr id="13" name="Shape 11"/>
          <p:cNvSpPr/>
          <p:nvPr/>
        </p:nvSpPr>
        <p:spPr>
          <a:xfrm>
            <a:off x="8008043" y="3344267"/>
            <a:ext cx="3522178" cy="2704902"/>
          </a:xfrm>
          <a:prstGeom prst="roundRect">
            <a:avLst>
              <a:gd name="adj" fmla="val 2935"/>
            </a:avLst>
          </a:prstGeom>
          <a:solidFill>
            <a:srgbClr val="F2EEEE"/>
          </a:solidFill>
          <a:ln w="6350">
            <a:solidFill>
              <a:srgbClr val="D8D4D4"/>
            </a:solidFill>
            <a:prstDash val="solid"/>
          </a:ln>
        </p:spPr>
      </p:sp>
      <p:sp>
        <p:nvSpPr>
          <p:cNvPr id="14" name="Text 12"/>
          <p:cNvSpPr/>
          <p:nvPr/>
        </p:nvSpPr>
        <p:spPr>
          <a:xfrm>
            <a:off x="8203399" y="3539629"/>
            <a:ext cx="3131464" cy="590550"/>
          </a:xfrm>
          <a:prstGeom prst="rect">
            <a:avLst/>
          </a:prstGeom>
          <a:noFill/>
          <a:ln/>
        </p:spPr>
        <p:txBody>
          <a:bodyPr wrap="square" lIns="0" tIns="0" rIns="0" bIns="0" rtlCol="0" anchor="t">
            <a:normAutofit/>
          </a:bodyPr>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DDJ 25 and Positive Metaphysics</a:t>
            </a:r>
            <a:endParaRPr lang="en-US" sz="1850" dirty="0"/>
          </a:p>
        </p:txBody>
      </p:sp>
      <p:sp>
        <p:nvSpPr>
          <p:cNvPr id="15" name="Text 13"/>
          <p:cNvSpPr/>
          <p:nvPr/>
        </p:nvSpPr>
        <p:spPr>
          <a:xfrm>
            <a:off x="8203399" y="4220865"/>
            <a:ext cx="3131464" cy="1088628"/>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This is the closest the text comes to positive metaphysics — still framed by the acknowledgement of naming's inadequacy.</a:t>
            </a:r>
            <a:endParaRPr lang="en-US" sz="145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Shape 0"/>
          <p:cNvSpPr/>
          <p:nvPr/>
        </p:nvSpPr>
        <p:spPr>
          <a:xfrm>
            <a:off x="661475" y="702766"/>
            <a:ext cx="2298444" cy="350837"/>
          </a:xfrm>
          <a:prstGeom prst="roundRect">
            <a:avLst>
              <a:gd name="adj" fmla="val 18933"/>
            </a:avLst>
          </a:prstGeom>
          <a:solidFill>
            <a:srgbClr val="E1E1EA"/>
          </a:solidFill>
          <a:ln/>
        </p:spPr>
      </p:sp>
      <p:sp>
        <p:nvSpPr>
          <p:cNvPr id="3" name="Text 1"/>
          <p:cNvSpPr/>
          <p:nvPr/>
        </p:nvSpPr>
        <p:spPr>
          <a:xfrm>
            <a:off x="780038" y="762000"/>
            <a:ext cx="2670902" cy="232370"/>
          </a:xfrm>
          <a:prstGeom prst="rect">
            <a:avLst/>
          </a:prstGeom>
          <a:noFill/>
          <a:ln/>
        </p:spPr>
        <p:txBody>
          <a:bodyPr wrap="none" lIns="0" tIns="0" rIns="0" bIns="0" rtlCol="0" anchor="t"/>
          <a:lstStyle/>
          <a:p>
            <a:pPr algn="l" indent="0" marL="0">
              <a:lnSpc>
                <a:spcPct val="122000"/>
              </a:lnSpc>
              <a:buNone/>
            </a:pPr>
            <a:r>
              <a:rPr lang="en-US" sz="1200" dirty="0">
                <a:solidFill>
                  <a:srgbClr val="3C3939"/>
                </a:solidFill>
                <a:latin typeface="Inter" pitchFamily="34" charset="0"/>
                <a:ea typeface="Inter" pitchFamily="34" charset="-122"/>
                <a:cs typeface="Inter" pitchFamily="34" charset="-120"/>
              </a:rPr>
              <a:t>CLOSE READING — DDJ 25</a:t>
            </a:r>
            <a:endParaRPr lang="en-US" sz="1200" dirty="0"/>
          </a:p>
        </p:txBody>
      </p:sp>
      <p:sp>
        <p:nvSpPr>
          <p:cNvPr id="4" name="Text 2"/>
          <p:cNvSpPr/>
          <p:nvPr/>
        </p:nvSpPr>
        <p:spPr>
          <a:xfrm>
            <a:off x="661475" y="1119684"/>
            <a:ext cx="10868745" cy="1235472"/>
          </a:xfrm>
          <a:prstGeom prst="rect">
            <a:avLst/>
          </a:prstGeom>
          <a:noFill/>
          <a:ln/>
        </p:spPr>
        <p:txBody>
          <a:bodyPr wrap="square" lIns="0" tIns="0" rIns="0" bIns="0" rtlCol="0" anchor="t">
            <a:normAutofit/>
          </a:bodyPr>
          <a:lstStyle/>
          <a:p>
            <a:pPr algn="l" indent="0" marL="0">
              <a:lnSpc>
                <a:spcPct val="104000"/>
              </a:lnSpc>
              <a:buNone/>
            </a:pPr>
            <a:r>
              <a:rPr lang="en-US" sz="3850" b="1" dirty="0">
                <a:solidFill>
                  <a:srgbClr val="1B1B27"/>
                </a:solidFill>
                <a:latin typeface="Inter Bold" pitchFamily="34" charset="0"/>
                <a:ea typeface="Inter Bold" pitchFamily="34" charset="-122"/>
                <a:cs typeface="Inter Bold" pitchFamily="34" charset="-120"/>
              </a:rPr>
              <a:t>Chain of Emulation and Translation Verification</a:t>
            </a:r>
            <a:endParaRPr lang="en-US" sz="3850" dirty="0"/>
          </a:p>
        </p:txBody>
      </p:sp>
      <p:sp>
        <p:nvSpPr>
          <p:cNvPr id="5" name="Text 3"/>
          <p:cNvSpPr/>
          <p:nvPr/>
        </p:nvSpPr>
        <p:spPr>
          <a:xfrm>
            <a:off x="661475" y="2768600"/>
            <a:ext cx="3404011" cy="308868"/>
          </a:xfrm>
          <a:prstGeom prst="rect">
            <a:avLst/>
          </a:prstGeom>
          <a:noFill/>
          <a:ln/>
        </p:spPr>
        <p:txBody>
          <a:bodyPr wrap="none" lIns="0" tIns="0" rIns="0" bIns="0" rtlCol="0" anchor="t"/>
          <a:lstStyle/>
          <a:p>
            <a:pPr algn="l" indent="0" marL="0">
              <a:lnSpc>
                <a:spcPct val="104000"/>
              </a:lnSpc>
              <a:buNone/>
            </a:pPr>
            <a:r>
              <a:rPr lang="en-US" sz="1900" b="1" dirty="0">
                <a:solidFill>
                  <a:srgbClr val="1B1B27"/>
                </a:solidFill>
                <a:latin typeface="Inter Bold" pitchFamily="34" charset="0"/>
                <a:ea typeface="Inter Bold" pitchFamily="34" charset="-122"/>
                <a:cs typeface="Inter Bold" pitchFamily="34" charset="-120"/>
              </a:rPr>
              <a:t>The Chain of Emulation</a:t>
            </a:r>
            <a:endParaRPr lang="en-US" sz="1900" dirty="0"/>
          </a:p>
        </p:txBody>
      </p:sp>
      <p:sp>
        <p:nvSpPr>
          <p:cNvPr id="6" name="Text 4"/>
          <p:cNvSpPr/>
          <p:nvPr/>
        </p:nvSpPr>
        <p:spPr>
          <a:xfrm>
            <a:off x="661475" y="3242866"/>
            <a:ext cx="5193277" cy="1743075"/>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"Men emulate earth; earth emulates heaven; heaven emulates the Dao; the Dao emulates spontaneity (ziran)." This is not a chain of command but a chain of modelling — each level takes orientation through spontaneous attunement. The sage's nonaction mirrors the Dao's spontaneous generation.</a:t>
            </a:r>
            <a:endParaRPr lang="en-US" sz="1550" dirty="0"/>
          </a:p>
        </p:txBody>
      </p:sp>
      <p:sp>
        <p:nvSpPr>
          <p:cNvPr id="7" name="Shape 5"/>
          <p:cNvSpPr/>
          <p:nvPr/>
        </p:nvSpPr>
        <p:spPr>
          <a:xfrm>
            <a:off x="6201017" y="2603202"/>
            <a:ext cx="5477829" cy="3551932"/>
          </a:xfrm>
          <a:prstGeom prst="roundRect">
            <a:avLst>
              <a:gd name="adj" fmla="val 4007"/>
            </a:avLst>
          </a:prstGeom>
          <a:solidFill>
            <a:srgbClr val="1B1B27"/>
          </a:solidFill>
          <a:ln/>
        </p:spPr>
      </p:sp>
      <p:sp>
        <p:nvSpPr>
          <p:cNvPr id="8" name="Text 6"/>
          <p:cNvSpPr/>
          <p:nvPr/>
        </p:nvSpPr>
        <p:spPr>
          <a:xfrm>
            <a:off x="6398656" y="2768600"/>
            <a:ext cx="3498564" cy="308868"/>
          </a:xfrm>
          <a:prstGeom prst="rect">
            <a:avLst/>
          </a:prstGeom>
          <a:noFill/>
          <a:ln/>
        </p:spPr>
        <p:txBody>
          <a:bodyPr wrap="none" lIns="0" tIns="0" rIns="0" bIns="0" rtlCol="0" anchor="t"/>
          <a:lstStyle/>
          <a:p>
            <a:pPr algn="l" indent="0" marL="0">
              <a:lnSpc>
                <a:spcPct val="104000"/>
              </a:lnSpc>
              <a:buNone/>
            </a:pPr>
            <a:r>
              <a:rPr lang="en-US" sz="1900" b="1" dirty="0">
                <a:solidFill>
                  <a:srgbClr val="FFFFFF"/>
                </a:solidFill>
                <a:latin typeface="Inter Bold" pitchFamily="34" charset="0"/>
                <a:ea typeface="Inter Bold" pitchFamily="34" charset="-122"/>
                <a:cs typeface="Inter Bold" pitchFamily="34" charset="-120"/>
              </a:rPr>
              <a:t>Translation Comparison</a:t>
            </a:r>
            <a:endParaRPr lang="en-US" sz="1900" dirty="0"/>
          </a:p>
        </p:txBody>
      </p:sp>
      <p:sp>
        <p:nvSpPr>
          <p:cNvPr id="9" name="Text 7"/>
          <p:cNvSpPr/>
          <p:nvPr/>
        </p:nvSpPr>
        <p:spPr>
          <a:xfrm>
            <a:off x="6398656" y="3242866"/>
            <a:ext cx="5082552" cy="2763441"/>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FFFFFF"/>
                </a:solidFill>
                <a:latin typeface="Inter" pitchFamily="34" charset="0"/>
                <a:ea typeface="Inter" pitchFamily="34" charset="-122"/>
                <a:cs typeface="Inter" pitchFamily="34" charset="-120"/>
              </a:rPr>
              <a:t>Van Norden renders the final couplet as "The Way models itself on what is natural"; Eno gives "the Dao emulates spontaneity." The Chinese </a:t>
            </a:r>
            <a:pPr algn="l" indent="0" marL="0">
              <a:lnSpc>
                <a:spcPct val="122000"/>
              </a:lnSpc>
              <a:buNone/>
            </a:pPr>
            <a:r>
              <a:rPr lang="en-US" sz="1550" i="1" dirty="0">
                <a:solidFill>
                  <a:srgbClr val="FFFFFF"/>
                </a:solidFill>
                <a:latin typeface="Inter" pitchFamily="34" charset="0"/>
                <a:ea typeface="Inter" pitchFamily="34" charset="-122"/>
                <a:cs typeface="Inter" pitchFamily="34" charset="-120"/>
              </a:rPr>
              <a:t>ziran</a:t>
            </a:r>
            <a:pPr algn="l" indent="0" marL="0">
              <a:lnSpc>
                <a:spcPct val="122000"/>
              </a:lnSpc>
              <a:spcAft>
                <a:spcPts val="1150"/>
              </a:spcAft>
              <a:buNone/>
            </a:pPr>
            <a:r>
              <a:rPr lang="en-US" sz="1550" dirty="0">
                <a:solidFill>
                  <a:srgbClr val="FFFFFF"/>
                </a:solidFill>
                <a:latin typeface="Inter" pitchFamily="34" charset="0"/>
                <a:ea typeface="Inter" pitchFamily="34" charset="-122"/>
                <a:cs typeface="Inter" pitchFamily="34" charset="-120"/>
              </a:rPr>
              <a:t> literally means "self-so" — not "Nature" as a separate realm but the quality of being self-directed and unforced.</a:t>
            </a:r>
            <a:endParaRPr lang="en-US" sz="1550" dirty="0"/>
          </a:p>
          <a:p>
            <a:pPr algn="l" indent="0" marL="0">
              <a:lnSpc>
                <a:spcPct val="122000"/>
              </a:lnSpc>
              <a:buNone/>
            </a:pPr>
            <a:r>
              <a:rPr lang="en-US" sz="1550" b="1" dirty="0">
                <a:solidFill>
                  <a:srgbClr val="FFFFFF"/>
                </a:solidFill>
                <a:latin typeface="Inter Bold" pitchFamily="34" charset="0"/>
                <a:ea typeface="Inter Bold" pitchFamily="34" charset="-122"/>
                <a:cs typeface="Inter Bold" pitchFamily="34" charset="-120"/>
              </a:rPr>
              <a:t>Eno's "spontaneity" better captures this sense of self-originating action.</a:t>
            </a:r>
            <a:pPr algn="l" indent="0" marL="0">
              <a:lnSpc>
                <a:spcPct val="122000"/>
              </a:lnSpc>
              <a:buNone/>
            </a:pPr>
            <a:r>
              <a:rPr lang="en-US" sz="1550" dirty="0">
                <a:solidFill>
                  <a:srgbClr val="FFFFFF"/>
                </a:solidFill>
                <a:latin typeface="Inter" pitchFamily="34" charset="0"/>
                <a:ea typeface="Inter" pitchFamily="34" charset="-122"/>
                <a:cs typeface="Inter" pitchFamily="34" charset="-120"/>
              </a:rPr>
              <a:t> "What is natural" risks reifying Nature as a principle; "spontaneity" keeps focus on the quality of self-originating action.</a:t>
            </a:r>
            <a:endParaRPr lang="en-US" sz="155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Shape 0"/>
          <p:cNvSpPr/>
          <p:nvPr/>
        </p:nvSpPr>
        <p:spPr>
          <a:xfrm>
            <a:off x="661475" y="927795"/>
            <a:ext cx="2732714" cy="330994"/>
          </a:xfrm>
          <a:prstGeom prst="roundRect">
            <a:avLst>
              <a:gd name="adj" fmla="val 19188"/>
            </a:avLst>
          </a:prstGeom>
          <a:solidFill>
            <a:srgbClr val="E1E1EA"/>
          </a:solidFill>
          <a:ln/>
        </p:spPr>
      </p:sp>
      <p:sp>
        <p:nvSpPr>
          <p:cNvPr id="3" name="Text 1"/>
          <p:cNvSpPr/>
          <p:nvPr/>
        </p:nvSpPr>
        <p:spPr>
          <a:xfrm>
            <a:off x="774879" y="984448"/>
            <a:ext cx="3115490" cy="217686"/>
          </a:xfrm>
          <a:prstGeom prst="rect">
            <a:avLst/>
          </a:prstGeom>
          <a:noFill/>
          <a:ln/>
        </p:spPr>
        <p:txBody>
          <a:bodyPr wrap="none" lIns="0" tIns="0" rIns="0" bIns="0" rtlCol="0" anchor="t"/>
          <a:lstStyle/>
          <a:p>
            <a:pPr algn="l" indent="0" marL="0">
              <a:lnSpc>
                <a:spcPct val="120000"/>
              </a:lnSpc>
              <a:buNone/>
            </a:pPr>
            <a:r>
              <a:rPr lang="en-US" sz="1150" dirty="0">
                <a:solidFill>
                  <a:srgbClr val="3C3939"/>
                </a:solidFill>
                <a:latin typeface="Inter" pitchFamily="34" charset="0"/>
                <a:ea typeface="Inter" pitchFamily="34" charset="-122"/>
                <a:cs typeface="Inter" pitchFamily="34" charset="-120"/>
              </a:rPr>
              <a:t>RETURNING TO CORE QUESTIONS</a:t>
            </a:r>
            <a:endParaRPr lang="en-US" sz="1150" dirty="0"/>
          </a:p>
        </p:txBody>
      </p:sp>
      <p:sp>
        <p:nvSpPr>
          <p:cNvPr id="4" name="Text 2"/>
          <p:cNvSpPr/>
          <p:nvPr/>
        </p:nvSpPr>
        <p:spPr>
          <a:xfrm>
            <a:off x="661475" y="1319212"/>
            <a:ext cx="11022828"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Question 1 Revisited: Why 5,000 Characters?</a:t>
            </a:r>
            <a:endParaRPr lang="en-US" sz="3700" dirty="0"/>
          </a:p>
        </p:txBody>
      </p:sp>
      <p:sp>
        <p:nvSpPr>
          <p:cNvPr id="5" name="Shape 3"/>
          <p:cNvSpPr/>
          <p:nvPr/>
        </p:nvSpPr>
        <p:spPr>
          <a:xfrm>
            <a:off x="661475" y="2136676"/>
            <a:ext cx="10868745" cy="3793530"/>
          </a:xfrm>
          <a:prstGeom prst="roundRect">
            <a:avLst>
              <a:gd name="adj" fmla="val 2093"/>
            </a:avLst>
          </a:prstGeom>
          <a:solidFill>
            <a:srgbClr val="F2EEEE"/>
          </a:solidFill>
          <a:ln w="6350">
            <a:solidFill>
              <a:srgbClr val="D8D4D4"/>
            </a:solidFill>
            <a:prstDash val="solid"/>
          </a:ln>
        </p:spPr>
      </p:sp>
      <p:sp>
        <p:nvSpPr>
          <p:cNvPr id="6" name="Shape 4"/>
          <p:cNvSpPr/>
          <p:nvPr/>
        </p:nvSpPr>
        <p:spPr>
          <a:xfrm>
            <a:off x="667825" y="2143026"/>
            <a:ext cx="5428023" cy="3780830"/>
          </a:xfrm>
          <a:prstGeom prst="rect">
            <a:avLst/>
          </a:prstGeom>
          <a:solidFill>
            <a:srgbClr val="F2EEEE"/>
          </a:solidFill>
          <a:ln/>
        </p:spPr>
      </p:sp>
      <p:sp>
        <p:nvSpPr>
          <p:cNvPr id="7" name="Text 5"/>
          <p:cNvSpPr/>
          <p:nvPr/>
        </p:nvSpPr>
        <p:spPr>
          <a:xfrm>
            <a:off x="856832" y="2332037"/>
            <a:ext cx="4318686"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First Answer — Mythological Framing</a:t>
            </a:r>
            <a:endParaRPr lang="en-US" sz="1850" dirty="0"/>
          </a:p>
        </p:txBody>
      </p:sp>
      <p:sp>
        <p:nvSpPr>
          <p:cNvPr id="8" name="Text 6"/>
          <p:cNvSpPr/>
          <p:nvPr/>
        </p:nvSpPr>
        <p:spPr>
          <a:xfrm>
            <a:off x="856832" y="2717998"/>
            <a:ext cx="5050009" cy="1632942"/>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Daodejing was written only because a border guard implored Laozi to record his teachings before departing into the wilderness (Van Norden, p.26). The text is presented as a concession to circumstance, not as an adequate expression of the Dao — and this mythological framing is itself part of the text's philosophical message.</a:t>
            </a:r>
            <a:endParaRPr lang="en-US" sz="1450" dirty="0"/>
          </a:p>
        </p:txBody>
      </p:sp>
      <p:sp>
        <p:nvSpPr>
          <p:cNvPr id="9" name="Shape 7"/>
          <p:cNvSpPr/>
          <p:nvPr/>
        </p:nvSpPr>
        <p:spPr>
          <a:xfrm>
            <a:off x="6095848" y="2143026"/>
            <a:ext cx="5428023" cy="3780830"/>
          </a:xfrm>
          <a:prstGeom prst="rect">
            <a:avLst/>
          </a:prstGeom>
          <a:solidFill>
            <a:srgbClr val="F2EEEE"/>
          </a:solidFill>
          <a:ln/>
        </p:spPr>
      </p:sp>
      <p:sp>
        <p:nvSpPr>
          <p:cNvPr id="10" name="Shape 8"/>
          <p:cNvSpPr/>
          <p:nvPr/>
        </p:nvSpPr>
        <p:spPr>
          <a:xfrm>
            <a:off x="6095848" y="2143026"/>
            <a:ext cx="25399" cy="3780830"/>
          </a:xfrm>
          <a:prstGeom prst="roundRect">
            <a:avLst>
              <a:gd name="adj" fmla="val 312562"/>
            </a:avLst>
          </a:prstGeom>
          <a:solidFill>
            <a:srgbClr val="D8D4D4"/>
          </a:solidFill>
          <a:ln/>
        </p:spPr>
      </p:sp>
      <p:sp>
        <p:nvSpPr>
          <p:cNvPr id="11" name="Text 9"/>
          <p:cNvSpPr/>
          <p:nvPr/>
        </p:nvSpPr>
        <p:spPr>
          <a:xfrm>
            <a:off x="6284854" y="2332037"/>
            <a:ext cx="5050009" cy="590550"/>
          </a:xfrm>
          <a:prstGeom prst="rect">
            <a:avLst/>
          </a:prstGeom>
          <a:noFill/>
          <a:ln/>
        </p:spPr>
        <p:txBody>
          <a:bodyPr wrap="square" lIns="0" tIns="0" rIns="0" bIns="0" rtlCol="0" anchor="t">
            <a:normAutofit/>
          </a:bodyPr>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Second Answer — Therapeutic Use of Language</a:t>
            </a:r>
            <a:endParaRPr lang="en-US" sz="1850" dirty="0"/>
          </a:p>
        </p:txBody>
      </p:sp>
      <p:sp>
        <p:nvSpPr>
          <p:cNvPr id="12" name="Text 10"/>
          <p:cNvSpPr/>
          <p:nvPr/>
        </p:nvSpPr>
        <p:spPr>
          <a:xfrm>
            <a:off x="6284854" y="3013273"/>
            <a:ext cx="5050009" cy="2721570"/>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text uses language therapeutically — not to describe the Dao propositionally but to transform the reader's relationship to language itself. As Eno puts it: "Real wisdom is so utterly different from what usually passes for wisdom that only a dramatic leap away from our ordinary perspective can allow us to begin to grasp it." The text is successful not when the reader can paraphrase its doctrines but when the reader's relationship to language has been fundamentally altered.</a:t>
            </a:r>
            <a:endParaRPr lang="en-US" sz="145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Shape 0"/>
          <p:cNvSpPr/>
          <p:nvPr/>
        </p:nvSpPr>
        <p:spPr>
          <a:xfrm>
            <a:off x="661475" y="682427"/>
            <a:ext cx="2691340" cy="324346"/>
          </a:xfrm>
          <a:prstGeom prst="roundRect">
            <a:avLst>
              <a:gd name="adj" fmla="val 19275"/>
            </a:avLst>
          </a:prstGeom>
          <a:solidFill>
            <a:srgbClr val="E1E1EA"/>
          </a:solidFill>
          <a:ln/>
        </p:spPr>
      </p:sp>
      <p:sp>
        <p:nvSpPr>
          <p:cNvPr id="3" name="Text 1"/>
          <p:cNvSpPr/>
          <p:nvPr/>
        </p:nvSpPr>
        <p:spPr>
          <a:xfrm>
            <a:off x="773093" y="738188"/>
            <a:ext cx="3077689" cy="212824"/>
          </a:xfrm>
          <a:prstGeom prst="rect">
            <a:avLst/>
          </a:prstGeom>
          <a:noFill/>
          <a:ln/>
        </p:spPr>
        <p:txBody>
          <a:bodyPr wrap="none" lIns="0" tIns="0" rIns="0" bIns="0" rtlCol="0" anchor="t"/>
          <a:lstStyle/>
          <a:p>
            <a:pPr algn="l" indent="0" marL="0">
              <a:lnSpc>
                <a:spcPct val="119000"/>
              </a:lnSpc>
              <a:buNone/>
            </a:pPr>
            <a:r>
              <a:rPr lang="en-US" sz="1150" dirty="0">
                <a:solidFill>
                  <a:srgbClr val="3C3939"/>
                </a:solidFill>
                <a:latin typeface="Inter" pitchFamily="34" charset="0"/>
                <a:ea typeface="Inter" pitchFamily="34" charset="-122"/>
                <a:cs typeface="Inter" pitchFamily="34" charset="-120"/>
              </a:rPr>
              <a:t>RETURNING TO CORE QUESTIONS</a:t>
            </a:r>
            <a:endParaRPr lang="en-US" sz="1150" dirty="0"/>
          </a:p>
        </p:txBody>
      </p:sp>
      <p:sp>
        <p:nvSpPr>
          <p:cNvPr id="4" name="Text 2"/>
          <p:cNvSpPr/>
          <p:nvPr/>
        </p:nvSpPr>
        <p:spPr>
          <a:xfrm>
            <a:off x="661475" y="1065312"/>
            <a:ext cx="10868745" cy="1162844"/>
          </a:xfrm>
          <a:prstGeom prst="rect">
            <a:avLst/>
          </a:prstGeom>
          <a:noFill/>
          <a:ln/>
        </p:spPr>
        <p:txBody>
          <a:bodyPr wrap="square" lIns="0" tIns="0" rIns="0" bIns="0" rtlCol="0" anchor="t">
            <a:normAutofit/>
          </a:bodyPr>
          <a:lstStyle/>
          <a:p>
            <a:pPr algn="l" indent="0" marL="0">
              <a:lnSpc>
                <a:spcPct val="104000"/>
              </a:lnSpc>
              <a:buNone/>
            </a:pPr>
            <a:r>
              <a:rPr lang="en-US" sz="3650" b="1" dirty="0">
                <a:solidFill>
                  <a:srgbClr val="1B1B27"/>
                </a:solidFill>
                <a:latin typeface="Inter Bold" pitchFamily="34" charset="0"/>
                <a:ea typeface="Inter Bold" pitchFamily="34" charset="-122"/>
                <a:cs typeface="Inter Bold" pitchFamily="34" charset="-120"/>
              </a:rPr>
              <a:t>Question 2 Revisited: Is the Via Negativa Coherent?</a:t>
            </a:r>
            <a:endParaRPr lang="en-US" sz="365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2447925"/>
            <a:ext cx="3525253" cy="3727549"/>
          </a:xfrm>
          <a:prstGeom prst="rect">
            <a:avLst/>
          </a:prstGeom>
        </p:spPr>
      </p:pic>
      <p:sp>
        <p:nvSpPr>
          <p:cNvPr id="6" name="Text 3"/>
          <p:cNvSpPr/>
          <p:nvPr/>
        </p:nvSpPr>
        <p:spPr>
          <a:xfrm>
            <a:off x="974502" y="2659360"/>
            <a:ext cx="3000796" cy="581422"/>
          </a:xfrm>
          <a:prstGeom prst="rect">
            <a:avLst/>
          </a:prstGeom>
          <a:noFill/>
          <a:ln/>
        </p:spPr>
        <p:txBody>
          <a:bodyPr wrap="square" lIns="0" tIns="0" rIns="0" bIns="0" rtlCol="0" anchor="t">
            <a:normAutofit/>
          </a:bodyPr>
          <a:lstStyle/>
          <a:p>
            <a:pPr algn="l" indent="0" marL="0">
              <a:lnSpc>
                <a:spcPct val="104000"/>
              </a:lnSpc>
              <a:buNone/>
            </a:pPr>
            <a:r>
              <a:rPr lang="en-US" sz="1800" b="1" dirty="0">
                <a:solidFill>
                  <a:srgbClr val="3C3939"/>
                </a:solidFill>
                <a:latin typeface="Inter Bold" pitchFamily="34" charset="0"/>
                <a:ea typeface="Inter Bold" pitchFamily="34" charset="-122"/>
                <a:cs typeface="Inter Bold" pitchFamily="34" charset="-120"/>
              </a:rPr>
              <a:t>Negation Used with Precision</a:t>
            </a:r>
            <a:endParaRPr lang="en-US" sz="1800" dirty="0"/>
          </a:p>
        </p:txBody>
      </p:sp>
      <p:sp>
        <p:nvSpPr>
          <p:cNvPr id="7" name="Text 4"/>
          <p:cNvSpPr/>
          <p:nvPr/>
        </p:nvSpPr>
        <p:spPr>
          <a:xfrm>
            <a:off x="974502" y="3328690"/>
            <a:ext cx="3000796" cy="1862038"/>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The systematic negation of sight, hearing, and touch argues that the Dao is not a being among beings. "The form of no form, the image of no things" pushes language to its limits while remaining intelligible.</a:t>
            </a:r>
            <a:endParaRPr lang="en-US" sz="1450" dirty="0"/>
          </a:p>
        </p:txBody>
      </p:sp>
      <p:pic>
        <p:nvPicPr>
          <p:cNvPr id="8"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33171" y="2447925"/>
            <a:ext cx="3525253" cy="3727549"/>
          </a:xfrm>
          <a:prstGeom prst="rect">
            <a:avLst/>
          </a:prstGeom>
        </p:spPr>
      </p:pic>
      <p:sp>
        <p:nvSpPr>
          <p:cNvPr id="9" name="Text 5"/>
          <p:cNvSpPr/>
          <p:nvPr/>
        </p:nvSpPr>
        <p:spPr>
          <a:xfrm>
            <a:off x="4646199" y="2659360"/>
            <a:ext cx="2614249" cy="290711"/>
          </a:xfrm>
          <a:prstGeom prst="rect">
            <a:avLst/>
          </a:prstGeom>
          <a:noFill/>
          <a:ln/>
        </p:spPr>
        <p:txBody>
          <a:bodyPr wrap="none" lIns="0" tIns="0" rIns="0" bIns="0" rtlCol="0" anchor="t"/>
          <a:lstStyle/>
          <a:p>
            <a:pPr algn="l" indent="0" marL="0">
              <a:lnSpc>
                <a:spcPct val="104000"/>
              </a:lnSpc>
              <a:buNone/>
            </a:pPr>
            <a:r>
              <a:rPr lang="en-US" sz="1800" b="1" dirty="0">
                <a:solidFill>
                  <a:srgbClr val="3C3939"/>
                </a:solidFill>
                <a:latin typeface="Inter Bold" pitchFamily="34" charset="0"/>
                <a:ea typeface="Inter Bold" pitchFamily="34" charset="-122"/>
                <a:cs typeface="Inter Bold" pitchFamily="34" charset="-120"/>
              </a:rPr>
              <a:t>Wang Bi's Justification</a:t>
            </a:r>
            <a:endParaRPr lang="en-US" sz="1800" dirty="0"/>
          </a:p>
        </p:txBody>
      </p:sp>
      <p:sp>
        <p:nvSpPr>
          <p:cNvPr id="10" name="Text 6"/>
          <p:cNvSpPr/>
          <p:nvPr/>
        </p:nvSpPr>
        <p:spPr>
          <a:xfrm>
            <a:off x="4646199" y="3037979"/>
            <a:ext cx="3000796" cy="2926060"/>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The Dao must be formless because anything with determinate properties would be limited — the source of all determinate things cannot itself be determinate. Coherency depends on whether one accepts that language can "point" without "describing" — a distinction with parallels in Wittgenstein and Buddhist upaya.</a:t>
            </a:r>
            <a:endParaRPr lang="en-US" sz="1450" dirty="0"/>
          </a:p>
        </p:txBody>
      </p:sp>
      <p:pic>
        <p:nvPicPr>
          <p:cNvPr id="11"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04868" y="2447925"/>
            <a:ext cx="3525253" cy="3727549"/>
          </a:xfrm>
          <a:prstGeom prst="rect">
            <a:avLst/>
          </a:prstGeom>
        </p:spPr>
      </p:pic>
      <p:sp>
        <p:nvSpPr>
          <p:cNvPr id="12" name="Text 7"/>
          <p:cNvSpPr/>
          <p:nvPr/>
        </p:nvSpPr>
        <p:spPr>
          <a:xfrm>
            <a:off x="8317895" y="2659360"/>
            <a:ext cx="2325729" cy="290711"/>
          </a:xfrm>
          <a:prstGeom prst="rect">
            <a:avLst/>
          </a:prstGeom>
          <a:noFill/>
          <a:ln/>
        </p:spPr>
        <p:txBody>
          <a:bodyPr wrap="none" lIns="0" tIns="0" rIns="0" bIns="0" rtlCol="0" anchor="t"/>
          <a:lstStyle/>
          <a:p>
            <a:pPr algn="l" indent="0" marL="0">
              <a:lnSpc>
                <a:spcPct val="104000"/>
              </a:lnSpc>
              <a:buNone/>
            </a:pPr>
            <a:r>
              <a:rPr lang="en-US" sz="1800" b="1" dirty="0">
                <a:solidFill>
                  <a:srgbClr val="3C3939"/>
                </a:solidFill>
                <a:latin typeface="Inter Bold" pitchFamily="34" charset="0"/>
                <a:ea typeface="Inter Bold" pitchFamily="34" charset="-122"/>
                <a:cs typeface="Inter Bold" pitchFamily="34" charset="-120"/>
              </a:rPr>
              <a:t>Internal Tension</a:t>
            </a:r>
            <a:endParaRPr lang="en-US" sz="1800" dirty="0"/>
          </a:p>
        </p:txBody>
      </p:sp>
      <p:sp>
        <p:nvSpPr>
          <p:cNvPr id="13" name="Text 8"/>
          <p:cNvSpPr/>
          <p:nvPr/>
        </p:nvSpPr>
        <p:spPr>
          <a:xfrm>
            <a:off x="8317895" y="3037979"/>
            <a:ext cx="3000796" cy="2660055"/>
          </a:xfrm>
          <a:prstGeom prst="rect">
            <a:avLst/>
          </a:prstGeom>
          <a:noFill/>
          <a:ln/>
        </p:spPr>
        <p:txBody>
          <a:bodyPr wrap="square" lIns="0" tIns="0" rIns="0" bIns="0" rtlCol="0" anchor="t">
            <a:normAutofit/>
          </a:bodyPr>
          <a:lstStyle/>
          <a:p>
            <a:pPr algn="l" indent="0" marL="0">
              <a:lnSpc>
                <a:spcPct val="119000"/>
              </a:lnSpc>
              <a:buNone/>
            </a:pPr>
            <a:r>
              <a:rPr lang="en-US" sz="1450" dirty="0">
                <a:solidFill>
                  <a:srgbClr val="3C3939"/>
                </a:solidFill>
                <a:latin typeface="Inter" pitchFamily="34" charset="0"/>
                <a:ea typeface="Inter" pitchFamily="34" charset="-122"/>
                <a:cs typeface="Inter" pitchFamily="34" charset="-120"/>
              </a:rPr>
              <a:t>The text oscillates between negative (Ch. 14) and positive, mythopoetic descriptions (Ch. 25). The Dao is both "mother of Heaven and earth" and "the form of no form." This refusal to settle into a single descriptive mode may itself be the philosophical point — keeping the reader in a state of productive uncertainty.</a:t>
            </a:r>
            <a:endParaRPr lang="en-US" sz="145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Shape 0"/>
          <p:cNvSpPr/>
          <p:nvPr/>
        </p:nvSpPr>
        <p:spPr>
          <a:xfrm>
            <a:off x="661475" y="1068090"/>
            <a:ext cx="2391707" cy="279202"/>
          </a:xfrm>
          <a:prstGeom prst="roundRect">
            <a:avLst>
              <a:gd name="adj" fmla="val 19904"/>
            </a:avLst>
          </a:prstGeom>
          <a:solidFill>
            <a:srgbClr val="E1E1EA"/>
          </a:solidFill>
          <a:ln/>
        </p:spPr>
      </p:sp>
      <p:sp>
        <p:nvSpPr>
          <p:cNvPr id="3" name="Text 1"/>
          <p:cNvSpPr/>
          <p:nvPr/>
        </p:nvSpPr>
        <p:spPr>
          <a:xfrm>
            <a:off x="760691" y="1117699"/>
            <a:ext cx="2802860" cy="179983"/>
          </a:xfrm>
          <a:prstGeom prst="rect">
            <a:avLst/>
          </a:prstGeom>
          <a:noFill/>
          <a:ln/>
        </p:spPr>
        <p:txBody>
          <a:bodyPr wrap="none" lIns="0" tIns="0" rIns="0" bIns="0" rtlCol="0" anchor="t"/>
          <a:lstStyle/>
          <a:p>
            <a:pPr algn="l" indent="0" marL="0">
              <a:lnSpc>
                <a:spcPct val="113000"/>
              </a:lnSpc>
              <a:buNone/>
            </a:pPr>
            <a:r>
              <a:rPr lang="en-US" sz="1000" dirty="0">
                <a:solidFill>
                  <a:srgbClr val="3C3939"/>
                </a:solidFill>
                <a:latin typeface="Inter" pitchFamily="34" charset="0"/>
                <a:ea typeface="Inter" pitchFamily="34" charset="-122"/>
                <a:cs typeface="Inter" pitchFamily="34" charset="-120"/>
              </a:rPr>
              <a:t>RETURNING TO CORE QUESTIONS</a:t>
            </a:r>
            <a:endParaRPr lang="en-US" sz="1000" dirty="0"/>
          </a:p>
        </p:txBody>
      </p:sp>
      <p:sp>
        <p:nvSpPr>
          <p:cNvPr id="4" name="Text 2"/>
          <p:cNvSpPr/>
          <p:nvPr/>
        </p:nvSpPr>
        <p:spPr>
          <a:xfrm>
            <a:off x="661475" y="1393527"/>
            <a:ext cx="10868745" cy="1033463"/>
          </a:xfrm>
          <a:prstGeom prst="rect">
            <a:avLst/>
          </a:prstGeom>
          <a:noFill/>
          <a:ln/>
        </p:spPr>
        <p:txBody>
          <a:bodyPr wrap="square" lIns="0" tIns="0" rIns="0" bIns="0" rtlCol="0" anchor="t">
            <a:normAutofit/>
          </a:bodyPr>
          <a:lstStyle/>
          <a:p>
            <a:pPr algn="l" indent="0" marL="0">
              <a:lnSpc>
                <a:spcPct val="104000"/>
              </a:lnSpc>
              <a:buNone/>
            </a:pPr>
            <a:r>
              <a:rPr lang="en-US" sz="3250" b="1" dirty="0">
                <a:solidFill>
                  <a:srgbClr val="1B1B27"/>
                </a:solidFill>
                <a:latin typeface="Inter Bold" pitchFamily="34" charset="0"/>
                <a:ea typeface="Inter Bold" pitchFamily="34" charset="-122"/>
                <a:cs typeface="Inter Bold" pitchFamily="34" charset="-120"/>
              </a:rPr>
              <a:t>Question 3 Revisited: Does "Mysticism" Help or Obscure?</a:t>
            </a:r>
            <a:endParaRPr lang="en-US" sz="3250" dirty="0"/>
          </a:p>
        </p:txBody>
      </p:sp>
      <p:sp>
        <p:nvSpPr>
          <p:cNvPr id="5" name="Shape 3"/>
          <p:cNvSpPr/>
          <p:nvPr/>
        </p:nvSpPr>
        <p:spPr>
          <a:xfrm>
            <a:off x="542415" y="2600623"/>
            <a:ext cx="5470785" cy="3189188"/>
          </a:xfrm>
          <a:prstGeom prst="roundRect">
            <a:avLst>
              <a:gd name="adj" fmla="val 3734"/>
            </a:avLst>
          </a:prstGeom>
          <a:solidFill>
            <a:srgbClr val="1B1B27"/>
          </a:solidFill>
          <a:ln/>
        </p:spPr>
      </p:sp>
      <p:sp>
        <p:nvSpPr>
          <p:cNvPr id="6" name="Text 4"/>
          <p:cNvSpPr/>
          <p:nvPr/>
        </p:nvSpPr>
        <p:spPr>
          <a:xfrm>
            <a:off x="707710" y="2716312"/>
            <a:ext cx="2676954" cy="258465"/>
          </a:xfrm>
          <a:prstGeom prst="rect">
            <a:avLst/>
          </a:prstGeom>
          <a:noFill/>
          <a:ln/>
        </p:spPr>
        <p:txBody>
          <a:bodyPr wrap="none" lIns="0" tIns="0" rIns="0" bIns="0" rtlCol="0" anchor="t"/>
          <a:lstStyle/>
          <a:p>
            <a:pPr algn="l" indent="0" marL="0">
              <a:lnSpc>
                <a:spcPct val="104000"/>
              </a:lnSpc>
              <a:buNone/>
            </a:pPr>
            <a:r>
              <a:rPr lang="en-US" sz="1600" b="1" dirty="0">
                <a:solidFill>
                  <a:srgbClr val="FFFFFF"/>
                </a:solidFill>
                <a:latin typeface="Inter Bold" pitchFamily="34" charset="0"/>
                <a:ea typeface="Inter Bold" pitchFamily="34" charset="-122"/>
                <a:cs typeface="Inter Bold" pitchFamily="34" charset="-120"/>
              </a:rPr>
              <a:t>The Label is Useful</a:t>
            </a:r>
            <a:endParaRPr lang="en-US" sz="1600" dirty="0"/>
          </a:p>
        </p:txBody>
      </p:sp>
      <p:sp>
        <p:nvSpPr>
          <p:cNvPr id="7" name="Text 5"/>
          <p:cNvSpPr/>
          <p:nvPr/>
        </p:nvSpPr>
        <p:spPr>
          <a:xfrm>
            <a:off x="707710" y="3090466"/>
            <a:ext cx="5140196" cy="1799431"/>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FFFFFF"/>
                </a:solidFill>
                <a:latin typeface="Inter" pitchFamily="34" charset="0"/>
                <a:ea typeface="Inter" pitchFamily="34" charset="-122"/>
                <a:cs typeface="Inter" pitchFamily="34" charset="-120"/>
              </a:rPr>
              <a:t>Van Norden's definition is broad enough to encompass the Daodejing while precise enough to distinguish it from other traditions. The contrast with Christian mysticism — vision vs. action, transcendence vs. immanence, indirect vs. direct ethical significance — illuminates what is genuinely distinctive about the Daoist position. The label usefully connects the Daodejing to a global philosophical conversation about the limits of language and non-discursive knowledge.</a:t>
            </a:r>
            <a:endParaRPr lang="en-US" sz="1300" dirty="0"/>
          </a:p>
        </p:txBody>
      </p:sp>
      <p:sp>
        <p:nvSpPr>
          <p:cNvPr id="8" name="Text 6"/>
          <p:cNvSpPr/>
          <p:nvPr/>
        </p:nvSpPr>
        <p:spPr>
          <a:xfrm>
            <a:off x="6303904" y="2716312"/>
            <a:ext cx="2676954" cy="258465"/>
          </a:xfrm>
          <a:prstGeom prst="rect">
            <a:avLst/>
          </a:prstGeom>
          <a:noFill/>
          <a:ln/>
        </p:spPr>
        <p:txBody>
          <a:bodyPr wrap="none" lIns="0" tIns="0" rIns="0" bIns="0" rtlCol="0" anchor="t"/>
          <a:lstStyle/>
          <a:p>
            <a:pPr algn="l" indent="0" marL="0">
              <a:lnSpc>
                <a:spcPct val="104000"/>
              </a:lnSpc>
              <a:buNone/>
            </a:pPr>
            <a:r>
              <a:rPr lang="en-US" sz="1600" b="1" dirty="0">
                <a:solidFill>
                  <a:srgbClr val="1B1B27"/>
                </a:solidFill>
                <a:latin typeface="Inter Bold" pitchFamily="34" charset="0"/>
                <a:ea typeface="Inter Bold" pitchFamily="34" charset="-122"/>
                <a:cs typeface="Inter Bold" pitchFamily="34" charset="-120"/>
              </a:rPr>
              <a:t>The Risks</a:t>
            </a:r>
            <a:endParaRPr lang="en-US" sz="1600" dirty="0"/>
          </a:p>
        </p:txBody>
      </p:sp>
      <p:sp>
        <p:nvSpPr>
          <p:cNvPr id="9" name="Text 7"/>
          <p:cNvSpPr/>
          <p:nvPr/>
        </p:nvSpPr>
        <p:spPr>
          <a:xfrm>
            <a:off x="6303904" y="3090466"/>
            <a:ext cx="5232666" cy="1430536"/>
          </a:xfrm>
          <a:prstGeom prst="rect">
            <a:avLst/>
          </a:prstGeom>
          <a:noFill/>
          <a:ln/>
        </p:spPr>
        <p:txBody>
          <a:bodyPr wrap="square" lIns="0" tIns="0" rIns="0" bIns="0" rtlCol="0" anchor="t">
            <a:normAutofit/>
          </a:bodyPr>
          <a:lstStyle/>
          <a:p>
            <a:pPr algn="l" marL="264160" indent="-264160">
              <a:lnSpc>
                <a:spcPct val="113000"/>
              </a:lnSpc>
              <a:buSzPct val="100000"/>
              <a:buChar char="•"/>
            </a:pPr>
            <a:r>
              <a:rPr lang="en-US" sz="1300" dirty="0">
                <a:solidFill>
                  <a:srgbClr val="3C3939"/>
                </a:solidFill>
                <a:latin typeface="Inter" pitchFamily="34" charset="0"/>
                <a:ea typeface="Inter" pitchFamily="34" charset="-122"/>
                <a:cs typeface="Inter" pitchFamily="34" charset="-120"/>
              </a:rPr>
              <a:t>May import assumptions about private, subjective experience — the sage's wisdom is publicly manifested in action</a:t>
            </a:r>
            <a:endParaRPr lang="en-US" sz="1300" dirty="0"/>
          </a:p>
          <a:p>
            <a:pPr algn="l" marL="264160" indent="-264160">
              <a:lnSpc>
                <a:spcPct val="113000"/>
              </a:lnSpc>
              <a:buSzPct val="100000"/>
              <a:buChar char="•"/>
            </a:pPr>
            <a:r>
              <a:rPr lang="en-US" sz="1300" dirty="0">
                <a:solidFill>
                  <a:srgbClr val="3C3939"/>
                </a:solidFill>
                <a:latin typeface="Inter" pitchFamily="34" charset="0"/>
                <a:ea typeface="Inter" pitchFamily="34" charset="-122"/>
                <a:cs typeface="Inter" pitchFamily="34" charset="-120"/>
              </a:rPr>
              <a:t>May suggest a sharp division between ordinary and mystical knowledge — the highest knowledge is continuous with natural spontaneity</a:t>
            </a:r>
            <a:endParaRPr lang="en-US" sz="1300" dirty="0"/>
          </a:p>
          <a:p>
            <a:pPr algn="l" marL="264160" indent="-264160">
              <a:lnSpc>
                <a:spcPct val="113000"/>
              </a:lnSpc>
              <a:buSzPct val="100000"/>
              <a:buChar char="•"/>
            </a:pPr>
            <a:r>
              <a:rPr lang="en-US" sz="1300" dirty="0">
                <a:solidFill>
                  <a:srgbClr val="3C3939"/>
                </a:solidFill>
                <a:latin typeface="Inter" pitchFamily="34" charset="0"/>
                <a:ea typeface="Inter" pitchFamily="34" charset="-122"/>
                <a:cs typeface="Inter" pitchFamily="34" charset="-120"/>
              </a:rPr>
              <a:t>May obscure the text's urgent social and political concerns</a:t>
            </a:r>
            <a:endParaRPr lang="en-US" sz="1300" dirty="0"/>
          </a:p>
        </p:txBody>
      </p:sp>
      <p:sp>
        <p:nvSpPr>
          <p:cNvPr id="10" name="Text 8"/>
          <p:cNvSpPr/>
          <p:nvPr/>
        </p:nvSpPr>
        <p:spPr>
          <a:xfrm>
            <a:off x="6303904" y="4636691"/>
            <a:ext cx="2676954" cy="258465"/>
          </a:xfrm>
          <a:prstGeom prst="rect">
            <a:avLst/>
          </a:prstGeom>
          <a:noFill/>
          <a:ln/>
        </p:spPr>
        <p:txBody>
          <a:bodyPr wrap="none" lIns="0" tIns="0" rIns="0" bIns="0" rtlCol="0" anchor="t"/>
          <a:lstStyle/>
          <a:p>
            <a:pPr algn="l" indent="0" marL="0">
              <a:lnSpc>
                <a:spcPct val="104000"/>
              </a:lnSpc>
              <a:buNone/>
            </a:pPr>
            <a:r>
              <a:rPr lang="en-US" sz="1600" b="1" dirty="0">
                <a:solidFill>
                  <a:srgbClr val="1B1B27"/>
                </a:solidFill>
                <a:latin typeface="Inter Bold" pitchFamily="34" charset="0"/>
                <a:ea typeface="Inter Bold" pitchFamily="34" charset="-122"/>
                <a:cs typeface="Inter Bold" pitchFamily="34" charset="-120"/>
              </a:rPr>
              <a:t>On Balance</a:t>
            </a:r>
            <a:endParaRPr lang="en-US" sz="1600" dirty="0"/>
          </a:p>
        </p:txBody>
      </p:sp>
      <p:sp>
        <p:nvSpPr>
          <p:cNvPr id="11" name="Text 9"/>
          <p:cNvSpPr/>
          <p:nvPr/>
        </p:nvSpPr>
        <p:spPr>
          <a:xfrm>
            <a:off x="6303904" y="5010845"/>
            <a:ext cx="5232666" cy="674787"/>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Van Norden's use of the term is defensible and illuminating. The key formulation: </a:t>
            </a:r>
            <a:pPr algn="l" indent="0" marL="0">
              <a:lnSpc>
                <a:spcPct val="113000"/>
              </a:lnSpc>
              <a:buNone/>
            </a:pPr>
            <a:r>
              <a:rPr lang="en-US" sz="1300" b="1" dirty="0">
                <a:solidFill>
                  <a:srgbClr val="3C3939"/>
                </a:solidFill>
                <a:latin typeface="Inter Bold" pitchFamily="34" charset="0"/>
                <a:ea typeface="Inter Bold" pitchFamily="34" charset="-122"/>
                <a:cs typeface="Inter Bold" pitchFamily="34" charset="-120"/>
              </a:rPr>
              <a:t>"a mysticism not through vision but through action."</a:t>
            </a:r>
            <a:endParaRPr lang="en-US" sz="13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sp>
        <p:nvSpPr>
          <p:cNvPr id="2" name="Shape 0"/>
          <p:cNvSpPr/>
          <p:nvPr/>
        </p:nvSpPr>
        <p:spPr>
          <a:xfrm>
            <a:off x="661475" y="932855"/>
            <a:ext cx="1091974" cy="279202"/>
          </a:xfrm>
          <a:prstGeom prst="roundRect">
            <a:avLst>
              <a:gd name="adj" fmla="val 19904"/>
            </a:avLst>
          </a:prstGeom>
          <a:solidFill>
            <a:srgbClr val="E1E1EA"/>
          </a:solidFill>
          <a:ln/>
        </p:spPr>
      </p:sp>
      <p:sp>
        <p:nvSpPr>
          <p:cNvPr id="3" name="Text 1"/>
          <p:cNvSpPr/>
          <p:nvPr/>
        </p:nvSpPr>
        <p:spPr>
          <a:xfrm>
            <a:off x="760691" y="982464"/>
            <a:ext cx="1503126" cy="179983"/>
          </a:xfrm>
          <a:prstGeom prst="rect">
            <a:avLst/>
          </a:prstGeom>
          <a:noFill/>
          <a:ln/>
        </p:spPr>
        <p:txBody>
          <a:bodyPr wrap="none" lIns="0" tIns="0" rIns="0" bIns="0" rtlCol="0" anchor="t"/>
          <a:lstStyle/>
          <a:p>
            <a:pPr algn="l" indent="0" marL="0">
              <a:lnSpc>
                <a:spcPct val="113000"/>
              </a:lnSpc>
              <a:buNone/>
            </a:pPr>
            <a:r>
              <a:rPr lang="en-US" sz="1000" dirty="0">
                <a:solidFill>
                  <a:srgbClr val="3C3939"/>
                </a:solidFill>
                <a:latin typeface="Inter" pitchFamily="34" charset="0"/>
                <a:ea typeface="Inter" pitchFamily="34" charset="-122"/>
                <a:cs typeface="Inter" pitchFamily="34" charset="-120"/>
              </a:rPr>
              <a:t>STUDY GUIDE</a:t>
            </a:r>
            <a:endParaRPr lang="en-US" sz="1000" dirty="0"/>
          </a:p>
        </p:txBody>
      </p:sp>
      <p:sp>
        <p:nvSpPr>
          <p:cNvPr id="4" name="Text 2"/>
          <p:cNvSpPr/>
          <p:nvPr/>
        </p:nvSpPr>
        <p:spPr>
          <a:xfrm>
            <a:off x="661475" y="1258292"/>
            <a:ext cx="6388436" cy="516731"/>
          </a:xfrm>
          <a:prstGeom prst="rect">
            <a:avLst/>
          </a:prstGeom>
          <a:noFill/>
          <a:ln/>
        </p:spPr>
        <p:txBody>
          <a:bodyPr wrap="none" lIns="0" tIns="0" rIns="0" bIns="0" rtlCol="0" anchor="t"/>
          <a:lstStyle/>
          <a:p>
            <a:pPr algn="l" indent="0" marL="0">
              <a:lnSpc>
                <a:spcPct val="104000"/>
              </a:lnSpc>
              <a:buNone/>
            </a:pPr>
            <a:r>
              <a:rPr lang="en-US" sz="3250" b="1" dirty="0">
                <a:solidFill>
                  <a:srgbClr val="1B1B27"/>
                </a:solidFill>
                <a:latin typeface="Inter Bold" pitchFamily="34" charset="0"/>
                <a:ea typeface="Inter Bold" pitchFamily="34" charset="-122"/>
                <a:cs typeface="Inter Bold" pitchFamily="34" charset="-120"/>
              </a:rPr>
              <a:t>Preparation for Next Session</a:t>
            </a:r>
            <a:endParaRPr lang="en-US" sz="325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948656"/>
            <a:ext cx="5376530" cy="2042815"/>
          </a:xfrm>
          <a:prstGeom prst="rect">
            <a:avLst/>
          </a:prstGeom>
        </p:spPr>
      </p:pic>
      <p:sp>
        <p:nvSpPr>
          <p:cNvPr id="6" name="Text 3"/>
          <p:cNvSpPr/>
          <p:nvPr/>
        </p:nvSpPr>
        <p:spPr>
          <a:xfrm>
            <a:off x="3225719" y="2057499"/>
            <a:ext cx="248041" cy="310059"/>
          </a:xfrm>
          <a:prstGeom prst="rect">
            <a:avLst/>
          </a:prstGeom>
          <a:noFill/>
          <a:ln/>
        </p:spPr>
        <p:txBody>
          <a:bodyPr wrap="none" lIns="0" tIns="0" rIns="0" bIns="0" rtlCol="0" anchor="ctr"/>
          <a:lstStyle/>
          <a:p>
            <a:pPr algn="ctr" indent="0" marL="0">
              <a:lnSpc>
                <a:spcPct val="100000"/>
              </a:lnSpc>
              <a:buNone/>
            </a:pPr>
            <a:r>
              <a:rPr lang="en-US" sz="1950" b="1" dirty="0">
                <a:solidFill>
                  <a:srgbClr val="3C3939"/>
                </a:solidFill>
                <a:latin typeface="Inter Bold" pitchFamily="34" charset="0"/>
                <a:ea typeface="Inter Bold" pitchFamily="34" charset="-122"/>
                <a:cs typeface="Inter Bold" pitchFamily="34" charset="-120"/>
              </a:rPr>
              <a:t>1</a:t>
            </a:r>
            <a:endParaRPr lang="en-US" sz="1950" dirty="0"/>
          </a:p>
        </p:txBody>
      </p:sp>
      <p:sp>
        <p:nvSpPr>
          <p:cNvPr id="7" name="Text 4"/>
          <p:cNvSpPr/>
          <p:nvPr/>
        </p:nvSpPr>
        <p:spPr>
          <a:xfrm>
            <a:off x="845819" y="2579489"/>
            <a:ext cx="4166984"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Read Van Norden, Chapter 8, Sections I–II</a:t>
            </a:r>
            <a:endParaRPr lang="en-US" sz="1600" dirty="0"/>
          </a:p>
        </p:txBody>
      </p:sp>
      <p:sp>
        <p:nvSpPr>
          <p:cNvPr id="8" name="Text 5"/>
          <p:cNvSpPr/>
          <p:nvPr/>
        </p:nvSpPr>
        <p:spPr>
          <a:xfrm>
            <a:off x="845819" y="2907407"/>
            <a:ext cx="5007842" cy="899716"/>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Pay attention to the five themes, the distinction between nonaction and mere inaction, the critique of linguistic distinctions, the via negativa on DDJ 14, and the comparison between Daoist and Christian mysticism.</a:t>
            </a:r>
            <a:endParaRPr lang="en-US" sz="1300" dirty="0"/>
          </a:p>
        </p:txBody>
      </p:sp>
      <p:pic>
        <p:nvPicPr>
          <p:cNvPr id="9"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53691" y="1948656"/>
            <a:ext cx="5376530" cy="2042815"/>
          </a:xfrm>
          <a:prstGeom prst="rect">
            <a:avLst/>
          </a:prstGeom>
        </p:spPr>
      </p:pic>
      <p:sp>
        <p:nvSpPr>
          <p:cNvPr id="10" name="Text 6"/>
          <p:cNvSpPr/>
          <p:nvPr/>
        </p:nvSpPr>
        <p:spPr>
          <a:xfrm>
            <a:off x="8717935" y="2057499"/>
            <a:ext cx="248041" cy="310059"/>
          </a:xfrm>
          <a:prstGeom prst="rect">
            <a:avLst/>
          </a:prstGeom>
          <a:noFill/>
          <a:ln/>
        </p:spPr>
        <p:txBody>
          <a:bodyPr wrap="none" lIns="0" tIns="0" rIns="0" bIns="0" rtlCol="0" anchor="ctr"/>
          <a:lstStyle/>
          <a:p>
            <a:pPr algn="ctr" indent="0" marL="0">
              <a:lnSpc>
                <a:spcPct val="100000"/>
              </a:lnSpc>
              <a:buNone/>
            </a:pPr>
            <a:r>
              <a:rPr lang="en-US" sz="1950" b="1" dirty="0">
                <a:solidFill>
                  <a:srgbClr val="3C3939"/>
                </a:solidFill>
                <a:latin typeface="Inter Bold" pitchFamily="34" charset="0"/>
                <a:ea typeface="Inter Bold" pitchFamily="34" charset="-122"/>
                <a:cs typeface="Inter Bold" pitchFamily="34" charset="-120"/>
              </a:rPr>
              <a:t>2</a:t>
            </a:r>
            <a:endParaRPr lang="en-US" sz="1950" dirty="0"/>
          </a:p>
        </p:txBody>
      </p:sp>
      <p:sp>
        <p:nvSpPr>
          <p:cNvPr id="11" name="Text 7"/>
          <p:cNvSpPr/>
          <p:nvPr/>
        </p:nvSpPr>
        <p:spPr>
          <a:xfrm>
            <a:off x="6338034" y="2579489"/>
            <a:ext cx="5007842" cy="516930"/>
          </a:xfrm>
          <a:prstGeom prst="rect">
            <a:avLst/>
          </a:prstGeom>
          <a:noFill/>
          <a:ln/>
        </p:spPr>
        <p:txBody>
          <a:bodyPr wrap="square" lIns="0" tIns="0" rIns="0" bIns="0" rtlCol="0" anchor="t">
            <a:normAutofit/>
          </a:bodyPr>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Read DDJ Chapters 1, 14, and 25 (Eno trans.) — Twice</a:t>
            </a:r>
            <a:endParaRPr lang="en-US" sz="1600" dirty="0"/>
          </a:p>
        </p:txBody>
      </p:sp>
      <p:sp>
        <p:nvSpPr>
          <p:cNvPr id="12" name="Text 8"/>
          <p:cNvSpPr/>
          <p:nvPr/>
        </p:nvSpPr>
        <p:spPr>
          <a:xfrm>
            <a:off x="6338034" y="3165872"/>
            <a:ext cx="5007842"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For each, identify key claims, note paradoxes or tensions, and ask: what kind of knowledge does this passage point toward?</a:t>
            </a:r>
            <a:endParaRPr lang="en-US" sz="1300" dirty="0"/>
          </a:p>
        </p:txBody>
      </p:sp>
      <p:pic>
        <p:nvPicPr>
          <p:cNvPr id="13"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475" y="4107160"/>
            <a:ext cx="5376530" cy="1817886"/>
          </a:xfrm>
          <a:prstGeom prst="rect">
            <a:avLst/>
          </a:prstGeom>
        </p:spPr>
      </p:pic>
      <p:sp>
        <p:nvSpPr>
          <p:cNvPr id="14" name="Text 9"/>
          <p:cNvSpPr/>
          <p:nvPr/>
        </p:nvSpPr>
        <p:spPr>
          <a:xfrm>
            <a:off x="3225719" y="4216003"/>
            <a:ext cx="248041" cy="310059"/>
          </a:xfrm>
          <a:prstGeom prst="rect">
            <a:avLst/>
          </a:prstGeom>
          <a:noFill/>
          <a:ln/>
        </p:spPr>
        <p:txBody>
          <a:bodyPr wrap="none" lIns="0" tIns="0" rIns="0" bIns="0" rtlCol="0" anchor="ctr"/>
          <a:lstStyle/>
          <a:p>
            <a:pPr algn="ctr" indent="0" marL="0">
              <a:lnSpc>
                <a:spcPct val="100000"/>
              </a:lnSpc>
              <a:buNone/>
            </a:pPr>
            <a:r>
              <a:rPr lang="en-US" sz="1950" b="1" dirty="0">
                <a:solidFill>
                  <a:srgbClr val="3C3939"/>
                </a:solidFill>
                <a:latin typeface="Inter Bold" pitchFamily="34" charset="0"/>
                <a:ea typeface="Inter Bold" pitchFamily="34" charset="-122"/>
                <a:cs typeface="Inter Bold" pitchFamily="34" charset="-120"/>
              </a:rPr>
              <a:t>3</a:t>
            </a:r>
            <a:endParaRPr lang="en-US" sz="1950" dirty="0"/>
          </a:p>
        </p:txBody>
      </p:sp>
      <p:sp>
        <p:nvSpPr>
          <p:cNvPr id="15" name="Text 10"/>
          <p:cNvSpPr/>
          <p:nvPr/>
        </p:nvSpPr>
        <p:spPr>
          <a:xfrm>
            <a:off x="845819" y="4737993"/>
            <a:ext cx="4750376"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Prepare Written Answers (one paragraph each)</a:t>
            </a:r>
            <a:endParaRPr lang="en-US" sz="1600" dirty="0"/>
          </a:p>
        </p:txBody>
      </p:sp>
      <p:sp>
        <p:nvSpPr>
          <p:cNvPr id="16" name="Text 11"/>
          <p:cNvSpPr/>
          <p:nvPr/>
        </p:nvSpPr>
        <p:spPr>
          <a:xfrm>
            <a:off x="845819" y="5065911"/>
            <a:ext cx="5007842" cy="674787"/>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What does "the Dao that can be spoken is not the constant Dao" mean? How does the via negativa in Ch. 14 work? Why does the text say "the Dao emulates spontaneity" in Ch. 25?</a:t>
            </a:r>
            <a:endParaRPr lang="en-US" sz="1300" dirty="0"/>
          </a:p>
        </p:txBody>
      </p:sp>
      <p:pic>
        <p:nvPicPr>
          <p:cNvPr id="17"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153691" y="4107160"/>
            <a:ext cx="5376530" cy="1817886"/>
          </a:xfrm>
          <a:prstGeom prst="rect">
            <a:avLst/>
          </a:prstGeom>
        </p:spPr>
      </p:pic>
      <p:sp>
        <p:nvSpPr>
          <p:cNvPr id="18" name="Text 12"/>
          <p:cNvSpPr/>
          <p:nvPr/>
        </p:nvSpPr>
        <p:spPr>
          <a:xfrm>
            <a:off x="8717935" y="4216003"/>
            <a:ext cx="248041" cy="310059"/>
          </a:xfrm>
          <a:prstGeom prst="rect">
            <a:avLst/>
          </a:prstGeom>
          <a:noFill/>
          <a:ln/>
        </p:spPr>
        <p:txBody>
          <a:bodyPr wrap="none" lIns="0" tIns="0" rIns="0" bIns="0" rtlCol="0" anchor="ctr"/>
          <a:lstStyle/>
          <a:p>
            <a:pPr algn="ctr" indent="0" marL="0">
              <a:lnSpc>
                <a:spcPct val="100000"/>
              </a:lnSpc>
              <a:buNone/>
            </a:pPr>
            <a:r>
              <a:rPr lang="en-US" sz="1950" b="1" dirty="0">
                <a:solidFill>
                  <a:srgbClr val="3C3939"/>
                </a:solidFill>
                <a:latin typeface="Inter Bold" pitchFamily="34" charset="0"/>
                <a:ea typeface="Inter Bold" pitchFamily="34" charset="-122"/>
                <a:cs typeface="Inter Bold" pitchFamily="34" charset="-120"/>
              </a:rPr>
              <a:t>4</a:t>
            </a:r>
            <a:endParaRPr lang="en-US" sz="1950" dirty="0"/>
          </a:p>
        </p:txBody>
      </p:sp>
      <p:sp>
        <p:nvSpPr>
          <p:cNvPr id="19" name="Text 13"/>
          <p:cNvSpPr/>
          <p:nvPr/>
        </p:nvSpPr>
        <p:spPr>
          <a:xfrm>
            <a:off x="6338034" y="4737993"/>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Define Key Terms</a:t>
            </a:r>
            <a:endParaRPr lang="en-US" sz="1600" dirty="0"/>
          </a:p>
        </p:txBody>
      </p:sp>
      <p:sp>
        <p:nvSpPr>
          <p:cNvPr id="20" name="Text 14"/>
          <p:cNvSpPr/>
          <p:nvPr/>
        </p:nvSpPr>
        <p:spPr>
          <a:xfrm>
            <a:off x="6338034" y="5065911"/>
            <a:ext cx="5007842" cy="224929"/>
          </a:xfrm>
          <a:prstGeom prst="rect">
            <a:avLst/>
          </a:prstGeom>
          <a:noFill/>
          <a:ln/>
        </p:spPr>
        <p:txBody>
          <a:bodyPr wrap="none" lIns="0" tIns="0" rIns="0" bIns="0" rtlCol="0" anchor="t"/>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Dao · Wuwei · Ziran · Via negativa · De · Xin</a:t>
            </a:r>
            <a:endParaRPr lang="en-US" sz="13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sp>
        <p:nvSpPr>
          <p:cNvPr id="2" name="Shape 0"/>
          <p:cNvSpPr/>
          <p:nvPr/>
        </p:nvSpPr>
        <p:spPr>
          <a:xfrm>
            <a:off x="661475" y="806152"/>
            <a:ext cx="946523" cy="304602"/>
          </a:xfrm>
          <a:prstGeom prst="roundRect">
            <a:avLst>
              <a:gd name="adj" fmla="val 19547"/>
            </a:avLst>
          </a:prstGeom>
          <a:solidFill>
            <a:srgbClr val="E1E1EA"/>
          </a:solidFill>
          <a:ln/>
        </p:spPr>
      </p:sp>
      <p:sp>
        <p:nvSpPr>
          <p:cNvPr id="3" name="Text 1"/>
          <p:cNvSpPr/>
          <p:nvPr/>
        </p:nvSpPr>
        <p:spPr>
          <a:xfrm>
            <a:off x="767735" y="859234"/>
            <a:ext cx="1343587" cy="198438"/>
          </a:xfrm>
          <a:prstGeom prst="rect">
            <a:avLst/>
          </a:prstGeom>
          <a:noFill/>
          <a:ln/>
        </p:spPr>
        <p:txBody>
          <a:bodyPr wrap="none" lIns="0" tIns="0" rIns="0" bIns="0" rtlCol="0" anchor="t"/>
          <a:lstStyle/>
          <a:p>
            <a:pPr algn="l" indent="0" marL="0">
              <a:lnSpc>
                <a:spcPct val="117000"/>
              </a:lnSpc>
              <a:buNone/>
            </a:pPr>
            <a:r>
              <a:rPr lang="en-US" sz="1100" dirty="0">
                <a:solidFill>
                  <a:srgbClr val="3C3939"/>
                </a:solidFill>
                <a:latin typeface="Inter" pitchFamily="34" charset="0"/>
                <a:ea typeface="Inter" pitchFamily="34" charset="-122"/>
                <a:cs typeface="Inter" pitchFamily="34" charset="-120"/>
              </a:rPr>
              <a:t>SUMMARY</a:t>
            </a:r>
            <a:endParaRPr lang="en-US" sz="1100" dirty="0"/>
          </a:p>
        </p:txBody>
      </p:sp>
      <p:sp>
        <p:nvSpPr>
          <p:cNvPr id="4" name="Text 2"/>
          <p:cNvSpPr/>
          <p:nvPr/>
        </p:nvSpPr>
        <p:spPr>
          <a:xfrm>
            <a:off x="661475" y="1163836"/>
            <a:ext cx="5039690" cy="553740"/>
          </a:xfrm>
          <a:prstGeom prst="rect">
            <a:avLst/>
          </a:prstGeom>
          <a:noFill/>
          <a:ln/>
        </p:spPr>
        <p:txBody>
          <a:bodyPr wrap="none" lIns="0" tIns="0" rIns="0" bIns="0" rtlCol="0" anchor="t"/>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Key Takeaways</a:t>
            </a:r>
            <a:endParaRPr lang="en-US" sz="3450" dirty="0"/>
          </a:p>
        </p:txBody>
      </p:sp>
      <p:sp>
        <p:nvSpPr>
          <p:cNvPr id="5" name="Shape 3"/>
          <p:cNvSpPr/>
          <p:nvPr/>
        </p:nvSpPr>
        <p:spPr>
          <a:xfrm>
            <a:off x="661475" y="1916906"/>
            <a:ext cx="398651" cy="398661"/>
          </a:xfrm>
          <a:prstGeom prst="roundRect">
            <a:avLst>
              <a:gd name="adj" fmla="val 18669"/>
            </a:avLst>
          </a:prstGeom>
          <a:solidFill>
            <a:srgbClr val="F2EEEE"/>
          </a:solidFill>
          <a:ln w="6350">
            <a:solidFill>
              <a:srgbClr val="D8D4D4"/>
            </a:solidFill>
            <a:prstDash val="solid"/>
          </a:ln>
        </p:spPr>
      </p:sp>
      <p:sp>
        <p:nvSpPr>
          <p:cNvPr id="6" name="Text 4"/>
          <p:cNvSpPr/>
          <p:nvPr/>
        </p:nvSpPr>
        <p:spPr>
          <a:xfrm>
            <a:off x="727900" y="1950145"/>
            <a:ext cx="265800" cy="332184"/>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1</a:t>
            </a:r>
            <a:endParaRPr lang="en-US" sz="2050" dirty="0"/>
          </a:p>
        </p:txBody>
      </p:sp>
      <p:sp>
        <p:nvSpPr>
          <p:cNvPr id="7" name="Text 5"/>
          <p:cNvSpPr/>
          <p:nvPr/>
        </p:nvSpPr>
        <p:spPr>
          <a:xfrm>
            <a:off x="1192976" y="1977727"/>
            <a:ext cx="4819827" cy="553839"/>
          </a:xfrm>
          <a:prstGeom prst="rect">
            <a:avLst/>
          </a:prstGeom>
          <a:noFill/>
          <a:ln/>
        </p:spPr>
        <p:txBody>
          <a:bodyPr wrap="square" lIns="0" tIns="0" rIns="0" bIns="0" rtlCol="0" anchor="t">
            <a:normAutofit/>
          </a:bodyPr>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The Opening Paradox is a Deliberate Philosophical Strategy</a:t>
            </a:r>
            <a:endParaRPr lang="en-US" sz="1700" dirty="0"/>
          </a:p>
        </p:txBody>
      </p:sp>
      <p:sp>
        <p:nvSpPr>
          <p:cNvPr id="8" name="Text 6"/>
          <p:cNvSpPr/>
          <p:nvPr/>
        </p:nvSpPr>
        <p:spPr>
          <a:xfrm>
            <a:off x="1192976" y="2611239"/>
            <a:ext cx="4819827" cy="124023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claim that "the Dao that can be spoken is not the constant Dao" directly challenges Confucian and Mohist assumptions. The text uses paradox, negation, and poetic indirection to point toward what cannot be stated propositionally.</a:t>
            </a:r>
            <a:endParaRPr lang="en-US" sz="1350" dirty="0"/>
          </a:p>
        </p:txBody>
      </p:sp>
      <p:sp>
        <p:nvSpPr>
          <p:cNvPr id="9" name="Shape 7"/>
          <p:cNvSpPr/>
          <p:nvPr/>
        </p:nvSpPr>
        <p:spPr>
          <a:xfrm>
            <a:off x="6178892" y="1916906"/>
            <a:ext cx="398651" cy="398661"/>
          </a:xfrm>
          <a:prstGeom prst="roundRect">
            <a:avLst>
              <a:gd name="adj" fmla="val 18669"/>
            </a:avLst>
          </a:prstGeom>
          <a:solidFill>
            <a:srgbClr val="F2EEEE"/>
          </a:solidFill>
          <a:ln w="6350">
            <a:solidFill>
              <a:srgbClr val="D8D4D4"/>
            </a:solidFill>
            <a:prstDash val="solid"/>
          </a:ln>
        </p:spPr>
      </p:sp>
      <p:sp>
        <p:nvSpPr>
          <p:cNvPr id="10" name="Text 8"/>
          <p:cNvSpPr/>
          <p:nvPr/>
        </p:nvSpPr>
        <p:spPr>
          <a:xfrm>
            <a:off x="6245317" y="1950145"/>
            <a:ext cx="265800" cy="332184"/>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2</a:t>
            </a:r>
            <a:endParaRPr lang="en-US" sz="2050" dirty="0"/>
          </a:p>
        </p:txBody>
      </p:sp>
      <p:sp>
        <p:nvSpPr>
          <p:cNvPr id="11" name="Text 9"/>
          <p:cNvSpPr/>
          <p:nvPr/>
        </p:nvSpPr>
        <p:spPr>
          <a:xfrm>
            <a:off x="6710393" y="1977727"/>
            <a:ext cx="4644909"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The Via Negativa is Philosophically Precise</a:t>
            </a:r>
            <a:endParaRPr lang="en-US" sz="1700" dirty="0"/>
          </a:p>
        </p:txBody>
      </p:sp>
      <p:sp>
        <p:nvSpPr>
          <p:cNvPr id="12" name="Text 10"/>
          <p:cNvSpPr/>
          <p:nvPr/>
        </p:nvSpPr>
        <p:spPr>
          <a:xfrm>
            <a:off x="6710393" y="2334320"/>
            <a:ext cx="4819827" cy="992188"/>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DDJ 14's systematic negation of sight, hearing, and touch argues that the Dao is not a being among beings. Wang Bi provides the justification: the source of all determinate things cannot itself be determinate.</a:t>
            </a:r>
            <a:endParaRPr lang="en-US" sz="1350" dirty="0"/>
          </a:p>
        </p:txBody>
      </p:sp>
      <p:sp>
        <p:nvSpPr>
          <p:cNvPr id="13" name="Shape 11"/>
          <p:cNvSpPr/>
          <p:nvPr/>
        </p:nvSpPr>
        <p:spPr>
          <a:xfrm>
            <a:off x="661475" y="4117280"/>
            <a:ext cx="398651" cy="398661"/>
          </a:xfrm>
          <a:prstGeom prst="roundRect">
            <a:avLst>
              <a:gd name="adj" fmla="val 18669"/>
            </a:avLst>
          </a:prstGeom>
          <a:solidFill>
            <a:srgbClr val="F2EEEE"/>
          </a:solidFill>
          <a:ln w="6350">
            <a:solidFill>
              <a:srgbClr val="D8D4D4"/>
            </a:solidFill>
            <a:prstDash val="solid"/>
          </a:ln>
        </p:spPr>
      </p:sp>
      <p:sp>
        <p:nvSpPr>
          <p:cNvPr id="14" name="Text 12"/>
          <p:cNvSpPr/>
          <p:nvPr/>
        </p:nvSpPr>
        <p:spPr>
          <a:xfrm>
            <a:off x="727900" y="4150519"/>
            <a:ext cx="265800" cy="332184"/>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3</a:t>
            </a:r>
            <a:endParaRPr lang="en-US" sz="2050" dirty="0"/>
          </a:p>
        </p:txBody>
      </p:sp>
      <p:sp>
        <p:nvSpPr>
          <p:cNvPr id="15" name="Text 13"/>
          <p:cNvSpPr/>
          <p:nvPr/>
        </p:nvSpPr>
        <p:spPr>
          <a:xfrm>
            <a:off x="1192976" y="4178102"/>
            <a:ext cx="3549065"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Daoist "Mysticism" is Distinctive</a:t>
            </a:r>
            <a:endParaRPr lang="en-US" sz="1700" dirty="0"/>
          </a:p>
        </p:txBody>
      </p:sp>
      <p:sp>
        <p:nvSpPr>
          <p:cNvPr id="16" name="Text 14"/>
          <p:cNvSpPr/>
          <p:nvPr/>
        </p:nvSpPr>
        <p:spPr>
          <a:xfrm>
            <a:off x="1192976" y="4534694"/>
            <a:ext cx="4819827" cy="124023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Van Norden's contrast with Christian mysticism — embodied action vs. spiritual vision, immanence vs. transcendence, direct vs. indirect ethical significance — illuminates what makes the Daodejing's position unique: </a:t>
            </a:r>
            <a:pPr algn="l" indent="0" marL="0">
              <a:lnSpc>
                <a:spcPct val="117000"/>
              </a:lnSpc>
              <a:buNone/>
            </a:pPr>
            <a:r>
              <a:rPr lang="en-US" sz="1350" b="1" dirty="0">
                <a:solidFill>
                  <a:srgbClr val="3C3939"/>
                </a:solidFill>
                <a:latin typeface="Inter Bold" pitchFamily="34" charset="0"/>
                <a:ea typeface="Inter Bold" pitchFamily="34" charset="-122"/>
                <a:cs typeface="Inter Bold" pitchFamily="34" charset="-120"/>
              </a:rPr>
              <a:t>"a mysticism not through vision but through action."</a:t>
            </a:r>
            <a:endParaRPr lang="en-US" sz="1350" dirty="0"/>
          </a:p>
        </p:txBody>
      </p:sp>
      <p:sp>
        <p:nvSpPr>
          <p:cNvPr id="17" name="Shape 15"/>
          <p:cNvSpPr/>
          <p:nvPr/>
        </p:nvSpPr>
        <p:spPr>
          <a:xfrm>
            <a:off x="6178892" y="4117280"/>
            <a:ext cx="398651" cy="398661"/>
          </a:xfrm>
          <a:prstGeom prst="roundRect">
            <a:avLst>
              <a:gd name="adj" fmla="val 18669"/>
            </a:avLst>
          </a:prstGeom>
          <a:solidFill>
            <a:srgbClr val="F2EEEE"/>
          </a:solidFill>
          <a:ln w="6350">
            <a:solidFill>
              <a:srgbClr val="D8D4D4"/>
            </a:solidFill>
            <a:prstDash val="solid"/>
          </a:ln>
        </p:spPr>
      </p:sp>
      <p:sp>
        <p:nvSpPr>
          <p:cNvPr id="18" name="Text 16"/>
          <p:cNvSpPr/>
          <p:nvPr/>
        </p:nvSpPr>
        <p:spPr>
          <a:xfrm>
            <a:off x="6245317" y="4150519"/>
            <a:ext cx="265800" cy="332184"/>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4</a:t>
            </a:r>
            <a:endParaRPr lang="en-US" sz="2050" dirty="0"/>
          </a:p>
        </p:txBody>
      </p:sp>
      <p:sp>
        <p:nvSpPr>
          <p:cNvPr id="19" name="Text 17"/>
          <p:cNvSpPr/>
          <p:nvPr/>
        </p:nvSpPr>
        <p:spPr>
          <a:xfrm>
            <a:off x="6710393" y="4178102"/>
            <a:ext cx="4819827" cy="553839"/>
          </a:xfrm>
          <a:prstGeom prst="rect">
            <a:avLst/>
          </a:prstGeom>
          <a:noFill/>
          <a:ln/>
        </p:spPr>
        <p:txBody>
          <a:bodyPr wrap="square" lIns="0" tIns="0" rIns="0" bIns="0" rtlCol="0" anchor="t">
            <a:normAutofit/>
          </a:bodyPr>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Language is Both the Problem and the Medium</a:t>
            </a:r>
            <a:endParaRPr lang="en-US" sz="1700" dirty="0"/>
          </a:p>
        </p:txBody>
      </p:sp>
      <p:sp>
        <p:nvSpPr>
          <p:cNvPr id="20" name="Text 18"/>
          <p:cNvSpPr/>
          <p:nvPr/>
        </p:nvSpPr>
        <p:spPr>
          <a:xfrm>
            <a:off x="6710393" y="4811613"/>
            <a:ext cx="4819827" cy="124023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Daodejing uses 5,000 words to point beyond words, operating therapeutically — using language to cure the reader of the illusion that language can capture ultimate reality. The text's self-undermining style is itself the philosophical message.</a:t>
            </a:r>
            <a:endParaRPr lang="en-US" sz="13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40</Slides>
  <Notes>40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40</vt:i4>
      </vt:variant>
    </vt:vector>
  </HeadingPairs>
  <TitlesOfParts>
    <vt:vector size="4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2026-06-28T13:51:08Z</dcterms:created>
  <dcterms:modified xsi:type="dcterms:W3CDTF">2026-06-28T13:51:08Z</dcterms:modified>
</cp:coreProperties>
</file>