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1" r:id="rId4"/>
    <p:sldId id="258" r:id="rId5"/>
    <p:sldId id="260" r:id="rId6"/>
    <p:sldId id="290" r:id="rId7"/>
    <p:sldId id="291" r:id="rId8"/>
    <p:sldId id="292" r:id="rId9"/>
    <p:sldId id="293" r:id="rId10"/>
    <p:sldId id="269" r:id="rId11"/>
    <p:sldId id="296" r:id="rId12"/>
    <p:sldId id="274" r:id="rId13"/>
    <p:sldId id="270" r:id="rId14"/>
    <p:sldId id="267" r:id="rId15"/>
    <p:sldId id="275" r:id="rId16"/>
    <p:sldId id="277" r:id="rId17"/>
    <p:sldId id="276" r:id="rId18"/>
    <p:sldId id="262" r:id="rId19"/>
    <p:sldId id="263" r:id="rId20"/>
    <p:sldId id="265" r:id="rId21"/>
    <p:sldId id="298" r:id="rId22"/>
    <p:sldId id="301" r:id="rId23"/>
    <p:sldId id="302" r:id="rId24"/>
    <p:sldId id="268" r:id="rId25"/>
    <p:sldId id="297" r:id="rId26"/>
    <p:sldId id="266" r:id="rId27"/>
    <p:sldId id="271" r:id="rId28"/>
    <p:sldId id="304" r:id="rId29"/>
    <p:sldId id="300" r:id="rId30"/>
    <p:sldId id="307" r:id="rId31"/>
    <p:sldId id="312" r:id="rId32"/>
    <p:sldId id="273" r:id="rId33"/>
    <p:sldId id="305" r:id="rId34"/>
    <p:sldId id="279" r:id="rId35"/>
    <p:sldId id="306" r:id="rId36"/>
    <p:sldId id="295" r:id="rId37"/>
    <p:sldId id="280" r:id="rId38"/>
    <p:sldId id="283" r:id="rId39"/>
    <p:sldId id="284" r:id="rId40"/>
    <p:sldId id="285" r:id="rId41"/>
    <p:sldId id="286" r:id="rId42"/>
    <p:sldId id="308" r:id="rId43"/>
    <p:sldId id="309" r:id="rId44"/>
    <p:sldId id="278" r:id="rId45"/>
    <p:sldId id="311" r:id="rId46"/>
    <p:sldId id="310" r:id="rId47"/>
    <p:sldId id="259" r:id="rId48"/>
    <p:sldId id="303"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79" d="100"/>
          <a:sy n="79" d="100"/>
        </p:scale>
        <p:origin x="126"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10/12/2023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youtube.com/watch?v=5roKnOgG8pI"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england.shelter.org.uk/housing_advice/homelessness/your_situation/domestic_abus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sheltercymru.org.uk/get-advice/repairs-and-bad-conditions/overcrowdin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dND_d7vI1DU"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m-7JDJeMip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746xJlIAHJ4"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246/Statutory_Homelessness_Statistical_Release_Jan_to_March_2019.pdf" TargetMode="External"/><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004845/Statutory_homelessness_release_Jan-Mar_2021.pdf" TargetMode="External"/><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TRRbCzZH_HY" TargetMode="External"/><Relationship Id="rId2" Type="http://schemas.openxmlformats.org/officeDocument/2006/relationships/hyperlink" Target="https://www.youtube.com/watch?v=cUFKgKoGfxQ" TargetMode="External"/><Relationship Id="rId1" Type="http://schemas.openxmlformats.org/officeDocument/2006/relationships/slideLayout" Target="../slideLayouts/slideLayout2.xml"/><Relationship Id="rId4" Type="http://schemas.openxmlformats.org/officeDocument/2006/relationships/hyperlink" Target="https://www.youtube.com/watch?v=Oyh_Ju93fHU"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W2Wj14W3rEk" TargetMode="External"/><Relationship Id="rId2" Type="http://schemas.openxmlformats.org/officeDocument/2006/relationships/hyperlink" Target="https://www.independent.co.uk/news/uk/home-news/homelessness-councils-deaths-2022-homeless-b2322592.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hyperlink" Target="https://www.crisis.org.uk/media/utehvxat/homelessness-monitor-england_report-2023_v11.pdf"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831133/RSI_Impact_Evaluation.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homeless.org.uk/communities-of-practice" TargetMode="External"/><Relationship Id="rId2" Type="http://schemas.openxmlformats.org/officeDocument/2006/relationships/hyperlink" Target="https://emmaus.org.uk/what-we-do/communities/"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homeless.org.uk/our-work/campaigns"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bigissue.com/news/housing/explained-the-real-cost-of-homelessness/" TargetMode="Externa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homelesslink-1b54.kxcdn.com/media/documents/Vagrancy_Act_replacement_legislation_consultation_response_May_22.pdf"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hyperlink" Target="https://www.dictionary.com/browse/homelessness" TargetMode="External"/><Relationship Id="rId3" Type="http://schemas.openxmlformats.org/officeDocument/2006/relationships/hyperlink" Target="https://www.crisis.org.uk/ending-homelessness/about-homelessness/" TargetMode="External"/><Relationship Id="rId7" Type="http://schemas.openxmlformats.org/officeDocument/2006/relationships/hyperlink" Target="https://www.statista.com/chart/30640/deaths-of-people-experiencing-homelessness-in-the-uk/#:~:text=More%20than%201%2C300%20people%20died%20while%20homeless%20across%20the%20United,2021%20and%201%2C313%20in%202022" TargetMode="External"/><Relationship Id="rId12" Type="http://schemas.openxmlformats.org/officeDocument/2006/relationships/hyperlink" Target="https://assets.publishing.service.gov.uk/government/uploads/system/uploads/attachment_data/file/762854/RSS_delivery_plan.pdf" TargetMode="External"/><Relationship Id="rId2" Type="http://schemas.openxmlformats.org/officeDocument/2006/relationships/hyperlink" Target="https://www.westminster.gov.uk/housing/homelessness/prevention-and-relief-duties" TargetMode="External"/><Relationship Id="rId1" Type="http://schemas.openxmlformats.org/officeDocument/2006/relationships/slideLayout" Target="../slideLayouts/slideLayout7.xml"/><Relationship Id="rId6" Type="http://schemas.openxmlformats.org/officeDocument/2006/relationships/hyperlink" Target="https://www.crisis.org.uk/ending-homelessness/homelessness-knowledge-hub/international-plans-to-end-homelessness/" TargetMode="External"/><Relationship Id="rId11" Type="http://schemas.openxmlformats.org/officeDocument/2006/relationships/hyperlink" Target="https://assets.publishing.service.gov.uk/government/uploads/system/uploads/attachment_data/file/781567/Rough_Sleeping_Statistics_2018_release.pdf" TargetMode="External"/><Relationship Id="rId5" Type="http://schemas.openxmlformats.org/officeDocument/2006/relationships/hyperlink" Target="https://www.crisis.org.uk/about-us/latest-news/politicians-police-and-charities-urge-government-to-scrap-draconian-vagrancy-act/" TargetMode="External"/><Relationship Id="rId10" Type="http://schemas.openxmlformats.org/officeDocument/2006/relationships/hyperlink" Target="https://www.homeless.org.uk/sites/default/files/Comprehensive%20Spending%20Review2020%20w%20endnotes%20FINAL%2024Sept2020.pdf" TargetMode="External"/><Relationship Id="rId4" Type="http://schemas.openxmlformats.org/officeDocument/2006/relationships/hyperlink" Target="https://www.crisis.org.uk/about-us/the-crisis-blog/is-it-scrapped-yet-an-update-on-our-campaign-to-repeal-the-vagrancy-act/#:~:text=The%20Government's%20amendment%20made%20repeal,the%20Vagrancy%20Act%20is%20repealed%E2%80%A6" TargetMode="External"/><Relationship Id="rId9" Type="http://schemas.openxmlformats.org/officeDocument/2006/relationships/hyperlink" Target="https://www.homeless.org.uk/facts/understanding-homelessness/causes-of-homelessness"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rightsinfo.org/government-urged-to-scrap-vagrancy-act-and-decriminalise-homelessness/" TargetMode="External"/><Relationship Id="rId2" Type="http://schemas.openxmlformats.org/officeDocument/2006/relationships/hyperlink" Target="https://www.ons.gov.uk/peoplepopulationandcommunity/housing/articles/ukhomelessness/2005to2018#main-points" TargetMode="External"/><Relationship Id="rId1" Type="http://schemas.openxmlformats.org/officeDocument/2006/relationships/slideLayout" Target="../slideLayouts/slideLayout7.xml"/><Relationship Id="rId6" Type="http://schemas.openxmlformats.org/officeDocument/2006/relationships/hyperlink" Target="https://www.birmingham.ac.uk/news/thebirminghambrief/items/2019/10/homeless-deaths-more-than-a-number.aspx" TargetMode="External"/><Relationship Id="rId5" Type="http://schemas.openxmlformats.org/officeDocument/2006/relationships/hyperlink" Target="https://sheltercymru.org.uk/get-advice/homelessness/what-is-homelessness/" TargetMode="External"/><Relationship Id="rId4" Type="http://schemas.openxmlformats.org/officeDocument/2006/relationships/hyperlink" Target="https://england.shelter.org.uk/housing_advice/homelessness/rules/what_is_homelessn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998352"/>
            <a:ext cx="6815669" cy="1515533"/>
          </a:xfrm>
        </p:spPr>
        <p:txBody>
          <a:bodyPr/>
          <a:lstStyle/>
          <a:p>
            <a:r>
              <a:rPr lang="en-GB" sz="4800" b="1" dirty="0">
                <a:latin typeface="Arial" panose="020B0604020202020204" pitchFamily="34" charset="0"/>
                <a:cs typeface="Arial" panose="020B0604020202020204" pitchFamily="34" charset="0"/>
              </a:rPr>
              <a:t>Homelessness in the UK</a:t>
            </a:r>
          </a:p>
        </p:txBody>
      </p:sp>
      <p:sp>
        <p:nvSpPr>
          <p:cNvPr id="3" name="Subtitle 2"/>
          <p:cNvSpPr>
            <a:spLocks noGrp="1"/>
          </p:cNvSpPr>
          <p:nvPr>
            <p:ph type="subTitle" idx="1"/>
          </p:nvPr>
        </p:nvSpPr>
        <p:spPr>
          <a:xfrm>
            <a:off x="1369450" y="5847298"/>
            <a:ext cx="9453099" cy="1010702"/>
          </a:xfrm>
        </p:spPr>
        <p:txBody>
          <a:bodyPr>
            <a:normAutofit/>
          </a:bodyPr>
          <a:lstStyle/>
          <a:p>
            <a:r>
              <a:rPr lang="en-GB" sz="3200" dirty="0">
                <a:latin typeface="Arial" panose="020B0604020202020204" pitchFamily="34" charset="0"/>
                <a:cs typeface="Arial" panose="020B0604020202020204" pitchFamily="34" charset="0"/>
                <a:hlinkClick r:id="rId2"/>
              </a:rPr>
              <a:t>https://www.youtube.com/watch?v=5roKnOgG8pI</a:t>
            </a:r>
            <a:r>
              <a:rPr lang="en-GB" sz="3200" dirty="0">
                <a:latin typeface="Arial" panose="020B0604020202020204" pitchFamily="34" charset="0"/>
                <a:cs typeface="Arial" panose="020B0604020202020204" pitchFamily="34" charset="0"/>
              </a:rPr>
              <a:t> </a:t>
            </a:r>
          </a:p>
        </p:txBody>
      </p:sp>
      <p:pic>
        <p:nvPicPr>
          <p:cNvPr id="4" name="Picture 3" descr="Image result for free images of homelessness"/>
          <p:cNvPicPr/>
          <p:nvPr/>
        </p:nvPicPr>
        <p:blipFill>
          <a:blip r:embed="rId3">
            <a:extLst>
              <a:ext uri="{28A0092B-C50C-407E-A947-70E740481C1C}">
                <a14:useLocalDpi xmlns:a14="http://schemas.microsoft.com/office/drawing/2010/main" val="0"/>
              </a:ext>
            </a:extLst>
          </a:blip>
          <a:srcRect/>
          <a:stretch>
            <a:fillRect/>
          </a:stretch>
        </p:blipFill>
        <p:spPr bwMode="auto">
          <a:xfrm>
            <a:off x="4489071" y="3633236"/>
            <a:ext cx="3031490" cy="1515745"/>
          </a:xfrm>
          <a:prstGeom prst="rect">
            <a:avLst/>
          </a:prstGeom>
          <a:noFill/>
          <a:ln>
            <a:noFill/>
          </a:ln>
        </p:spPr>
      </p:pic>
    </p:spTree>
    <p:extLst>
      <p:ext uri="{BB962C8B-B14F-4D97-AF65-F5344CB8AC3E}">
        <p14:creationId xmlns:p14="http://schemas.microsoft.com/office/powerpoint/2010/main" val="2562373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a:latin typeface="Arial" panose="020B0604020202020204" pitchFamily="34" charset="0"/>
                <a:cs typeface="Arial" panose="020B0604020202020204" pitchFamily="34" charset="0"/>
              </a:rPr>
              <a:t>What is  Homelessness?...</a:t>
            </a:r>
          </a:p>
        </p:txBody>
      </p:sp>
      <p:sp>
        <p:nvSpPr>
          <p:cNvPr id="3" name="Content Placeholder 2"/>
          <p:cNvSpPr>
            <a:spLocks noGrp="1"/>
          </p:cNvSpPr>
          <p:nvPr>
            <p:ph idx="1"/>
          </p:nvPr>
        </p:nvSpPr>
        <p:spPr>
          <a:xfrm>
            <a:off x="1362077" y="3930486"/>
            <a:ext cx="9601196" cy="1994981"/>
          </a:xfrm>
        </p:spPr>
        <p:txBody>
          <a:bodyPr/>
          <a:lstStyle/>
          <a:p>
            <a:r>
              <a:rPr lang="en-GB" dirty="0">
                <a:latin typeface="Arial" panose="020B0604020202020204" pitchFamily="34" charset="0"/>
                <a:cs typeface="Arial" panose="020B0604020202020204" pitchFamily="34" charset="0"/>
              </a:rPr>
              <a:t>The definition of homelessness means not having a home</a:t>
            </a:r>
          </a:p>
          <a:p>
            <a:r>
              <a:rPr lang="en-GB" dirty="0"/>
              <a:t> </a:t>
            </a:r>
            <a:r>
              <a:rPr lang="en-GB" dirty="0">
                <a:latin typeface="Arial" panose="020B0604020202020204" pitchFamily="34" charset="0"/>
                <a:cs typeface="Arial" panose="020B0604020202020204" pitchFamily="34" charset="0"/>
              </a:rPr>
              <a:t>You are homeless if you have nowhere to stay and are living on the streets</a:t>
            </a:r>
          </a:p>
          <a:p>
            <a:r>
              <a:rPr lang="en-GB" dirty="0">
                <a:latin typeface="Arial" panose="020B0604020202020204" pitchFamily="34" charset="0"/>
                <a:cs typeface="Arial" panose="020B0604020202020204" pitchFamily="34" charset="0"/>
              </a:rPr>
              <a:t>You can be homeless even if you have a roof over your head</a:t>
            </a:r>
          </a:p>
        </p:txBody>
      </p:sp>
      <p:sp>
        <p:nvSpPr>
          <p:cNvPr id="4" name="TextBox 3"/>
          <p:cNvSpPr txBox="1"/>
          <p:nvPr/>
        </p:nvSpPr>
        <p:spPr>
          <a:xfrm>
            <a:off x="10432111" y="5780599"/>
            <a:ext cx="224226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(Shelter, 2019)</a:t>
            </a:r>
          </a:p>
        </p:txBody>
      </p:sp>
      <p:sp>
        <p:nvSpPr>
          <p:cNvPr id="5" name="Rectangle 4"/>
          <p:cNvSpPr/>
          <p:nvPr/>
        </p:nvSpPr>
        <p:spPr>
          <a:xfrm>
            <a:off x="2364188" y="2471027"/>
            <a:ext cx="6096000" cy="1200329"/>
          </a:xfrm>
          <a:prstGeom prst="rect">
            <a:avLst/>
          </a:prstGeom>
        </p:spPr>
        <p:txBody>
          <a:bodyPr>
            <a:spAutoFit/>
          </a:bodyPr>
          <a:lstStyle/>
          <a:p>
            <a:r>
              <a:rPr lang="en-GB" i="1" dirty="0">
                <a:solidFill>
                  <a:srgbClr val="1A1A1A"/>
                </a:solidFill>
                <a:latin typeface="Arial" panose="020B0604020202020204" pitchFamily="34" charset="0"/>
                <a:cs typeface="Arial" panose="020B0604020202020204" pitchFamily="34" charset="0"/>
              </a:rPr>
              <a:t>Adjective</a:t>
            </a:r>
            <a:endParaRPr lang="en-GB" b="1" dirty="0">
              <a:latin typeface="Arial" panose="020B0604020202020204" pitchFamily="34" charset="0"/>
              <a:cs typeface="Arial" panose="020B0604020202020204" pitchFamily="34" charset="0"/>
            </a:endParaRPr>
          </a:p>
          <a:p>
            <a:r>
              <a:rPr lang="en-GB" b="1" dirty="0">
                <a:solidFill>
                  <a:srgbClr val="1A1A1A"/>
                </a:solidFill>
                <a:latin typeface="Arial" panose="020B0604020202020204" pitchFamily="34" charset="0"/>
                <a:cs typeface="Arial" panose="020B0604020202020204" pitchFamily="34" charset="0"/>
              </a:rPr>
              <a:t>without a home</a:t>
            </a:r>
          </a:p>
          <a:p>
            <a:r>
              <a:rPr lang="en-GB" i="1" dirty="0">
                <a:solidFill>
                  <a:srgbClr val="1A1A1A"/>
                </a:solidFill>
                <a:latin typeface="Arial" panose="020B0604020202020204" pitchFamily="34" charset="0"/>
                <a:cs typeface="Arial" panose="020B0604020202020204" pitchFamily="34" charset="0"/>
              </a:rPr>
              <a:t>Noun</a:t>
            </a:r>
            <a:r>
              <a:rPr lang="en-GB" dirty="0">
                <a:solidFill>
                  <a:srgbClr val="1A1A1A"/>
                </a:solidFill>
                <a:latin typeface="Arial" panose="020B0604020202020204" pitchFamily="34" charset="0"/>
                <a:cs typeface="Arial" panose="020B0604020202020204" pitchFamily="34" charset="0"/>
              </a:rPr>
              <a:t> (</a:t>
            </a:r>
            <a:r>
              <a:rPr lang="en-GB" i="1" dirty="0">
                <a:solidFill>
                  <a:srgbClr val="1A1A1A"/>
                </a:solidFill>
                <a:latin typeface="Arial" panose="020B0604020202020204" pitchFamily="34" charset="0"/>
                <a:cs typeface="Arial" panose="020B0604020202020204" pitchFamily="34" charset="0"/>
              </a:rPr>
              <a:t>used with a plural verb</a:t>
            </a:r>
            <a:r>
              <a:rPr lang="en-GB" dirty="0">
                <a:solidFill>
                  <a:srgbClr val="1A1A1A"/>
                </a:solidFill>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a:p>
            <a:r>
              <a:rPr lang="en-GB" b="1" dirty="0">
                <a:solidFill>
                  <a:srgbClr val="1A1A1A"/>
                </a:solidFill>
                <a:latin typeface="Arial" panose="020B0604020202020204" pitchFamily="34" charset="0"/>
                <a:cs typeface="Arial" panose="020B0604020202020204" pitchFamily="34" charset="0"/>
              </a:rPr>
              <a:t>the homeless,</a:t>
            </a:r>
            <a:r>
              <a:rPr lang="en-GB" dirty="0">
                <a:solidFill>
                  <a:srgbClr val="1A1A1A"/>
                </a:solidFill>
                <a:latin typeface="Arial" panose="020B0604020202020204" pitchFamily="34" charset="0"/>
                <a:cs typeface="Arial" panose="020B0604020202020204" pitchFamily="34" charset="0"/>
              </a:rPr>
              <a:t> persons who lack permanent housing</a:t>
            </a:r>
            <a:endParaRPr lang="en-GB" dirty="0">
              <a:effectLst/>
              <a:latin typeface="Arial" panose="020B0604020202020204" pitchFamily="34" charset="0"/>
              <a:cs typeface="Arial" panose="020B0604020202020204" pitchFamily="34" charset="0"/>
            </a:endParaRPr>
          </a:p>
        </p:txBody>
      </p:sp>
      <p:sp>
        <p:nvSpPr>
          <p:cNvPr id="6" name="TextBox 5"/>
          <p:cNvSpPr txBox="1"/>
          <p:nvPr/>
        </p:nvSpPr>
        <p:spPr>
          <a:xfrm>
            <a:off x="9899373" y="3782730"/>
            <a:ext cx="178780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(Dictionary.com, 2019)</a:t>
            </a:r>
          </a:p>
        </p:txBody>
      </p:sp>
    </p:spTree>
    <p:extLst>
      <p:ext uri="{BB962C8B-B14F-4D97-AF65-F5344CB8AC3E}">
        <p14:creationId xmlns:p14="http://schemas.microsoft.com/office/powerpoint/2010/main" val="2184087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5657" y="1772817"/>
            <a:ext cx="9526555" cy="2492990"/>
          </a:xfrm>
          <a:prstGeom prst="rect">
            <a:avLst/>
          </a:prstGeom>
          <a:noFill/>
        </p:spPr>
        <p:txBody>
          <a:bodyPr wrap="square" rtlCol="0">
            <a:spAutoFit/>
          </a:bodyPr>
          <a:lstStyle/>
          <a:p>
            <a:pPr algn="ctr"/>
            <a:r>
              <a:rPr lang="en-GB" sz="6000" b="1" i="1" dirty="0">
                <a:latin typeface="Arial" panose="020B0604020202020204" pitchFamily="34" charset="0"/>
                <a:cs typeface="Arial" panose="020B0604020202020204" pitchFamily="34" charset="0"/>
              </a:rPr>
              <a:t>Task</a:t>
            </a:r>
          </a:p>
          <a:p>
            <a:pPr algn="ctr"/>
            <a:r>
              <a:rPr lang="en-GB" sz="4800" i="1" dirty="0">
                <a:latin typeface="Arial" panose="020B0604020202020204" pitchFamily="34" charset="0"/>
                <a:cs typeface="Arial" panose="020B0604020202020204" pitchFamily="34" charset="0"/>
              </a:rPr>
              <a:t>In Small Groups, Discuss how you would Define Homelessness</a:t>
            </a:r>
          </a:p>
        </p:txBody>
      </p:sp>
    </p:spTree>
    <p:extLst>
      <p:ext uri="{BB962C8B-B14F-4D97-AF65-F5344CB8AC3E}">
        <p14:creationId xmlns:p14="http://schemas.microsoft.com/office/powerpoint/2010/main" val="659617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You are Homeless if you are…</a:t>
            </a:r>
          </a:p>
        </p:txBody>
      </p:sp>
      <p:sp>
        <p:nvSpPr>
          <p:cNvPr id="3" name="Content Placeholder 2"/>
          <p:cNvSpPr>
            <a:spLocks noGrp="1"/>
          </p:cNvSpPr>
          <p:nvPr>
            <p:ph idx="1"/>
          </p:nvPr>
        </p:nvSpPr>
        <p:spPr>
          <a:xfrm>
            <a:off x="1295402" y="2429711"/>
            <a:ext cx="9601196" cy="3318936"/>
          </a:xfrm>
        </p:spPr>
        <p:txBody>
          <a:bodyPr>
            <a:normAutofit lnSpcReduction="10000"/>
          </a:bodyPr>
          <a:lstStyle/>
          <a:p>
            <a:r>
              <a:rPr lang="en-GB" dirty="0">
                <a:latin typeface="Arial" panose="020B0604020202020204" pitchFamily="34" charset="0"/>
                <a:cs typeface="Arial" panose="020B0604020202020204" pitchFamily="34" charset="0"/>
              </a:rPr>
              <a:t>Staying with friends or family</a:t>
            </a:r>
          </a:p>
          <a:p>
            <a:r>
              <a:rPr lang="en-GB" dirty="0">
                <a:latin typeface="Arial" panose="020B0604020202020204" pitchFamily="34" charset="0"/>
                <a:cs typeface="Arial" panose="020B0604020202020204" pitchFamily="34" charset="0"/>
              </a:rPr>
              <a:t>Staying in a hostel, night shelter or B&amp;B</a:t>
            </a:r>
          </a:p>
          <a:p>
            <a:r>
              <a:rPr lang="en-GB" dirty="0">
                <a:latin typeface="Arial" panose="020B0604020202020204" pitchFamily="34" charset="0"/>
                <a:cs typeface="Arial" panose="020B0604020202020204" pitchFamily="34" charset="0"/>
              </a:rPr>
              <a:t>Squatting (because you have no legal right to stay)</a:t>
            </a:r>
          </a:p>
          <a:p>
            <a:r>
              <a:rPr lang="en-GB" dirty="0">
                <a:latin typeface="Arial" panose="020B0604020202020204" pitchFamily="34" charset="0"/>
                <a:cs typeface="Arial" panose="020B0604020202020204" pitchFamily="34" charset="0"/>
              </a:rPr>
              <a:t>At risk of </a:t>
            </a:r>
            <a:r>
              <a:rPr lang="en-GB" b="1" dirty="0">
                <a:latin typeface="Arial" panose="020B0604020202020204" pitchFamily="34" charset="0"/>
                <a:cs typeface="Arial" panose="020B0604020202020204" pitchFamily="34" charset="0"/>
                <a:hlinkClick r:id="rId2"/>
              </a:rPr>
              <a:t>violence or abuse in your home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Living in poor conditions that affect your health</a:t>
            </a:r>
          </a:p>
          <a:p>
            <a:r>
              <a:rPr lang="en-GB" dirty="0">
                <a:latin typeface="Arial" panose="020B0604020202020204" pitchFamily="34" charset="0"/>
                <a:cs typeface="Arial" panose="020B0604020202020204" pitchFamily="34" charset="0"/>
              </a:rPr>
              <a:t>Living apart from your family because you don't have a place to live together</a:t>
            </a:r>
          </a:p>
          <a:p>
            <a:endParaRPr lang="en-GB" dirty="0">
              <a:latin typeface="Arial" panose="020B0604020202020204" pitchFamily="34" charset="0"/>
              <a:cs typeface="Arial" panose="020B0604020202020204" pitchFamily="34" charset="0"/>
            </a:endParaRPr>
          </a:p>
        </p:txBody>
      </p:sp>
      <p:sp>
        <p:nvSpPr>
          <p:cNvPr id="5" name="Rectangle 4"/>
          <p:cNvSpPr/>
          <p:nvPr/>
        </p:nvSpPr>
        <p:spPr>
          <a:xfrm>
            <a:off x="10374981" y="5892359"/>
            <a:ext cx="1190903" cy="276999"/>
          </a:xfrm>
          <a:prstGeom prst="rect">
            <a:avLst/>
          </a:prstGeom>
        </p:spPr>
        <p:txBody>
          <a:bodyPr wrap="none">
            <a:spAutoFit/>
          </a:bodyPr>
          <a:lstStyle/>
          <a:p>
            <a:r>
              <a:rPr lang="en-GB" sz="1200" dirty="0">
                <a:latin typeface="Arial" panose="020B0604020202020204" pitchFamily="34" charset="0"/>
                <a:cs typeface="Arial" panose="020B0604020202020204" pitchFamily="34" charset="0"/>
              </a:rPr>
              <a:t>(Shelter, 2019)</a:t>
            </a:r>
          </a:p>
        </p:txBody>
      </p:sp>
    </p:spTree>
    <p:extLst>
      <p:ext uri="{BB962C8B-B14F-4D97-AF65-F5344CB8AC3E}">
        <p14:creationId xmlns:p14="http://schemas.microsoft.com/office/powerpoint/2010/main" val="675488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You are Homeless if you are…</a:t>
            </a:r>
          </a:p>
        </p:txBody>
      </p:sp>
      <p:sp>
        <p:nvSpPr>
          <p:cNvPr id="3" name="Content Placeholder 2"/>
          <p:cNvSpPr>
            <a:spLocks noGrp="1"/>
          </p:cNvSpPr>
          <p:nvPr>
            <p:ph idx="1"/>
          </p:nvPr>
        </p:nvSpPr>
        <p:spPr>
          <a:xfrm>
            <a:off x="1295402" y="2763666"/>
            <a:ext cx="9601196" cy="3318936"/>
          </a:xfrm>
        </p:spPr>
        <p:txBody>
          <a:bodyPr/>
          <a:lstStyle/>
          <a:p>
            <a:r>
              <a:rPr lang="en-GB" dirty="0">
                <a:latin typeface="Arial" panose="020B0604020202020204" pitchFamily="34" charset="0"/>
                <a:cs typeface="Arial" panose="020B0604020202020204" pitchFamily="34" charset="0"/>
              </a:rPr>
              <a:t>Living in very </a:t>
            </a:r>
            <a:r>
              <a:rPr lang="en-GB" u="sng" dirty="0">
                <a:latin typeface="Arial" panose="020B0604020202020204" pitchFamily="34" charset="0"/>
                <a:cs typeface="Arial" panose="020B0604020202020204" pitchFamily="34" charset="0"/>
                <a:hlinkClick r:id="rId2"/>
              </a:rPr>
              <a:t>overcrowded</a:t>
            </a:r>
            <a:r>
              <a:rPr lang="en-GB" dirty="0">
                <a:latin typeface="Arial" panose="020B0604020202020204" pitchFamily="34" charset="0"/>
                <a:cs typeface="Arial" panose="020B0604020202020204" pitchFamily="34" charset="0"/>
              </a:rPr>
              <a:t> conditions</a:t>
            </a:r>
          </a:p>
          <a:p>
            <a:r>
              <a:rPr lang="en-GB" dirty="0">
                <a:latin typeface="Arial" panose="020B0604020202020204" pitchFamily="34" charset="0"/>
                <a:cs typeface="Arial" panose="020B0604020202020204" pitchFamily="34" charset="0"/>
              </a:rPr>
              <a:t>Living somewhere that you can’t afford to pay for without depriving yourself of basic essentials</a:t>
            </a:r>
          </a:p>
          <a:p>
            <a:r>
              <a:rPr lang="en-GB" dirty="0">
                <a:latin typeface="Arial" panose="020B0604020202020204" pitchFamily="34" charset="0"/>
                <a:cs typeface="Arial" panose="020B0604020202020204" pitchFamily="34" charset="0"/>
              </a:rPr>
              <a:t>Forced to live apart from your family, or someone you would normally live with, because your accommodation isn’t suitable</a:t>
            </a:r>
          </a:p>
        </p:txBody>
      </p:sp>
      <p:sp>
        <p:nvSpPr>
          <p:cNvPr id="4" name="TextBox 3"/>
          <p:cNvSpPr txBox="1"/>
          <p:nvPr/>
        </p:nvSpPr>
        <p:spPr>
          <a:xfrm>
            <a:off x="9899374" y="5748792"/>
            <a:ext cx="2194560" cy="276999"/>
          </a:xfrm>
          <a:prstGeom prst="rect">
            <a:avLst/>
          </a:prstGeom>
          <a:noFill/>
        </p:spPr>
        <p:txBody>
          <a:bodyPr wrap="square" rtlCol="0">
            <a:spAutoFit/>
          </a:bodyPr>
          <a:lstStyle/>
          <a:p>
            <a:r>
              <a:rPr lang="en-GB" sz="1200" dirty="0"/>
              <a:t>(Shelter </a:t>
            </a:r>
            <a:r>
              <a:rPr lang="en-GB" sz="1200" dirty="0" err="1"/>
              <a:t>Cymru</a:t>
            </a:r>
            <a:r>
              <a:rPr lang="en-GB" sz="1200" dirty="0"/>
              <a:t>, 2018) </a:t>
            </a:r>
          </a:p>
        </p:txBody>
      </p:sp>
    </p:spTree>
    <p:extLst>
      <p:ext uri="{BB962C8B-B14F-4D97-AF65-F5344CB8AC3E}">
        <p14:creationId xmlns:p14="http://schemas.microsoft.com/office/powerpoint/2010/main" val="2741861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Homelessness</a:t>
            </a:r>
          </a:p>
        </p:txBody>
      </p:sp>
      <p:sp>
        <p:nvSpPr>
          <p:cNvPr id="3" name="Content Placeholder 2"/>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Statutory Homelessness</a:t>
            </a:r>
          </a:p>
          <a:p>
            <a:r>
              <a:rPr lang="en-GB" sz="3200" dirty="0">
                <a:latin typeface="Arial" panose="020B0604020202020204" pitchFamily="34" charset="0"/>
                <a:cs typeface="Arial" panose="020B0604020202020204" pitchFamily="34" charset="0"/>
              </a:rPr>
              <a:t>Non Statutory Homelessness- (Rough Sleeping)</a:t>
            </a:r>
          </a:p>
          <a:p>
            <a:r>
              <a:rPr lang="en-GB" sz="3200" dirty="0">
                <a:latin typeface="Arial" panose="020B0604020202020204" pitchFamily="34" charset="0"/>
                <a:cs typeface="Arial" panose="020B0604020202020204" pitchFamily="34" charset="0"/>
              </a:rPr>
              <a:t>Hidden Homelessness</a:t>
            </a:r>
          </a:p>
        </p:txBody>
      </p:sp>
    </p:spTree>
    <p:extLst>
      <p:ext uri="{BB962C8B-B14F-4D97-AF65-F5344CB8AC3E}">
        <p14:creationId xmlns:p14="http://schemas.microsoft.com/office/powerpoint/2010/main" val="694129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Statutory Homelessness</a:t>
            </a:r>
          </a:p>
        </p:txBody>
      </p:sp>
      <p:sp>
        <p:nvSpPr>
          <p:cNvPr id="3" name="Content Placeholder 2"/>
          <p:cNvSpPr>
            <a:spLocks noGrp="1"/>
          </p:cNvSpPr>
          <p:nvPr>
            <p:ph idx="1"/>
          </p:nvPr>
        </p:nvSpPr>
        <p:spPr>
          <a:xfrm>
            <a:off x="535709" y="2046957"/>
            <a:ext cx="11120581" cy="3318936"/>
          </a:xfrm>
        </p:spPr>
        <p:txBody>
          <a:bodyPr>
            <a:noAutofit/>
          </a:bodyPr>
          <a:lstStyle/>
          <a:p>
            <a:pPr marL="0" indent="0">
              <a:buNone/>
            </a:pPr>
            <a:r>
              <a:rPr lang="en-GB" sz="1600" b="1" dirty="0">
                <a:latin typeface="Arial" panose="020B0604020202020204" pitchFamily="34" charset="0"/>
                <a:cs typeface="Arial" panose="020B0604020202020204" pitchFamily="34" charset="0"/>
              </a:rPr>
              <a:t>People who are assessed by LA’s as homeless by the application of five tests</a:t>
            </a:r>
          </a:p>
          <a:p>
            <a:pPr fontAlgn="base"/>
            <a:r>
              <a:rPr lang="en-GB" sz="1600" b="1" dirty="0">
                <a:latin typeface="Arial" panose="020B0604020202020204" pitchFamily="34" charset="0"/>
                <a:cs typeface="Arial" panose="020B0604020202020204" pitchFamily="34" charset="0"/>
              </a:rPr>
              <a:t>Eligibility:</a:t>
            </a:r>
            <a:r>
              <a:rPr lang="en-GB" sz="1600" dirty="0">
                <a:latin typeface="Arial" panose="020B0604020202020204" pitchFamily="34" charset="0"/>
                <a:cs typeface="Arial" panose="020B0604020202020204" pitchFamily="34" charset="0"/>
              </a:rPr>
              <a:t> Are you a British citizen or have entitlement to public funds?</a:t>
            </a:r>
          </a:p>
          <a:p>
            <a:pPr fontAlgn="base"/>
            <a:r>
              <a:rPr lang="en-GB" sz="1600" b="1" dirty="0">
                <a:latin typeface="Arial" panose="020B0604020202020204" pitchFamily="34" charset="0"/>
                <a:cs typeface="Arial" panose="020B0604020202020204" pitchFamily="34" charset="0"/>
              </a:rPr>
              <a:t>Status:</a:t>
            </a:r>
            <a:r>
              <a:rPr lang="en-GB" sz="1600" dirty="0">
                <a:latin typeface="Arial" panose="020B0604020202020204" pitchFamily="34" charset="0"/>
                <a:cs typeface="Arial" panose="020B0604020202020204" pitchFamily="34" charset="0"/>
              </a:rPr>
              <a:t> Are you homeless or likely to lose your home in 28 days?</a:t>
            </a:r>
          </a:p>
          <a:p>
            <a:pPr fontAlgn="base"/>
            <a:r>
              <a:rPr lang="en-GB" sz="1600" b="1" dirty="0">
                <a:latin typeface="Arial" panose="020B0604020202020204" pitchFamily="34" charset="0"/>
                <a:cs typeface="Arial" panose="020B0604020202020204" pitchFamily="34" charset="0"/>
              </a:rPr>
              <a:t>Locality:</a:t>
            </a:r>
            <a:r>
              <a:rPr lang="en-GB" sz="1600" dirty="0">
                <a:latin typeface="Arial" panose="020B0604020202020204" pitchFamily="34" charset="0"/>
                <a:cs typeface="Arial" panose="020B0604020202020204" pitchFamily="34" charset="0"/>
              </a:rPr>
              <a:t> Do you have a local connection to the area? Have you lived there for at least 6 out of the last 12 months? Are you employed in the area? Do you have close relatives in the area? </a:t>
            </a:r>
          </a:p>
          <a:p>
            <a:pPr fontAlgn="base"/>
            <a:r>
              <a:rPr lang="en-GB" sz="1600" b="1" dirty="0">
                <a:latin typeface="Arial" panose="020B0604020202020204" pitchFamily="34" charset="0"/>
                <a:cs typeface="Arial" panose="020B0604020202020204" pitchFamily="34" charset="0"/>
              </a:rPr>
              <a:t>Intentionality:</a:t>
            </a:r>
            <a:r>
              <a:rPr lang="en-GB" sz="1600" dirty="0">
                <a:latin typeface="Arial" panose="020B0604020202020204" pitchFamily="34" charset="0"/>
                <a:cs typeface="Arial" panose="020B0604020202020204" pitchFamily="34" charset="0"/>
              </a:rPr>
              <a:t> Have you done anything or failed to do something that has caused you to lose your home, such as not paying your rent or mortgage even though you had the money to do so? Were you evicted due to nuisance behaviour?</a:t>
            </a:r>
          </a:p>
          <a:p>
            <a:pPr fontAlgn="base"/>
            <a:r>
              <a:rPr lang="en-GB" sz="1600" b="1" dirty="0">
                <a:latin typeface="Arial" panose="020B0604020202020204" pitchFamily="34" charset="0"/>
                <a:cs typeface="Arial" panose="020B0604020202020204" pitchFamily="34" charset="0"/>
              </a:rPr>
              <a:t>Vulnerability:</a:t>
            </a:r>
            <a:r>
              <a:rPr lang="en-GB" sz="1600" dirty="0">
                <a:latin typeface="Arial" panose="020B0604020202020204" pitchFamily="34" charset="0"/>
                <a:cs typeface="Arial" panose="020B0604020202020204" pitchFamily="34" charset="0"/>
              </a:rPr>
              <a:t> Are you a priority or not? Do you have dependent children? Are you or someone you live with pregnant? Are you or someone you live with disabled, elderly, or suffering from illness? Are you under 18? Have you lived in a care or foster home?</a:t>
            </a:r>
          </a:p>
          <a:p>
            <a:pPr marL="0" indent="0">
              <a:buNone/>
            </a:pPr>
            <a:r>
              <a:rPr lang="en-GB" sz="1600" dirty="0">
                <a:latin typeface="Arial" panose="020B0604020202020204" pitchFamily="34" charset="0"/>
                <a:cs typeface="Arial" panose="020B0604020202020204" pitchFamily="34" charset="0"/>
                <a:hlinkClick r:id="rId2"/>
              </a:rPr>
              <a:t>https://www.youtube.com/watch?v=dND_d7vI1DU</a:t>
            </a:r>
            <a:endParaRPr lang="en-GB" sz="1600" dirty="0">
              <a:latin typeface="Arial" panose="020B0604020202020204" pitchFamily="34" charset="0"/>
              <a:cs typeface="Arial" panose="020B0604020202020204" pitchFamily="34" charset="0"/>
            </a:endParaRPr>
          </a:p>
        </p:txBody>
      </p:sp>
      <p:sp>
        <p:nvSpPr>
          <p:cNvPr id="4" name="TextBox 3"/>
          <p:cNvSpPr txBox="1"/>
          <p:nvPr/>
        </p:nvSpPr>
        <p:spPr>
          <a:xfrm>
            <a:off x="9910618" y="5737368"/>
            <a:ext cx="174567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(Framework, 2019)</a:t>
            </a:r>
          </a:p>
        </p:txBody>
      </p:sp>
    </p:spTree>
    <p:extLst>
      <p:ext uri="{BB962C8B-B14F-4D97-AF65-F5344CB8AC3E}">
        <p14:creationId xmlns:p14="http://schemas.microsoft.com/office/powerpoint/2010/main" val="320900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Non Statutory Homelessness</a:t>
            </a:r>
            <a:br>
              <a:rPr lang="en-GB" b="1"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(Single Homeless)</a:t>
            </a:r>
          </a:p>
        </p:txBody>
      </p:sp>
      <p:sp>
        <p:nvSpPr>
          <p:cNvPr id="3" name="Content Placeholder 2"/>
          <p:cNvSpPr>
            <a:spLocks noGrp="1"/>
          </p:cNvSpPr>
          <p:nvPr>
            <p:ph idx="1"/>
          </p:nvPr>
        </p:nvSpPr>
        <p:spPr>
          <a:xfrm>
            <a:off x="1295402" y="2486025"/>
            <a:ext cx="9601196" cy="3870134"/>
          </a:xfrm>
        </p:spPr>
        <p:txBody>
          <a:bodyPr/>
          <a:lstStyle/>
          <a:p>
            <a:r>
              <a:rPr lang="en-GB" sz="2800" dirty="0">
                <a:latin typeface="Arial" panose="020B0604020202020204" pitchFamily="34" charset="0"/>
                <a:cs typeface="Arial" panose="020B0604020202020204" pitchFamily="34" charset="0"/>
              </a:rPr>
              <a:t>People who fail to satisfy one of the tests</a:t>
            </a:r>
          </a:p>
          <a:p>
            <a:r>
              <a:rPr lang="en-GB" sz="2800" dirty="0">
                <a:latin typeface="Arial" panose="020B0604020202020204" pitchFamily="34" charset="0"/>
                <a:cs typeface="Arial" panose="020B0604020202020204" pitchFamily="34" charset="0"/>
              </a:rPr>
              <a:t>Not entitled to same assistance</a:t>
            </a:r>
          </a:p>
          <a:p>
            <a:r>
              <a:rPr lang="en-GB" sz="2800" dirty="0">
                <a:latin typeface="Arial" panose="020B0604020202020204" pitchFamily="34" charset="0"/>
                <a:cs typeface="Arial" panose="020B0604020202020204" pitchFamily="34" charset="0"/>
              </a:rPr>
              <a:t>Often rely on third sector &amp; voluntary organisations for support</a:t>
            </a:r>
          </a:p>
          <a:p>
            <a:endParaRPr lang="en-GB" dirty="0"/>
          </a:p>
          <a:p>
            <a:endParaRPr lang="en-GB" dirty="0"/>
          </a:p>
        </p:txBody>
      </p:sp>
      <p:sp>
        <p:nvSpPr>
          <p:cNvPr id="4" name="TextBox 3"/>
          <p:cNvSpPr txBox="1"/>
          <p:nvPr/>
        </p:nvSpPr>
        <p:spPr>
          <a:xfrm>
            <a:off x="10030691" y="5874328"/>
            <a:ext cx="1440872" cy="276999"/>
          </a:xfrm>
          <a:prstGeom prst="rect">
            <a:avLst/>
          </a:prstGeom>
          <a:noFill/>
        </p:spPr>
        <p:txBody>
          <a:bodyPr wrap="square" rtlCol="0">
            <a:spAutoFit/>
          </a:bodyPr>
          <a:lstStyle/>
          <a:p>
            <a:pPr lvl="0"/>
            <a:r>
              <a:rPr lang="en-GB" sz="1200" dirty="0">
                <a:solidFill>
                  <a:prstClr val="black"/>
                </a:solidFill>
              </a:rPr>
              <a:t>(</a:t>
            </a:r>
            <a:r>
              <a:rPr lang="en-GB" sz="1200" dirty="0">
                <a:solidFill>
                  <a:prstClr val="black"/>
                </a:solidFill>
                <a:latin typeface="Arial" panose="020B0604020202020204" pitchFamily="34" charset="0"/>
                <a:cs typeface="Arial" panose="020B0604020202020204" pitchFamily="34" charset="0"/>
              </a:rPr>
              <a:t>Framework</a:t>
            </a:r>
            <a:r>
              <a:rPr lang="en-GB" sz="1200" dirty="0">
                <a:solidFill>
                  <a:prstClr val="black"/>
                </a:solidFill>
              </a:rPr>
              <a:t>, 2019)</a:t>
            </a:r>
          </a:p>
        </p:txBody>
      </p:sp>
    </p:spTree>
    <p:extLst>
      <p:ext uri="{BB962C8B-B14F-4D97-AF65-F5344CB8AC3E}">
        <p14:creationId xmlns:p14="http://schemas.microsoft.com/office/powerpoint/2010/main" val="3091433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Hidden Homelessness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Do not show up on official figures</a:t>
            </a:r>
          </a:p>
          <a:p>
            <a:r>
              <a:rPr lang="en-GB" dirty="0">
                <a:latin typeface="Arial" panose="020B0604020202020204" pitchFamily="34" charset="0"/>
                <a:cs typeface="Arial" panose="020B0604020202020204" pitchFamily="34" charset="0"/>
              </a:rPr>
              <a:t>May not have asked for help</a:t>
            </a:r>
          </a:p>
          <a:p>
            <a:r>
              <a:rPr lang="en-GB" dirty="0">
                <a:latin typeface="Arial" panose="020B0604020202020204" pitchFamily="34" charset="0"/>
                <a:cs typeface="Arial" panose="020B0604020202020204" pitchFamily="34" charset="0"/>
              </a:rPr>
              <a:t>May not know how to access help</a:t>
            </a:r>
          </a:p>
          <a:p>
            <a:r>
              <a:rPr lang="en-GB" dirty="0">
                <a:latin typeface="Arial" panose="020B0604020202020204" pitchFamily="34" charset="0"/>
                <a:cs typeface="Arial" panose="020B0604020202020204" pitchFamily="34" charset="0"/>
              </a:rPr>
              <a:t>May be sleeping in places like hostels, squats, B&amp;B’s </a:t>
            </a:r>
          </a:p>
          <a:p>
            <a:r>
              <a:rPr lang="en-GB" dirty="0">
                <a:latin typeface="Arial" panose="020B0604020202020204" pitchFamily="34" charset="0"/>
                <a:cs typeface="Arial" panose="020B0604020202020204" pitchFamily="34" charset="0"/>
              </a:rPr>
              <a:t>SOFA SURFING</a:t>
            </a:r>
          </a:p>
          <a:p>
            <a:pPr marL="0" indent="0">
              <a:buNone/>
            </a:pPr>
            <a:r>
              <a:rPr lang="en-GB" dirty="0">
                <a:latin typeface="Arial" panose="020B0604020202020204" pitchFamily="34" charset="0"/>
                <a:cs typeface="Arial" panose="020B0604020202020204" pitchFamily="34" charset="0"/>
                <a:hlinkClick r:id="rId2"/>
              </a:rPr>
              <a:t>https://www.youtube.com/watch?v=m-7JDJeMip0</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559636" y="5495636"/>
            <a:ext cx="221672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(Framework, 2019)</a:t>
            </a:r>
          </a:p>
        </p:txBody>
      </p:sp>
    </p:spTree>
    <p:extLst>
      <p:ext uri="{BB962C8B-B14F-4D97-AF65-F5344CB8AC3E}">
        <p14:creationId xmlns:p14="http://schemas.microsoft.com/office/powerpoint/2010/main" val="4222525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Rough Sleeping</a:t>
            </a:r>
          </a:p>
        </p:txBody>
      </p:sp>
      <p:pic>
        <p:nvPicPr>
          <p:cNvPr id="4" name="Content Placeholder 3" descr="Image result for free images of homelessness"/>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67250" y="3416300"/>
            <a:ext cx="2857500" cy="1600200"/>
          </a:xfrm>
          <a:prstGeom prst="rect">
            <a:avLst/>
          </a:prstGeom>
          <a:noFill/>
          <a:ln>
            <a:noFill/>
          </a:ln>
        </p:spPr>
      </p:pic>
    </p:spTree>
    <p:extLst>
      <p:ext uri="{BB962C8B-B14F-4D97-AF65-F5344CB8AC3E}">
        <p14:creationId xmlns:p14="http://schemas.microsoft.com/office/powerpoint/2010/main" val="831560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Britain's Homeless in Winter</a:t>
            </a:r>
          </a:p>
        </p:txBody>
      </p:sp>
      <p:sp>
        <p:nvSpPr>
          <p:cNvPr id="3" name="Content Placeholder 2"/>
          <p:cNvSpPr>
            <a:spLocks noGrp="1"/>
          </p:cNvSpPr>
          <p:nvPr>
            <p:ph idx="1"/>
          </p:nvPr>
        </p:nvSpPr>
        <p:spPr>
          <a:xfrm>
            <a:off x="2621396" y="4332335"/>
            <a:ext cx="8054109" cy="992140"/>
          </a:xfrm>
        </p:spPr>
        <p:txBody>
          <a:bodyPr/>
          <a:lstStyle/>
          <a:p>
            <a:pPr marL="0" indent="0">
              <a:buNone/>
            </a:pPr>
            <a:r>
              <a:rPr lang="en-GB" dirty="0">
                <a:latin typeface="Arial" panose="020B0604020202020204" pitchFamily="34" charset="0"/>
                <a:cs typeface="Arial" panose="020B0604020202020204" pitchFamily="34" charset="0"/>
                <a:hlinkClick r:id="rId2"/>
              </a:rPr>
              <a:t>https://www.youtube.com/watch?v=746xJlIAHJ4</a:t>
            </a: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2299854" y="3020290"/>
            <a:ext cx="8054109"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Girls Living on the Streets in Brighton</a:t>
            </a:r>
          </a:p>
        </p:txBody>
      </p:sp>
    </p:spTree>
    <p:extLst>
      <p:ext uri="{BB962C8B-B14F-4D97-AF65-F5344CB8AC3E}">
        <p14:creationId xmlns:p14="http://schemas.microsoft.com/office/powerpoint/2010/main" val="34751516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LA Definition of ‘Sleeping Rough’</a:t>
            </a:r>
          </a:p>
        </p:txBody>
      </p:sp>
      <p:sp>
        <p:nvSpPr>
          <p:cNvPr id="3" name="Content Placeholder 2"/>
          <p:cNvSpPr>
            <a:spLocks noGrp="1"/>
          </p:cNvSpPr>
          <p:nvPr>
            <p:ph idx="1"/>
          </p:nvPr>
        </p:nvSpPr>
        <p:spPr>
          <a:xfrm>
            <a:off x="1022631" y="2411425"/>
            <a:ext cx="10146737" cy="3859901"/>
          </a:xfrm>
        </p:spPr>
        <p:txBody>
          <a:bodyPr>
            <a:normAutofit fontScale="85000" lnSpcReduction="10000"/>
          </a:bodyPr>
          <a:lstStyle/>
          <a:p>
            <a:r>
              <a:rPr lang="en-GB" b="1" dirty="0">
                <a:latin typeface="Arial" panose="020B0604020202020204" pitchFamily="34" charset="0"/>
                <a:cs typeface="Arial" panose="020B0604020202020204" pitchFamily="34" charset="0"/>
              </a:rPr>
              <a:t>People sleeping, about to bed down (sitting on/in or standing next to their bedding) or actually bedded down in the open air (such as on the streets, in tents, doorways, parks, bus shelters or encampments). </a:t>
            </a:r>
          </a:p>
          <a:p>
            <a:r>
              <a:rPr lang="en-GB" b="1" dirty="0">
                <a:latin typeface="Arial" panose="020B0604020202020204" pitchFamily="34" charset="0"/>
                <a:cs typeface="Arial" panose="020B0604020202020204" pitchFamily="34" charset="0"/>
              </a:rPr>
              <a:t>People in buildings or other places not designed for habitation (such as stairwells, barns, sheds, car parks, cars, derelict boats, stations, or “bashes” which are makeshift shelters, often comprised of cardboard boxes). </a:t>
            </a:r>
          </a:p>
          <a:p>
            <a:r>
              <a:rPr lang="en-GB" b="1" dirty="0">
                <a:latin typeface="Arial" panose="020B0604020202020204" pitchFamily="34" charset="0"/>
                <a:cs typeface="Arial" panose="020B0604020202020204" pitchFamily="34" charset="0"/>
              </a:rPr>
              <a:t>The definition does not include people in hostels or shelters, people in campsites or other sites used for recreational purposes or organised protest, squatters or travellers.</a:t>
            </a:r>
          </a:p>
          <a:p>
            <a:r>
              <a:rPr lang="en-GB" b="1" dirty="0">
                <a:latin typeface="Arial" panose="020B0604020202020204" pitchFamily="34" charset="0"/>
                <a:cs typeface="Arial" panose="020B0604020202020204" pitchFamily="34" charset="0"/>
              </a:rPr>
              <a:t>Bedded down: is taken to mean either lying down or sleeping. About to bed down includes those who are sitting in/on or near a sleeping bag or other bedding.</a:t>
            </a:r>
          </a:p>
        </p:txBody>
      </p:sp>
      <p:sp>
        <p:nvSpPr>
          <p:cNvPr id="4" name="TextBox 3"/>
          <p:cNvSpPr txBox="1"/>
          <p:nvPr/>
        </p:nvSpPr>
        <p:spPr>
          <a:xfrm>
            <a:off x="7013050" y="5869802"/>
            <a:ext cx="551025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(Ministry of Housing, Communities &amp; Local Government, 2019a)</a:t>
            </a:r>
          </a:p>
        </p:txBody>
      </p:sp>
    </p:spTree>
    <p:extLst>
      <p:ext uri="{BB962C8B-B14F-4D97-AF65-F5344CB8AC3E}">
        <p14:creationId xmlns:p14="http://schemas.microsoft.com/office/powerpoint/2010/main" val="3559495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Rough Sleeping</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England- an estimated 4,677 on a single night in autumn 2018</a:t>
            </a:r>
          </a:p>
          <a:p>
            <a:r>
              <a:rPr lang="en-GB" dirty="0">
                <a:latin typeface="Arial" panose="020B0604020202020204" pitchFamily="34" charset="0"/>
                <a:cs typeface="Arial" panose="020B0604020202020204" pitchFamily="34" charset="0"/>
              </a:rPr>
              <a:t>Annual increase of 13% in London - decreased 6% in rest of England</a:t>
            </a:r>
          </a:p>
          <a:p>
            <a:r>
              <a:rPr lang="en-GB" dirty="0">
                <a:latin typeface="Arial" panose="020B0604020202020204" pitchFamily="34" charset="0"/>
                <a:cs typeface="Arial" panose="020B0604020202020204" pitchFamily="34" charset="0"/>
              </a:rPr>
              <a:t>64% were UK nationals, 22% were EU nationals from outside the UK, 3% were non-EU nationals (6% rise in EU nationals)</a:t>
            </a:r>
          </a:p>
          <a:p>
            <a:r>
              <a:rPr lang="en-GB" dirty="0">
                <a:latin typeface="Arial" panose="020B0604020202020204" pitchFamily="34" charset="0"/>
                <a:cs typeface="Arial" panose="020B0604020202020204" pitchFamily="34" charset="0"/>
              </a:rPr>
              <a:t>14% were women and 6% were aged 25 or younger</a:t>
            </a:r>
          </a:p>
        </p:txBody>
      </p:sp>
      <p:sp>
        <p:nvSpPr>
          <p:cNvPr id="4" name="TextBox 3"/>
          <p:cNvSpPr txBox="1"/>
          <p:nvPr/>
        </p:nvSpPr>
        <p:spPr>
          <a:xfrm>
            <a:off x="7347005" y="5470498"/>
            <a:ext cx="564542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(Ministry of Housing, Communities &amp; Local Government, 2019)</a:t>
            </a:r>
          </a:p>
        </p:txBody>
      </p:sp>
    </p:spTree>
    <p:extLst>
      <p:ext uri="{BB962C8B-B14F-4D97-AF65-F5344CB8AC3E}">
        <p14:creationId xmlns:p14="http://schemas.microsoft.com/office/powerpoint/2010/main" val="251817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The Vagrancy Act</a:t>
            </a:r>
          </a:p>
        </p:txBody>
      </p:sp>
      <p:sp>
        <p:nvSpPr>
          <p:cNvPr id="3" name="Content Placeholder 2"/>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The Vagrancy Act (1824) was originally brought in to make it easier for police to clear the streets of destitute soldiers returning from the Napoleonic Wars</a:t>
            </a:r>
          </a:p>
          <a:p>
            <a:r>
              <a:rPr lang="en-GB" sz="1800" dirty="0">
                <a:latin typeface="Arial" panose="020B0604020202020204" pitchFamily="34" charset="0"/>
                <a:cs typeface="Arial" panose="020B0604020202020204" pitchFamily="34" charset="0"/>
              </a:rPr>
              <a:t>It is  a criminal offence to ‘wander abroad’ or to be ‘in any public place, street, highway, court, or passage, to beg or gather alms’ in England and Wales</a:t>
            </a:r>
          </a:p>
          <a:p>
            <a:r>
              <a:rPr lang="en-GB" sz="1800" dirty="0">
                <a:latin typeface="Arial" panose="020B0604020202020204" pitchFamily="34" charset="0"/>
                <a:cs typeface="Arial" panose="020B0604020202020204" pitchFamily="34" charset="0"/>
              </a:rPr>
              <a:t>Rough sleepers are far more frequently victims of informal use of the Vagrancy Act (and other powers) to move them on or challenge behaviour without formal caution or arrest</a:t>
            </a:r>
          </a:p>
          <a:p>
            <a:r>
              <a:rPr lang="en-GB" sz="1800" dirty="0">
                <a:latin typeface="Arial" panose="020B0604020202020204" pitchFamily="34" charset="0"/>
                <a:cs typeface="Arial" panose="020B0604020202020204" pitchFamily="34" charset="0"/>
              </a:rPr>
              <a:t>Abolished in Scotland in 1982</a:t>
            </a:r>
          </a:p>
          <a:p>
            <a:r>
              <a:rPr lang="en-GB" sz="1800" dirty="0">
                <a:latin typeface="Arial" panose="020B0604020202020204" pitchFamily="34" charset="0"/>
                <a:cs typeface="Arial" panose="020B0604020202020204" pitchFamily="34" charset="0"/>
              </a:rPr>
              <a:t>1,320 prosecutions under the Act in 2018 – an increase of 6 per cent in the preceding year</a:t>
            </a:r>
          </a:p>
          <a:p>
            <a:endParaRPr lang="en-GB" sz="1800" dirty="0">
              <a:latin typeface="Arial" panose="020B0604020202020204" pitchFamily="34" charset="0"/>
              <a:cs typeface="Arial" panose="020B0604020202020204" pitchFamily="34" charset="0"/>
            </a:endParaRPr>
          </a:p>
        </p:txBody>
      </p:sp>
      <p:sp>
        <p:nvSpPr>
          <p:cNvPr id="4" name="TextBox 3"/>
          <p:cNvSpPr txBox="1"/>
          <p:nvPr/>
        </p:nvSpPr>
        <p:spPr>
          <a:xfrm>
            <a:off x="10137913" y="5634796"/>
            <a:ext cx="2242268"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a:t>
            </a:r>
            <a:r>
              <a:rPr lang="en-GB" sz="1200" dirty="0" err="1">
                <a:solidFill>
                  <a:prstClr val="black"/>
                </a:solidFill>
                <a:latin typeface="Arial" panose="020B0604020202020204" pitchFamily="34" charset="0"/>
                <a:cs typeface="Arial" panose="020B0604020202020204" pitchFamily="34" charset="0"/>
              </a:rPr>
              <a:t>Crisi,s</a:t>
            </a:r>
            <a:r>
              <a:rPr lang="en-GB" sz="1200" dirty="0">
                <a:solidFill>
                  <a:prstClr val="black"/>
                </a:solidFill>
                <a:latin typeface="Arial" panose="020B0604020202020204" pitchFamily="34" charset="0"/>
                <a:cs typeface="Arial" panose="020B0604020202020204" pitchFamily="34" charset="0"/>
              </a:rPr>
              <a:t> 2019a)</a:t>
            </a:r>
          </a:p>
        </p:txBody>
      </p:sp>
    </p:spTree>
    <p:extLst>
      <p:ext uri="{BB962C8B-B14F-4D97-AF65-F5344CB8AC3E}">
        <p14:creationId xmlns:p14="http://schemas.microsoft.com/office/powerpoint/2010/main" val="63063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The Vagrancy Act</a:t>
            </a:r>
          </a:p>
        </p:txBody>
      </p:sp>
      <p:sp>
        <p:nvSpPr>
          <p:cNvPr id="3" name="Content Placeholder 2"/>
          <p:cNvSpPr>
            <a:spLocks noGrp="1"/>
          </p:cNvSpPr>
          <p:nvPr>
            <p:ph idx="1"/>
          </p:nvPr>
        </p:nvSpPr>
        <p:spPr/>
        <p:txBody>
          <a:bodyPr>
            <a:normAutofit/>
          </a:bodyPr>
          <a:lstStyle/>
          <a:p>
            <a:pPr marL="0" indent="0">
              <a:buNone/>
            </a:pPr>
            <a:r>
              <a:rPr lang="en-GB" sz="3200" i="1" dirty="0">
                <a:latin typeface="Arial" panose="020B0604020202020204" pitchFamily="34" charset="0"/>
                <a:cs typeface="Arial" panose="020B0604020202020204" pitchFamily="34" charset="0"/>
              </a:rPr>
              <a:t>What do you think?</a:t>
            </a:r>
          </a:p>
          <a:p>
            <a:pPr marL="0" indent="0">
              <a:buNone/>
            </a:pPr>
            <a:r>
              <a:rPr lang="en-GB" sz="3200" i="1" dirty="0">
                <a:latin typeface="Arial" panose="020B0604020202020204" pitchFamily="34" charset="0"/>
                <a:cs typeface="Arial" panose="020B0604020202020204" pitchFamily="34" charset="0"/>
              </a:rPr>
              <a:t>Are the police responsible for dealing with issues of rough sleeping and begging?</a:t>
            </a:r>
          </a:p>
          <a:p>
            <a:pPr marL="0" indent="0">
              <a:buNone/>
            </a:pPr>
            <a:r>
              <a:rPr lang="en-GB" sz="3600" b="1" i="1" dirty="0">
                <a:latin typeface="Arial" panose="020B0604020202020204" pitchFamily="34" charset="0"/>
                <a:cs typeface="Arial" panose="020B0604020202020204" pitchFamily="34" charset="0"/>
              </a:rPr>
              <a:t>                                Discuss…</a:t>
            </a:r>
          </a:p>
        </p:txBody>
      </p:sp>
    </p:spTree>
    <p:extLst>
      <p:ext uri="{BB962C8B-B14F-4D97-AF65-F5344CB8AC3E}">
        <p14:creationId xmlns:p14="http://schemas.microsoft.com/office/powerpoint/2010/main" val="3514872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Vagrancy Act</a:t>
            </a:r>
          </a:p>
        </p:txBody>
      </p:sp>
      <p:sp>
        <p:nvSpPr>
          <p:cNvPr id="3" name="Content Placeholder 2"/>
          <p:cNvSpPr>
            <a:spLocks noGrp="1"/>
          </p:cNvSpPr>
          <p:nvPr>
            <p:ph idx="1"/>
          </p:nvPr>
        </p:nvSpPr>
        <p:spPr>
          <a:xfrm>
            <a:off x="1102250" y="2469467"/>
            <a:ext cx="9987500" cy="3318936"/>
          </a:xfrm>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Many Politicians, Police Chiefs and Charities are urging the Government to Scrap the Act</a:t>
            </a:r>
          </a:p>
          <a:p>
            <a:pPr marL="0" indent="0">
              <a:buNone/>
            </a:pPr>
            <a:r>
              <a:rPr lang="en-GB" sz="2000" i="1" dirty="0">
                <a:latin typeface="Arial" panose="020B0604020202020204" pitchFamily="34" charset="0"/>
                <a:cs typeface="Arial" panose="020B0604020202020204" pitchFamily="34" charset="0"/>
              </a:rPr>
              <a:t>“We joined the job to help people who are vulnerable to exploitation and abuse, and the homeless community are more likely to be victimised owing to their housing status than other members of our communities,”</a:t>
            </a:r>
          </a:p>
          <a:p>
            <a:r>
              <a:rPr lang="en-GB" sz="2000" i="1" dirty="0">
                <a:latin typeface="Arial" panose="020B0604020202020204" pitchFamily="34" charset="0"/>
                <a:cs typeface="Arial" panose="020B0604020202020204" pitchFamily="34" charset="0"/>
              </a:rPr>
              <a:t>“We have a duty to protect them as vulnerable adults in our community. We are asked to consider how we prioritise our scant resources according to threat, risk and harm. But with begging, where’s the threat? Where’s the risk? Where’s the harm?”</a:t>
            </a:r>
          </a:p>
          <a:p>
            <a:r>
              <a:rPr lang="en-GB" sz="2200" i="1" dirty="0">
                <a:latin typeface="Arial" panose="020B0604020202020204" pitchFamily="34" charset="0"/>
                <a:cs typeface="Arial" panose="020B0604020202020204" pitchFamily="34" charset="0"/>
              </a:rPr>
              <a:t>It represents everything that’s wrong with how homeless and vulnerable people are treated. It must be scrapped.</a:t>
            </a:r>
            <a:br>
              <a:rPr lang="en-GB" sz="2000" dirty="0">
                <a:latin typeface="Arial" panose="020B0604020202020204" pitchFamily="34" charset="0"/>
                <a:cs typeface="Arial" panose="020B0604020202020204" pitchFamily="34" charset="0"/>
              </a:rPr>
            </a:br>
            <a:endParaRPr lang="en-GB" sz="2000" b="1" i="1" dirty="0">
              <a:latin typeface="Arial" panose="020B0604020202020204" pitchFamily="34" charset="0"/>
              <a:cs typeface="Arial" panose="020B0604020202020204" pitchFamily="34" charset="0"/>
            </a:endParaRPr>
          </a:p>
        </p:txBody>
      </p:sp>
      <p:sp>
        <p:nvSpPr>
          <p:cNvPr id="4" name="TextBox 3"/>
          <p:cNvSpPr txBox="1"/>
          <p:nvPr/>
        </p:nvSpPr>
        <p:spPr>
          <a:xfrm>
            <a:off x="10527527" y="5649903"/>
            <a:ext cx="248080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(Selby, 2019)</a:t>
            </a:r>
          </a:p>
        </p:txBody>
      </p:sp>
    </p:spTree>
    <p:extLst>
      <p:ext uri="{BB962C8B-B14F-4D97-AF65-F5344CB8AC3E}">
        <p14:creationId xmlns:p14="http://schemas.microsoft.com/office/powerpoint/2010/main" val="249429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52223" y="728395"/>
            <a:ext cx="6096000" cy="830997"/>
          </a:xfrm>
          <a:prstGeom prst="rect">
            <a:avLst/>
          </a:prstGeom>
        </p:spPr>
        <p:txBody>
          <a:bodyPr>
            <a:spAutoFit/>
          </a:bodyPr>
          <a:lstStyle/>
          <a:p>
            <a:r>
              <a:rPr lang="en-GB" sz="2400" b="1" dirty="0">
                <a:solidFill>
                  <a:srgbClr val="2D3235"/>
                </a:solidFill>
                <a:latin typeface="Arial" panose="020B0604020202020204" pitchFamily="34" charset="0"/>
                <a:cs typeface="Arial" panose="020B0604020202020204" pitchFamily="34" charset="0"/>
              </a:rPr>
              <a:t>Arresting people for being homeless only makes them stay homeless…</a:t>
            </a:r>
            <a:endParaRPr lang="en-GB" sz="2400" b="1" dirty="0">
              <a:latin typeface="Arial" panose="020B0604020202020204" pitchFamily="34" charset="0"/>
              <a:cs typeface="Arial" panose="020B0604020202020204" pitchFamily="34" charset="0"/>
            </a:endParaRPr>
          </a:p>
        </p:txBody>
      </p:sp>
      <p:sp>
        <p:nvSpPr>
          <p:cNvPr id="3" name="Rectangle 2"/>
          <p:cNvSpPr/>
          <p:nvPr/>
        </p:nvSpPr>
        <p:spPr>
          <a:xfrm>
            <a:off x="4916397" y="1863112"/>
            <a:ext cx="6096000" cy="923330"/>
          </a:xfrm>
          <a:prstGeom prst="rect">
            <a:avLst/>
          </a:prstGeom>
        </p:spPr>
        <p:txBody>
          <a:bodyPr>
            <a:spAutoFit/>
          </a:bodyPr>
          <a:lstStyle/>
          <a:p>
            <a:r>
              <a:rPr lang="en-GB" i="1" dirty="0">
                <a:solidFill>
                  <a:srgbClr val="2D3235"/>
                </a:solidFill>
                <a:latin typeface="Arial" panose="020B0604020202020204" pitchFamily="34" charset="0"/>
                <a:cs typeface="Arial" panose="020B0604020202020204" pitchFamily="34" charset="0"/>
              </a:rPr>
              <a:t>“You felt like a criminal, so you end up shutting down and just relying on the homeless community instead. It becomes learned behaviour”.</a:t>
            </a:r>
            <a:endParaRPr lang="en-GB" i="1" dirty="0">
              <a:latin typeface="Arial" panose="020B0604020202020204" pitchFamily="34" charset="0"/>
              <a:cs typeface="Arial" panose="020B0604020202020204" pitchFamily="34" charset="0"/>
            </a:endParaRPr>
          </a:p>
        </p:txBody>
      </p:sp>
      <p:sp>
        <p:nvSpPr>
          <p:cNvPr id="4" name="Rectangle 3"/>
          <p:cNvSpPr/>
          <p:nvPr/>
        </p:nvSpPr>
        <p:spPr>
          <a:xfrm>
            <a:off x="685419" y="3724194"/>
            <a:ext cx="6096000" cy="923330"/>
          </a:xfrm>
          <a:prstGeom prst="rect">
            <a:avLst/>
          </a:prstGeom>
        </p:spPr>
        <p:txBody>
          <a:bodyPr>
            <a:spAutoFit/>
          </a:bodyPr>
          <a:lstStyle/>
          <a:p>
            <a:r>
              <a:rPr lang="en-GB" i="1" dirty="0">
                <a:solidFill>
                  <a:srgbClr val="2D3235"/>
                </a:solidFill>
                <a:latin typeface="Arial" panose="020B0604020202020204" pitchFamily="34" charset="0"/>
                <a:cs typeface="Arial" panose="020B0604020202020204" pitchFamily="34" charset="0"/>
              </a:rPr>
              <a:t>“It would be brilliant if the Vagrancy Act could be repealed. That would help turn public opinion back to helping the homeless instead of punishing them.”</a:t>
            </a:r>
            <a:endParaRPr lang="en-GB" i="1" dirty="0">
              <a:latin typeface="Arial" panose="020B0604020202020204" pitchFamily="34" charset="0"/>
              <a:cs typeface="Arial" panose="020B0604020202020204" pitchFamily="34" charset="0"/>
            </a:endParaRPr>
          </a:p>
        </p:txBody>
      </p:sp>
      <p:pic>
        <p:nvPicPr>
          <p:cNvPr id="5" name="Picture 4" descr="Image result for homelessness"/>
          <p:cNvPicPr/>
          <p:nvPr/>
        </p:nvPicPr>
        <p:blipFill>
          <a:blip r:embed="rId2">
            <a:extLst>
              <a:ext uri="{28A0092B-C50C-407E-A947-70E740481C1C}">
                <a14:useLocalDpi xmlns:a14="http://schemas.microsoft.com/office/drawing/2010/main" val="0"/>
              </a:ext>
            </a:extLst>
          </a:blip>
          <a:srcRect/>
          <a:stretch>
            <a:fillRect/>
          </a:stretch>
        </p:blipFill>
        <p:spPr bwMode="auto">
          <a:xfrm>
            <a:off x="7086219" y="3148214"/>
            <a:ext cx="3632373" cy="2439785"/>
          </a:xfrm>
          <a:prstGeom prst="rect">
            <a:avLst/>
          </a:prstGeom>
          <a:noFill/>
          <a:ln>
            <a:noFill/>
          </a:ln>
        </p:spPr>
      </p:pic>
    </p:spTree>
    <p:extLst>
      <p:ext uri="{BB962C8B-B14F-4D97-AF65-F5344CB8AC3E}">
        <p14:creationId xmlns:p14="http://schemas.microsoft.com/office/powerpoint/2010/main" val="2332750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Overview</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Homelessness and housing are devolved policies across the UK</a:t>
            </a:r>
          </a:p>
          <a:p>
            <a:r>
              <a:rPr lang="en-GB" dirty="0">
                <a:latin typeface="Arial" panose="020B0604020202020204" pitchFamily="34" charset="0"/>
                <a:cs typeface="Arial" panose="020B0604020202020204" pitchFamily="34" charset="0"/>
              </a:rPr>
              <a:t>Data and statistics vary substantially between countries; differences in reporting categories, category definitions and reporting timeframes are key barriers to comparability across all areas of homelessness statistics</a:t>
            </a:r>
          </a:p>
          <a:p>
            <a:r>
              <a:rPr lang="en-GB" dirty="0">
                <a:latin typeface="Arial" panose="020B0604020202020204" pitchFamily="34" charset="0"/>
                <a:cs typeface="Arial" panose="020B0604020202020204" pitchFamily="34" charset="0"/>
              </a:rPr>
              <a:t>The largest categories for households seeking help for homelessness are: single-person households without children; those aged between 25 to 49 years; and males</a:t>
            </a:r>
          </a:p>
          <a:p>
            <a:endParaRPr lang="en-GB" sz="2000" dirty="0">
              <a:latin typeface="Arial" panose="020B0604020202020204" pitchFamily="34" charset="0"/>
              <a:cs typeface="Arial" panose="020B0604020202020204" pitchFamily="34" charset="0"/>
            </a:endParaRPr>
          </a:p>
        </p:txBody>
      </p:sp>
      <p:sp>
        <p:nvSpPr>
          <p:cNvPr id="4" name="TextBox 3"/>
          <p:cNvSpPr txBox="1"/>
          <p:nvPr/>
        </p:nvSpPr>
        <p:spPr>
          <a:xfrm>
            <a:off x="10384971" y="5737368"/>
            <a:ext cx="123164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(ONS, 2019)</a:t>
            </a:r>
          </a:p>
        </p:txBody>
      </p:sp>
    </p:spTree>
    <p:extLst>
      <p:ext uri="{BB962C8B-B14F-4D97-AF65-F5344CB8AC3E}">
        <p14:creationId xmlns:p14="http://schemas.microsoft.com/office/powerpoint/2010/main" val="3268278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Statistics</a:t>
            </a:r>
          </a:p>
        </p:txBody>
      </p:sp>
      <p:sp>
        <p:nvSpPr>
          <p:cNvPr id="3" name="Content Placeholder 2"/>
          <p:cNvSpPr>
            <a:spLocks noGrp="1"/>
          </p:cNvSpPr>
          <p:nvPr>
            <p:ph idx="1"/>
          </p:nvPr>
        </p:nvSpPr>
        <p:spPr/>
        <p:txBody>
          <a:bodyPr/>
          <a:lstStyle/>
          <a:p>
            <a:pPr algn="just"/>
            <a:r>
              <a:rPr lang="en-GB" dirty="0">
                <a:latin typeface="Arial" panose="020B0604020202020204" pitchFamily="34" charset="0"/>
                <a:cs typeface="Arial" panose="020B0604020202020204" pitchFamily="34" charset="0"/>
              </a:rPr>
              <a:t>Estimates for rough sleeping based on street counts suggest numbers are increasing in England, Wales and Northern Ireland, but estimates based on homelessness applications suggest numbers are decreasing in Scotland</a:t>
            </a:r>
          </a:p>
          <a:p>
            <a:pPr algn="just"/>
            <a:r>
              <a:rPr lang="en-GB" dirty="0">
                <a:latin typeface="Arial" panose="020B0604020202020204" pitchFamily="34" charset="0"/>
                <a:cs typeface="Arial" panose="020B0604020202020204" pitchFamily="34" charset="0"/>
              </a:rPr>
              <a:t>Trends suggest an increase in the complexity of homeless household needs in recent years, particularly in relation to physical and mental health conditions</a:t>
            </a:r>
          </a:p>
        </p:txBody>
      </p:sp>
      <p:sp>
        <p:nvSpPr>
          <p:cNvPr id="5" name="TextBox 4"/>
          <p:cNvSpPr txBox="1"/>
          <p:nvPr/>
        </p:nvSpPr>
        <p:spPr>
          <a:xfrm>
            <a:off x="10543592" y="5737368"/>
            <a:ext cx="104502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(ONS, 2019)</a:t>
            </a:r>
          </a:p>
        </p:txBody>
      </p:sp>
    </p:spTree>
    <p:extLst>
      <p:ext uri="{BB962C8B-B14F-4D97-AF65-F5344CB8AC3E}">
        <p14:creationId xmlns:p14="http://schemas.microsoft.com/office/powerpoint/2010/main" val="2330069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p:nvPr/>
        </p:nvPicPr>
        <p:blipFill rotWithShape="1">
          <a:blip r:embed="rId2"/>
          <a:srcRect l="71403" t="11270" r="11946" b="18401"/>
          <a:stretch/>
        </p:blipFill>
        <p:spPr bwMode="auto">
          <a:xfrm>
            <a:off x="2744124" y="605611"/>
            <a:ext cx="4260975" cy="5524845"/>
          </a:xfrm>
          <a:prstGeom prst="rect">
            <a:avLst/>
          </a:prstGeom>
          <a:ln>
            <a:noFill/>
          </a:ln>
          <a:extLst>
            <a:ext uri="{53640926-AAD7-44D8-BBD7-CCE9431645EC}">
              <a14:shadowObscured xmlns:a14="http://schemas.microsoft.com/office/drawing/2010/main"/>
            </a:ext>
          </a:extLst>
        </p:spPr>
      </p:pic>
      <p:sp>
        <p:nvSpPr>
          <p:cNvPr id="7" name="Rectangle 6"/>
          <p:cNvSpPr/>
          <p:nvPr/>
        </p:nvSpPr>
        <p:spPr>
          <a:xfrm>
            <a:off x="7307249" y="2919628"/>
            <a:ext cx="3951798" cy="646331"/>
          </a:xfrm>
          <a:prstGeom prst="rect">
            <a:avLst/>
          </a:prstGeom>
        </p:spPr>
        <p:txBody>
          <a:bodyPr wrap="square">
            <a:spAutoFit/>
          </a:bodyPr>
          <a:lstStyle/>
          <a:p>
            <a:r>
              <a:rPr lang="en-GB" sz="1200" dirty="0">
                <a:hlinkClick r:id="rId3"/>
              </a:rPr>
              <a:t>https://assets.publishing.service.gov.uk/government/uploads/system/uploads/attachment_data/file/831246/Statutory_Homelessness_Statistical_Release_Jan_to_March_2019.pdf</a:t>
            </a:r>
            <a:endParaRPr lang="en-GB" sz="1200" dirty="0"/>
          </a:p>
        </p:txBody>
      </p:sp>
    </p:spTree>
    <p:extLst>
      <p:ext uri="{BB962C8B-B14F-4D97-AF65-F5344CB8AC3E}">
        <p14:creationId xmlns:p14="http://schemas.microsoft.com/office/powerpoint/2010/main" val="7418608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51C98C-EBA1-4EE2-A92E-C2D213D4B0C7}"/>
              </a:ext>
            </a:extLst>
          </p:cNvPr>
          <p:cNvPicPr>
            <a:picLocks noChangeAspect="1"/>
          </p:cNvPicPr>
          <p:nvPr/>
        </p:nvPicPr>
        <p:blipFill rotWithShape="1">
          <a:blip r:embed="rId2"/>
          <a:srcRect l="48281" t="22501" r="26016" b="11389"/>
          <a:stretch/>
        </p:blipFill>
        <p:spPr>
          <a:xfrm>
            <a:off x="1438275" y="623279"/>
            <a:ext cx="4543425" cy="56114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F87F6D95-ACB1-470C-8CC2-20600FA6A660}"/>
              </a:ext>
            </a:extLst>
          </p:cNvPr>
          <p:cNvSpPr txBox="1"/>
          <p:nvPr/>
        </p:nvSpPr>
        <p:spPr>
          <a:xfrm>
            <a:off x="6324599" y="2814935"/>
            <a:ext cx="5324475" cy="1200329"/>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hlinkClick r:id="rId3"/>
              </a:rPr>
              <a:t>https://assets.publishing.service.gov.uk/government/uploads/system/uploads/attachment_data/file/1004845/Statutory_homelessness_release_Jan-Mar_2021.pdf</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2361238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90A5D-EA72-479F-B84D-36B5FCB53D86}"/>
              </a:ext>
            </a:extLst>
          </p:cNvPr>
          <p:cNvSpPr>
            <a:spLocks noGrp="1"/>
          </p:cNvSpPr>
          <p:nvPr>
            <p:ph type="title"/>
          </p:nvPr>
        </p:nvSpPr>
        <p:spPr>
          <a:xfrm>
            <a:off x="1228726" y="2453214"/>
            <a:ext cx="9601196" cy="103718"/>
          </a:xfrm>
        </p:spPr>
        <p:txBody>
          <a:bodyPr>
            <a:noAutofit/>
          </a:bodyPr>
          <a:lstStyle/>
          <a:p>
            <a:r>
              <a:rPr lang="en-GB" b="1" i="0" dirty="0">
                <a:effectLst/>
                <a:latin typeface="Arial" panose="020B0604020202020204" pitchFamily="34" charset="0"/>
                <a:cs typeface="Arial" panose="020B0604020202020204" pitchFamily="34" charset="0"/>
              </a:rPr>
              <a:t>Prevention and Relief </a:t>
            </a:r>
            <a:r>
              <a:rPr lang="en-GB" b="1" dirty="0">
                <a:latin typeface="Arial" panose="020B0604020202020204" pitchFamily="34" charset="0"/>
                <a:cs typeface="Arial" panose="020B0604020202020204" pitchFamily="34" charset="0"/>
              </a:rPr>
              <a:t>D</a:t>
            </a:r>
            <a:r>
              <a:rPr lang="en-GB" b="1" i="0" dirty="0">
                <a:effectLst/>
                <a:latin typeface="Arial" panose="020B0604020202020204" pitchFamily="34" charset="0"/>
                <a:cs typeface="Arial" panose="020B0604020202020204" pitchFamily="34" charset="0"/>
              </a:rPr>
              <a:t>uties</a:t>
            </a:r>
            <a:br>
              <a:rPr lang="en-GB" b="1" i="0" dirty="0">
                <a:effectLst/>
                <a:latin typeface="Arial" panose="020B0604020202020204" pitchFamily="34" charset="0"/>
                <a:cs typeface="Arial" panose="020B0604020202020204" pitchFamily="34" charset="0"/>
              </a:rPr>
            </a:br>
            <a:br>
              <a:rPr lang="en-GB" b="0" i="0" dirty="0">
                <a:solidFill>
                  <a:srgbClr val="4D5366"/>
                </a:solidFill>
                <a:effectLst/>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60EF88D-3191-43F8-B510-141DDA02C21E}"/>
              </a:ext>
            </a:extLst>
          </p:cNvPr>
          <p:cNvSpPr>
            <a:spLocks noGrp="1"/>
          </p:cNvSpPr>
          <p:nvPr>
            <p:ph idx="1"/>
          </p:nvPr>
        </p:nvSpPr>
        <p:spPr/>
        <p:txBody>
          <a:bodyPr/>
          <a:lstStyle/>
          <a:p>
            <a:r>
              <a:rPr lang="en-GB" dirty="0">
                <a:solidFill>
                  <a:schemeClr val="tx1"/>
                </a:solidFill>
                <a:latin typeface="Arial" panose="020B0604020202020204" pitchFamily="34" charset="0"/>
                <a:cs typeface="Arial" panose="020B0604020202020204" pitchFamily="34" charset="0"/>
              </a:rPr>
              <a:t>An individual/family who are at threat of</a:t>
            </a:r>
            <a:r>
              <a:rPr lang="en-GB" b="0" i="0" dirty="0">
                <a:solidFill>
                  <a:schemeClr val="tx1"/>
                </a:solidFill>
                <a:effectLst/>
                <a:latin typeface="Arial" panose="020B0604020202020204" pitchFamily="34" charset="0"/>
                <a:cs typeface="Arial" panose="020B0604020202020204" pitchFamily="34" charset="0"/>
              </a:rPr>
              <a:t> homelessness within 56 days will be owed the </a:t>
            </a:r>
            <a:r>
              <a:rPr lang="en-GB" b="1" i="0" dirty="0">
                <a:solidFill>
                  <a:schemeClr val="tx1"/>
                </a:solidFill>
                <a:effectLst/>
                <a:latin typeface="Arial" panose="020B0604020202020204" pitchFamily="34" charset="0"/>
                <a:cs typeface="Arial" panose="020B0604020202020204" pitchFamily="34" charset="0"/>
              </a:rPr>
              <a:t>Prevention Duty.</a:t>
            </a:r>
          </a:p>
          <a:p>
            <a:r>
              <a:rPr lang="en-GB" dirty="0">
                <a:solidFill>
                  <a:schemeClr val="tx1"/>
                </a:solidFill>
                <a:latin typeface="Arial" panose="020B0604020202020204" pitchFamily="34" charset="0"/>
                <a:cs typeface="Arial" panose="020B0604020202020204" pitchFamily="34" charset="0"/>
              </a:rPr>
              <a:t>During this period the LA </a:t>
            </a:r>
            <a:r>
              <a:rPr lang="en-GB" b="0" i="0" dirty="0">
                <a:solidFill>
                  <a:schemeClr val="tx1"/>
                </a:solidFill>
                <a:effectLst/>
                <a:latin typeface="source sans pro" panose="020B0503030403020204" pitchFamily="34" charset="0"/>
              </a:rPr>
              <a:t>must take reasonable steps to prevent any eligible applicant from becoming homeless, regardless of priority need status, intentionality and whether they have a local connection.</a:t>
            </a:r>
          </a:p>
          <a:p>
            <a:r>
              <a:rPr lang="en-GB" dirty="0">
                <a:solidFill>
                  <a:schemeClr val="tx1"/>
                </a:solidFill>
                <a:latin typeface="source sans pro" panose="020B0503030403020204" pitchFamily="34" charset="0"/>
                <a:cs typeface="Arial" panose="020B0604020202020204" pitchFamily="34" charset="0"/>
              </a:rPr>
              <a:t>This may mean assistance to stay in existing accommodation or help to find new accommodation</a:t>
            </a:r>
            <a:endParaRPr lang="en-GB"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E6669BD-4110-4169-B04B-552F76D8F907}"/>
              </a:ext>
            </a:extLst>
          </p:cNvPr>
          <p:cNvSpPr txBox="1"/>
          <p:nvPr/>
        </p:nvSpPr>
        <p:spPr>
          <a:xfrm>
            <a:off x="9391650" y="5674786"/>
            <a:ext cx="25146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(City of Westminster, 2020)</a:t>
            </a:r>
          </a:p>
        </p:txBody>
      </p:sp>
    </p:spTree>
    <p:extLst>
      <p:ext uri="{BB962C8B-B14F-4D97-AF65-F5344CB8AC3E}">
        <p14:creationId xmlns:p14="http://schemas.microsoft.com/office/powerpoint/2010/main" val="339038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13434-6F1F-4B1D-9643-5BB18E50F1E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Relief Duty</a:t>
            </a:r>
          </a:p>
        </p:txBody>
      </p:sp>
      <p:sp>
        <p:nvSpPr>
          <p:cNvPr id="3" name="Content Placeholder 2">
            <a:extLst>
              <a:ext uri="{FF2B5EF4-FFF2-40B4-BE49-F238E27FC236}">
                <a16:creationId xmlns:a16="http://schemas.microsoft.com/office/drawing/2014/main" id="{2D463543-7A25-479F-9364-4A8B32F929D3}"/>
              </a:ext>
            </a:extLst>
          </p:cNvPr>
          <p:cNvSpPr>
            <a:spLocks noGrp="1"/>
          </p:cNvSpPr>
          <p:nvPr>
            <p:ph idx="1"/>
          </p:nvPr>
        </p:nvSpPr>
        <p:spPr>
          <a:xfrm>
            <a:off x="581024" y="2556932"/>
            <a:ext cx="11115675" cy="3318936"/>
          </a:xfrm>
        </p:spPr>
        <p:txBody>
          <a:bodyPr/>
          <a:lstStyle/>
          <a:p>
            <a:r>
              <a:rPr lang="en-GB" dirty="0">
                <a:solidFill>
                  <a:schemeClr val="tx1"/>
                </a:solidFill>
                <a:latin typeface="Arial" panose="020B0604020202020204" pitchFamily="34" charset="0"/>
                <a:cs typeface="Arial" panose="020B0604020202020204" pitchFamily="34" charset="0"/>
              </a:rPr>
              <a:t>If a person is homeless they will be entitled to </a:t>
            </a:r>
            <a:r>
              <a:rPr lang="en-GB" b="1" dirty="0">
                <a:solidFill>
                  <a:schemeClr val="tx1"/>
                </a:solidFill>
                <a:latin typeface="Arial" panose="020B0604020202020204" pitchFamily="34" charset="0"/>
                <a:cs typeface="Arial" panose="020B0604020202020204" pitchFamily="34" charset="0"/>
              </a:rPr>
              <a:t>Relief Duty</a:t>
            </a:r>
            <a:endParaRPr lang="en-GB" dirty="0">
              <a:solidFill>
                <a:schemeClr val="tx1"/>
              </a:solidFill>
              <a:latin typeface="Arial" panose="020B0604020202020204" pitchFamily="34" charset="0"/>
              <a:cs typeface="Arial" panose="020B0604020202020204" pitchFamily="34" charset="0"/>
            </a:endParaRPr>
          </a:p>
          <a:p>
            <a:pPr algn="l"/>
            <a:r>
              <a:rPr lang="en-GB" b="0" i="0" dirty="0">
                <a:solidFill>
                  <a:schemeClr val="tx1"/>
                </a:solidFill>
                <a:effectLst/>
                <a:latin typeface="Arial" panose="020B0604020202020204" pitchFamily="34" charset="0"/>
                <a:cs typeface="Arial" panose="020B0604020202020204" pitchFamily="34" charset="0"/>
              </a:rPr>
              <a:t>During the </a:t>
            </a:r>
            <a:r>
              <a:rPr lang="en-GB" b="1" i="0" dirty="0">
                <a:solidFill>
                  <a:schemeClr val="tx1"/>
                </a:solidFill>
                <a:effectLst/>
                <a:latin typeface="Arial" panose="020B0604020202020204" pitchFamily="34" charset="0"/>
                <a:cs typeface="Arial" panose="020B0604020202020204" pitchFamily="34" charset="0"/>
              </a:rPr>
              <a:t>Relief Duty </a:t>
            </a:r>
            <a:r>
              <a:rPr lang="en-GB" b="0" i="0" dirty="0">
                <a:solidFill>
                  <a:schemeClr val="tx1"/>
                </a:solidFill>
                <a:effectLst/>
                <a:latin typeface="Arial" panose="020B0604020202020204" pitchFamily="34" charset="0"/>
                <a:cs typeface="Arial" panose="020B0604020202020204" pitchFamily="34" charset="0"/>
              </a:rPr>
              <a:t>the LA  must take reasonable steps to help   secure suitable accommodation.</a:t>
            </a:r>
          </a:p>
          <a:p>
            <a:pPr algn="l"/>
            <a:r>
              <a:rPr lang="en-GB" b="0" i="0" dirty="0">
                <a:solidFill>
                  <a:schemeClr val="tx1"/>
                </a:solidFill>
                <a:effectLst/>
                <a:latin typeface="Arial" panose="020B0604020202020204" pitchFamily="34" charset="0"/>
                <a:cs typeface="Arial" panose="020B0604020202020204" pitchFamily="34" charset="0"/>
              </a:rPr>
              <a:t>The </a:t>
            </a:r>
            <a:r>
              <a:rPr lang="en-GB" b="1" i="0" dirty="0">
                <a:solidFill>
                  <a:schemeClr val="tx1"/>
                </a:solidFill>
                <a:effectLst/>
                <a:latin typeface="Arial" panose="020B0604020202020204" pitchFamily="34" charset="0"/>
                <a:cs typeface="Arial" panose="020B0604020202020204" pitchFamily="34" charset="0"/>
              </a:rPr>
              <a:t>Relief Duty </a:t>
            </a:r>
            <a:r>
              <a:rPr lang="en-GB" b="0" i="0" dirty="0">
                <a:solidFill>
                  <a:schemeClr val="tx1"/>
                </a:solidFill>
                <a:effectLst/>
                <a:latin typeface="Arial" panose="020B0604020202020204" pitchFamily="34" charset="0"/>
                <a:cs typeface="Arial" panose="020B0604020202020204" pitchFamily="34" charset="0"/>
              </a:rPr>
              <a:t>lasts for up to 56 days and is available to all households who are homeless and eligible, regardless of whether they have a priority need.</a:t>
            </a:r>
            <a:br>
              <a:rPr lang="en-GB" dirty="0">
                <a:solidFill>
                  <a:schemeClr val="tx1"/>
                </a:solidFill>
                <a:latin typeface="Arial" panose="020B0604020202020204" pitchFamily="34" charset="0"/>
                <a:cs typeface="Arial" panose="020B0604020202020204" pitchFamily="34" charset="0"/>
              </a:rPr>
            </a:br>
            <a:endParaRPr lang="en-GB"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D7D2EE2-8C44-47A9-A90B-A30009F55958}"/>
              </a:ext>
            </a:extLst>
          </p:cNvPr>
          <p:cNvSpPr txBox="1"/>
          <p:nvPr/>
        </p:nvSpPr>
        <p:spPr>
          <a:xfrm>
            <a:off x="9429751" y="5598869"/>
            <a:ext cx="2352674"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(City of Westminster, 2020)</a:t>
            </a:r>
          </a:p>
        </p:txBody>
      </p:sp>
    </p:spTree>
    <p:extLst>
      <p:ext uri="{BB962C8B-B14F-4D97-AF65-F5344CB8AC3E}">
        <p14:creationId xmlns:p14="http://schemas.microsoft.com/office/powerpoint/2010/main" val="1449498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UK Government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Rough Sleeping Strategy</a:t>
            </a:r>
          </a:p>
        </p:txBody>
      </p:sp>
      <p:sp>
        <p:nvSpPr>
          <p:cNvPr id="3" name="Content Placeholder 2"/>
          <p:cNvSpPr>
            <a:spLocks noGrp="1"/>
          </p:cNvSpPr>
          <p:nvPr>
            <p:ph idx="1"/>
          </p:nvPr>
        </p:nvSpPr>
        <p:spPr>
          <a:xfrm>
            <a:off x="1295402" y="2540284"/>
            <a:ext cx="9601196" cy="3318936"/>
          </a:xfrm>
        </p:spPr>
        <p:txBody>
          <a:bodyPr>
            <a:normAutofit fontScale="92500"/>
          </a:bodyPr>
          <a:lstStyle/>
          <a:p>
            <a:r>
              <a:rPr lang="en-GB" sz="2000" dirty="0">
                <a:latin typeface="Arial" panose="020B0604020202020204" pitchFamily="34" charset="0"/>
                <a:cs typeface="Arial" panose="020B0604020202020204" pitchFamily="34" charset="0"/>
              </a:rPr>
              <a:t>Aims to halve rough sleeping by 2022 and end it by 2027</a:t>
            </a:r>
          </a:p>
          <a:p>
            <a:r>
              <a:rPr lang="en-GB" sz="2000" dirty="0">
                <a:latin typeface="Arial" panose="020B0604020202020204" pitchFamily="34" charset="0"/>
                <a:cs typeface="Arial" panose="020B0604020202020204" pitchFamily="34" charset="0"/>
              </a:rPr>
              <a:t>Lay the foundations for a system focused on prevention, early intervention, and a rapid rehousing approach to recovery</a:t>
            </a:r>
          </a:p>
          <a:p>
            <a:pPr marL="0" indent="0">
              <a:buNone/>
            </a:pPr>
            <a:r>
              <a:rPr lang="en-GB" sz="2000" b="1" dirty="0">
                <a:latin typeface="Arial" panose="020B0604020202020204" pitchFamily="34" charset="0"/>
                <a:cs typeface="Arial" panose="020B0604020202020204" pitchFamily="34" charset="0"/>
              </a:rPr>
              <a:t>Rough Sleeping Initiative</a:t>
            </a:r>
          </a:p>
          <a:p>
            <a:r>
              <a:rPr lang="en-GB" sz="2000" dirty="0">
                <a:latin typeface="Arial" panose="020B0604020202020204" pitchFamily="34" charset="0"/>
                <a:cs typeface="Arial" panose="020B0604020202020204" pitchFamily="34" charset="0"/>
              </a:rPr>
              <a:t>Funding of £30 million across 83 LA areas</a:t>
            </a:r>
          </a:p>
          <a:p>
            <a:r>
              <a:rPr lang="en-GB" sz="2000" dirty="0">
                <a:latin typeface="Arial" panose="020B0604020202020204" pitchFamily="34" charset="0"/>
                <a:cs typeface="Arial" panose="020B0604020202020204" pitchFamily="34" charset="0"/>
              </a:rPr>
              <a:t>Funding 500 new rough sleeping coordinators, outreach workers and support workers</a:t>
            </a:r>
          </a:p>
          <a:p>
            <a:r>
              <a:rPr lang="en-GB" sz="2000" dirty="0">
                <a:latin typeface="Arial" panose="020B0604020202020204" pitchFamily="34" charset="0"/>
                <a:cs typeface="Arial" panose="020B0604020202020204" pitchFamily="34" charset="0"/>
              </a:rPr>
              <a:t>Rough sleeping support service- support LA’s to work with non-UK rough sleepers</a:t>
            </a:r>
          </a:p>
          <a:p>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6755295" y="5859220"/>
            <a:ext cx="468331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(Ministry of Housing, Communities and Local Government, 2018)</a:t>
            </a:r>
          </a:p>
        </p:txBody>
      </p:sp>
    </p:spTree>
    <p:extLst>
      <p:ext uri="{BB962C8B-B14F-4D97-AF65-F5344CB8AC3E}">
        <p14:creationId xmlns:p14="http://schemas.microsoft.com/office/powerpoint/2010/main" val="2917921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Homeless in Cardiff</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hlinkClick r:id="rId2"/>
              </a:rPr>
              <a:t>https://www.youtube.com/watch?v=cUFKgKoGfxQ</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https://www.youtube.com/watch?v=TRRbCzZH_HY</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Ross Kemp</a:t>
            </a:r>
          </a:p>
          <a:p>
            <a:r>
              <a:rPr lang="en-GB" dirty="0">
                <a:latin typeface="Arial" panose="020B0604020202020204" pitchFamily="34" charset="0"/>
                <a:cs typeface="Arial" panose="020B0604020202020204" pitchFamily="34" charset="0"/>
                <a:hlinkClick r:id="rId4"/>
              </a:rPr>
              <a:t>https://www.youtube.com/watch?v=Oyh_Ju93fHU</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87976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1864" y="1025718"/>
            <a:ext cx="4015409" cy="646331"/>
          </a:xfrm>
          <a:prstGeom prst="rect">
            <a:avLst/>
          </a:prstGeom>
          <a:noFill/>
        </p:spPr>
        <p:txBody>
          <a:bodyPr wrap="square" rtlCol="0">
            <a:spAutoFit/>
          </a:bodyPr>
          <a:lstStyle/>
          <a:p>
            <a:pPr algn="ctr"/>
            <a:r>
              <a:rPr lang="en-GB" b="1" dirty="0">
                <a:solidFill>
                  <a:srgbClr val="000000"/>
                </a:solidFill>
                <a:latin typeface="Arial" panose="020B0604020202020204" pitchFamily="34" charset="0"/>
                <a:cs typeface="Arial" panose="020B0604020202020204" pitchFamily="34" charset="0"/>
              </a:rPr>
              <a:t>On average, homeless people die at just 44 years old</a:t>
            </a:r>
            <a:endParaRPr lang="en-GB" b="1" i="0" dirty="0">
              <a:solidFill>
                <a:srgbClr val="000000"/>
              </a:solidFill>
              <a:effectLst/>
              <a:latin typeface="Arial" panose="020B0604020202020204" pitchFamily="34" charset="0"/>
              <a:cs typeface="Arial" panose="020B0604020202020204" pitchFamily="34" charset="0"/>
            </a:endParaRPr>
          </a:p>
        </p:txBody>
      </p:sp>
      <p:sp>
        <p:nvSpPr>
          <p:cNvPr id="3" name="TextBox 2"/>
          <p:cNvSpPr txBox="1"/>
          <p:nvPr/>
        </p:nvSpPr>
        <p:spPr>
          <a:xfrm>
            <a:off x="6154309" y="1542553"/>
            <a:ext cx="3562185" cy="923330"/>
          </a:xfrm>
          <a:prstGeom prst="rect">
            <a:avLst/>
          </a:prstGeom>
          <a:noFill/>
        </p:spPr>
        <p:txBody>
          <a:bodyPr wrap="square" rtlCol="0">
            <a:spAutoFit/>
          </a:bodyPr>
          <a:lstStyle/>
          <a:p>
            <a:pPr algn="ctr"/>
            <a:r>
              <a:rPr lang="en-GB" dirty="0">
                <a:solidFill>
                  <a:srgbClr val="4F4F4F"/>
                </a:solidFill>
                <a:latin typeface="Arial" panose="020B0604020202020204" pitchFamily="34" charset="0"/>
                <a:cs typeface="Arial" panose="020B0604020202020204" pitchFamily="34" charset="0"/>
              </a:rPr>
              <a:t>People sleeping on the street are almost 17 times more likely to have been victims of violence</a:t>
            </a:r>
            <a:endParaRPr lang="en-GB" dirty="0">
              <a:latin typeface="Arial" panose="020B0604020202020204" pitchFamily="34" charset="0"/>
              <a:cs typeface="Arial" panose="020B0604020202020204" pitchFamily="34" charset="0"/>
            </a:endParaRPr>
          </a:p>
        </p:txBody>
      </p:sp>
      <p:sp>
        <p:nvSpPr>
          <p:cNvPr id="5" name="Rectangle 4"/>
          <p:cNvSpPr/>
          <p:nvPr/>
        </p:nvSpPr>
        <p:spPr>
          <a:xfrm>
            <a:off x="1282809" y="2871919"/>
            <a:ext cx="6096000" cy="923330"/>
          </a:xfrm>
          <a:prstGeom prst="rect">
            <a:avLst/>
          </a:prstGeom>
        </p:spPr>
        <p:txBody>
          <a:bodyPr>
            <a:spAutoFit/>
          </a:bodyPr>
          <a:lstStyle/>
          <a:p>
            <a:pPr algn="ctr"/>
            <a:r>
              <a:rPr lang="en-GB" dirty="0">
                <a:solidFill>
                  <a:srgbClr val="4F4F4F"/>
                </a:solidFill>
                <a:latin typeface="Arial" panose="020B0604020202020204" pitchFamily="34" charset="0"/>
                <a:cs typeface="Arial" panose="020B0604020202020204" pitchFamily="34" charset="0"/>
              </a:rPr>
              <a:t>More than one in three people sleeping rough have been deliberately hit or kicked or experienced some other form of violence whilst homeless.</a:t>
            </a:r>
            <a:endParaRPr lang="en-GB" dirty="0">
              <a:latin typeface="Arial" panose="020B0604020202020204" pitchFamily="34" charset="0"/>
              <a:cs typeface="Arial" panose="020B0604020202020204" pitchFamily="34" charset="0"/>
            </a:endParaRPr>
          </a:p>
        </p:txBody>
      </p:sp>
      <p:sp>
        <p:nvSpPr>
          <p:cNvPr id="6" name="TextBox 5"/>
          <p:cNvSpPr txBox="1"/>
          <p:nvPr/>
        </p:nvSpPr>
        <p:spPr>
          <a:xfrm>
            <a:off x="5653377" y="4285753"/>
            <a:ext cx="4738977" cy="923330"/>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Homeless people are over nine times more likely to take their own life than the general population.</a:t>
            </a:r>
          </a:p>
        </p:txBody>
      </p:sp>
      <p:sp>
        <p:nvSpPr>
          <p:cNvPr id="7" name="TextBox 6"/>
          <p:cNvSpPr txBox="1"/>
          <p:nvPr/>
        </p:nvSpPr>
        <p:spPr>
          <a:xfrm>
            <a:off x="10678602" y="5757233"/>
            <a:ext cx="2170706" cy="276999"/>
          </a:xfrm>
          <a:prstGeom prst="rect">
            <a:avLst/>
          </a:prstGeom>
          <a:noFill/>
        </p:spPr>
        <p:txBody>
          <a:bodyPr wrap="square" rtlCol="0">
            <a:spAutoFit/>
          </a:bodyPr>
          <a:lstStyle/>
          <a:p>
            <a:r>
              <a:rPr lang="en-GB" sz="1200" dirty="0">
                <a:latin typeface="+mj-lt"/>
              </a:rPr>
              <a:t>(Crisis, 2019)</a:t>
            </a:r>
          </a:p>
        </p:txBody>
      </p:sp>
      <p:sp>
        <p:nvSpPr>
          <p:cNvPr id="8" name="AutoShape 2" descr="Image result for free images of homelessnes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latin typeface="+mj-lt"/>
            </a:endParaRPr>
          </a:p>
        </p:txBody>
      </p:sp>
      <p:pic>
        <p:nvPicPr>
          <p:cNvPr id="9" name="Picture 8" descr="C:\Users\j.davies1\AppData\Local\Microsoft\Windows\INetCache\Content.MSO\B2669B0F.tmp"/>
          <p:cNvPicPr/>
          <p:nvPr/>
        </p:nvPicPr>
        <p:blipFill rotWithShape="1">
          <a:blip r:embed="rId2">
            <a:extLst>
              <a:ext uri="{28A0092B-C50C-407E-A947-70E740481C1C}">
                <a14:useLocalDpi xmlns:a14="http://schemas.microsoft.com/office/drawing/2010/main" val="0"/>
              </a:ext>
            </a:extLst>
          </a:blip>
          <a:srcRect b="9089"/>
          <a:stretch/>
        </p:blipFill>
        <p:spPr bwMode="auto">
          <a:xfrm>
            <a:off x="8334098" y="2509989"/>
            <a:ext cx="2520950" cy="1647190"/>
          </a:xfrm>
          <a:prstGeom prst="rect">
            <a:avLst/>
          </a:prstGeom>
          <a:noFill/>
          <a:ln>
            <a:noFill/>
          </a:ln>
          <a:extLst>
            <a:ext uri="{53640926-AAD7-44D8-BBD7-CCE9431645EC}">
              <a14:shadowObscured xmlns:a14="http://schemas.microsoft.com/office/drawing/2010/main"/>
            </a:ext>
          </a:extLst>
        </p:spPr>
      </p:pic>
      <p:pic>
        <p:nvPicPr>
          <p:cNvPr id="10" name="Picture 9" descr="C:\Users\j.davies1\AppData\Local\Microsoft\Windows\INetCache\Content.MSO\675F9872.tmp"/>
          <p:cNvPicPr/>
          <p:nvPr/>
        </p:nvPicPr>
        <p:blipFill>
          <a:blip r:embed="rId3">
            <a:extLst>
              <a:ext uri="{28A0092B-C50C-407E-A947-70E740481C1C}">
                <a14:useLocalDpi xmlns:a14="http://schemas.microsoft.com/office/drawing/2010/main" val="0"/>
              </a:ext>
            </a:extLst>
          </a:blip>
          <a:srcRect/>
          <a:stretch>
            <a:fillRect/>
          </a:stretch>
        </p:blipFill>
        <p:spPr bwMode="auto">
          <a:xfrm>
            <a:off x="1581937" y="4085872"/>
            <a:ext cx="2619375" cy="1746250"/>
          </a:xfrm>
          <a:prstGeom prst="rect">
            <a:avLst/>
          </a:prstGeom>
          <a:noFill/>
          <a:ln>
            <a:noFill/>
          </a:ln>
        </p:spPr>
      </p:pic>
    </p:spTree>
    <p:extLst>
      <p:ext uri="{BB962C8B-B14F-4D97-AF65-F5344CB8AC3E}">
        <p14:creationId xmlns:p14="http://schemas.microsoft.com/office/powerpoint/2010/main" val="115148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1864" y="2361537"/>
            <a:ext cx="9732397" cy="1754326"/>
          </a:xfrm>
          <a:prstGeom prst="rect">
            <a:avLst/>
          </a:prstGeom>
          <a:noFill/>
        </p:spPr>
        <p:txBody>
          <a:bodyPr wrap="square" rtlCol="0">
            <a:spAutoFit/>
          </a:bodyPr>
          <a:lstStyle/>
          <a:p>
            <a:pPr algn="ctr"/>
            <a:r>
              <a:rPr lang="en-GB" sz="5400" i="1" dirty="0">
                <a:latin typeface="Arial" panose="020B0604020202020204" pitchFamily="34" charset="0"/>
                <a:cs typeface="Arial" panose="020B0604020202020204" pitchFamily="34" charset="0"/>
              </a:rPr>
              <a:t>Can We Trust these Statistics?</a:t>
            </a:r>
          </a:p>
          <a:p>
            <a:pPr algn="ctr"/>
            <a:r>
              <a:rPr lang="en-GB" sz="5400" i="1" dirty="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32876910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3855B-5AFD-497B-93C5-96149A8DBAE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Homelessness in Birmingham</a:t>
            </a:r>
          </a:p>
        </p:txBody>
      </p:sp>
      <p:sp>
        <p:nvSpPr>
          <p:cNvPr id="3" name="Content Placeholder 2">
            <a:extLst>
              <a:ext uri="{FF2B5EF4-FFF2-40B4-BE49-F238E27FC236}">
                <a16:creationId xmlns:a16="http://schemas.microsoft.com/office/drawing/2014/main" id="{7F5C2DF1-6112-42EA-A2AE-E23210DD67DD}"/>
              </a:ext>
            </a:extLst>
          </p:cNvPr>
          <p:cNvSpPr>
            <a:spLocks noGrp="1"/>
          </p:cNvSpPr>
          <p:nvPr>
            <p:ph idx="1"/>
          </p:nvPr>
        </p:nvSpPr>
        <p:spPr>
          <a:xfrm>
            <a:off x="792480" y="2462784"/>
            <a:ext cx="10509504" cy="3706368"/>
          </a:xfrm>
        </p:spPr>
        <p:txBody>
          <a:bodyPr>
            <a:normAutofit fontScale="92500" lnSpcReduction="10000"/>
          </a:bodyPr>
          <a:lstStyle/>
          <a:p>
            <a:r>
              <a:rPr lang="en-GB" b="0" i="0" dirty="0">
                <a:solidFill>
                  <a:schemeClr val="tx1"/>
                </a:solidFill>
                <a:effectLst/>
                <a:latin typeface="Arial" panose="020B0604020202020204" pitchFamily="34" charset="0"/>
                <a:cs typeface="Arial" panose="020B0604020202020204" pitchFamily="34" charset="0"/>
              </a:rPr>
              <a:t>According to </a:t>
            </a:r>
            <a:r>
              <a:rPr lang="en-GB" dirty="0">
                <a:solidFill>
                  <a:schemeClr val="tx1"/>
                </a:solidFill>
                <a:latin typeface="Arial" panose="020B0604020202020204" pitchFamily="34" charset="0"/>
                <a:cs typeface="Arial" panose="020B0604020202020204" pitchFamily="34" charset="0"/>
              </a:rPr>
              <a:t>Statista</a:t>
            </a:r>
            <a:r>
              <a:rPr lang="en-GB" b="0" i="0" dirty="0">
                <a:solidFill>
                  <a:schemeClr val="tx1"/>
                </a:solidFill>
                <a:effectLst/>
                <a:latin typeface="Arial" panose="020B0604020202020204" pitchFamily="34" charset="0"/>
                <a:cs typeface="Arial" panose="020B0604020202020204" pitchFamily="34" charset="0"/>
              </a:rPr>
              <a:t>, more than 1,300 homeless people died in Britain during 2022, a </a:t>
            </a:r>
            <a:r>
              <a:rPr lang="en-GB" dirty="0">
                <a:solidFill>
                  <a:schemeClr val="tx1"/>
                </a:solidFill>
                <a:latin typeface="Arial" panose="020B0604020202020204" pitchFamily="34" charset="0"/>
                <a:cs typeface="Arial" panose="020B0604020202020204" pitchFamily="34" charset="0"/>
              </a:rPr>
              <a:t>massive 85</a:t>
            </a:r>
            <a:r>
              <a:rPr lang="en-GB" b="0" i="0" dirty="0">
                <a:solidFill>
                  <a:schemeClr val="tx1"/>
                </a:solidFill>
                <a:effectLst/>
                <a:latin typeface="Arial" panose="020B0604020202020204" pitchFamily="34" charset="0"/>
                <a:cs typeface="Arial" panose="020B0604020202020204" pitchFamily="34" charset="0"/>
              </a:rPr>
              <a:t>% increase </a:t>
            </a:r>
            <a:r>
              <a:rPr lang="en-GB" dirty="0">
                <a:solidFill>
                  <a:schemeClr val="tx1"/>
                </a:solidFill>
                <a:latin typeface="Arial" panose="020B0604020202020204" pitchFamily="34" charset="0"/>
                <a:cs typeface="Arial" panose="020B0604020202020204" pitchFamily="34" charset="0"/>
              </a:rPr>
              <a:t>since</a:t>
            </a:r>
            <a:r>
              <a:rPr lang="en-GB" b="0" i="0" dirty="0">
                <a:solidFill>
                  <a:schemeClr val="tx1"/>
                </a:solidFill>
                <a:effectLst/>
                <a:latin typeface="Arial" panose="020B0604020202020204" pitchFamily="34" charset="0"/>
                <a:cs typeface="Arial" panose="020B0604020202020204" pitchFamily="34" charset="0"/>
              </a:rPr>
              <a:t> 2019. </a:t>
            </a:r>
            <a:r>
              <a:rPr lang="en-GB" sz="1200" b="0" i="0" dirty="0">
                <a:solidFill>
                  <a:schemeClr val="tx1"/>
                </a:solidFill>
                <a:effectLst/>
                <a:latin typeface="Arial" panose="020B0604020202020204" pitchFamily="34" charset="0"/>
                <a:cs typeface="Arial" panose="020B0604020202020204" pitchFamily="34" charset="0"/>
              </a:rPr>
              <a:t>(Fleck, 2023) </a:t>
            </a:r>
          </a:p>
          <a:p>
            <a:r>
              <a:rPr lang="en-GB" b="0" i="0" dirty="0">
                <a:solidFill>
                  <a:schemeClr val="tx1"/>
                </a:solidFill>
                <a:effectLst/>
                <a:latin typeface="Arial" panose="020B0604020202020204" pitchFamily="34" charset="0"/>
                <a:cs typeface="Arial" panose="020B0604020202020204" pitchFamily="34" charset="0"/>
              </a:rPr>
              <a:t>Birmingham with 23 deaths had the highest recorded number for any local authority in England and Wales in 2021.</a:t>
            </a:r>
          </a:p>
          <a:p>
            <a:r>
              <a:rPr lang="en-GB" dirty="0">
                <a:solidFill>
                  <a:schemeClr val="tx1"/>
                </a:solidFill>
                <a:latin typeface="Arial" panose="020B0604020202020204" pitchFamily="34" charset="0"/>
                <a:cs typeface="Arial" panose="020B0604020202020204" pitchFamily="34" charset="0"/>
              </a:rPr>
              <a:t>In 2023 Birmingham, was one of a number of councils which refused to contribute to research conducted by Museum of Homelessness which found that most deaths of homeless occur among those in temporary accommodation and not rough sleepers! </a:t>
            </a:r>
            <a:r>
              <a:rPr lang="en-GB" sz="1300" dirty="0">
                <a:solidFill>
                  <a:schemeClr val="tx1"/>
                </a:solidFill>
                <a:latin typeface="Arial" panose="020B0604020202020204" pitchFamily="34" charset="0"/>
                <a:cs typeface="Arial" panose="020B0604020202020204" pitchFamily="34" charset="0"/>
                <a:hlinkClick r:id="rId2"/>
              </a:rPr>
              <a:t>https://www.independent.co.uk/news/uk/home-news/homelessness-councils-deaths-2022-homeless-b2322592.html</a:t>
            </a:r>
            <a:r>
              <a:rPr lang="en-GB" sz="1300" dirty="0">
                <a:solidFill>
                  <a:schemeClr val="tx1"/>
                </a:solidFill>
                <a:latin typeface="Arial" panose="020B0604020202020204" pitchFamily="34" charset="0"/>
                <a:cs typeface="Arial" panose="020B0604020202020204" pitchFamily="34" charset="0"/>
              </a:rPr>
              <a:t> </a:t>
            </a:r>
            <a:endParaRPr lang="en-GB" sz="1300" b="0" i="0" dirty="0">
              <a:solidFill>
                <a:schemeClr val="tx1"/>
              </a:solidFill>
              <a:effectLst/>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hlinkClick r:id="rId3"/>
              </a:rPr>
              <a:t>https://www.youtube.com/watch?v=W2Wj14W3rEk</a:t>
            </a:r>
            <a:r>
              <a:rPr lang="en-GB" dirty="0">
                <a:solidFill>
                  <a:schemeClr val="tx1"/>
                </a:solidFill>
                <a:latin typeface="Arial" panose="020B0604020202020204" pitchFamily="34" charset="0"/>
                <a:cs typeface="Arial" panose="020B0604020202020204" pitchFamily="34" charset="0"/>
              </a:rPr>
              <a:t>  (21 Minutes)</a:t>
            </a:r>
          </a:p>
        </p:txBody>
      </p:sp>
    </p:spTree>
    <p:extLst>
      <p:ext uri="{BB962C8B-B14F-4D97-AF65-F5344CB8AC3E}">
        <p14:creationId xmlns:p14="http://schemas.microsoft.com/office/powerpoint/2010/main" val="26591424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E58FA-8F8C-4AFF-B265-0BF806BFEEF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Homelessness in the Pandemic</a:t>
            </a:r>
          </a:p>
        </p:txBody>
      </p:sp>
      <p:sp>
        <p:nvSpPr>
          <p:cNvPr id="3" name="Content Placeholder 2">
            <a:extLst>
              <a:ext uri="{FF2B5EF4-FFF2-40B4-BE49-F238E27FC236}">
                <a16:creationId xmlns:a16="http://schemas.microsoft.com/office/drawing/2014/main" id="{0E4EA9B6-F370-4CF3-B7D3-73A100F68834}"/>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Everyone In Campaign- </a:t>
            </a:r>
          </a:p>
          <a:p>
            <a:r>
              <a:rPr lang="en-GB" dirty="0">
                <a:latin typeface="Arial" panose="020B0604020202020204" pitchFamily="34" charset="0"/>
                <a:cs typeface="Arial" panose="020B0604020202020204" pitchFamily="34" charset="0"/>
              </a:rPr>
              <a:t>What is this? (look it up)</a:t>
            </a:r>
          </a:p>
          <a:p>
            <a:r>
              <a:rPr lang="en-GB" dirty="0">
                <a:latin typeface="Arial" panose="020B0604020202020204" pitchFamily="34" charset="0"/>
                <a:cs typeface="Arial" panose="020B0604020202020204" pitchFamily="34" charset="0"/>
              </a:rPr>
              <a:t>Do you think this is effective?</a:t>
            </a:r>
          </a:p>
          <a:p>
            <a:r>
              <a:rPr lang="en-GB" dirty="0">
                <a:latin typeface="Arial" panose="020B0604020202020204" pitchFamily="34" charset="0"/>
                <a:cs typeface="Arial" panose="020B0604020202020204" pitchFamily="34" charset="0"/>
              </a:rPr>
              <a:t>What happened when the Covid19 crisis was over? </a:t>
            </a:r>
          </a:p>
        </p:txBody>
      </p:sp>
    </p:spTree>
    <p:extLst>
      <p:ext uri="{BB962C8B-B14F-4D97-AF65-F5344CB8AC3E}">
        <p14:creationId xmlns:p14="http://schemas.microsoft.com/office/powerpoint/2010/main" val="2193164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E58FA-8F8C-4AFF-B265-0BF806BFEEF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Homelessness in the Pandemic</a:t>
            </a:r>
          </a:p>
        </p:txBody>
      </p:sp>
      <p:sp>
        <p:nvSpPr>
          <p:cNvPr id="3" name="Content Placeholder 2">
            <a:extLst>
              <a:ext uri="{FF2B5EF4-FFF2-40B4-BE49-F238E27FC236}">
                <a16:creationId xmlns:a16="http://schemas.microsoft.com/office/drawing/2014/main" id="{0E4EA9B6-F370-4CF3-B7D3-73A100F68834}"/>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In 2020 homelessness organisations reported that since the pandemic there is an increase in people who are becoming homeless for the first time.</a:t>
            </a:r>
          </a:p>
          <a:p>
            <a:r>
              <a:rPr lang="en-GB" dirty="0">
                <a:latin typeface="Arial" panose="020B0604020202020204" pitchFamily="34" charset="0"/>
                <a:cs typeface="Arial" panose="020B0604020202020204" pitchFamily="34" charset="0"/>
              </a:rPr>
              <a:t>There is also an increase in demand for their services from people who are newly unemployed due to the pandemic</a:t>
            </a:r>
          </a:p>
          <a:p>
            <a:r>
              <a:rPr lang="en-GB" dirty="0">
                <a:latin typeface="Arial" panose="020B0604020202020204" pitchFamily="34" charset="0"/>
                <a:cs typeface="Arial" panose="020B0604020202020204" pitchFamily="34" charset="0"/>
              </a:rPr>
              <a:t>What other reasons can you think of for this increase?</a:t>
            </a:r>
          </a:p>
        </p:txBody>
      </p:sp>
      <p:sp>
        <p:nvSpPr>
          <p:cNvPr id="4" name="TextBox 3">
            <a:extLst>
              <a:ext uri="{FF2B5EF4-FFF2-40B4-BE49-F238E27FC236}">
                <a16:creationId xmlns:a16="http://schemas.microsoft.com/office/drawing/2014/main" id="{F7ACE216-0D22-448F-995D-C61C5044325C}"/>
              </a:ext>
            </a:extLst>
          </p:cNvPr>
          <p:cNvSpPr txBox="1"/>
          <p:nvPr/>
        </p:nvSpPr>
        <p:spPr>
          <a:xfrm>
            <a:off x="9210675" y="5777469"/>
            <a:ext cx="26289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HomelessLink</a:t>
            </a:r>
            <a:r>
              <a:rPr lang="en-GB" sz="1200" dirty="0">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273479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E3CED3-8830-45C9-8D6C-F4ECADD4F1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65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B337E2C-6E2B-C1A2-1DF1-61491AEDBEF9}"/>
              </a:ext>
            </a:extLst>
          </p:cNvPr>
          <p:cNvPicPr>
            <a:picLocks noChangeAspect="1"/>
          </p:cNvPicPr>
          <p:nvPr/>
        </p:nvPicPr>
        <p:blipFill>
          <a:blip r:embed="rId3"/>
          <a:stretch>
            <a:fillRect/>
          </a:stretch>
        </p:blipFill>
        <p:spPr>
          <a:xfrm>
            <a:off x="3936303" y="309066"/>
            <a:ext cx="4319394" cy="6170562"/>
          </a:xfrm>
          <a:prstGeom prst="rect">
            <a:avLst/>
          </a:prstGeom>
        </p:spPr>
      </p:pic>
      <p:sp>
        <p:nvSpPr>
          <p:cNvPr id="9" name="Rectangle 8">
            <a:extLst>
              <a:ext uri="{FF2B5EF4-FFF2-40B4-BE49-F238E27FC236}">
                <a16:creationId xmlns:a16="http://schemas.microsoft.com/office/drawing/2014/main" id="{66F2D62A-C66C-42DF-8C05-99B0B1A8B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611" y="350556"/>
            <a:ext cx="11542779" cy="6156888"/>
          </a:xfrm>
          <a:prstGeom prst="rect">
            <a:avLst/>
          </a:prstGeom>
          <a:noFill/>
          <a:ln w="25400" cap="flat">
            <a:solidFill>
              <a:srgbClr val="EDB255"/>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88DE9EE2-1E7D-F490-61F6-E232A25E9DB2}"/>
              </a:ext>
            </a:extLst>
          </p:cNvPr>
          <p:cNvSpPr txBox="1"/>
          <p:nvPr/>
        </p:nvSpPr>
        <p:spPr>
          <a:xfrm>
            <a:off x="8349141" y="5096179"/>
            <a:ext cx="3657600"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hlinkClick r:id="rId4"/>
              </a:rPr>
              <a:t>https://www.crisis.org.uk/media/utehvxat/homelessness-monitor-england_report-2023_v11.pdf</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4822647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Impact evaluation of the Rough Sleeping Initiative 2018</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On average, there was a net reduction of 10.8 people sleeping rough in 2018 per RSI area compared to the 83 comparison areas and this result was statistically significant</a:t>
            </a:r>
          </a:p>
          <a:p>
            <a:pPr marL="0" indent="0">
              <a:buNone/>
            </a:pPr>
            <a:r>
              <a:rPr lang="en-GB" b="1" dirty="0">
                <a:latin typeface="Arial" panose="020B0604020202020204" pitchFamily="34" charset="0"/>
                <a:cs typeface="Arial" panose="020B0604020202020204" pitchFamily="34" charset="0"/>
              </a:rPr>
              <a:t>However…</a:t>
            </a:r>
          </a:p>
          <a:p>
            <a:pPr marL="0" indent="0">
              <a:buNone/>
            </a:pPr>
            <a:r>
              <a:rPr lang="en-GB" dirty="0">
                <a:latin typeface="Arial" panose="020B0604020202020204" pitchFamily="34" charset="0"/>
                <a:cs typeface="Arial" panose="020B0604020202020204" pitchFamily="34" charset="0"/>
              </a:rPr>
              <a:t>There was an increase of 15.19 people sleeping rough between 2017 and 2018 in local authorities in London compared to those local authorities across the rest of England. </a:t>
            </a:r>
            <a:r>
              <a:rPr lang="en-GB" dirty="0">
                <a:latin typeface="Arial" panose="020B0604020202020204" pitchFamily="34" charset="0"/>
                <a:cs typeface="Arial" panose="020B0604020202020204" pitchFamily="34" charset="0"/>
                <a:hlinkClick r:id="rId2"/>
              </a:rPr>
              <a:t>https://assets.publishing.service.gov.uk/government/uploads/system/uploads/attachment_data/file/831133/RSI_Impact_Evaluation.pdf</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6185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Impact evaluation of the Rough Sleeping Initiative 2021</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During 2020 additional steps were taken to protect rough sleepers from the pandemic and in the longer-term. </a:t>
            </a:r>
          </a:p>
          <a:p>
            <a:r>
              <a:rPr lang="en-GB" dirty="0">
                <a:latin typeface="Arial" panose="020B0604020202020204" pitchFamily="34" charset="0"/>
                <a:cs typeface="Arial" panose="020B0604020202020204" pitchFamily="34" charset="0"/>
              </a:rPr>
              <a:t>By the end of January, we had supported over 37,000 people since the pandemic began, with over 11,000 people currently being supported in emergency accommodation and over 26,000 already moved on into settled and supported accommodation. Figures published in February show that the number of people sleeping on our streets on a single night in Autumn fell by 37% compared to the previous year.</a:t>
            </a:r>
          </a:p>
          <a:p>
            <a:r>
              <a:rPr lang="en-GB" dirty="0">
                <a:latin typeface="Arial" panose="020B0604020202020204" pitchFamily="34" charset="0"/>
                <a:cs typeface="Arial" panose="020B0604020202020204" pitchFamily="34" charset="0"/>
              </a:rPr>
              <a:t>This is a significant achievement, but our work continues, and we are proud to confirm allocations for the fourth year of this flagship programme</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415B7CF-CDEA-4E00-A3D6-F73525D9AD64}"/>
              </a:ext>
            </a:extLst>
          </p:cNvPr>
          <p:cNvSpPr txBox="1"/>
          <p:nvPr/>
        </p:nvSpPr>
        <p:spPr>
          <a:xfrm>
            <a:off x="6781800" y="5875868"/>
            <a:ext cx="47625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(Ministry of Housing, Communities and Local Government, 2021)</a:t>
            </a:r>
          </a:p>
        </p:txBody>
      </p:sp>
    </p:spTree>
    <p:extLst>
      <p:ext uri="{BB962C8B-B14F-4D97-AF65-F5344CB8AC3E}">
        <p14:creationId xmlns:p14="http://schemas.microsoft.com/office/powerpoint/2010/main" val="30989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Causes of Homelessness</a:t>
            </a:r>
          </a:p>
        </p:txBody>
      </p:sp>
      <p:sp>
        <p:nvSpPr>
          <p:cNvPr id="3" name="Content Placeholder 2"/>
          <p:cNvSpPr>
            <a:spLocks noGrp="1"/>
          </p:cNvSpPr>
          <p:nvPr>
            <p:ph idx="1"/>
          </p:nvPr>
        </p:nvSpPr>
        <p:spPr>
          <a:xfrm>
            <a:off x="977349" y="3097620"/>
            <a:ext cx="6385559" cy="3318936"/>
          </a:xfrm>
        </p:spPr>
        <p:txBody>
          <a:bodyPr/>
          <a:lstStyle/>
          <a:p>
            <a:r>
              <a:rPr lang="en-GB" dirty="0">
                <a:latin typeface="Arial" panose="020B0604020202020204" pitchFamily="34" charset="0"/>
                <a:cs typeface="Arial" panose="020B0604020202020204" pitchFamily="34" charset="0"/>
              </a:rPr>
              <a:t>A common reason given is relationship breakdown</a:t>
            </a:r>
          </a:p>
          <a:p>
            <a:r>
              <a:rPr lang="en-GB" dirty="0">
                <a:latin typeface="Arial" panose="020B0604020202020204" pitchFamily="34" charset="0"/>
                <a:cs typeface="Arial" panose="020B0604020202020204" pitchFamily="34" charset="0"/>
              </a:rPr>
              <a:t>Many factors can contribute to homelessness</a:t>
            </a:r>
          </a:p>
          <a:p>
            <a:endParaRPr lang="en-GB" dirty="0"/>
          </a:p>
          <a:p>
            <a:endParaRPr lang="en-GB" dirty="0"/>
          </a:p>
        </p:txBody>
      </p:sp>
      <p:pic>
        <p:nvPicPr>
          <p:cNvPr id="4" name="Picture 3"/>
          <p:cNvPicPr/>
          <p:nvPr/>
        </p:nvPicPr>
        <p:blipFill rotWithShape="1">
          <a:blip r:embed="rId2"/>
          <a:srcRect l="66983" t="24726" r="20511" b="36511"/>
          <a:stretch/>
        </p:blipFill>
        <p:spPr bwMode="auto">
          <a:xfrm>
            <a:off x="6909683" y="2556932"/>
            <a:ext cx="4126727" cy="3458671"/>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5550011" y="5939080"/>
            <a:ext cx="221841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(Homeless Link, 2019)</a:t>
            </a:r>
          </a:p>
        </p:txBody>
      </p:sp>
    </p:spTree>
    <p:extLst>
      <p:ext uri="{BB962C8B-B14F-4D97-AF65-F5344CB8AC3E}">
        <p14:creationId xmlns:p14="http://schemas.microsoft.com/office/powerpoint/2010/main" val="29023291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BD6ED-111F-40A2-BBA9-F2EFD6CEF6BE}"/>
              </a:ext>
            </a:extLst>
          </p:cNvPr>
          <p:cNvSpPr>
            <a:spLocks noGrp="1"/>
          </p:cNvSpPr>
          <p:nvPr>
            <p:ph type="title"/>
          </p:nvPr>
        </p:nvSpPr>
        <p:spPr>
          <a:xfrm>
            <a:off x="1292352" y="1256453"/>
            <a:ext cx="9601196" cy="1303867"/>
          </a:xfrm>
        </p:spPr>
        <p:txBody>
          <a:bodyPr>
            <a:normAutofit fontScale="90000"/>
          </a:bodyPr>
          <a:lstStyle/>
          <a:p>
            <a:r>
              <a:rPr lang="en-GB" sz="4900" b="1" dirty="0">
                <a:solidFill>
                  <a:prstClr val="black">
                    <a:lumMod val="85000"/>
                    <a:lumOff val="15000"/>
                  </a:prstClr>
                </a:solidFill>
                <a:latin typeface="Arial" panose="020B0604020202020204" pitchFamily="34" charset="0"/>
                <a:cs typeface="Arial" panose="020B0604020202020204" pitchFamily="34" charset="0"/>
              </a:rPr>
              <a:t>Causes of Homelessness</a:t>
            </a:r>
            <a:br>
              <a:rPr lang="en-GB" b="1" dirty="0">
                <a:solidFill>
                  <a:prstClr val="black">
                    <a:lumMod val="85000"/>
                    <a:lumOff val="15000"/>
                  </a:prstClr>
                </a:solidFill>
              </a:rPr>
            </a:br>
            <a:r>
              <a:rPr lang="en-GB" sz="2000" b="1" dirty="0">
                <a:solidFill>
                  <a:prstClr val="black">
                    <a:lumMod val="85000"/>
                    <a:lumOff val="15000"/>
                  </a:prstClr>
                </a:solidFill>
                <a:latin typeface="Arial" panose="020B0604020202020204" pitchFamily="34" charset="0"/>
                <a:cs typeface="Arial" panose="020B0604020202020204" pitchFamily="34" charset="0"/>
              </a:rPr>
              <a:t>Some Factors and Experiences can make People More Vulnerable to Homelessness</a:t>
            </a:r>
            <a:br>
              <a:rPr lang="en-GB" sz="4400" b="1" dirty="0">
                <a:solidFill>
                  <a:prstClr val="black">
                    <a:lumMod val="85000"/>
                    <a:lumOff val="15000"/>
                  </a:prstClr>
                </a:solidFill>
              </a:rPr>
            </a:br>
            <a:endParaRPr lang="en-GB" dirty="0"/>
          </a:p>
        </p:txBody>
      </p:sp>
      <p:sp>
        <p:nvSpPr>
          <p:cNvPr id="3" name="Content Placeholder 2">
            <a:extLst>
              <a:ext uri="{FF2B5EF4-FFF2-40B4-BE49-F238E27FC236}">
                <a16:creationId xmlns:a16="http://schemas.microsoft.com/office/drawing/2014/main" id="{48811C9E-0C1A-4945-811A-69BCAC125A81}"/>
              </a:ext>
            </a:extLst>
          </p:cNvPr>
          <p:cNvSpPr>
            <a:spLocks noGrp="1"/>
          </p:cNvSpPr>
          <p:nvPr>
            <p:ph sz="half" idx="1"/>
          </p:nvPr>
        </p:nvSpPr>
        <p:spPr/>
        <p:txBody>
          <a:bodyPr>
            <a:normAutofit fontScale="92500" lnSpcReduction="20000"/>
          </a:bodyPr>
          <a:lstStyle/>
          <a:p>
            <a:pPr marL="0" marR="0" lvl="0" indent="0" algn="l" defTabSz="457200" rtl="0" eaLnBrk="1" fontAlgn="auto" latinLnBrk="0" hangingPunct="1">
              <a:lnSpc>
                <a:spcPct val="100000"/>
              </a:lnSpc>
              <a:spcBef>
                <a:spcPct val="20000"/>
              </a:spcBef>
              <a:spcAft>
                <a:spcPts val="600"/>
              </a:spcAft>
              <a:buClr>
                <a:srgbClr val="D9B247"/>
              </a:buClr>
              <a:buSzPct val="115000"/>
              <a:buFont typeface="Arial"/>
              <a:buNone/>
              <a:tabLst/>
              <a:defRPr/>
            </a:pPr>
            <a:r>
              <a:rPr kumimoji="0" lang="en-GB" sz="2800" b="0" i="0" u="none" strike="noStrike" kern="1200" cap="none" spc="0" normalizeH="0" baseline="0" noProof="0" dirty="0">
                <a:ln>
                  <a:noFill/>
                </a:ln>
                <a:solidFill>
                  <a:srgbClr val="D9B247"/>
                </a:solidFill>
                <a:effectLst/>
                <a:uLnTx/>
                <a:uFillTx/>
                <a:latin typeface="Arial" panose="020B0604020202020204" pitchFamily="34" charset="0"/>
                <a:cs typeface="Arial" panose="020B0604020202020204" pitchFamily="34" charset="0"/>
              </a:rPr>
              <a:t>Individual Circumstances</a:t>
            </a:r>
          </a:p>
          <a:p>
            <a:r>
              <a:rPr lang="en-GB" dirty="0">
                <a:latin typeface="Arial" panose="020B0604020202020204" pitchFamily="34" charset="0"/>
                <a:cs typeface="Arial" panose="020B0604020202020204" pitchFamily="34" charset="0"/>
              </a:rPr>
              <a:t>Poor physical health or mental health problems </a:t>
            </a:r>
          </a:p>
          <a:p>
            <a:r>
              <a:rPr lang="en-GB" dirty="0">
                <a:latin typeface="Arial" panose="020B0604020202020204" pitchFamily="34" charset="0"/>
                <a:cs typeface="Arial" panose="020B0604020202020204" pitchFamily="34" charset="0"/>
              </a:rPr>
              <a:t>Alcohol and drugs issues</a:t>
            </a:r>
          </a:p>
          <a:p>
            <a:r>
              <a:rPr lang="en-GB" dirty="0">
                <a:latin typeface="Arial" panose="020B0604020202020204" pitchFamily="34" charset="0"/>
                <a:cs typeface="Arial" panose="020B0604020202020204" pitchFamily="34" charset="0"/>
              </a:rPr>
              <a:t>Bereavement </a:t>
            </a:r>
          </a:p>
          <a:p>
            <a:r>
              <a:rPr lang="en-GB" dirty="0">
                <a:latin typeface="Arial" panose="020B0604020202020204" pitchFamily="34" charset="0"/>
                <a:cs typeface="Arial" panose="020B0604020202020204" pitchFamily="34" charset="0"/>
              </a:rPr>
              <a:t>Experience of care or the criminal justice system</a:t>
            </a:r>
          </a:p>
          <a:p>
            <a:r>
              <a:rPr lang="en-GB" dirty="0">
                <a:latin typeface="Arial" panose="020B0604020202020204" pitchFamily="34" charset="0"/>
                <a:cs typeface="Arial" panose="020B0604020202020204" pitchFamily="34" charset="0"/>
              </a:rPr>
              <a:t>Experience of abuse </a:t>
            </a:r>
          </a:p>
          <a:p>
            <a:endParaRPr lang="en-GB"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83D75714-2438-47FA-BC8D-1CA9B32B94DB}"/>
              </a:ext>
            </a:extLst>
          </p:cNvPr>
          <p:cNvSpPr>
            <a:spLocks noGrp="1"/>
          </p:cNvSpPr>
          <p:nvPr>
            <p:ph sz="half" idx="2"/>
          </p:nvPr>
        </p:nvSpPr>
        <p:spPr/>
        <p:txBody>
          <a:bodyPr>
            <a:normAutofit fontScale="92500" lnSpcReduction="20000"/>
          </a:bodyPr>
          <a:lstStyle/>
          <a:p>
            <a:pPr marL="0" marR="0" lvl="0" indent="0" algn="l" defTabSz="457200" rtl="0" eaLnBrk="1" fontAlgn="auto" latinLnBrk="0" hangingPunct="1">
              <a:lnSpc>
                <a:spcPct val="100000"/>
              </a:lnSpc>
              <a:spcBef>
                <a:spcPct val="20000"/>
              </a:spcBef>
              <a:spcAft>
                <a:spcPts val="600"/>
              </a:spcAft>
              <a:buClr>
                <a:srgbClr val="D9B247"/>
              </a:buClr>
              <a:buSzPct val="115000"/>
              <a:buFont typeface="Arial"/>
              <a:buNone/>
              <a:tabLst/>
              <a:defRPr/>
            </a:pPr>
            <a:r>
              <a:rPr kumimoji="0" lang="en-GB" sz="2800" b="0" i="0" u="none" strike="noStrike" kern="1200" cap="none" spc="0" normalizeH="0" baseline="0" noProof="0" dirty="0">
                <a:ln>
                  <a:noFill/>
                </a:ln>
                <a:solidFill>
                  <a:srgbClr val="D9B247"/>
                </a:solidFill>
                <a:effectLst/>
                <a:uLnTx/>
                <a:uFillTx/>
                <a:latin typeface="Arial" panose="020B0604020202020204" pitchFamily="34" charset="0"/>
                <a:ea typeface="+mn-ea"/>
                <a:cs typeface="Arial" panose="020B0604020202020204" pitchFamily="34" charset="0"/>
              </a:rPr>
              <a:t>Wider Forces</a:t>
            </a:r>
          </a:p>
          <a:p>
            <a:r>
              <a:rPr kumimoji="0" lang="en-GB" sz="24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mn-cs"/>
              </a:rPr>
              <a:t>Poverty</a:t>
            </a:r>
          </a:p>
          <a:p>
            <a:r>
              <a:rPr lang="en-GB" dirty="0">
                <a:solidFill>
                  <a:prstClr val="black">
                    <a:lumMod val="85000"/>
                    <a:lumOff val="15000"/>
                  </a:prstClr>
                </a:solidFill>
                <a:latin typeface="Arial" panose="020B0604020202020204" pitchFamily="34" charset="0"/>
              </a:rPr>
              <a:t>Inequality</a:t>
            </a:r>
          </a:p>
          <a:p>
            <a:pPr lvl="0">
              <a:buClr>
                <a:srgbClr val="D9B247"/>
              </a:buClr>
            </a:pPr>
            <a:r>
              <a:rPr lang="en-GB" dirty="0">
                <a:solidFill>
                  <a:prstClr val="black">
                    <a:lumMod val="85000"/>
                    <a:lumOff val="15000"/>
                  </a:prstClr>
                </a:solidFill>
                <a:latin typeface="Arial" panose="020B0604020202020204" pitchFamily="34" charset="0"/>
              </a:rPr>
              <a:t>Housing supply and affordability</a:t>
            </a:r>
          </a:p>
          <a:p>
            <a:pPr lvl="0">
              <a:buClr>
                <a:srgbClr val="D9B247"/>
              </a:buClr>
            </a:pPr>
            <a:r>
              <a:rPr lang="en-GB" dirty="0">
                <a:solidFill>
                  <a:prstClr val="black">
                    <a:lumMod val="85000"/>
                    <a:lumOff val="15000"/>
                  </a:prstClr>
                </a:solidFill>
                <a:latin typeface="Arial" panose="020B0604020202020204" pitchFamily="34" charset="0"/>
              </a:rPr>
              <a:t>Unemployment</a:t>
            </a:r>
          </a:p>
          <a:p>
            <a:pPr lvl="0">
              <a:buClr>
                <a:srgbClr val="D9B247"/>
              </a:buClr>
            </a:pPr>
            <a:r>
              <a:rPr lang="en-GB" dirty="0">
                <a:solidFill>
                  <a:prstClr val="black">
                    <a:lumMod val="85000"/>
                    <a:lumOff val="15000"/>
                  </a:prstClr>
                </a:solidFill>
                <a:latin typeface="Arial" panose="020B0604020202020204" pitchFamily="34" charset="0"/>
              </a:rPr>
              <a:t>Migration</a:t>
            </a:r>
          </a:p>
          <a:p>
            <a:pPr lvl="0">
              <a:buClr>
                <a:srgbClr val="D9B247"/>
              </a:buClr>
            </a:pPr>
            <a:r>
              <a:rPr lang="en-GB" dirty="0">
                <a:solidFill>
                  <a:prstClr val="black">
                    <a:lumMod val="85000"/>
                    <a:lumOff val="15000"/>
                  </a:prstClr>
                </a:solidFill>
                <a:latin typeface="Arial" panose="020B0604020202020204" pitchFamily="34" charset="0"/>
              </a:rPr>
              <a:t>What about the pandemic..?</a:t>
            </a:r>
          </a:p>
          <a:p>
            <a:endParaRPr lang="en-GB" dirty="0">
              <a:solidFill>
                <a:prstClr val="black">
                  <a:lumMod val="85000"/>
                  <a:lumOff val="15000"/>
                </a:prstClr>
              </a:solidFill>
              <a:latin typeface="Arial" panose="020B0604020202020204" pitchFamily="34" charset="0"/>
            </a:endParaRPr>
          </a:p>
          <a:p>
            <a:endParaRPr lang="en-GB" dirty="0"/>
          </a:p>
        </p:txBody>
      </p:sp>
    </p:spTree>
    <p:extLst>
      <p:ext uri="{BB962C8B-B14F-4D97-AF65-F5344CB8AC3E}">
        <p14:creationId xmlns:p14="http://schemas.microsoft.com/office/powerpoint/2010/main" val="979951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Do Homeless People Have Protection and Rights????</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rPr>
              <a:t>The Human Rights Act (1998)</a:t>
            </a:r>
          </a:p>
          <a:p>
            <a:r>
              <a:rPr lang="en-GB" dirty="0">
                <a:latin typeface="Arial" panose="020B0604020202020204" pitchFamily="34" charset="0"/>
              </a:rPr>
              <a:t>The Equality Act (2010)</a:t>
            </a:r>
          </a:p>
          <a:p>
            <a:r>
              <a:rPr lang="en-GB" dirty="0">
                <a:latin typeface="Arial" panose="020B0604020202020204" pitchFamily="34" charset="0"/>
              </a:rPr>
              <a:t>The Care Act (2014)</a:t>
            </a:r>
          </a:p>
          <a:p>
            <a:r>
              <a:rPr lang="en-GB" dirty="0">
                <a:latin typeface="Arial" panose="020B0604020202020204" pitchFamily="34" charset="0"/>
              </a:rPr>
              <a:t>Mental Capacity Act (2005)</a:t>
            </a:r>
          </a:p>
          <a:p>
            <a:r>
              <a:rPr lang="en-GB" dirty="0">
                <a:latin typeface="Arial" panose="020B0604020202020204" pitchFamily="34" charset="0"/>
              </a:rPr>
              <a:t>Social Services and Well-being (Wales) Act 2014</a:t>
            </a:r>
          </a:p>
          <a:p>
            <a:r>
              <a:rPr lang="en-GB" dirty="0">
                <a:latin typeface="Arial" panose="020B0604020202020204" pitchFamily="34" charset="0"/>
              </a:rPr>
              <a:t>The Well-being of Future Generations (Wales) </a:t>
            </a:r>
            <a:br>
              <a:rPr lang="en-GB" dirty="0">
                <a:latin typeface="Arial" panose="020B0604020202020204" pitchFamily="34" charset="0"/>
              </a:rPr>
            </a:br>
            <a:r>
              <a:rPr lang="en-GB" dirty="0">
                <a:latin typeface="Arial" panose="020B0604020202020204" pitchFamily="34" charset="0"/>
              </a:rPr>
              <a:t>Act 2015</a:t>
            </a:r>
          </a:p>
        </p:txBody>
      </p:sp>
    </p:spTree>
    <p:extLst>
      <p:ext uri="{BB962C8B-B14F-4D97-AF65-F5344CB8AC3E}">
        <p14:creationId xmlns:p14="http://schemas.microsoft.com/office/powerpoint/2010/main" val="2052443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Causes of Homelessness</a:t>
            </a:r>
          </a:p>
        </p:txBody>
      </p:sp>
      <p:sp>
        <p:nvSpPr>
          <p:cNvPr id="3" name="Content Placeholder 2"/>
          <p:cNvSpPr>
            <a:spLocks noGrp="1"/>
          </p:cNvSpPr>
          <p:nvPr>
            <p:ph idx="1"/>
          </p:nvPr>
        </p:nvSpPr>
        <p:spPr>
          <a:xfrm>
            <a:off x="1295402" y="3097621"/>
            <a:ext cx="9601196" cy="3318936"/>
          </a:xfrm>
        </p:spPr>
        <p:txBody>
          <a:bodyPr/>
          <a:lstStyle/>
          <a:p>
            <a:r>
              <a:rPr lang="en-GB" dirty="0">
                <a:solidFill>
                  <a:schemeClr val="tx1"/>
                </a:solidFill>
                <a:latin typeface="Arial" panose="020B0604020202020204" pitchFamily="34" charset="0"/>
                <a:cs typeface="Arial" panose="020B0604020202020204" pitchFamily="34" charset="0"/>
              </a:rPr>
              <a:t>Structural and individual factors are often interrelated</a:t>
            </a:r>
          </a:p>
          <a:p>
            <a:r>
              <a:rPr lang="en-GB" dirty="0">
                <a:solidFill>
                  <a:schemeClr val="tx1"/>
                </a:solidFill>
                <a:latin typeface="Arial" panose="020B0604020202020204" pitchFamily="34" charset="0"/>
                <a:cs typeface="Arial" panose="020B0604020202020204" pitchFamily="34" charset="0"/>
              </a:rPr>
              <a:t>Individual issues can arise from structural disadvantages such as poverty or lack of education </a:t>
            </a:r>
          </a:p>
          <a:p>
            <a:r>
              <a:rPr lang="en-GB" dirty="0">
                <a:solidFill>
                  <a:schemeClr val="tx1"/>
                </a:solidFill>
                <a:latin typeface="Arial" panose="020B0604020202020204" pitchFamily="34" charset="0"/>
                <a:cs typeface="Arial" panose="020B0604020202020204" pitchFamily="34" charset="0"/>
              </a:rPr>
              <a:t>Personal factors, such as family and social relationships, can also be put under pressure by structural forces such as poverty</a:t>
            </a:r>
          </a:p>
        </p:txBody>
      </p:sp>
      <p:sp>
        <p:nvSpPr>
          <p:cNvPr id="4" name="TextBox 3"/>
          <p:cNvSpPr txBox="1"/>
          <p:nvPr/>
        </p:nvSpPr>
        <p:spPr>
          <a:xfrm>
            <a:off x="1574358" y="2496709"/>
            <a:ext cx="4521642"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A Complex Issue…</a:t>
            </a:r>
          </a:p>
        </p:txBody>
      </p:sp>
      <p:pic>
        <p:nvPicPr>
          <p:cNvPr id="5" name="Picture 4"/>
          <p:cNvPicPr>
            <a:picLocks noChangeAspect="1"/>
          </p:cNvPicPr>
          <p:nvPr/>
        </p:nvPicPr>
        <p:blipFill>
          <a:blip r:embed="rId2"/>
          <a:stretch>
            <a:fillRect/>
          </a:stretch>
        </p:blipFill>
        <p:spPr>
          <a:xfrm>
            <a:off x="9831324" y="5962934"/>
            <a:ext cx="1530229" cy="323116"/>
          </a:xfrm>
          <a:prstGeom prst="rect">
            <a:avLst/>
          </a:prstGeom>
        </p:spPr>
      </p:pic>
    </p:spTree>
    <p:extLst>
      <p:ext uri="{BB962C8B-B14F-4D97-AF65-F5344CB8AC3E}">
        <p14:creationId xmlns:p14="http://schemas.microsoft.com/office/powerpoint/2010/main" val="500449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Impact of Homelessness</a:t>
            </a:r>
          </a:p>
        </p:txBody>
      </p:sp>
      <p:pic>
        <p:nvPicPr>
          <p:cNvPr id="4" name="Content Placeholder 3"/>
          <p:cNvPicPr>
            <a:picLocks noGrp="1"/>
          </p:cNvPicPr>
          <p:nvPr>
            <p:ph idx="1"/>
          </p:nvPr>
        </p:nvPicPr>
        <p:blipFill rotWithShape="1">
          <a:blip r:embed="rId2"/>
          <a:srcRect l="61230" t="23446" r="15340" b="34815"/>
          <a:stretch/>
        </p:blipFill>
        <p:spPr bwMode="auto">
          <a:xfrm>
            <a:off x="3392438" y="2460928"/>
            <a:ext cx="5518442" cy="3589339"/>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9581322" y="5773268"/>
            <a:ext cx="1924216" cy="276999"/>
          </a:xfrm>
          <a:prstGeom prst="rect">
            <a:avLst/>
          </a:prstGeom>
          <a:noFill/>
        </p:spPr>
        <p:txBody>
          <a:bodyPr wrap="square" rtlCol="0">
            <a:spAutoFit/>
          </a:bodyPr>
          <a:lstStyle/>
          <a:p>
            <a:r>
              <a:rPr lang="en-GB" sz="1200" dirty="0"/>
              <a:t>(Homeless Link, 2019a)</a:t>
            </a:r>
          </a:p>
        </p:txBody>
      </p:sp>
    </p:spTree>
    <p:extLst>
      <p:ext uri="{BB962C8B-B14F-4D97-AF65-F5344CB8AC3E}">
        <p14:creationId xmlns:p14="http://schemas.microsoft.com/office/powerpoint/2010/main" val="33021638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Impact of Homelessness</a:t>
            </a:r>
          </a:p>
        </p:txBody>
      </p:sp>
      <p:sp>
        <p:nvSpPr>
          <p:cNvPr id="5" name="TextBox 4"/>
          <p:cNvSpPr txBox="1"/>
          <p:nvPr/>
        </p:nvSpPr>
        <p:spPr>
          <a:xfrm>
            <a:off x="9525663" y="5869802"/>
            <a:ext cx="1924216" cy="276999"/>
          </a:xfrm>
          <a:prstGeom prst="rect">
            <a:avLst/>
          </a:prstGeom>
          <a:noFill/>
        </p:spPr>
        <p:txBody>
          <a:bodyPr wrap="square" rtlCol="0">
            <a:spAutoFit/>
          </a:bodyPr>
          <a:lstStyle/>
          <a:p>
            <a:r>
              <a:rPr lang="en-GB" sz="1200" dirty="0"/>
              <a:t>(Homeless Link, 2019a)</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On Individuals</a:t>
            </a:r>
          </a:p>
          <a:p>
            <a:r>
              <a:rPr lang="en-GB" dirty="0">
                <a:latin typeface="Arial" panose="020B0604020202020204" pitchFamily="34" charset="0"/>
                <a:cs typeface="Arial" panose="020B0604020202020204" pitchFamily="34" charset="0"/>
              </a:rPr>
              <a:t>Higher risk of isolation/ loneliness</a:t>
            </a:r>
          </a:p>
          <a:p>
            <a:r>
              <a:rPr lang="en-GB" dirty="0">
                <a:latin typeface="Arial" panose="020B0604020202020204" pitchFamily="34" charset="0"/>
                <a:cs typeface="Arial" panose="020B0604020202020204" pitchFamily="34" charset="0"/>
              </a:rPr>
              <a:t>Increase in likelihood of substance addiction or abuse</a:t>
            </a:r>
          </a:p>
          <a:p>
            <a:r>
              <a:rPr lang="en-GB" dirty="0">
                <a:latin typeface="Arial" panose="020B0604020202020204" pitchFamily="34" charset="0"/>
                <a:cs typeface="Arial" panose="020B0604020202020204" pitchFamily="34" charset="0"/>
              </a:rPr>
              <a:t>Physical or mental health problems</a:t>
            </a:r>
          </a:p>
          <a:p>
            <a:r>
              <a:rPr lang="en-GB" i="1" dirty="0">
                <a:latin typeface="Arial" panose="020B0604020202020204" pitchFamily="34" charset="0"/>
                <a:cs typeface="Arial" panose="020B0604020202020204" pitchFamily="34" charset="0"/>
              </a:rPr>
              <a:t>As someone's problems become more complex, anti-social behaviour, involvement with the criminal justice system and acute NHS services become more likely</a:t>
            </a:r>
          </a:p>
          <a:p>
            <a:r>
              <a:rPr lang="en-GB" i="1" dirty="0">
                <a:latin typeface="Arial" panose="020B0604020202020204" pitchFamily="34" charset="0"/>
                <a:cs typeface="Arial" panose="020B0604020202020204" pitchFamily="34" charset="0"/>
              </a:rPr>
              <a:t>The longer someone is in this position the more difficult it can become to get back on their feet and the less likely they are to get into paid work, education or training.</a:t>
            </a:r>
          </a:p>
          <a:p>
            <a:endParaRPr lang="en-GB" dirty="0"/>
          </a:p>
        </p:txBody>
      </p:sp>
    </p:spTree>
    <p:extLst>
      <p:ext uri="{BB962C8B-B14F-4D97-AF65-F5344CB8AC3E}">
        <p14:creationId xmlns:p14="http://schemas.microsoft.com/office/powerpoint/2010/main" val="2031470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Impact of Homelessness</a:t>
            </a:r>
          </a:p>
        </p:txBody>
      </p:sp>
      <p:sp>
        <p:nvSpPr>
          <p:cNvPr id="3" name="Content Placeholder 2"/>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On Communities</a:t>
            </a:r>
          </a:p>
          <a:p>
            <a:r>
              <a:rPr lang="en-GB" dirty="0">
                <a:latin typeface="Arial" panose="020B0604020202020204" pitchFamily="34" charset="0"/>
                <a:cs typeface="Arial" panose="020B0604020202020204" pitchFamily="34" charset="0"/>
              </a:rPr>
              <a:t>Could lead to rough sleeping</a:t>
            </a:r>
          </a:p>
          <a:p>
            <a:r>
              <a:rPr lang="en-GB" dirty="0">
                <a:latin typeface="Arial" panose="020B0604020202020204" pitchFamily="34" charset="0"/>
                <a:cs typeface="Arial" panose="020B0604020202020204" pitchFamily="34" charset="0"/>
              </a:rPr>
              <a:t>Street drinking</a:t>
            </a:r>
          </a:p>
          <a:p>
            <a:r>
              <a:rPr lang="en-GB" dirty="0">
                <a:latin typeface="Arial" panose="020B0604020202020204" pitchFamily="34" charset="0"/>
                <a:cs typeface="Arial" panose="020B0604020202020204" pitchFamily="34" charset="0"/>
              </a:rPr>
              <a:t>Begging</a:t>
            </a:r>
          </a:p>
          <a:p>
            <a:r>
              <a:rPr lang="en-GB" dirty="0">
                <a:latin typeface="Arial" panose="020B0604020202020204" pitchFamily="34" charset="0"/>
                <a:cs typeface="Arial" panose="020B0604020202020204" pitchFamily="34" charset="0"/>
              </a:rPr>
              <a:t>Criminal/ Anti-social behaviour</a:t>
            </a:r>
          </a:p>
          <a:p>
            <a:r>
              <a:rPr lang="en-GB" dirty="0">
                <a:latin typeface="Arial" panose="020B0604020202020204" pitchFamily="34" charset="0"/>
                <a:cs typeface="Arial" panose="020B0604020202020204" pitchFamily="34" charset="0"/>
              </a:rPr>
              <a:t>How does seeing a homeless person make you feel?</a:t>
            </a:r>
          </a:p>
          <a:p>
            <a:endParaRPr lang="en-GB" dirty="0"/>
          </a:p>
        </p:txBody>
      </p:sp>
      <p:sp>
        <p:nvSpPr>
          <p:cNvPr id="4" name="TextBox 3"/>
          <p:cNvSpPr txBox="1"/>
          <p:nvPr/>
        </p:nvSpPr>
        <p:spPr>
          <a:xfrm>
            <a:off x="9374586" y="5875868"/>
            <a:ext cx="2274073" cy="276999"/>
          </a:xfrm>
          <a:prstGeom prst="rect">
            <a:avLst/>
          </a:prstGeom>
          <a:noFill/>
        </p:spPr>
        <p:txBody>
          <a:bodyPr wrap="square" rtlCol="0">
            <a:spAutoFit/>
          </a:bodyPr>
          <a:lstStyle/>
          <a:p>
            <a:r>
              <a:rPr lang="en-GB" sz="1200" dirty="0"/>
              <a:t>(Homeless Link, 2019a)</a:t>
            </a:r>
          </a:p>
        </p:txBody>
      </p:sp>
      <p:pic>
        <p:nvPicPr>
          <p:cNvPr id="5" name="Picture 4" descr="Image result for free images of rough sleepers drinking alcohol"/>
          <p:cNvPicPr/>
          <p:nvPr/>
        </p:nvPicPr>
        <p:blipFill>
          <a:blip r:embed="rId2">
            <a:extLst>
              <a:ext uri="{28A0092B-C50C-407E-A947-70E740481C1C}">
                <a14:useLocalDpi xmlns:a14="http://schemas.microsoft.com/office/drawing/2010/main" val="0"/>
              </a:ext>
            </a:extLst>
          </a:blip>
          <a:srcRect/>
          <a:stretch>
            <a:fillRect/>
          </a:stretch>
        </p:blipFill>
        <p:spPr bwMode="auto">
          <a:xfrm>
            <a:off x="7712392" y="3211936"/>
            <a:ext cx="2619375" cy="1737995"/>
          </a:xfrm>
          <a:prstGeom prst="rect">
            <a:avLst/>
          </a:prstGeom>
          <a:noFill/>
          <a:ln>
            <a:noFill/>
          </a:ln>
        </p:spPr>
      </p:pic>
    </p:spTree>
    <p:extLst>
      <p:ext uri="{BB962C8B-B14F-4D97-AF65-F5344CB8AC3E}">
        <p14:creationId xmlns:p14="http://schemas.microsoft.com/office/powerpoint/2010/main" val="2396672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Cost of Homelessness</a:t>
            </a:r>
          </a:p>
        </p:txBody>
      </p:sp>
      <p:sp>
        <p:nvSpPr>
          <p:cNvPr id="3" name="Content Placeholder 2"/>
          <p:cNvSpPr>
            <a:spLocks noGrp="1"/>
          </p:cNvSpPr>
          <p:nvPr>
            <p:ph idx="1"/>
          </p:nvPr>
        </p:nvSpPr>
        <p:spPr>
          <a:xfrm>
            <a:off x="1295401" y="2556931"/>
            <a:ext cx="9601196" cy="3589869"/>
          </a:xfrm>
        </p:spPr>
        <p:txBody>
          <a:bodyPr>
            <a:normAutofit fontScale="85000" lnSpcReduction="20000"/>
          </a:bodyPr>
          <a:lstStyle/>
          <a:p>
            <a:r>
              <a:rPr lang="en-GB" sz="1800" dirty="0">
                <a:latin typeface="Arial" panose="020B0604020202020204" pitchFamily="34" charset="0"/>
                <a:cs typeface="Arial" panose="020B0604020202020204" pitchFamily="34" charset="0"/>
              </a:rPr>
              <a:t>The average cost of an A&amp;E visit is </a:t>
            </a:r>
            <a:r>
              <a:rPr lang="en-GB" sz="1800" b="1" dirty="0">
                <a:latin typeface="Arial" panose="020B0604020202020204" pitchFamily="34" charset="0"/>
                <a:cs typeface="Arial" panose="020B0604020202020204" pitchFamily="34" charset="0"/>
              </a:rPr>
              <a:t>£147</a:t>
            </a:r>
            <a:r>
              <a:rPr lang="en-GB" sz="1800" dirty="0">
                <a:latin typeface="Arial" panose="020B0604020202020204" pitchFamily="34" charset="0"/>
                <a:cs typeface="Arial" panose="020B0604020202020204" pitchFamily="34" charset="0"/>
              </a:rPr>
              <a:t>; 4 out of 10 experiencing homelessness have used A&amp;E in last six month </a:t>
            </a:r>
          </a:p>
          <a:p>
            <a:r>
              <a:rPr lang="en-GB" sz="1800" dirty="0">
                <a:solidFill>
                  <a:schemeClr val="tx1"/>
                </a:solidFill>
                <a:latin typeface="Open Sans" panose="020B0606030504020204" pitchFamily="34" charset="0"/>
              </a:rPr>
              <a:t>In Birmingham in 2020 an emergency visit costs </a:t>
            </a:r>
            <a:r>
              <a:rPr lang="en-GB" sz="1800" b="1" dirty="0">
                <a:solidFill>
                  <a:schemeClr val="tx1"/>
                </a:solidFill>
                <a:latin typeface="Open Sans" panose="020B0606030504020204" pitchFamily="34" charset="0"/>
              </a:rPr>
              <a:t>£419 </a:t>
            </a:r>
            <a:r>
              <a:rPr lang="en-GB" sz="1800" dirty="0">
                <a:solidFill>
                  <a:schemeClr val="tx1"/>
                </a:solidFill>
                <a:latin typeface="Open Sans" panose="020B0606030504020204" pitchFamily="34" charset="0"/>
              </a:rPr>
              <a:t>before any treatment, with an overnight stay in hospital starting at </a:t>
            </a:r>
            <a:r>
              <a:rPr lang="en-GB" sz="1800" b="1" dirty="0">
                <a:solidFill>
                  <a:schemeClr val="tx1"/>
                </a:solidFill>
                <a:latin typeface="Open Sans" panose="020B0606030504020204" pitchFamily="34" charset="0"/>
              </a:rPr>
              <a:t>£412 </a:t>
            </a:r>
            <a:r>
              <a:rPr lang="en-GB" sz="1800" dirty="0">
                <a:solidFill>
                  <a:schemeClr val="tx1"/>
                </a:solidFill>
                <a:latin typeface="Open Sans" panose="020B0606030504020204" pitchFamily="34" charset="0"/>
              </a:rPr>
              <a:t>a night - more than the luxury Shangri-La hotel in London</a:t>
            </a:r>
            <a:endParaRPr lang="en-GB" sz="1800" dirty="0">
              <a:solidFill>
                <a:schemeClr val="tx1"/>
              </a:solidFill>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£1,668 </a:t>
            </a:r>
            <a:r>
              <a:rPr lang="en-GB" sz="1800" dirty="0">
                <a:latin typeface="Arial" panose="020B0604020202020204" pitchFamily="34" charset="0"/>
                <a:cs typeface="Arial" panose="020B0604020202020204" pitchFamily="34" charset="0"/>
              </a:rPr>
              <a:t>is the average cost per arrest; 7 out of 10 homeless ex-offenders are reconvicted within one year</a:t>
            </a:r>
          </a:p>
          <a:p>
            <a:r>
              <a:rPr lang="en-GB" sz="1800" b="1" dirty="0">
                <a:latin typeface="Arial" panose="020B0604020202020204" pitchFamily="34" charset="0"/>
                <a:cs typeface="Arial" panose="020B0604020202020204" pitchFamily="34" charset="0"/>
              </a:rPr>
              <a:t>£26, 000 </a:t>
            </a:r>
            <a:r>
              <a:rPr lang="en-GB" sz="1800" dirty="0">
                <a:latin typeface="Arial" panose="020B0604020202020204" pitchFamily="34" charset="0"/>
                <a:cs typeface="Arial" panose="020B0604020202020204" pitchFamily="34" charset="0"/>
              </a:rPr>
              <a:t>is the estimated average cost of a homeless person each year to public purse</a:t>
            </a:r>
          </a:p>
          <a:p>
            <a:r>
              <a:rPr lang="en-GB" sz="1800" dirty="0">
                <a:latin typeface="Arial" panose="020B0604020202020204" pitchFamily="34" charset="0"/>
                <a:cs typeface="Arial" panose="020B0604020202020204" pitchFamily="34" charset="0"/>
              </a:rPr>
              <a:t>The cost of temporary accommodation across London in 2014/15 was close to </a:t>
            </a:r>
            <a:r>
              <a:rPr lang="en-GB" sz="1800" b="1" dirty="0">
                <a:latin typeface="Arial" panose="020B0604020202020204" pitchFamily="34" charset="0"/>
                <a:cs typeface="Arial" panose="020B0604020202020204" pitchFamily="34" charset="0"/>
              </a:rPr>
              <a:t>£663m</a:t>
            </a:r>
          </a:p>
          <a:p>
            <a:r>
              <a:rPr lang="en-GB" sz="1800" dirty="0">
                <a:latin typeface="Arial" panose="020B0604020202020204" pitchFamily="34" charset="0"/>
                <a:cs typeface="Arial" panose="020B0604020202020204" pitchFamily="34" charset="0"/>
              </a:rPr>
              <a:t>The estimated annual cost of homelessness is over </a:t>
            </a:r>
            <a:r>
              <a:rPr lang="en-GB" sz="1800" b="1" dirty="0">
                <a:latin typeface="Arial" panose="020B0604020202020204" pitchFamily="34" charset="0"/>
                <a:cs typeface="Arial" panose="020B0604020202020204" pitchFamily="34" charset="0"/>
              </a:rPr>
              <a:t>£1 billion</a:t>
            </a:r>
            <a:endParaRPr lang="en-GB" sz="18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Research shows that effective early interventions reduce the </a:t>
            </a:r>
            <a:r>
              <a:rPr lang="en-GB" b="1" dirty="0">
                <a:latin typeface="Arial" panose="020B0604020202020204" pitchFamily="34" charset="0"/>
                <a:cs typeface="Arial" panose="020B0604020202020204" pitchFamily="34" charset="0"/>
              </a:rPr>
              <a:t>personal</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financial </a:t>
            </a:r>
            <a:r>
              <a:rPr lang="en-GB" dirty="0">
                <a:latin typeface="Arial" panose="020B0604020202020204" pitchFamily="34" charset="0"/>
                <a:cs typeface="Arial" panose="020B0604020202020204" pitchFamily="34" charset="0"/>
              </a:rPr>
              <a:t>cost of homelessness. </a:t>
            </a:r>
          </a:p>
          <a:p>
            <a:pPr marL="0" indent="0">
              <a:buNone/>
            </a:pPr>
            <a:r>
              <a:rPr lang="en-GB" dirty="0">
                <a:latin typeface="Arial" panose="020B0604020202020204" pitchFamily="34" charset="0"/>
                <a:cs typeface="Arial" panose="020B0604020202020204" pitchFamily="34" charset="0"/>
              </a:rPr>
              <a:t>If 40,000 people were prevented from becoming homeless for one year in England it would save the public purse </a:t>
            </a:r>
            <a:r>
              <a:rPr lang="en-GB" b="1" dirty="0">
                <a:latin typeface="Arial" panose="020B0604020202020204" pitchFamily="34" charset="0"/>
                <a:cs typeface="Arial" panose="020B0604020202020204" pitchFamily="34" charset="0"/>
              </a:rPr>
              <a:t>£370 million</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
        <p:nvSpPr>
          <p:cNvPr id="4" name="TextBox 3"/>
          <p:cNvSpPr txBox="1"/>
          <p:nvPr/>
        </p:nvSpPr>
        <p:spPr>
          <a:xfrm>
            <a:off x="9660835" y="5869802"/>
            <a:ext cx="1781092" cy="276999"/>
          </a:xfrm>
          <a:prstGeom prst="rect">
            <a:avLst/>
          </a:prstGeom>
          <a:noFill/>
        </p:spPr>
        <p:txBody>
          <a:bodyPr wrap="square" rtlCol="0">
            <a:spAutoFit/>
          </a:bodyPr>
          <a:lstStyle/>
          <a:p>
            <a:r>
              <a:rPr lang="en-GB" sz="1200" dirty="0"/>
              <a:t>(Homeless Link, 2019a)</a:t>
            </a:r>
          </a:p>
        </p:txBody>
      </p:sp>
    </p:spTree>
    <p:extLst>
      <p:ext uri="{BB962C8B-B14F-4D97-AF65-F5344CB8AC3E}">
        <p14:creationId xmlns:p14="http://schemas.microsoft.com/office/powerpoint/2010/main" val="1241998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6705F-5261-4A99-80CC-B737458A6EA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Homeless Communities?</a:t>
            </a:r>
          </a:p>
        </p:txBody>
      </p:sp>
      <p:sp>
        <p:nvSpPr>
          <p:cNvPr id="3" name="Content Placeholder 2">
            <a:extLst>
              <a:ext uri="{FF2B5EF4-FFF2-40B4-BE49-F238E27FC236}">
                <a16:creationId xmlns:a16="http://schemas.microsoft.com/office/drawing/2014/main" id="{77BB64E2-777F-46FE-8FEC-419DB226B062}"/>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Emmaus Community</a:t>
            </a:r>
          </a:p>
          <a:p>
            <a:r>
              <a:rPr lang="en-GB" dirty="0">
                <a:latin typeface="Arial" panose="020B0604020202020204" pitchFamily="34" charset="0"/>
                <a:cs typeface="Arial" panose="020B0604020202020204" pitchFamily="34" charset="0"/>
                <a:hlinkClick r:id="rId2"/>
              </a:rPr>
              <a:t>https://emmaus.org.uk/what-we-do/communities/</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Communities of Practice- Homeless Link</a:t>
            </a:r>
            <a:endParaRPr lang="en-GB" dirty="0">
              <a:solidFill>
                <a:srgbClr val="9D3F7B"/>
              </a:solidFill>
              <a:latin typeface="itc_avant_garde_gothic_prdemi"/>
              <a:cs typeface="Arial" panose="020B0604020202020204" pitchFamily="34" charset="0"/>
            </a:endParaRPr>
          </a:p>
          <a:p>
            <a:r>
              <a:rPr lang="en-GB" dirty="0">
                <a:latin typeface="Arial" panose="020B0604020202020204" pitchFamily="34" charset="0"/>
                <a:cs typeface="Arial" panose="020B0604020202020204" pitchFamily="34" charset="0"/>
                <a:hlinkClick r:id="rId3"/>
              </a:rPr>
              <a:t>https://www.homeless.org.uk/communities-of-practice</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7474706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6705F-5261-4A99-80CC-B737458A6EA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Homeless Campaigns</a:t>
            </a:r>
          </a:p>
        </p:txBody>
      </p:sp>
      <p:sp>
        <p:nvSpPr>
          <p:cNvPr id="3" name="Content Placeholder 2">
            <a:extLst>
              <a:ext uri="{FF2B5EF4-FFF2-40B4-BE49-F238E27FC236}">
                <a16:creationId xmlns:a16="http://schemas.microsoft.com/office/drawing/2014/main" id="{77BB64E2-777F-46FE-8FEC-419DB226B062}"/>
              </a:ext>
            </a:extLst>
          </p:cNvPr>
          <p:cNvSpPr>
            <a:spLocks noGrp="1"/>
          </p:cNvSpPr>
          <p:nvPr>
            <p:ph idx="1"/>
          </p:nvPr>
        </p:nvSpPr>
        <p:spPr/>
        <p:txBody>
          <a:bodyPr/>
          <a:lstStyle/>
          <a:p>
            <a:r>
              <a:rPr lang="en-GB" sz="4000" dirty="0">
                <a:latin typeface="Arial" panose="020B0604020202020204" pitchFamily="34" charset="0"/>
                <a:cs typeface="Arial" panose="020B0604020202020204" pitchFamily="34" charset="0"/>
              </a:rPr>
              <a:t>TASK</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 many campaigns can you find?</a:t>
            </a:r>
          </a:p>
          <a:p>
            <a:r>
              <a:rPr lang="en-GB" dirty="0">
                <a:latin typeface="Arial" panose="020B0604020202020204" pitchFamily="34" charset="0"/>
                <a:cs typeface="Arial" panose="020B0604020202020204" pitchFamily="34" charset="0"/>
                <a:hlinkClick r:id="rId2"/>
              </a:rPr>
              <a:t>https://www.homeless.org.uk/our-work/campaigns</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68526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73070" y="2974651"/>
            <a:ext cx="6096000" cy="646331"/>
          </a:xfrm>
          <a:prstGeom prst="rect">
            <a:avLst/>
          </a:prstGeom>
        </p:spPr>
        <p:txBody>
          <a:bodyPr>
            <a:spAutoFit/>
          </a:bodyPr>
          <a:lstStyle/>
          <a:p>
            <a:pPr algn="ctr"/>
            <a:r>
              <a:rPr lang="en-GB" b="1" dirty="0">
                <a:latin typeface="Arial" panose="020B0604020202020204" pitchFamily="34" charset="0"/>
                <a:cs typeface="Arial" panose="020B0604020202020204" pitchFamily="34" charset="0"/>
                <a:hlinkClick r:id="rId2"/>
              </a:rPr>
              <a:t>https://www.bigissue.com/news/housing/explained-the-real-cost-of-homelessness/</a:t>
            </a:r>
            <a:r>
              <a:rPr lang="en-GB" b="1" dirty="0">
                <a:latin typeface="Arial" panose="020B0604020202020204" pitchFamily="34" charset="0"/>
                <a:cs typeface="Arial" panose="020B0604020202020204" pitchFamily="34" charset="0"/>
              </a:rPr>
              <a:t> </a:t>
            </a:r>
          </a:p>
        </p:txBody>
      </p:sp>
      <p:sp>
        <p:nvSpPr>
          <p:cNvPr id="3" name="Rectangle 2"/>
          <p:cNvSpPr/>
          <p:nvPr/>
        </p:nvSpPr>
        <p:spPr>
          <a:xfrm>
            <a:off x="740796" y="1141863"/>
            <a:ext cx="10710407" cy="1446550"/>
          </a:xfrm>
          <a:prstGeom prst="rect">
            <a:avLst/>
          </a:prstGeom>
        </p:spPr>
        <p:txBody>
          <a:bodyPr wrap="square">
            <a:spAutoFit/>
          </a:bodyPr>
          <a:lstStyle/>
          <a:p>
            <a:pPr algn="ctr"/>
            <a:r>
              <a:rPr lang="en-GB" sz="4400" b="1" dirty="0">
                <a:solidFill>
                  <a:srgbClr val="000000"/>
                </a:solidFill>
                <a:latin typeface="Arial" panose="020B0604020202020204" pitchFamily="34" charset="0"/>
                <a:cs typeface="Arial" panose="020B0604020202020204" pitchFamily="34" charset="0"/>
              </a:rPr>
              <a:t>How Many People are Homeless in the UK? And What Can You do About it?</a:t>
            </a:r>
            <a:endParaRPr lang="en-GB" sz="4400" b="1" i="0" dirty="0">
              <a:solidFill>
                <a:srgbClr val="000000"/>
              </a:solidFill>
              <a:effectLst/>
              <a:latin typeface="Arial" panose="020B0604020202020204" pitchFamily="34" charset="0"/>
              <a:cs typeface="Arial" panose="020B0604020202020204" pitchFamily="34" charset="0"/>
            </a:endParaRPr>
          </a:p>
        </p:txBody>
      </p:sp>
      <p:pic>
        <p:nvPicPr>
          <p:cNvPr id="4" name="Picture 3"/>
          <p:cNvPicPr/>
          <p:nvPr/>
        </p:nvPicPr>
        <p:blipFill rotWithShape="1">
          <a:blip r:embed="rId3"/>
          <a:srcRect l="61814" t="6195" r="33165" b="83899"/>
          <a:stretch/>
        </p:blipFill>
        <p:spPr bwMode="auto">
          <a:xfrm>
            <a:off x="4455298" y="4149130"/>
            <a:ext cx="2708910" cy="180403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849716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A371F-CD21-E00A-B437-272E4076911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Repeal of the Vagrancy Act</a:t>
            </a:r>
          </a:p>
        </p:txBody>
      </p:sp>
      <p:sp>
        <p:nvSpPr>
          <p:cNvPr id="3" name="Content Placeholder 2">
            <a:extLst>
              <a:ext uri="{FF2B5EF4-FFF2-40B4-BE49-F238E27FC236}">
                <a16:creationId xmlns:a16="http://schemas.microsoft.com/office/drawing/2014/main" id="{06DB3301-9A75-90DE-02E6-694E77979EAD}"/>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The Government’s amendment made repeal a permanent part of the Police, Crime, Sentencing and Courts Act. This Act passed into law in April 2022. </a:t>
            </a:r>
          </a:p>
          <a:p>
            <a:pPr marL="0" indent="0">
              <a:buNone/>
            </a:pPr>
            <a:r>
              <a:rPr lang="en-GB" sz="2000" dirty="0">
                <a:latin typeface="Arial" panose="020B0604020202020204" pitchFamily="34" charset="0"/>
                <a:cs typeface="Arial" panose="020B0604020202020204" pitchFamily="34" charset="0"/>
              </a:rPr>
              <a:t>But… this is not as clear cut as you would think</a:t>
            </a:r>
          </a:p>
          <a:p>
            <a:r>
              <a:rPr lang="en-GB" sz="2000" dirty="0">
                <a:latin typeface="Arial" panose="020B0604020202020204" pitchFamily="34" charset="0"/>
                <a:cs typeface="Arial" panose="020B0604020202020204" pitchFamily="34" charset="0"/>
              </a:rPr>
              <a:t>All legislation has a section on ‘commencement’, which sets out when parts of an Act come into force. The clause containing repeal of the Vagrancy Act was excluded. This means that, while repeal is a matter of law, there is currently no date for repeal to come into effect. </a:t>
            </a:r>
          </a:p>
          <a:p>
            <a:pPr marL="0" indent="0">
              <a:buNone/>
            </a:pPr>
            <a:r>
              <a:rPr lang="en-GB" sz="2000" dirty="0">
                <a:latin typeface="Arial" panose="020B0604020202020204" pitchFamily="34" charset="0"/>
                <a:cs typeface="Arial" panose="020B0604020202020204" pitchFamily="34" charset="0"/>
              </a:rPr>
              <a:t>Also…in the Levelling Up and Regeneration Bill, there was a clause which would effectively reinstate the Vagrancy Act.</a:t>
            </a:r>
          </a:p>
        </p:txBody>
      </p:sp>
      <p:sp>
        <p:nvSpPr>
          <p:cNvPr id="6" name="TextBox 5">
            <a:extLst>
              <a:ext uri="{FF2B5EF4-FFF2-40B4-BE49-F238E27FC236}">
                <a16:creationId xmlns:a16="http://schemas.microsoft.com/office/drawing/2014/main" id="{7FAF7287-3824-F142-40BC-9E902B5DBFAF}"/>
              </a:ext>
            </a:extLst>
          </p:cNvPr>
          <p:cNvSpPr txBox="1"/>
          <p:nvPr/>
        </p:nvSpPr>
        <p:spPr>
          <a:xfrm>
            <a:off x="10138300" y="5737368"/>
            <a:ext cx="114521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(Crisis, 2022)</a:t>
            </a:r>
          </a:p>
        </p:txBody>
      </p:sp>
    </p:spTree>
    <p:extLst>
      <p:ext uri="{BB962C8B-B14F-4D97-AF65-F5344CB8AC3E}">
        <p14:creationId xmlns:p14="http://schemas.microsoft.com/office/powerpoint/2010/main" val="2942756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A371F-CD21-E00A-B437-272E4076911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Repeal of the Vagrancy Act</a:t>
            </a:r>
          </a:p>
        </p:txBody>
      </p:sp>
      <p:sp>
        <p:nvSpPr>
          <p:cNvPr id="3" name="Content Placeholder 2">
            <a:extLst>
              <a:ext uri="{FF2B5EF4-FFF2-40B4-BE49-F238E27FC236}">
                <a16:creationId xmlns:a16="http://schemas.microsoft.com/office/drawing/2014/main" id="{06DB3301-9A75-90DE-02E6-694E77979EAD}"/>
              </a:ext>
            </a:extLst>
          </p:cNvPr>
          <p:cNvSpPr>
            <a:spLocks noGrp="1"/>
          </p:cNvSpPr>
          <p:nvPr>
            <p:ph idx="1"/>
          </p:nvPr>
        </p:nvSpPr>
        <p:spPr/>
        <p:txBody>
          <a:bodyPr>
            <a:normAutofit/>
          </a:bodyPr>
          <a:lstStyle/>
          <a:p>
            <a:pPr marL="0" indent="0">
              <a:buNone/>
            </a:pPr>
            <a:r>
              <a:rPr lang="en-GB" sz="2000" b="1" dirty="0">
                <a:latin typeface="Arial" panose="020B0604020202020204" pitchFamily="34" charset="0"/>
                <a:cs typeface="Arial" panose="020B0604020202020204" pitchFamily="34" charset="0"/>
              </a:rPr>
              <a:t>So… </a:t>
            </a:r>
            <a:r>
              <a:rPr lang="en-GB" sz="2000" dirty="0">
                <a:latin typeface="Arial" panose="020B0604020202020204" pitchFamily="34" charset="0"/>
                <a:cs typeface="Arial" panose="020B0604020202020204" pitchFamily="34" charset="0"/>
              </a:rPr>
              <a:t>Do you think there may be a danger that the government could replace the Act with something just as harmful?</a:t>
            </a:r>
          </a:p>
          <a:p>
            <a:r>
              <a:rPr lang="en-GB" sz="2000" dirty="0">
                <a:latin typeface="Arial" panose="020B0604020202020204" pitchFamily="34" charset="0"/>
                <a:cs typeface="Arial" panose="020B0604020202020204" pitchFamily="34" charset="0"/>
              </a:rPr>
              <a:t>You should look out for developments in this area in the near future</a:t>
            </a:r>
          </a:p>
          <a:p>
            <a:r>
              <a:rPr lang="en-GB" sz="2000" dirty="0">
                <a:latin typeface="Arial" panose="020B0604020202020204" pitchFamily="34" charset="0"/>
                <a:cs typeface="Arial" panose="020B0604020202020204" pitchFamily="34" charset="0"/>
              </a:rPr>
              <a:t>You can read </a:t>
            </a:r>
            <a:r>
              <a:rPr lang="en-GB" sz="2000" b="1" dirty="0">
                <a:latin typeface="Arial" panose="020B0604020202020204" pitchFamily="34" charset="0"/>
                <a:cs typeface="Arial" panose="020B0604020202020204" pitchFamily="34" charset="0"/>
              </a:rPr>
              <a:t>Homeless Link’s </a:t>
            </a:r>
            <a:r>
              <a:rPr lang="en-GB" sz="2000" dirty="0">
                <a:latin typeface="Arial" panose="020B0604020202020204" pitchFamily="34" charset="0"/>
                <a:cs typeface="Arial" panose="020B0604020202020204" pitchFamily="34" charset="0"/>
              </a:rPr>
              <a:t>response to Government’s consultation on the review of the Vagrancy Act and effective replacement at the following link-</a:t>
            </a:r>
          </a:p>
          <a:p>
            <a:r>
              <a:rPr lang="en-GB" sz="2000" dirty="0">
                <a:latin typeface="Arial" panose="020B0604020202020204" pitchFamily="34" charset="0"/>
                <a:cs typeface="Arial" panose="020B0604020202020204" pitchFamily="34" charset="0"/>
                <a:hlinkClick r:id="rId2"/>
              </a:rPr>
              <a:t>https://homelesslink-1b54.kxcdn.com/media/documents/Vagrancy_Act_replacement_legislation_consultation_response_May_22.pdf</a:t>
            </a: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877166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4454" y="707136"/>
            <a:ext cx="11023092" cy="6032421"/>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References</a:t>
            </a:r>
          </a:p>
          <a:p>
            <a:r>
              <a:rPr lang="en-GB" sz="1200" dirty="0">
                <a:latin typeface="Arial" panose="020B0604020202020204" pitchFamily="34" charset="0"/>
                <a:cs typeface="Arial" panose="020B0604020202020204" pitchFamily="34" charset="0"/>
              </a:rPr>
              <a:t>City of Westminster. (2020) </a:t>
            </a:r>
            <a:r>
              <a:rPr lang="en-GB" sz="1200" i="1" dirty="0">
                <a:latin typeface="Arial" panose="020B0604020202020204" pitchFamily="34" charset="0"/>
                <a:cs typeface="Arial" panose="020B0604020202020204" pitchFamily="34" charset="0"/>
              </a:rPr>
              <a:t>Homelessness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https://www.westminster.gov.uk/housing/homelessness/prevention-and-relief-duties</a:t>
            </a:r>
            <a:r>
              <a:rPr lang="en-GB" sz="1200" dirty="0">
                <a:latin typeface="Arial" panose="020B0604020202020204" pitchFamily="34" charset="0"/>
                <a:cs typeface="Arial" panose="020B0604020202020204" pitchFamily="34" charset="0"/>
              </a:rPr>
              <a:t> (Accessed: 27 September 2022)</a:t>
            </a:r>
          </a:p>
          <a:p>
            <a:r>
              <a:rPr lang="en-GB" sz="1200" dirty="0">
                <a:latin typeface="Arial" panose="020B0604020202020204" pitchFamily="34" charset="0"/>
                <a:cs typeface="Arial" panose="020B0604020202020204" pitchFamily="34" charset="0"/>
              </a:rPr>
              <a:t>Crisis (2019) </a:t>
            </a:r>
            <a:r>
              <a:rPr lang="en-GB" sz="1200" i="1" dirty="0">
                <a:latin typeface="Arial" panose="020B0604020202020204" pitchFamily="34" charset="0"/>
                <a:cs typeface="Arial" panose="020B0604020202020204" pitchFamily="34" charset="0"/>
              </a:rPr>
              <a:t>About Homelessness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rPr>
              <a:t>https://www.crisis.org.uk/ending-homelessness/about-homelessness/</a:t>
            </a:r>
            <a:r>
              <a:rPr lang="en-GB" sz="1200" dirty="0">
                <a:latin typeface="Arial" panose="020B0604020202020204" pitchFamily="34" charset="0"/>
                <a:cs typeface="Arial" panose="020B0604020202020204" pitchFamily="34" charset="0"/>
              </a:rPr>
              <a:t> (Accessed: 1 December 2020).</a:t>
            </a:r>
          </a:p>
          <a:p>
            <a:r>
              <a:rPr lang="en-GB" sz="1200" dirty="0">
                <a:latin typeface="Arial" panose="020B0604020202020204" pitchFamily="34" charset="0"/>
                <a:cs typeface="Arial" panose="020B0604020202020204" pitchFamily="34" charset="0"/>
              </a:rPr>
              <a:t>Crisis (2022) </a:t>
            </a:r>
            <a:r>
              <a:rPr lang="en-GB" sz="1200" i="1" dirty="0">
                <a:latin typeface="Arial" panose="020B0604020202020204" pitchFamily="34" charset="0"/>
                <a:cs typeface="Arial" panose="020B0604020202020204" pitchFamily="34" charset="0"/>
              </a:rPr>
              <a:t>Is it scrapped yet? An update on our campaign to repeal the Vagrancy Act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https://www.crisis.org.uk/about-us/the-crisis-blog/is-it-scrapped-yet-an-update-on-our-campaign-to-repeal-the-vagrancy-act/#:~:text=The%20Government's%20amendment%20made%20repeal,the%20Vagrancy%20Act%20is%20repealed%E2%80%A6</a:t>
            </a:r>
            <a:r>
              <a:rPr lang="en-GB" sz="1200" dirty="0">
                <a:latin typeface="Arial" panose="020B0604020202020204" pitchFamily="34" charset="0"/>
                <a:cs typeface="Arial" panose="020B0604020202020204" pitchFamily="34" charset="0"/>
              </a:rPr>
              <a:t> (Accessed: 2 February 2023).</a:t>
            </a:r>
          </a:p>
          <a:p>
            <a:pPr lvl="0"/>
            <a:r>
              <a:rPr lang="en-GB" sz="1200" dirty="0">
                <a:latin typeface="Arial" panose="020B0604020202020204" pitchFamily="34" charset="0"/>
                <a:cs typeface="Arial" panose="020B0604020202020204" pitchFamily="34" charset="0"/>
              </a:rPr>
              <a:t>Crisis (2019a) </a:t>
            </a:r>
            <a:r>
              <a:rPr lang="en-GB" sz="1200" i="1" dirty="0">
                <a:latin typeface="Arial" panose="020B0604020202020204" pitchFamily="34" charset="0"/>
                <a:cs typeface="Arial" panose="020B0604020202020204" pitchFamily="34" charset="0"/>
              </a:rPr>
              <a:t>Politicians, Police and Charities Urge Government to Scrap Draconian Vagrancy Act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5"/>
              </a:rPr>
              <a:t>https://www.crisis.org.uk/about-us/latest-news/politicians-police-and-charities-urge-government-to-scrap-draconian-vagrancy-act/</a:t>
            </a:r>
            <a:r>
              <a:rPr lang="en-GB" sz="1200" dirty="0">
                <a:latin typeface="Arial" panose="020B0604020202020204" pitchFamily="34" charset="0"/>
                <a:cs typeface="Arial" panose="020B0604020202020204" pitchFamily="34" charset="0"/>
              </a:rPr>
              <a:t> </a:t>
            </a:r>
            <a:r>
              <a:rPr lang="en-GB" sz="1200" dirty="0">
                <a:solidFill>
                  <a:prstClr val="black"/>
                </a:solidFill>
                <a:latin typeface="Arial" panose="020B0604020202020204" pitchFamily="34" charset="0"/>
                <a:cs typeface="Arial" panose="020B0604020202020204" pitchFamily="34" charset="0"/>
              </a:rPr>
              <a:t>(Accessed: 1 December 2020).</a:t>
            </a:r>
            <a:endParaRPr lang="en-GB" sz="1200" i="1" dirty="0">
              <a:solidFill>
                <a:prstClr val="black"/>
              </a:solidFill>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lvl="0"/>
            <a:r>
              <a:rPr lang="en-GB" sz="1200" dirty="0">
                <a:latin typeface="Arial" panose="020B0604020202020204" pitchFamily="34" charset="0"/>
                <a:cs typeface="Arial" panose="020B0604020202020204" pitchFamily="34" charset="0"/>
              </a:rPr>
              <a:t>Crisis (2018) </a:t>
            </a:r>
            <a:r>
              <a:rPr lang="en-GB" sz="1200" i="1" dirty="0">
                <a:latin typeface="Arial" panose="020B0604020202020204" pitchFamily="34" charset="0"/>
                <a:cs typeface="Arial" panose="020B0604020202020204" pitchFamily="34" charset="0"/>
              </a:rPr>
              <a:t>International Plans to End Homelessness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https://www.crisis.org.uk/ending-homelessness/homelessness-knowledge-hub/international-plans-to-end-homelessness/</a:t>
            </a:r>
            <a:r>
              <a:rPr lang="en-GB" sz="1200" dirty="0">
                <a:latin typeface="Arial" panose="020B0604020202020204" pitchFamily="34" charset="0"/>
                <a:cs typeface="Arial" panose="020B0604020202020204" pitchFamily="34" charset="0"/>
              </a:rPr>
              <a:t> </a:t>
            </a:r>
            <a:r>
              <a:rPr lang="en-GB" sz="1200" dirty="0">
                <a:solidFill>
                  <a:prstClr val="black"/>
                </a:solidFill>
                <a:latin typeface="Arial" panose="020B0604020202020204" pitchFamily="34" charset="0"/>
                <a:cs typeface="Arial" panose="020B0604020202020204" pitchFamily="34" charset="0"/>
              </a:rPr>
              <a:t>(Accessed: 1 December 2019).</a:t>
            </a:r>
          </a:p>
          <a:p>
            <a:pPr lvl="0"/>
            <a:r>
              <a:rPr lang="en-GB" sz="1200" dirty="0">
                <a:solidFill>
                  <a:prstClr val="black"/>
                </a:solidFill>
                <a:latin typeface="Arial" panose="020B0604020202020204" pitchFamily="34" charset="0"/>
                <a:cs typeface="Arial" panose="020B0604020202020204" pitchFamily="34" charset="0"/>
              </a:rPr>
              <a:t>Fleck, A. (2023) </a:t>
            </a:r>
            <a:r>
              <a:rPr lang="en-GB" sz="1200" i="1" dirty="0">
                <a:solidFill>
                  <a:prstClr val="black"/>
                </a:solidFill>
                <a:latin typeface="Arial" panose="020B0604020202020204" pitchFamily="34" charset="0"/>
                <a:cs typeface="Arial" panose="020B0604020202020204" pitchFamily="34" charset="0"/>
              </a:rPr>
              <a:t>More Than 1,300 People Died While Homeless in 2022 </a:t>
            </a:r>
            <a:r>
              <a:rPr lang="en-GB" sz="1200" dirty="0">
                <a:solidFill>
                  <a:prstClr val="black"/>
                </a:solidFill>
                <a:latin typeface="Arial" panose="020B0604020202020204" pitchFamily="34" charset="0"/>
                <a:cs typeface="Arial" panose="020B0604020202020204" pitchFamily="34" charset="0"/>
              </a:rPr>
              <a:t>Available at: </a:t>
            </a:r>
            <a:r>
              <a:rPr lang="en-GB" sz="1200" dirty="0">
                <a:solidFill>
                  <a:prstClr val="black"/>
                </a:solidFill>
                <a:latin typeface="Arial" panose="020B0604020202020204" pitchFamily="34" charset="0"/>
                <a:cs typeface="Arial" panose="020B0604020202020204" pitchFamily="34" charset="0"/>
                <a:hlinkClick r:id="rId7"/>
              </a:rPr>
              <a:t>https://www.statista.com/chart/30640/deaths-of-people-experiencing-homelessness-in-the-uk/#:~:text=More%20than%201%2C300%20people%20died%20while%20homeless%20across%20the%20United,2021%20and%201%2C313%20in%202022</a:t>
            </a:r>
            <a:r>
              <a:rPr lang="en-GB" sz="1200" dirty="0">
                <a:solidFill>
                  <a:prstClr val="black"/>
                </a:solidFill>
                <a:latin typeface="Arial" panose="020B0604020202020204" pitchFamily="34" charset="0"/>
                <a:cs typeface="Arial" panose="020B0604020202020204" pitchFamily="34" charset="0"/>
              </a:rPr>
              <a:t>.   (Accessed: 12 October 2023).</a:t>
            </a:r>
          </a:p>
          <a:p>
            <a:pPr lvl="0"/>
            <a:r>
              <a:rPr lang="en-GB" sz="1200" dirty="0">
                <a:latin typeface="Arial" panose="020B0604020202020204" pitchFamily="34" charset="0"/>
                <a:cs typeface="Arial" panose="020B0604020202020204" pitchFamily="34" charset="0"/>
              </a:rPr>
              <a:t>Dictionary.com (2019) </a:t>
            </a:r>
            <a:r>
              <a:rPr lang="en-GB" sz="1200" i="1" dirty="0">
                <a:latin typeface="Arial" panose="020B0604020202020204" pitchFamily="34" charset="0"/>
                <a:cs typeface="Arial" panose="020B0604020202020204" pitchFamily="34" charset="0"/>
              </a:rPr>
              <a:t>Homeless </a:t>
            </a:r>
            <a:r>
              <a:rPr lang="en-GB" sz="1200" dirty="0">
                <a:latin typeface="Arial" panose="020B0604020202020204" pitchFamily="34" charset="0"/>
                <a:cs typeface="Arial" panose="020B0604020202020204" pitchFamily="34" charset="0"/>
              </a:rPr>
              <a:t>Available at:</a:t>
            </a:r>
            <a:r>
              <a:rPr lang="en-GB" sz="1200" dirty="0">
                <a:latin typeface="Arial" panose="020B0604020202020204" pitchFamily="34" charset="0"/>
                <a:cs typeface="Arial" panose="020B0604020202020204" pitchFamily="34" charset="0"/>
                <a:hlinkClick r:id="rId8"/>
              </a:rPr>
              <a:t> https://www.dictionary.com/browse/homelessness</a:t>
            </a:r>
            <a:r>
              <a:rPr lang="en-GB" sz="1200" dirty="0">
                <a:latin typeface="Arial" panose="020B0604020202020204" pitchFamily="34" charset="0"/>
                <a:cs typeface="Arial" panose="020B0604020202020204" pitchFamily="34" charset="0"/>
              </a:rPr>
              <a:t> (Accessed: 1 December 2020).</a:t>
            </a:r>
          </a:p>
          <a:p>
            <a:pPr lvl="0"/>
            <a:r>
              <a:rPr lang="en-GB" sz="1200" dirty="0">
                <a:latin typeface="Arial" panose="020B0604020202020204" pitchFamily="34" charset="0"/>
                <a:cs typeface="Arial" panose="020B0604020202020204" pitchFamily="34" charset="0"/>
              </a:rPr>
              <a:t>Homeless Link (2019) </a:t>
            </a:r>
            <a:r>
              <a:rPr lang="en-GB" sz="1200" i="1" dirty="0">
                <a:latin typeface="Arial" panose="020B0604020202020204" pitchFamily="34" charset="0"/>
                <a:cs typeface="Arial" panose="020B0604020202020204" pitchFamily="34" charset="0"/>
              </a:rPr>
              <a:t>Causes of Homelessness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9"/>
              </a:rPr>
              <a:t>https://www.homeless.org.uk/facts/understanding-homelessness/causes-of-homelessness</a:t>
            </a:r>
            <a:r>
              <a:rPr lang="en-GB" sz="1200" dirty="0">
                <a:latin typeface="Arial" panose="020B0604020202020204" pitchFamily="34" charset="0"/>
                <a:cs typeface="Arial" panose="020B0604020202020204" pitchFamily="34" charset="0"/>
              </a:rPr>
              <a:t> (Accessed: 2 December 2020).</a:t>
            </a:r>
          </a:p>
          <a:p>
            <a:pPr lvl="0"/>
            <a:r>
              <a:rPr lang="en-GB" sz="1200" dirty="0">
                <a:latin typeface="Arial" panose="020B0604020202020204" pitchFamily="34" charset="0"/>
                <a:cs typeface="Arial" panose="020B0604020202020204" pitchFamily="34" charset="0"/>
              </a:rPr>
              <a:t>Homeless Link (2020) </a:t>
            </a:r>
            <a:r>
              <a:rPr lang="en-GB" sz="1200" i="1" dirty="0">
                <a:latin typeface="Arial" panose="020B0604020202020204" pitchFamily="34" charset="0"/>
                <a:cs typeface="Arial" panose="020B0604020202020204" pitchFamily="34" charset="0"/>
              </a:rPr>
              <a:t>Comprehensive Spending Review 2020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0"/>
              </a:rPr>
              <a:t>https://www.homeless.org.uk/sites/default/files/Comprehensive%20Spending%20Review2020%20w%20endnotes%20FINAL%2024Sept2020.pdf</a:t>
            </a:r>
            <a:r>
              <a:rPr lang="en-GB" sz="1200" dirty="0">
                <a:latin typeface="Arial" panose="020B0604020202020204" pitchFamily="34" charset="0"/>
                <a:cs typeface="Arial" panose="020B0604020202020204" pitchFamily="34" charset="0"/>
              </a:rPr>
              <a:t> (Accessed: 28 September 2022).</a:t>
            </a:r>
            <a:endParaRPr lang="en-GB" sz="1200" i="1" dirty="0">
              <a:latin typeface="Arial" panose="020B0604020202020204" pitchFamily="34" charset="0"/>
              <a:cs typeface="Arial" panose="020B0604020202020204" pitchFamily="34" charset="0"/>
            </a:endParaRPr>
          </a:p>
          <a:p>
            <a:pPr lvl="0"/>
            <a:r>
              <a:rPr lang="en-GB" sz="1200" dirty="0">
                <a:latin typeface="Arial" panose="020B0604020202020204" pitchFamily="34" charset="0"/>
                <a:cs typeface="Arial" panose="020B0604020202020204" pitchFamily="34" charset="0"/>
              </a:rPr>
              <a:t>Ministry of Housing, Communities &amp; Local Government (2019) </a:t>
            </a:r>
            <a:r>
              <a:rPr lang="en-GB" sz="1200" i="1" dirty="0">
                <a:latin typeface="Arial" panose="020B0604020202020204" pitchFamily="34" charset="0"/>
                <a:cs typeface="Arial" panose="020B0604020202020204" pitchFamily="34" charset="0"/>
              </a:rPr>
              <a:t>Rough Sleeping Statistics Autumn 2018, England (Revised) </a:t>
            </a:r>
            <a:r>
              <a:rPr lang="en-GB" sz="1200" dirty="0" err="1">
                <a:latin typeface="Arial" panose="020B0604020202020204" pitchFamily="34" charset="0"/>
                <a:cs typeface="Arial" panose="020B0604020202020204" pitchFamily="34" charset="0"/>
              </a:rPr>
              <a:t>Avaliable</a:t>
            </a:r>
            <a:r>
              <a:rPr lang="en-GB" sz="1200" dirty="0">
                <a:latin typeface="Arial" panose="020B0604020202020204" pitchFamily="34" charset="0"/>
                <a:cs typeface="Arial" panose="020B0604020202020204" pitchFamily="34" charset="0"/>
              </a:rPr>
              <a:t> at: </a:t>
            </a:r>
            <a:r>
              <a:rPr lang="en-GB" sz="1200" dirty="0">
                <a:latin typeface="Arial" panose="020B0604020202020204" pitchFamily="34" charset="0"/>
                <a:cs typeface="Arial" panose="020B0604020202020204" pitchFamily="34" charset="0"/>
                <a:hlinkClick r:id="rId11"/>
              </a:rPr>
              <a:t>https://assets.publishing.service.gov.uk/government/uploads/system/uploads/attachment_data/file/781567/Rough_Sleeping_Statistics_2018_release.pdf</a:t>
            </a:r>
            <a:r>
              <a:rPr lang="en-GB" sz="1200" dirty="0">
                <a:latin typeface="Arial" panose="020B0604020202020204" pitchFamily="34" charset="0"/>
                <a:cs typeface="Arial" panose="020B0604020202020204" pitchFamily="34" charset="0"/>
              </a:rPr>
              <a:t> </a:t>
            </a:r>
            <a:r>
              <a:rPr lang="en-GB" sz="1200" dirty="0">
                <a:solidFill>
                  <a:prstClr val="black"/>
                </a:solidFill>
                <a:latin typeface="Arial" panose="020B0604020202020204" pitchFamily="34" charset="0"/>
                <a:cs typeface="Arial" panose="020B0604020202020204" pitchFamily="34" charset="0"/>
              </a:rPr>
              <a:t>(Accessed: 1 December 2022).</a:t>
            </a:r>
            <a:endParaRPr lang="en-GB" sz="1200" i="1" dirty="0">
              <a:solidFill>
                <a:prstClr val="black"/>
              </a:solidFill>
              <a:latin typeface="Arial" panose="020B0604020202020204" pitchFamily="34" charset="0"/>
              <a:cs typeface="Arial" panose="020B0604020202020204" pitchFamily="34" charset="0"/>
            </a:endParaRPr>
          </a:p>
          <a:p>
            <a:pPr lvl="0"/>
            <a:r>
              <a:rPr lang="en-GB" sz="1200" dirty="0">
                <a:latin typeface="Arial" panose="020B0604020202020204" pitchFamily="34" charset="0"/>
                <a:cs typeface="Arial" panose="020B0604020202020204" pitchFamily="34" charset="0"/>
              </a:rPr>
              <a:t>Ministry of Housing, Communities &amp; Local Government (2018) </a:t>
            </a:r>
            <a:r>
              <a:rPr lang="en-GB" sz="1200" i="1" dirty="0">
                <a:latin typeface="Arial" panose="020B0604020202020204" pitchFamily="34" charset="0"/>
                <a:cs typeface="Arial" panose="020B0604020202020204" pitchFamily="34" charset="0"/>
              </a:rPr>
              <a:t>Rough Sleeping Strategy: Delivery Plan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2"/>
              </a:rPr>
              <a:t>https://assets.publishing.service.gov.uk/government/uploads/system/uploads/attachment_data/file/762854/RSS_delivery_plan.pdf</a:t>
            </a:r>
            <a:r>
              <a:rPr lang="en-GB" sz="1200" dirty="0">
                <a:latin typeface="Arial" panose="020B0604020202020204" pitchFamily="34" charset="0"/>
                <a:cs typeface="Arial" panose="020B0604020202020204" pitchFamily="34" charset="0"/>
              </a:rPr>
              <a:t> (Accessed: 1 December 2022).</a:t>
            </a:r>
            <a:endParaRPr lang="en-GB" sz="1200" i="1" dirty="0">
              <a:latin typeface="Arial" panose="020B0604020202020204" pitchFamily="34" charset="0"/>
              <a:cs typeface="Arial" panose="020B0604020202020204" pitchFamily="34" charset="0"/>
            </a:endParaRPr>
          </a:p>
          <a:p>
            <a:endParaRPr lang="en-GB" sz="1200" i="1" dirty="0">
              <a:latin typeface="Arial" panose="020B0604020202020204" pitchFamily="34" charset="0"/>
              <a:cs typeface="Arial" panose="020B0604020202020204" pitchFamily="34" charset="0"/>
            </a:endParaRPr>
          </a:p>
          <a:p>
            <a:endParaRPr lang="en-GB" sz="1200" dirty="0"/>
          </a:p>
          <a:p>
            <a:r>
              <a:rPr lang="en-GB" sz="1200" dirty="0"/>
              <a:t> </a:t>
            </a:r>
            <a:r>
              <a:rPr lang="en-GB" sz="1200" i="1" dirty="0"/>
              <a:t> </a:t>
            </a:r>
          </a:p>
        </p:txBody>
      </p:sp>
    </p:spTree>
    <p:extLst>
      <p:ext uri="{BB962C8B-B14F-4D97-AF65-F5344CB8AC3E}">
        <p14:creationId xmlns:p14="http://schemas.microsoft.com/office/powerpoint/2010/main" val="32096331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F45712-806A-491A-A8EE-882F037287DF}"/>
              </a:ext>
            </a:extLst>
          </p:cNvPr>
          <p:cNvSpPr txBox="1"/>
          <p:nvPr/>
        </p:nvSpPr>
        <p:spPr>
          <a:xfrm>
            <a:off x="895351" y="1323320"/>
            <a:ext cx="10677524" cy="4801314"/>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ONS. (2019) </a:t>
            </a:r>
            <a:r>
              <a:rPr lang="en-GB" sz="1800" i="1" dirty="0">
                <a:latin typeface="Arial" panose="020B0604020202020204" pitchFamily="34" charset="0"/>
                <a:cs typeface="Arial" panose="020B0604020202020204" pitchFamily="34" charset="0"/>
              </a:rPr>
              <a:t>UK Homelessness: 2005 to 2018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2"/>
              </a:rPr>
              <a:t>https://www.ons.gov.uk/peoplepopulationandcommunity/housing/articles/ukhomelessness/2005to2018#main-points</a:t>
            </a:r>
            <a:r>
              <a:rPr lang="en-GB" sz="1800" dirty="0">
                <a:latin typeface="Arial" panose="020B0604020202020204" pitchFamily="34" charset="0"/>
                <a:cs typeface="Arial" panose="020B0604020202020204" pitchFamily="34" charset="0"/>
              </a:rPr>
              <a:t> (Accessed: 1 December 2019).</a:t>
            </a:r>
          </a:p>
          <a:p>
            <a:r>
              <a:rPr lang="en-GB" sz="1800" dirty="0">
                <a:latin typeface="Arial" panose="020B0604020202020204" pitchFamily="34" charset="0"/>
                <a:cs typeface="Arial" panose="020B0604020202020204" pitchFamily="34" charset="0"/>
              </a:rPr>
              <a:t>Selby, J. (2019) </a:t>
            </a:r>
            <a:r>
              <a:rPr lang="en-GB" sz="1800" i="1" dirty="0">
                <a:latin typeface="Arial" panose="020B0604020202020204" pitchFamily="34" charset="0"/>
                <a:cs typeface="Arial" panose="020B0604020202020204" pitchFamily="34" charset="0"/>
              </a:rPr>
              <a:t>Politicians, Police And Charities Urge Government To Scrap Vagrancy Act And Decriminalise Homelessness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3"/>
              </a:rPr>
              <a:t>https://rightsinfo.org/government-urged-to-scrap-vagrancy-act-and-decriminalise-homelessness/</a:t>
            </a:r>
            <a:r>
              <a:rPr lang="en-GB" sz="1800" dirty="0">
                <a:latin typeface="Arial" panose="020B0604020202020204" pitchFamily="34" charset="0"/>
                <a:cs typeface="Arial" panose="020B0604020202020204" pitchFamily="34" charset="0"/>
              </a:rPr>
              <a:t> (Accessed: 2 December 2202).</a:t>
            </a:r>
            <a:endParaRPr lang="en-GB" sz="1800" i="1"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Shelter (2019) </a:t>
            </a:r>
            <a:r>
              <a:rPr lang="en-GB" sz="1800" i="1" dirty="0">
                <a:latin typeface="Arial" panose="020B0604020202020204" pitchFamily="34" charset="0"/>
                <a:cs typeface="Arial" panose="020B0604020202020204" pitchFamily="34" charset="0"/>
              </a:rPr>
              <a:t>What is Homelessness?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4"/>
              </a:rPr>
              <a:t>https://england.shelter.org.uk/housing_advice/homelessness/rules/what_is_homelessness</a:t>
            </a:r>
            <a:r>
              <a:rPr lang="en-GB" sz="1800" dirty="0">
                <a:latin typeface="Arial" panose="020B0604020202020204" pitchFamily="34" charset="0"/>
                <a:cs typeface="Arial" panose="020B0604020202020204" pitchFamily="34" charset="0"/>
              </a:rPr>
              <a:t> (Accessed: 1 December 2020).</a:t>
            </a:r>
          </a:p>
          <a:p>
            <a:r>
              <a:rPr lang="en-GB" sz="1800" dirty="0">
                <a:latin typeface="Arial" panose="020B0604020202020204" pitchFamily="34" charset="0"/>
                <a:cs typeface="Arial" panose="020B0604020202020204" pitchFamily="34" charset="0"/>
              </a:rPr>
              <a:t>Shelter Cymru (2018) </a:t>
            </a:r>
            <a:r>
              <a:rPr lang="en-GB" sz="1800" i="1" dirty="0">
                <a:latin typeface="Arial" panose="020B0604020202020204" pitchFamily="34" charset="0"/>
                <a:cs typeface="Arial" panose="020B0604020202020204" pitchFamily="34" charset="0"/>
              </a:rPr>
              <a:t>What is Homelessness?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5"/>
              </a:rPr>
              <a:t>https://sheltercymru.org.uk/get-advice/homelessness/what-is-homelessness/</a:t>
            </a:r>
            <a:r>
              <a:rPr lang="en-GB" sz="1800" dirty="0">
                <a:latin typeface="Arial" panose="020B0604020202020204" pitchFamily="34" charset="0"/>
                <a:cs typeface="Arial" panose="020B0604020202020204" pitchFamily="34" charset="0"/>
              </a:rPr>
              <a:t> (Accessed: 1 December 2020).</a:t>
            </a:r>
          </a:p>
          <a:p>
            <a:pPr algn="l"/>
            <a:r>
              <a:rPr lang="en-GB" dirty="0">
                <a:latin typeface="Arial" panose="020B0604020202020204" pitchFamily="34" charset="0"/>
                <a:cs typeface="Arial" panose="020B0604020202020204" pitchFamily="34" charset="0"/>
              </a:rPr>
              <a:t>University of Birmingham. (2019)</a:t>
            </a:r>
            <a:r>
              <a:rPr lang="en-GB" i="1" dirty="0">
                <a:latin typeface="Arial" panose="020B0604020202020204" pitchFamily="34" charset="0"/>
                <a:cs typeface="Arial" panose="020B0604020202020204" pitchFamily="34" charset="0"/>
              </a:rPr>
              <a:t> </a:t>
            </a:r>
            <a:r>
              <a:rPr lang="en-GB" b="0" i="1" dirty="0">
                <a:effectLst/>
                <a:latin typeface="Arial" panose="020B0604020202020204" pitchFamily="34" charset="0"/>
                <a:cs typeface="Arial" panose="020B0604020202020204" pitchFamily="34" charset="0"/>
              </a:rPr>
              <a:t>Homeless Deaths - more than a number </a:t>
            </a:r>
            <a:r>
              <a:rPr lang="en-GB" b="0" dirty="0">
                <a:effectLst/>
                <a:latin typeface="Arial" panose="020B0604020202020204" pitchFamily="34" charset="0"/>
                <a:cs typeface="Arial" panose="020B0604020202020204" pitchFamily="34" charset="0"/>
              </a:rPr>
              <a:t>Available at: </a:t>
            </a:r>
            <a:r>
              <a:rPr lang="en-GB" b="0" dirty="0">
                <a:effectLst/>
                <a:latin typeface="Arial" panose="020B0604020202020204" pitchFamily="34" charset="0"/>
                <a:cs typeface="Arial" panose="020B0604020202020204" pitchFamily="34" charset="0"/>
                <a:hlinkClick r:id="rId6"/>
              </a:rPr>
              <a:t>https://www.birmingham.ac.uk/news/thebirminghambrief/items/2019/10/homeless-deaths-more-than-a-number.aspx</a:t>
            </a:r>
            <a:r>
              <a:rPr lang="en-GB" b="0" dirty="0">
                <a:effectLst/>
                <a:latin typeface="Arial" panose="020B0604020202020204" pitchFamily="34" charset="0"/>
                <a:cs typeface="Arial" panose="020B0604020202020204" pitchFamily="34" charset="0"/>
              </a:rPr>
              <a:t> (Accessed: 27 September 2021).</a:t>
            </a:r>
            <a:endParaRPr lang="en-GB" b="0" i="1" dirty="0">
              <a:effectLst/>
              <a:latin typeface="Arial" panose="020B0604020202020204" pitchFamily="34" charset="0"/>
              <a:cs typeface="Arial" panose="020B0604020202020204" pitchFamily="34" charset="0"/>
            </a:endParaRPr>
          </a:p>
          <a:p>
            <a:br>
              <a:rPr lang="en-GB" dirty="0">
                <a:effectLst/>
              </a:rPr>
            </a:br>
            <a:endParaRPr lang="en-GB" sz="1800" i="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D0231B9-1E34-4D66-83A4-E0BE04906264}"/>
              </a:ext>
            </a:extLst>
          </p:cNvPr>
          <p:cNvSpPr txBox="1"/>
          <p:nvPr/>
        </p:nvSpPr>
        <p:spPr>
          <a:xfrm>
            <a:off x="2076450" y="800100"/>
            <a:ext cx="3600450"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406517053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3068</TotalTime>
  <Words>3751</Words>
  <Application>Microsoft Office PowerPoint</Application>
  <PresentationFormat>Widescreen</PresentationFormat>
  <Paragraphs>260</Paragraphs>
  <Slides>48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itc_avant_garde_gothic_prdemi</vt:lpstr>
      <vt:lpstr>Arial</vt:lpstr>
      <vt:lpstr>Garamond</vt:lpstr>
      <vt:lpstr>Open Sans</vt:lpstr>
      <vt:lpstr>source sans pro</vt:lpstr>
      <vt:lpstr>Organic</vt:lpstr>
      <vt:lpstr>Homelessness in the UK</vt:lpstr>
      <vt:lpstr>What is  Homelessness?...</vt:lpstr>
      <vt:lpstr>PowerPoint Presentation</vt:lpstr>
      <vt:lpstr>You are Homeless if you are…</vt:lpstr>
      <vt:lpstr>You are Homeless if you are…</vt:lpstr>
      <vt:lpstr>Types of Homelessness</vt:lpstr>
      <vt:lpstr>Statutory Homelessness</vt:lpstr>
      <vt:lpstr>Non Statutory Homelessness (Single Homeless)</vt:lpstr>
      <vt:lpstr>Hidden Homelessness</vt:lpstr>
      <vt:lpstr>Rough Sleeping</vt:lpstr>
      <vt:lpstr>Britain's Homeless in Winter</vt:lpstr>
      <vt:lpstr>LA Definition of ‘Sleeping Rough’</vt:lpstr>
      <vt:lpstr>Rough Sleeping</vt:lpstr>
      <vt:lpstr>The Vagrancy Act</vt:lpstr>
      <vt:lpstr>The Vagrancy Act</vt:lpstr>
      <vt:lpstr>Vagrancy Act</vt:lpstr>
      <vt:lpstr>PowerPoint Presentation</vt:lpstr>
      <vt:lpstr>UK Overview</vt:lpstr>
      <vt:lpstr>UK Statistics</vt:lpstr>
      <vt:lpstr>PowerPoint Presentation</vt:lpstr>
      <vt:lpstr>PowerPoint Presentation</vt:lpstr>
      <vt:lpstr>Prevention and Relief Duties  </vt:lpstr>
      <vt:lpstr>Relief Duty</vt:lpstr>
      <vt:lpstr>UK Government Rough Sleeping Strategy</vt:lpstr>
      <vt:lpstr>Homeless in Cardiff</vt:lpstr>
      <vt:lpstr>PowerPoint Presentation</vt:lpstr>
      <vt:lpstr>PowerPoint Presentation</vt:lpstr>
      <vt:lpstr>Homelessness in Birmingham</vt:lpstr>
      <vt:lpstr>Homelessness in the Pandemic</vt:lpstr>
      <vt:lpstr>Homelessness in the Pandemic</vt:lpstr>
      <vt:lpstr>PowerPoint Presentation</vt:lpstr>
      <vt:lpstr>Impact evaluation of the Rough Sleeping Initiative 2018</vt:lpstr>
      <vt:lpstr>Impact evaluation of the Rough Sleeping Initiative 2021</vt:lpstr>
      <vt:lpstr>Causes of Homelessness</vt:lpstr>
      <vt:lpstr>Causes of Homelessness Some Factors and Experiences can make People More Vulnerable to Homelessness </vt:lpstr>
      <vt:lpstr>Do Homeless People Have Protection and Rights????</vt:lpstr>
      <vt:lpstr>Causes of Homelessness</vt:lpstr>
      <vt:lpstr>Impact of Homelessness</vt:lpstr>
      <vt:lpstr>Impact of Homelessness</vt:lpstr>
      <vt:lpstr>Impact of Homelessness</vt:lpstr>
      <vt:lpstr>Cost of Homelessness</vt:lpstr>
      <vt:lpstr>Homeless Communities?</vt:lpstr>
      <vt:lpstr>Homeless Campaigns</vt:lpstr>
      <vt:lpstr>PowerPoint Presentation</vt:lpstr>
      <vt:lpstr>The Repeal of the Vagrancy Act</vt:lpstr>
      <vt:lpstr>The Repeal of the Vagrancy Act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Homelessness in the UK</dc:title>
  <dc:creator>Joanne Davies (Yr Athrofa)</dc:creator>
  <cp:lastModifiedBy>Joanne Davies (Yr Athrofa)</cp:lastModifiedBy>
  <cp:revision>50</cp:revision>
  <dcterms:created xsi:type="dcterms:W3CDTF">2019-12-02T10:53:32Z</dcterms:created>
  <dcterms:modified xsi:type="dcterms:W3CDTF">2023-10-12T12:10:13Z</dcterms:modified>
</cp:coreProperties>
</file>