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9" r:id="rId4"/>
    <p:sldId id="266" r:id="rId5"/>
    <p:sldId id="265" r:id="rId6"/>
    <p:sldId id="261" r:id="rId7"/>
    <p:sldId id="262" r:id="rId8"/>
    <p:sldId id="263" r:id="rId9"/>
    <p:sldId id="264" r:id="rId10"/>
    <p:sldId id="267" r:id="rId11"/>
    <p:sldId id="270" r:id="rId12"/>
    <p:sldId id="268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24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BF6E2-BFC0-8E4D-A751-604EDF063E78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ED060C-3A8C-DA41-813E-06E2086DB8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446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ED060C-3A8C-DA41-813E-06E2086DB8D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986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CEC41E-48BD-4881-B6FF-D82EEBBCD904}" type="datetimeFigureOut">
              <a:rPr lang="en-US" smtClean="0"/>
              <a:t>14/10/2019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2627" y="609337"/>
            <a:ext cx="7196328" cy="147002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Principles of Design</a:t>
            </a:r>
            <a:b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Session 4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58" y="2718601"/>
            <a:ext cx="8873907" cy="987552"/>
          </a:xfrm>
        </p:spPr>
        <p:txBody>
          <a:bodyPr/>
          <a:lstStyle/>
          <a:p>
            <a:pPr algn="ctr"/>
            <a:r>
              <a:rPr lang="en-US" sz="6600" dirty="0" smtClean="0"/>
              <a:t>Artists </a:t>
            </a:r>
          </a:p>
          <a:p>
            <a:pPr algn="ctr"/>
            <a:r>
              <a:rPr lang="en-US" sz="6600" dirty="0" smtClean="0"/>
              <a:t>&amp; </a:t>
            </a:r>
          </a:p>
          <a:p>
            <a:pPr algn="ctr"/>
            <a:r>
              <a:rPr lang="en-US" sz="6600" dirty="0" smtClean="0"/>
              <a:t>the stages of design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348088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7200" dirty="0" smtClean="0"/>
              <a:t>Session outline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265092" y="1834128"/>
            <a:ext cx="859350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Artists presentations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Lyrics </a:t>
            </a:r>
            <a:r>
              <a:rPr lang="mr-IN" sz="2400" dirty="0">
                <a:solidFill>
                  <a:srgbClr val="FFFFFF"/>
                </a:solidFill>
              </a:rPr>
              <a:t>–</a:t>
            </a:r>
            <a:r>
              <a:rPr lang="en-US" sz="2400" dirty="0">
                <a:solidFill>
                  <a:srgbClr val="FFFFFF"/>
                </a:solidFill>
              </a:rPr>
              <a:t> condensed </a:t>
            </a:r>
            <a:r>
              <a:rPr lang="en-US" sz="2400" dirty="0" smtClean="0">
                <a:solidFill>
                  <a:srgbClr val="FFFFFF"/>
                </a:solidFill>
              </a:rPr>
              <a:t>imagery</a:t>
            </a:r>
          </a:p>
          <a:p>
            <a:endParaRPr lang="en-US" sz="2400" dirty="0" smtClean="0">
              <a:solidFill>
                <a:srgbClr val="FFFFFF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Understanding comics feedback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7 Steps of design 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Far Away script analysis </a:t>
            </a:r>
            <a:r>
              <a:rPr lang="mr-IN" sz="2400" dirty="0">
                <a:solidFill>
                  <a:schemeClr val="bg1"/>
                </a:solidFill>
              </a:rPr>
              <a:t>–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  <a:p>
            <a:pPr marL="1257300" lvl="2" indent="-342900"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Initial reactions</a:t>
            </a:r>
          </a:p>
          <a:p>
            <a:pPr marL="1257300" lvl="2" indent="-342900"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Breakdowns </a:t>
            </a:r>
            <a:r>
              <a:rPr lang="mr-IN" sz="2400" dirty="0">
                <a:solidFill>
                  <a:schemeClr val="bg1"/>
                </a:solidFill>
              </a:rPr>
              <a:t>–</a:t>
            </a:r>
            <a:r>
              <a:rPr lang="en-US" sz="2400" dirty="0">
                <a:solidFill>
                  <a:schemeClr val="bg1"/>
                </a:solidFill>
              </a:rPr>
              <a:t> Each character, location and themes</a:t>
            </a:r>
          </a:p>
          <a:p>
            <a:pPr marL="1257300" lvl="2" indent="-342900"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Overall </a:t>
            </a:r>
            <a:r>
              <a:rPr lang="en-US" sz="2400" dirty="0" smtClean="0">
                <a:solidFill>
                  <a:schemeClr val="bg1"/>
                </a:solidFill>
              </a:rPr>
              <a:t>impressions / </a:t>
            </a:r>
            <a:r>
              <a:rPr lang="en-US" sz="2400" dirty="0">
                <a:solidFill>
                  <a:schemeClr val="bg1"/>
                </a:solidFill>
              </a:rPr>
              <a:t>thoughts</a:t>
            </a:r>
          </a:p>
          <a:p>
            <a:pPr lvl="2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082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3011959"/>
            <a:ext cx="7612063" cy="1362075"/>
          </a:xfrm>
        </p:spPr>
        <p:txBody>
          <a:bodyPr/>
          <a:lstStyle/>
          <a:p>
            <a:r>
              <a:rPr lang="en-US" sz="7200" dirty="0"/>
              <a:t>Present your artists</a:t>
            </a:r>
          </a:p>
        </p:txBody>
      </p:sp>
    </p:spTree>
    <p:extLst>
      <p:ext uri="{BB962C8B-B14F-4D97-AF65-F5344CB8AC3E}">
        <p14:creationId xmlns:p14="http://schemas.microsoft.com/office/powerpoint/2010/main" val="3128085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038754"/>
            <a:ext cx="7612063" cy="1362075"/>
          </a:xfrm>
        </p:spPr>
        <p:txBody>
          <a:bodyPr/>
          <a:lstStyle/>
          <a:p>
            <a:r>
              <a:rPr lang="en-US" sz="6600" dirty="0" smtClean="0">
                <a:solidFill>
                  <a:srgbClr val="FFFFFF"/>
                </a:solidFill>
              </a:rPr>
              <a:t>Lyrics</a:t>
            </a:r>
            <a:endParaRPr lang="en-US" sz="6600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Why did you choose these?</a:t>
            </a:r>
          </a:p>
          <a:p>
            <a:r>
              <a:rPr lang="en-US" sz="2800" dirty="0" smtClean="0"/>
              <a:t>What is the condensed imagery in it?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8918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055249"/>
            <a:ext cx="7612063" cy="1362075"/>
          </a:xfrm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Understanding comics </a:t>
            </a:r>
            <a:r>
              <a:rPr lang="en-US" dirty="0" smtClean="0">
                <a:solidFill>
                  <a:srgbClr val="FFFFFF"/>
                </a:solidFill>
              </a:rPr>
              <a:t>feedback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What were your thoughts?</a:t>
            </a:r>
          </a:p>
          <a:p>
            <a:r>
              <a:rPr lang="en-US" sz="2800" dirty="0" smtClean="0"/>
              <a:t>Did you understand?</a:t>
            </a:r>
          </a:p>
          <a:p>
            <a:r>
              <a:rPr lang="en-US" sz="2800" dirty="0" smtClean="0"/>
              <a:t>Do you need to reread it?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1126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Steps of design</a:t>
            </a:r>
            <a:r>
              <a:rPr lang="mr-IN" dirty="0" smtClean="0"/>
              <a:t>…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825750" y="1878210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825750" y="2570360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825750" y="3252985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0" y="3935610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825750" y="4649985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25750" y="5348485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825750" y="6046985"/>
            <a:ext cx="3143250" cy="50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111500" y="1895544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Commitment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89275" y="2619444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Analysis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89275" y="3302069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Research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89275" y="3984694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Incubation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89275" y="4699069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Selection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89275" y="5397569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Implementation 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89275" y="6096069"/>
            <a:ext cx="258762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American Typewriter"/>
                <a:cs typeface="American Typewriter"/>
              </a:rPr>
              <a:t>Evaluation</a:t>
            </a:r>
            <a:endParaRPr lang="en-US" sz="2400" dirty="0">
              <a:latin typeface="American Typewriter"/>
              <a:cs typeface="American Typewriter"/>
            </a:endParaRPr>
          </a:p>
        </p:txBody>
      </p:sp>
      <p:cxnSp>
        <p:nvCxnSpPr>
          <p:cNvPr id="18" name="Curved Connector 17"/>
          <p:cNvCxnSpPr>
            <a:stCxn id="4" idx="3"/>
            <a:endCxn id="5" idx="3"/>
          </p:cNvCxnSpPr>
          <p:nvPr/>
        </p:nvCxnSpPr>
        <p:spPr>
          <a:xfrm>
            <a:off x="5969000" y="2132210"/>
            <a:ext cx="12700" cy="692150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urved Connector 18"/>
          <p:cNvCxnSpPr>
            <a:stCxn id="5" idx="1"/>
            <a:endCxn id="6" idx="1"/>
          </p:cNvCxnSpPr>
          <p:nvPr/>
        </p:nvCxnSpPr>
        <p:spPr>
          <a:xfrm rot="10800000" flipV="1">
            <a:off x="2825750" y="2824359"/>
            <a:ext cx="12700" cy="682625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>
            <a:stCxn id="6" idx="3"/>
            <a:endCxn id="7" idx="3"/>
          </p:cNvCxnSpPr>
          <p:nvPr/>
        </p:nvCxnSpPr>
        <p:spPr>
          <a:xfrm>
            <a:off x="5969000" y="3506985"/>
            <a:ext cx="12700" cy="682625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urved Connector 20"/>
          <p:cNvCxnSpPr>
            <a:stCxn id="7" idx="1"/>
            <a:endCxn id="8" idx="1"/>
          </p:cNvCxnSpPr>
          <p:nvPr/>
        </p:nvCxnSpPr>
        <p:spPr>
          <a:xfrm rot="10800000" flipV="1">
            <a:off x="2825750" y="4189609"/>
            <a:ext cx="12700" cy="714375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urved Connector 21"/>
          <p:cNvCxnSpPr>
            <a:stCxn id="8" idx="3"/>
            <a:endCxn id="9" idx="3"/>
          </p:cNvCxnSpPr>
          <p:nvPr/>
        </p:nvCxnSpPr>
        <p:spPr>
          <a:xfrm>
            <a:off x="5969000" y="4903985"/>
            <a:ext cx="12700" cy="698500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urved Connector 22"/>
          <p:cNvCxnSpPr>
            <a:stCxn id="9" idx="1"/>
            <a:endCxn id="10" idx="1"/>
          </p:cNvCxnSpPr>
          <p:nvPr/>
        </p:nvCxnSpPr>
        <p:spPr>
          <a:xfrm rot="10800000" flipV="1">
            <a:off x="2825750" y="5602485"/>
            <a:ext cx="12700" cy="698500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822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667" y="184300"/>
            <a:ext cx="855662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1 – Commitment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 smtClean="0">
                <a:solidFill>
                  <a:srgbClr val="FFFFFF"/>
                </a:solidFill>
              </a:rPr>
              <a:t>Commit </a:t>
            </a:r>
            <a:r>
              <a:rPr lang="en-GB" sz="2400" dirty="0">
                <a:solidFill>
                  <a:srgbClr val="FFFFFF"/>
                </a:solidFill>
              </a:rPr>
              <a:t>to the idea (Even if you don’t know how to do </a:t>
            </a:r>
            <a:r>
              <a:rPr lang="en-GB" sz="2400" dirty="0" smtClean="0">
                <a:solidFill>
                  <a:srgbClr val="FFFFFF"/>
                </a:solidFill>
              </a:rPr>
              <a:t>it right away)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Commit to the process – follow the steps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 smtClean="0">
                <a:solidFill>
                  <a:srgbClr val="FFFFFF"/>
                </a:solidFill>
              </a:rPr>
              <a:t>But don</a:t>
            </a:r>
            <a:r>
              <a:rPr lang="mr-IN" sz="2400" dirty="0" smtClean="0">
                <a:solidFill>
                  <a:srgbClr val="FFFFFF"/>
                </a:solidFill>
              </a:rPr>
              <a:t>’</a:t>
            </a:r>
            <a:r>
              <a:rPr lang="en-GB" sz="2400" dirty="0" smtClean="0">
                <a:solidFill>
                  <a:srgbClr val="FFFFFF"/>
                </a:solidFill>
              </a:rPr>
              <a:t>t lie about your capabilities </a:t>
            </a:r>
          </a:p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227977" y="2180455"/>
            <a:ext cx="69056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2 – Analysis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Ask questions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Don’t leave holes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Explore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Create different questions and ideas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417" y="3971612"/>
            <a:ext cx="922337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3 – Research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Use your eyes – look around you – Nature, architecture, art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 smtClean="0">
                <a:solidFill>
                  <a:srgbClr val="FFFFFF"/>
                </a:solidFill>
              </a:rPr>
              <a:t>It’s </a:t>
            </a:r>
            <a:r>
              <a:rPr lang="en-GB" sz="2400" dirty="0">
                <a:solidFill>
                  <a:srgbClr val="FFFFFF"/>
                </a:solidFill>
              </a:rPr>
              <a:t>all around us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Don’t just use the </a:t>
            </a:r>
            <a:r>
              <a:rPr lang="en-GB" sz="2400" dirty="0" smtClean="0">
                <a:solidFill>
                  <a:srgbClr val="FFFFFF"/>
                </a:solidFill>
              </a:rPr>
              <a:t>library!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 smtClean="0">
                <a:solidFill>
                  <a:srgbClr val="FFFFFF"/>
                </a:solidFill>
              </a:rPr>
              <a:t>“The </a:t>
            </a:r>
            <a:r>
              <a:rPr lang="en-GB" sz="2400" dirty="0">
                <a:solidFill>
                  <a:srgbClr val="FFFFFF"/>
                </a:solidFill>
              </a:rPr>
              <a:t>more stuff you put into your brain, the more ideas you </a:t>
            </a:r>
            <a:endParaRPr lang="en-GB" sz="2400" dirty="0" smtClean="0">
              <a:solidFill>
                <a:srgbClr val="FFFFFF"/>
              </a:solidFill>
            </a:endParaRPr>
          </a:p>
          <a:p>
            <a:pPr lvl="0"/>
            <a:r>
              <a:rPr lang="en-GB" sz="2400" dirty="0" smtClean="0">
                <a:solidFill>
                  <a:srgbClr val="FFFFFF"/>
                </a:solidFill>
              </a:rPr>
              <a:t>will have”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Grow!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224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679" y="238125"/>
            <a:ext cx="86677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4 – Incubation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Most important stage – Don’t skip this </a:t>
            </a:r>
            <a:r>
              <a:rPr lang="en-GB" sz="2400" dirty="0" smtClean="0">
                <a:solidFill>
                  <a:srgbClr val="FFFFFF"/>
                </a:solidFill>
              </a:rPr>
              <a:t>one!!!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Let ideas process in your mind 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Don’t rush straight into the next step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93179" y="2222500"/>
            <a:ext cx="735012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5 – Selection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Start to make decisions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You’ll know when you’re ready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Choice will be more </a:t>
            </a:r>
            <a:r>
              <a:rPr lang="en-GB" sz="2400" dirty="0" smtClean="0">
                <a:solidFill>
                  <a:srgbClr val="FFFFFF"/>
                </a:solidFill>
              </a:rPr>
              <a:t>instinctive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You might not even be able to explain why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It’s time to begin!</a:t>
            </a:r>
          </a:p>
          <a:p>
            <a:pPr marL="342900" lvl="0" indent="-342900">
              <a:buFont typeface="Arial"/>
              <a:buChar char="•"/>
            </a:pPr>
            <a:endParaRPr lang="en-GB" sz="2400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1429" y="4857750"/>
            <a:ext cx="7524750" cy="1477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6 – Implementation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Select mediums to be used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Actually doing the thing you want to do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297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8239125" cy="1477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</a:rPr>
              <a:t>7 – Evaluation</a:t>
            </a:r>
            <a:endParaRPr lang="en-GB" sz="2400" dirty="0">
              <a:solidFill>
                <a:srgbClr val="FFFFFF"/>
              </a:solidFill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Good and bad points – What worked, what didn’t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solidFill>
                  <a:srgbClr val="FFFFFF"/>
                </a:solidFill>
              </a:rPr>
              <a:t>You can look back and develop your own style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7500" y="2698750"/>
            <a:ext cx="855662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FFFFFF"/>
                </a:solidFill>
              </a:rPr>
              <a:t>Advice</a:t>
            </a:r>
            <a:endParaRPr lang="en-GB" sz="2400" dirty="0">
              <a:solidFill>
                <a:srgbClr val="FFFFFF"/>
              </a:solidFill>
            </a:endParaRPr>
          </a:p>
          <a:p>
            <a:pPr lvl="0" algn="ctr"/>
            <a:r>
              <a:rPr lang="en-GB" sz="2400" dirty="0">
                <a:solidFill>
                  <a:srgbClr val="FFFFFF"/>
                </a:solidFill>
              </a:rPr>
              <a:t>Don’t skip steps!!!!</a:t>
            </a:r>
          </a:p>
          <a:p>
            <a:pPr lvl="0" algn="ctr"/>
            <a:r>
              <a:rPr lang="en-GB" sz="2400" dirty="0">
                <a:solidFill>
                  <a:srgbClr val="FFFFFF"/>
                </a:solidFill>
              </a:rPr>
              <a:t>The more you do in the process, the more you will understand it</a:t>
            </a:r>
          </a:p>
          <a:p>
            <a:pPr lvl="0" algn="ctr"/>
            <a:r>
              <a:rPr lang="en-GB" sz="2400" dirty="0">
                <a:solidFill>
                  <a:srgbClr val="FFFFFF"/>
                </a:solidFill>
              </a:rPr>
              <a:t>Some people out step 5 before4, 3 and 2 – DON’T!</a:t>
            </a:r>
          </a:p>
          <a:p>
            <a:pPr lvl="0" algn="ctr"/>
            <a:r>
              <a:rPr lang="en-GB" sz="2400" dirty="0">
                <a:solidFill>
                  <a:srgbClr val="FFFFFF"/>
                </a:solidFill>
              </a:rPr>
              <a:t>Don’t pigeon hole</a:t>
            </a:r>
          </a:p>
          <a:p>
            <a:pPr lvl="0" algn="ctr"/>
            <a:r>
              <a:rPr lang="en-GB" sz="2400" dirty="0">
                <a:solidFill>
                  <a:srgbClr val="FFFFFF"/>
                </a:solidFill>
              </a:rPr>
              <a:t>Remember to touch base between stages – Don’t go off track!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840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Far Away</a:t>
            </a:r>
            <a:br>
              <a:rPr lang="en-US" dirty="0" smtClean="0">
                <a:solidFill>
                  <a:srgbClr val="FFFFFF"/>
                </a:solidFill>
              </a:rPr>
            </a:br>
            <a:r>
              <a:rPr lang="en-US" dirty="0" smtClean="0">
                <a:solidFill>
                  <a:srgbClr val="FFFFFF"/>
                </a:solidFill>
              </a:rPr>
              <a:t>By </a:t>
            </a:r>
            <a:r>
              <a:rPr lang="en-US" dirty="0" err="1" smtClean="0">
                <a:solidFill>
                  <a:srgbClr val="FFFFFF"/>
                </a:solidFill>
              </a:rPr>
              <a:t>Caryl</a:t>
            </a:r>
            <a:r>
              <a:rPr lang="en-US" dirty="0" smtClean="0">
                <a:solidFill>
                  <a:srgbClr val="FFFFFF"/>
                </a:solidFill>
              </a:rPr>
              <a:t> Churchill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947159"/>
            <a:ext cx="7612063" cy="1500187"/>
          </a:xfrm>
        </p:spPr>
        <p:txBody>
          <a:bodyPr/>
          <a:lstStyle/>
          <a:p>
            <a:r>
              <a:rPr lang="en-US" sz="3200" dirty="0" smtClean="0"/>
              <a:t>What were your initial reactions?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8984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Script Breakdown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7452" y="1987693"/>
            <a:ext cx="793369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 detailed examination of the elements or structure of something. </a:t>
            </a:r>
          </a:p>
          <a:p>
            <a:pPr algn="ctr"/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 </a:t>
            </a:r>
            <a:r>
              <a:rPr lang="en-US" sz="3200" dirty="0">
                <a:solidFill>
                  <a:schemeClr val="bg1"/>
                </a:solidFill>
              </a:rPr>
              <a:t>formalist </a:t>
            </a:r>
            <a:r>
              <a:rPr lang="en-US" sz="3200" dirty="0" smtClean="0">
                <a:solidFill>
                  <a:schemeClr val="bg1"/>
                </a:solidFill>
              </a:rPr>
              <a:t>analysis </a:t>
            </a:r>
            <a:r>
              <a:rPr lang="en-US" sz="3200" dirty="0">
                <a:solidFill>
                  <a:schemeClr val="bg1"/>
                </a:solidFill>
              </a:rPr>
              <a:t>uses standard </a:t>
            </a:r>
            <a:r>
              <a:rPr lang="en-US" sz="3200" dirty="0" smtClean="0">
                <a:solidFill>
                  <a:schemeClr val="bg1"/>
                </a:solidFill>
              </a:rPr>
              <a:t>categories, </a:t>
            </a:r>
            <a:r>
              <a:rPr lang="en-US" sz="3200" dirty="0">
                <a:solidFill>
                  <a:schemeClr val="bg1"/>
                </a:solidFill>
              </a:rPr>
              <a:t>such as </a:t>
            </a:r>
            <a:r>
              <a:rPr lang="en-US" sz="3200" dirty="0" smtClean="0">
                <a:solidFill>
                  <a:schemeClr val="bg1"/>
                </a:solidFill>
              </a:rPr>
              <a:t>circumstances</a:t>
            </a:r>
            <a:r>
              <a:rPr lang="en-US" sz="3200" dirty="0">
                <a:solidFill>
                  <a:schemeClr val="bg1"/>
                </a:solidFill>
              </a:rPr>
              <a:t>, background story, character, external action</a:t>
            </a:r>
            <a:r>
              <a:rPr lang="en-US" sz="3200" dirty="0" smtClean="0">
                <a:solidFill>
                  <a:schemeClr val="bg1"/>
                </a:solidFill>
              </a:rPr>
              <a:t>, themes </a:t>
            </a:r>
            <a:r>
              <a:rPr lang="en-US" sz="3200" dirty="0">
                <a:solidFill>
                  <a:schemeClr val="bg1"/>
                </a:solidFill>
              </a:rPr>
              <a:t>etc., and focuses on the text in an attempt to understand the play.</a:t>
            </a:r>
          </a:p>
        </p:txBody>
      </p:sp>
    </p:spTree>
    <p:extLst>
      <p:ext uri="{BB962C8B-B14F-4D97-AF65-F5344CB8AC3E}">
        <p14:creationId xmlns:p14="http://schemas.microsoft.com/office/powerpoint/2010/main" val="4065022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334" y="79468"/>
            <a:ext cx="8296608" cy="1417638"/>
          </a:xfrm>
        </p:spPr>
        <p:txBody>
          <a:bodyPr/>
          <a:lstStyle/>
          <a:p>
            <a:r>
              <a:rPr lang="en-US" dirty="0" smtClean="0"/>
              <a:t>Script analysis/breakdowns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59770" y="1792280"/>
            <a:ext cx="7933734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>
                <a:solidFill>
                  <a:srgbClr val="FFFFFF"/>
                </a:solidFill>
              </a:rPr>
              <a:t>Each Character </a:t>
            </a:r>
            <a:r>
              <a:rPr lang="mr-IN" sz="2800" dirty="0" smtClean="0">
                <a:solidFill>
                  <a:srgbClr val="FFFFFF"/>
                </a:solidFill>
              </a:rPr>
              <a:t>–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smtClean="0">
                <a:solidFill>
                  <a:srgbClr val="FFFFFF"/>
                </a:solidFill>
              </a:rPr>
              <a:t> Harper</a:t>
            </a:r>
          </a:p>
          <a:p>
            <a:r>
              <a:rPr lang="en-US" sz="2800" dirty="0">
                <a:solidFill>
                  <a:srgbClr val="FFFFFF"/>
                </a:solidFill>
              </a:rPr>
              <a:t>	</a:t>
            </a:r>
            <a:r>
              <a:rPr lang="en-US" sz="2800" dirty="0" smtClean="0">
                <a:solidFill>
                  <a:srgbClr val="FFFFFF"/>
                </a:solidFill>
              </a:rPr>
              <a:t>		       Joan</a:t>
            </a:r>
          </a:p>
          <a:p>
            <a:r>
              <a:rPr lang="en-US" sz="2800" dirty="0">
                <a:solidFill>
                  <a:srgbClr val="FFFFFF"/>
                </a:solidFill>
              </a:rPr>
              <a:t>	</a:t>
            </a:r>
            <a:r>
              <a:rPr lang="en-US" sz="2800" dirty="0" smtClean="0">
                <a:solidFill>
                  <a:srgbClr val="FFFFFF"/>
                </a:solidFill>
              </a:rPr>
              <a:t>		      Todd</a:t>
            </a:r>
          </a:p>
          <a:p>
            <a:endParaRPr lang="en-US" sz="2800" dirty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 smtClean="0">
                <a:solidFill>
                  <a:srgbClr val="FFFFFF"/>
                </a:solidFill>
              </a:rPr>
              <a:t>Each location </a:t>
            </a:r>
            <a:r>
              <a:rPr lang="mr-IN" sz="2800" dirty="0" smtClean="0">
                <a:solidFill>
                  <a:srgbClr val="FFFFFF"/>
                </a:solidFill>
              </a:rPr>
              <a:t>–</a:t>
            </a:r>
            <a:r>
              <a:rPr lang="en-US" sz="2800" dirty="0">
                <a:solidFill>
                  <a:srgbClr val="FFFFFF"/>
                </a:solidFill>
              </a:rPr>
              <a:t>	</a:t>
            </a:r>
            <a:r>
              <a:rPr lang="en-US" sz="2800" dirty="0" smtClean="0">
                <a:solidFill>
                  <a:srgbClr val="FFFFFF"/>
                </a:solidFill>
              </a:rPr>
              <a:t>House</a:t>
            </a:r>
          </a:p>
          <a:p>
            <a:r>
              <a:rPr lang="en-US" sz="2800" dirty="0">
                <a:solidFill>
                  <a:srgbClr val="FFFFFF"/>
                </a:solidFill>
              </a:rPr>
              <a:t>	</a:t>
            </a:r>
            <a:r>
              <a:rPr lang="en-US" sz="2800" dirty="0" smtClean="0">
                <a:solidFill>
                  <a:srgbClr val="FFFFFF"/>
                </a:solidFill>
              </a:rPr>
              <a:t>		   	Hat makers</a:t>
            </a:r>
          </a:p>
          <a:p>
            <a:r>
              <a:rPr lang="en-US" sz="2800" dirty="0">
                <a:solidFill>
                  <a:srgbClr val="FFFFFF"/>
                </a:solidFill>
              </a:rPr>
              <a:t>	</a:t>
            </a:r>
            <a:r>
              <a:rPr lang="en-US" sz="2800" dirty="0" smtClean="0">
                <a:solidFill>
                  <a:srgbClr val="FFFFFF"/>
                </a:solidFill>
              </a:rPr>
              <a:t>			House</a:t>
            </a:r>
          </a:p>
          <a:p>
            <a:endParaRPr lang="en-US" sz="2800" dirty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 smtClean="0">
                <a:solidFill>
                  <a:srgbClr val="FFFFFF"/>
                </a:solidFill>
              </a:rPr>
              <a:t>Each themes </a:t>
            </a:r>
          </a:p>
          <a:p>
            <a:endParaRPr lang="en-US" sz="2800" dirty="0" smtClean="0">
              <a:solidFill>
                <a:srgbClr val="FFFFFF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 smtClean="0">
                <a:solidFill>
                  <a:srgbClr val="FFFFFF"/>
                </a:solidFill>
              </a:rPr>
              <a:t>Anything else you think is relevant </a:t>
            </a:r>
            <a:endParaRPr lang="en-US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69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7200" dirty="0" smtClean="0"/>
              <a:t>Study Task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593793" y="1682546"/>
            <a:ext cx="79172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FFFFFF"/>
                </a:solidFill>
              </a:rPr>
              <a:t>Get your process workbooks up to date by Fridays tutorials </a:t>
            </a:r>
          </a:p>
          <a:p>
            <a:pPr algn="ctr"/>
            <a:endParaRPr lang="en-US" sz="5400" dirty="0">
              <a:solidFill>
                <a:srgbClr val="FFFFFF"/>
              </a:solidFill>
            </a:endParaRPr>
          </a:p>
          <a:p>
            <a:pPr algn="ctr"/>
            <a:r>
              <a:rPr lang="en-US" sz="5400" dirty="0" smtClean="0">
                <a:solidFill>
                  <a:srgbClr val="FFFFFF"/>
                </a:solidFill>
              </a:rPr>
              <a:t>Make sure you have signed up!!</a:t>
            </a:r>
            <a:endParaRPr lang="en-US" sz="5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630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175</TotalTime>
  <Words>417</Words>
  <Application>Microsoft Macintosh PowerPoint</Application>
  <PresentationFormat>On-screen Show (4:3)</PresentationFormat>
  <Paragraphs>94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Habitat</vt:lpstr>
      <vt:lpstr>Principles of Design Session 4</vt:lpstr>
      <vt:lpstr>Session outline</vt:lpstr>
      <vt:lpstr>Present your artists</vt:lpstr>
      <vt:lpstr>Lyrics</vt:lpstr>
      <vt:lpstr>Understanding comics feedback</vt:lpstr>
      <vt:lpstr>7 Steps of design…</vt:lpstr>
      <vt:lpstr>PowerPoint Presentation</vt:lpstr>
      <vt:lpstr>PowerPoint Presentation</vt:lpstr>
      <vt:lpstr>PowerPoint Presentation</vt:lpstr>
      <vt:lpstr>Far Away By Caryl Churchill</vt:lpstr>
      <vt:lpstr>Script Breakdown</vt:lpstr>
      <vt:lpstr>Script analysis/breakdowns</vt:lpstr>
      <vt:lpstr>Study Task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Design Session 4</dc:title>
  <dc:creator>BTalbot</dc:creator>
  <cp:lastModifiedBy>Office 2004 Test Drive User</cp:lastModifiedBy>
  <cp:revision>12</cp:revision>
  <dcterms:created xsi:type="dcterms:W3CDTF">2017-11-06T12:35:52Z</dcterms:created>
  <dcterms:modified xsi:type="dcterms:W3CDTF">2019-10-14T18:33:34Z</dcterms:modified>
</cp:coreProperties>
</file>