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notesMasterIdLst>
    <p:notesMasterId r:id="rId22"/>
  </p:notesMasterIdLst>
  <p:handoutMasterIdLst>
    <p:handoutMasterId r:id="rId23"/>
  </p:handoutMasterIdLst>
  <p:sldIdLst>
    <p:sldId id="257" r:id="rId5"/>
    <p:sldId id="258" r:id="rId6"/>
    <p:sldId id="259" r:id="rId7"/>
    <p:sldId id="271" r:id="rId8"/>
    <p:sldId id="263" r:id="rId9"/>
    <p:sldId id="270" r:id="rId10"/>
    <p:sldId id="265" r:id="rId11"/>
    <p:sldId id="262" r:id="rId12"/>
    <p:sldId id="276" r:id="rId13"/>
    <p:sldId id="277" r:id="rId14"/>
    <p:sldId id="267" r:id="rId15"/>
    <p:sldId id="268" r:id="rId16"/>
    <p:sldId id="269" r:id="rId17"/>
    <p:sldId id="260" r:id="rId18"/>
    <p:sldId id="278" r:id="rId19"/>
    <p:sldId id="272" r:id="rId20"/>
    <p:sldId id="261" r:id="rId21"/>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888">
          <p15:clr>
            <a:srgbClr val="A4A3A4"/>
          </p15:clr>
        </p15:guide>
        <p15:guide id="4" orient="horz" pos="864" userDrawn="1">
          <p15:clr>
            <a:srgbClr val="A4A3A4"/>
          </p15:clr>
        </p15:guide>
        <p15:guide id="5" pos="3839">
          <p15:clr>
            <a:srgbClr val="A4A3A4"/>
          </p15:clr>
        </p15:guide>
        <p15:guide id="6" pos="1007">
          <p15:clr>
            <a:srgbClr val="A4A3A4"/>
          </p15:clr>
        </p15:guide>
        <p15:guide id="7" pos="717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95E8C0-3B3B-484E-983B-B80E96BF8E59}" v="6036" dt="2021-02-26T13:52:46.289"/>
    <p1510:client id="{4362F591-9E8A-3E25-8A20-6D0BDFD06D6E}" v="2087" dt="2021-02-26T13:24:53.466"/>
    <p1510:client id="{535961A5-800F-7692-E2F3-21094FAA1D82}" v="388" dt="2021-02-26T13:16:24.799"/>
    <p1510:client id="{86D9C4EC-F9DD-5444-93CE-4D73B446FD6A}" v="344" dt="2021-02-26T13:46:01.044"/>
    <p1510:client id="{C2F3A979-B0AF-84B7-C871-002BCFFC3701}" v="165" dt="2021-02-26T13:51:27.155"/>
    <p1510:client id="{FACEE0D3-A2BC-2FCB-4D71-A91B5BBCFF39}" v="3247" dt="2021-02-25T17:26:36.247"/>
    <p1510:client id="{FF7D1233-E106-4A4F-9F03-C78BFC80AD07}" vWet="2" dt="2021-02-26T11:28:44.824"/>
  </p1510:revLst>
</p1510:revInfo>
</file>

<file path=ppt/tableStyles.xml><?xml version="1.0" encoding="utf-8"?>
<a:tblStyleLst xmlns:a="http://schemas.openxmlformats.org/drawingml/2006/main" def="{FABFCF23-3B69-468F-B69F-88F6DE6A72F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8" y="60"/>
      </p:cViewPr>
      <p:guideLst>
        <p:guide orient="horz" pos="2160"/>
        <p:guide orient="horz" pos="1008"/>
        <p:guide orient="horz" pos="3888"/>
        <p:guide orient="horz" pos="864"/>
        <p:guide pos="3839"/>
        <p:guide pos="1007"/>
        <p:guide pos="7173"/>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DB7646E-8811-423A-9C42-2CBFADA00A96}" type="datetimeFigureOut">
              <a:rPr lang="en-US" smtClean="0"/>
              <a:t>2/26/2021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4360E59-1627-4404-ACC5-51C744AB0F27}" type="slidenum">
              <a:rPr lang="en-US" smtClean="0"/>
              <a:t>‹#›</a:t>
            </a:fld>
            <a:endParaRPr lang="en-US"/>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fld id="{D677E230-58DD-43ED-96A1-552DDAB53532}" type="datetimeFigureOut">
              <a:rPr lang="en-US" smtClean="0"/>
              <a:pPr/>
              <a:t>2/26/2021</a:t>
            </a:fld>
            <a:endParaRPr lang="en-US"/>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fld id="{841221E5-7225-48EB-A4EE-420E7BFCF705}" type="slidenum">
              <a:rPr lang="en-US" smtClean="0"/>
              <a:pPr/>
              <a:t>‹#›</a:t>
            </a:fld>
            <a:endParaRPr lang="en-US"/>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1221E5-7225-48EB-A4EE-420E7BFCF705}" type="slidenum">
              <a:rPr lang="en-US" smtClean="0"/>
              <a:pPr/>
              <a:t>1</a:t>
            </a:fld>
            <a:endParaRPr lang="en-US"/>
          </a:p>
        </p:txBody>
      </p:sp>
    </p:spTree>
    <p:extLst>
      <p:ext uri="{BB962C8B-B14F-4D97-AF65-F5344CB8AC3E}">
        <p14:creationId xmlns:p14="http://schemas.microsoft.com/office/powerpoint/2010/main" val="2329576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1221E5-7225-48EB-A4EE-420E7BFCF705}" type="slidenum">
              <a:rPr lang="en-US" smtClean="0"/>
              <a:pPr/>
              <a:t>2</a:t>
            </a:fld>
            <a:endParaRPr lang="en-US"/>
          </a:p>
        </p:txBody>
      </p:sp>
    </p:spTree>
    <p:extLst>
      <p:ext uri="{BB962C8B-B14F-4D97-AF65-F5344CB8AC3E}">
        <p14:creationId xmlns:p14="http://schemas.microsoft.com/office/powerpoint/2010/main" val="3635406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41221E5-7225-48EB-A4EE-420E7BFCF705}" type="slidenum">
              <a:rPr lang="en-US" smtClean="0"/>
              <a:pPr/>
              <a:t>6</a:t>
            </a:fld>
            <a:endParaRPr lang="en-US"/>
          </a:p>
        </p:txBody>
      </p:sp>
    </p:spTree>
    <p:extLst>
      <p:ext uri="{BB962C8B-B14F-4D97-AF65-F5344CB8AC3E}">
        <p14:creationId xmlns:p14="http://schemas.microsoft.com/office/powerpoint/2010/main" val="2352596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1221E5-7225-48EB-A4EE-420E7BFCF705}" type="slidenum">
              <a:rPr lang="en-US" smtClean="0"/>
              <a:pPr/>
              <a:t>17</a:t>
            </a:fld>
            <a:endParaRPr lang="en-US"/>
          </a:p>
        </p:txBody>
      </p:sp>
    </p:spTree>
    <p:extLst>
      <p:ext uri="{BB962C8B-B14F-4D97-AF65-F5344CB8AC3E}">
        <p14:creationId xmlns:p14="http://schemas.microsoft.com/office/powerpoint/2010/main" val="23116364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gradFill rotWithShape="1">
          <a:gsLst>
            <a:gs pos="0">
              <a:schemeClr val="tx2">
                <a:lumMod val="20000"/>
                <a:lumOff val="80000"/>
              </a:schemeClr>
            </a:gs>
            <a:gs pos="90000">
              <a:schemeClr val="tx2">
                <a:lumMod val="60000"/>
                <a:lumOff val="4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428669" y="1600200"/>
            <a:ext cx="8329031" cy="2680127"/>
          </a:xfrm>
        </p:spPr>
        <p:txBody>
          <a:bodyPr>
            <a:noAutofit/>
          </a:bodyPr>
          <a:lstStyle>
            <a:lvl1pPr>
              <a:defRPr sz="5400">
                <a:solidFill>
                  <a:schemeClr val="tx2">
                    <a:lumMod val="75000"/>
                  </a:schemeClr>
                </a:solidFill>
              </a:defRPr>
            </a:lvl1pPr>
          </a:lstStyle>
          <a:p>
            <a:r>
              <a:rPr lang="en-US"/>
              <a:t>Click to edit Master title style</a:t>
            </a:r>
            <a:endParaRPr/>
          </a:p>
        </p:txBody>
      </p:sp>
      <p:sp>
        <p:nvSpPr>
          <p:cNvPr id="3" name="Subtitle 2"/>
          <p:cNvSpPr>
            <a:spLocks noGrp="1"/>
          </p:cNvSpPr>
          <p:nvPr>
            <p:ph type="subTitle" idx="1"/>
          </p:nvPr>
        </p:nvSpPr>
        <p:spPr>
          <a:xfrm>
            <a:off x="2428669" y="4344915"/>
            <a:ext cx="7516442" cy="1116085"/>
          </a:xfrm>
        </p:spPr>
        <p:txBody>
          <a:bodyPr>
            <a:normAutofit/>
          </a:bodyPr>
          <a:lstStyle>
            <a:lvl1pPr marL="0" indent="0" algn="l">
              <a:spcBef>
                <a:spcPts val="0"/>
              </a:spcBef>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4" name="Date Placeholder 3"/>
          <p:cNvSpPr>
            <a:spLocks noGrp="1"/>
          </p:cNvSpPr>
          <p:nvPr>
            <p:ph type="dt" sz="half" idx="10"/>
          </p:nvPr>
        </p:nvSpPr>
        <p:spPr>
          <a:xfrm>
            <a:off x="4699025" y="6356351"/>
            <a:ext cx="1218883" cy="365125"/>
          </a:xfrm>
        </p:spPr>
        <p:txBody>
          <a:bodyPr/>
          <a:lstStyle>
            <a:lvl1pPr>
              <a:defRPr>
                <a:solidFill>
                  <a:schemeClr val="tx1"/>
                </a:solidFill>
              </a:defRPr>
            </a:lvl1pPr>
          </a:lstStyle>
          <a:p>
            <a:fld id="{80BBE6BF-C811-45BB-8BA9-22EFF2B83FFA}" type="datetime1">
              <a:rPr lang="en-US" smtClean="0"/>
              <a:t>2/26/2021</a:t>
            </a:fld>
            <a:endParaRPr lang="en-US"/>
          </a:p>
        </p:txBody>
      </p:sp>
      <p:sp>
        <p:nvSpPr>
          <p:cNvPr id="5" name="Footer Placeholder 4"/>
          <p:cNvSpPr>
            <a:spLocks noGrp="1"/>
          </p:cNvSpPr>
          <p:nvPr>
            <p:ph type="ftr" sz="quarter" idx="11"/>
          </p:nvPr>
        </p:nvSpPr>
        <p:spPr>
          <a:xfrm>
            <a:off x="6114708" y="6356351"/>
            <a:ext cx="3974065" cy="365125"/>
          </a:xfrm>
        </p:spPr>
        <p:txBody>
          <a:bodyPr/>
          <a:lstStyle>
            <a:lvl1pPr>
              <a:defRPr>
                <a:solidFill>
                  <a:schemeClr val="tx1"/>
                </a:solidFill>
              </a:defRPr>
            </a:lvl1pPr>
          </a:lstStyle>
          <a:p>
            <a:r>
              <a:rPr lang="en-US"/>
              <a:t>Add a footer</a:t>
            </a:r>
          </a:p>
        </p:txBody>
      </p:sp>
      <p:sp>
        <p:nvSpPr>
          <p:cNvPr id="6" name="Slide Number Placeholder 5"/>
          <p:cNvSpPr>
            <a:spLocks noGrp="1"/>
          </p:cNvSpPr>
          <p:nvPr>
            <p:ph type="sldNum" sz="quarter" idx="12"/>
          </p:nvPr>
        </p:nvSpPr>
        <p:spPr>
          <a:xfrm>
            <a:off x="10285571" y="6356351"/>
            <a:ext cx="609441" cy="365125"/>
          </a:xfrm>
        </p:spPr>
        <p:txBody>
          <a:bodyPr/>
          <a:lstStyle>
            <a:lvl1pPr>
              <a:defRPr>
                <a:solidFill>
                  <a:schemeClr val="tx1"/>
                </a:solidFill>
              </a:defRPr>
            </a:lvl1pPr>
          </a:lstStyle>
          <a:p>
            <a:fld id="{7DC1BBB0-96F0-4077-A278-0F3FB5C104D3}" type="slidenum">
              <a:rPr lang="en-US" smtClean="0"/>
              <a:pPr/>
              <a:t>‹#›</a:t>
            </a:fld>
            <a:endParaRPr lang="en-US"/>
          </a:p>
        </p:txBody>
      </p:sp>
      <p:pic>
        <p:nvPicPr>
          <p:cNvPr id="55" name="Picture 2"/>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ltGray">
          <a:xfrm>
            <a:off x="0" y="0"/>
            <a:ext cx="1803400" cy="6858000"/>
          </a:xfrm>
          <a:prstGeom prst="rect">
            <a:avLst/>
          </a:prstGeom>
          <a:noFill/>
          <a:ln>
            <a:noFill/>
          </a:ln>
        </p:spPr>
      </p:pic>
      <p:sp>
        <p:nvSpPr>
          <p:cNvPr id="36" name="Rectangle 35"/>
          <p:cNvSpPr/>
          <p:nvPr userDrawn="1"/>
        </p:nvSpPr>
        <p:spPr>
          <a:xfrm>
            <a:off x="11892563" y="0"/>
            <a:ext cx="304721" cy="6858000"/>
          </a:xfrm>
          <a:prstGeom prst="rect">
            <a:avLst/>
          </a:prstGeom>
          <a:solidFill>
            <a:schemeClr val="tx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301147597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lumMod val="75000"/>
                  </a:schemeClr>
                </a:solidFill>
              </a:defRPr>
            </a:lvl1pPr>
          </a:lstStyle>
          <a:p>
            <a:r>
              <a:rPr lang="en-US"/>
              <a:t>Click to edit Master title style</a:t>
            </a:r>
            <a:endParaRPr/>
          </a:p>
        </p:txBody>
      </p:sp>
      <p:sp>
        <p:nvSpPr>
          <p:cNvPr id="3" name="Content Placeholder 2"/>
          <p:cNvSpPr>
            <a:spLocks noGrp="1"/>
          </p:cNvSpPr>
          <p:nvPr>
            <p:ph idx="1" hasCustomPrompt="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lvl1pPr>
              <a:defRPr>
                <a:solidFill>
                  <a:schemeClr val="tx1"/>
                </a:solidFill>
              </a:defRPr>
            </a:lvl1pPr>
          </a:lstStyle>
          <a:p>
            <a:fld id="{F39362CC-4597-4E8E-AFE5-237B3DA1FF07}" type="datetime1">
              <a:rPr lang="en-US" smtClean="0"/>
              <a:t>2/26/2021</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Add a footer</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15321991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19454" y="1600201"/>
            <a:ext cx="8283272" cy="2654064"/>
          </a:xfrm>
        </p:spPr>
        <p:txBody>
          <a:bodyPr anchor="b">
            <a:normAutofit/>
          </a:bodyPr>
          <a:lstStyle>
            <a:lvl1pPr algn="l">
              <a:defRPr sz="5400" b="0" cap="none" baseline="0">
                <a:solidFill>
                  <a:schemeClr val="tx2">
                    <a:lumMod val="75000"/>
                  </a:schemeClr>
                </a:solidFill>
              </a:defRPr>
            </a:lvl1pPr>
          </a:lstStyle>
          <a:p>
            <a:r>
              <a:rPr lang="en-US"/>
              <a:t>Click to edit Master title style</a:t>
            </a:r>
            <a:endParaRPr/>
          </a:p>
        </p:txBody>
      </p:sp>
      <p:sp>
        <p:nvSpPr>
          <p:cNvPr id="3" name="Text Placeholder 2"/>
          <p:cNvSpPr>
            <a:spLocks noGrp="1"/>
          </p:cNvSpPr>
          <p:nvPr>
            <p:ph type="body" idx="1"/>
          </p:nvPr>
        </p:nvSpPr>
        <p:spPr>
          <a:xfrm>
            <a:off x="1919454" y="4259996"/>
            <a:ext cx="7264623" cy="1150203"/>
          </a:xfrm>
        </p:spPr>
        <p:txBody>
          <a:bodyPr anchor="t">
            <a:normAutofit/>
          </a:bodyPr>
          <a:lstStyle>
            <a:lvl1pPr marL="0" indent="0">
              <a:spcBef>
                <a:spcPts val="0"/>
              </a:spcBef>
              <a:buNone/>
              <a:defRPr sz="3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1"/>
                </a:solidFill>
              </a:defRPr>
            </a:lvl1pPr>
          </a:lstStyle>
          <a:p>
            <a:fld id="{E1F63988-78D4-46C4-B808-1786C6A42859}" type="datetime1">
              <a:rPr lang="en-US" smtClean="0"/>
              <a:t>2/26/2021</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Add a footer</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pic>
        <p:nvPicPr>
          <p:cNvPr id="7" name="Picture 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ltGray">
          <a:xfrm>
            <a:off x="0" y="0"/>
            <a:ext cx="1803400" cy="6858000"/>
          </a:xfrm>
          <a:prstGeom prst="rect">
            <a:avLst/>
          </a:prstGeom>
          <a:noFill/>
          <a:ln>
            <a:noFill/>
          </a:ln>
        </p:spPr>
      </p:pic>
      <p:sp>
        <p:nvSpPr>
          <p:cNvPr id="9" name="Rectangle 8"/>
          <p:cNvSpPr/>
          <p:nvPr/>
        </p:nvSpPr>
        <p:spPr>
          <a:xfrm>
            <a:off x="11892563" y="0"/>
            <a:ext cx="304721" cy="6858000"/>
          </a:xfrm>
          <a:prstGeom prst="rect">
            <a:avLst/>
          </a:prstGeom>
          <a:solidFill>
            <a:schemeClr val="tx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31287362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lumMod val="75000"/>
                  </a:schemeClr>
                </a:solidFill>
              </a:defRPr>
            </a:lvl1pPr>
          </a:lstStyle>
          <a:p>
            <a:r>
              <a:rPr lang="en-US"/>
              <a:t>Click to edit Master title style</a:t>
            </a:r>
            <a:endParaRPr/>
          </a:p>
        </p:txBody>
      </p:sp>
      <p:sp>
        <p:nvSpPr>
          <p:cNvPr id="3" name="Content Placeholder 2"/>
          <p:cNvSpPr>
            <a:spLocks noGrp="1"/>
          </p:cNvSpPr>
          <p:nvPr>
            <p:ph sz="half" idx="1" hasCustomPrompt="1"/>
          </p:nvPr>
        </p:nvSpPr>
        <p:spPr>
          <a:xfrm>
            <a:off x="1935496" y="1600200"/>
            <a:ext cx="4572000" cy="4572000"/>
          </a:xfr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hasCustomPrompt="1"/>
          </p:nvPr>
        </p:nvSpPr>
        <p:spPr>
          <a:xfrm>
            <a:off x="6824328" y="1600200"/>
            <a:ext cx="4572000" cy="4572000"/>
          </a:xfr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baseline="0"/>
            </a:lvl6pPr>
            <a:lvl7pPr>
              <a:defRPr sz="1800" baseline="0"/>
            </a:lvl7pPr>
            <a:lvl8pPr>
              <a:defRPr sz="1800" baseline="0"/>
            </a:lvl8pPr>
            <a:lvl9pPr>
              <a:defRPr sz="18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lvl1pPr>
              <a:defRPr>
                <a:solidFill>
                  <a:schemeClr val="tx1"/>
                </a:solidFill>
              </a:defRPr>
            </a:lvl1pPr>
          </a:lstStyle>
          <a:p>
            <a:fld id="{A482C1EE-CCC0-4F27-8918-BF938AC1419F}" type="datetime1">
              <a:rPr lang="en-US" smtClean="0"/>
              <a:t>2/26/2021</a:t>
            </a:fld>
            <a:endParaRPr lang="en-US"/>
          </a:p>
        </p:txBody>
      </p:sp>
      <p:sp>
        <p:nvSpPr>
          <p:cNvPr id="6" name="Footer Placeholder 5"/>
          <p:cNvSpPr>
            <a:spLocks noGrp="1"/>
          </p:cNvSpPr>
          <p:nvPr>
            <p:ph type="ftr" sz="quarter" idx="11"/>
          </p:nvPr>
        </p:nvSpPr>
        <p:spPr/>
        <p:txBody>
          <a:bodyPr/>
          <a:lstStyle>
            <a:lvl1pPr>
              <a:defRPr>
                <a:solidFill>
                  <a:schemeClr val="tx1"/>
                </a:solidFill>
              </a:defRPr>
            </a:lvl1pPr>
          </a:lstStyle>
          <a:p>
            <a:r>
              <a:rPr lang="en-US"/>
              <a:t>Add a footer</a:t>
            </a:r>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10538455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03413" y="177800"/>
            <a:ext cx="9472824" cy="1239837"/>
          </a:xfrm>
        </p:spPr>
        <p:txBody>
          <a:bodyPr/>
          <a:lstStyle>
            <a:lvl1pPr>
              <a:defRPr>
                <a:solidFill>
                  <a:schemeClr val="tx2">
                    <a:lumMod val="75000"/>
                  </a:schemeClr>
                </a:solidFill>
              </a:defRPr>
            </a:lvl1pPr>
          </a:lstStyle>
          <a:p>
            <a:r>
              <a:rPr lang="en-US"/>
              <a:t>Click to edit Master title style</a:t>
            </a:r>
            <a:endParaRPr/>
          </a:p>
        </p:txBody>
      </p:sp>
      <p:sp>
        <p:nvSpPr>
          <p:cNvPr id="3" name="Text Placeholder 2"/>
          <p:cNvSpPr>
            <a:spLocks noGrp="1"/>
          </p:cNvSpPr>
          <p:nvPr>
            <p:ph type="body" idx="1"/>
          </p:nvPr>
        </p:nvSpPr>
        <p:spPr>
          <a:xfrm>
            <a:off x="1936615" y="1499616"/>
            <a:ext cx="4572000" cy="938784"/>
          </a:xfrm>
        </p:spPr>
        <p:txBody>
          <a:bodyPr anchor="b">
            <a:noAutofit/>
          </a:bodyPr>
          <a:lstStyle>
            <a:lvl1pPr marL="0" indent="0">
              <a:spcBef>
                <a:spcPts val="0"/>
              </a:spcBef>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hasCustomPrompt="1"/>
          </p:nvPr>
        </p:nvSpPr>
        <p:spPr>
          <a:xfrm>
            <a:off x="1936615" y="2514706"/>
            <a:ext cx="4572000" cy="3657493"/>
          </a:xfrm>
        </p:spPr>
        <p:txBody>
          <a:bodyPr>
            <a:normAutofit/>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824328" y="1499616"/>
            <a:ext cx="4572000" cy="938784"/>
          </a:xfrm>
        </p:spPr>
        <p:txBody>
          <a:bodyPr anchor="b">
            <a:noAutofit/>
          </a:bodyPr>
          <a:lstStyle>
            <a:lvl1pPr marL="0" indent="0">
              <a:spcBef>
                <a:spcPts val="0"/>
              </a:spcBef>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hasCustomPrompt="1"/>
          </p:nvPr>
        </p:nvSpPr>
        <p:spPr>
          <a:xfrm>
            <a:off x="6824328" y="2514600"/>
            <a:ext cx="4572000" cy="3655568"/>
          </a:xfrm>
        </p:spPr>
        <p:txBody>
          <a:bodyPr>
            <a:normAutofit/>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lvl1pPr>
              <a:defRPr>
                <a:solidFill>
                  <a:schemeClr val="tx1"/>
                </a:solidFill>
              </a:defRPr>
            </a:lvl1pPr>
          </a:lstStyle>
          <a:p>
            <a:fld id="{B9A0C48B-9D86-4C33-9BD3-2929B1D74E3D}" type="datetime1">
              <a:rPr lang="en-US" smtClean="0"/>
              <a:t>2/26/2021</a:t>
            </a:fld>
            <a:endParaRPr lang="en-US"/>
          </a:p>
        </p:txBody>
      </p:sp>
      <p:sp>
        <p:nvSpPr>
          <p:cNvPr id="8" name="Footer Placeholder 7"/>
          <p:cNvSpPr>
            <a:spLocks noGrp="1"/>
          </p:cNvSpPr>
          <p:nvPr>
            <p:ph type="ftr" sz="quarter" idx="11"/>
          </p:nvPr>
        </p:nvSpPr>
        <p:spPr/>
        <p:txBody>
          <a:bodyPr/>
          <a:lstStyle>
            <a:lvl1pPr>
              <a:defRPr>
                <a:solidFill>
                  <a:schemeClr val="tx1"/>
                </a:solidFill>
              </a:defRPr>
            </a:lvl1pPr>
          </a:lstStyle>
          <a:p>
            <a:r>
              <a:rPr lang="en-US"/>
              <a:t>Add a footer</a:t>
            </a:r>
          </a:p>
        </p:txBody>
      </p:sp>
      <p:sp>
        <p:nvSpPr>
          <p:cNvPr id="9" name="Slide Number Placeholder 8"/>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28489643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lumMod val="75000"/>
                  </a:schemeClr>
                </a:solidFill>
              </a:defRPr>
            </a:lvl1pPr>
          </a:lstStyle>
          <a:p>
            <a:r>
              <a:rPr lang="en-US"/>
              <a:t>Click to edit Master title style</a:t>
            </a:r>
            <a:endParaRPr/>
          </a:p>
        </p:txBody>
      </p:sp>
      <p:sp>
        <p:nvSpPr>
          <p:cNvPr id="3" name="Date Placeholder 2"/>
          <p:cNvSpPr>
            <a:spLocks noGrp="1"/>
          </p:cNvSpPr>
          <p:nvPr>
            <p:ph type="dt" sz="half" idx="10"/>
          </p:nvPr>
        </p:nvSpPr>
        <p:spPr/>
        <p:txBody>
          <a:bodyPr/>
          <a:lstStyle>
            <a:lvl1pPr>
              <a:defRPr>
                <a:solidFill>
                  <a:schemeClr val="tx1"/>
                </a:solidFill>
              </a:defRPr>
            </a:lvl1pPr>
          </a:lstStyle>
          <a:p>
            <a:fld id="{E87B711C-F9D6-42CE-B848-D107B7756573}" type="datetime1">
              <a:rPr lang="en-US" smtClean="0"/>
              <a:t>2/26/2021</a:t>
            </a:fld>
            <a:endParaRPr lang="en-US"/>
          </a:p>
        </p:txBody>
      </p:sp>
      <p:sp>
        <p:nvSpPr>
          <p:cNvPr id="4" name="Footer Placeholder 3"/>
          <p:cNvSpPr>
            <a:spLocks noGrp="1"/>
          </p:cNvSpPr>
          <p:nvPr>
            <p:ph type="ftr" sz="quarter" idx="11"/>
          </p:nvPr>
        </p:nvSpPr>
        <p:spPr/>
        <p:txBody>
          <a:bodyPr/>
          <a:lstStyle>
            <a:lvl1pPr>
              <a:defRPr>
                <a:solidFill>
                  <a:schemeClr val="tx1"/>
                </a:solidFill>
              </a:defRPr>
            </a:lvl1pPr>
          </a:lstStyle>
          <a:p>
            <a:r>
              <a:rPr lang="en-US"/>
              <a:t>Add a footer</a:t>
            </a:r>
          </a:p>
        </p:txBody>
      </p:sp>
      <p:sp>
        <p:nvSpPr>
          <p:cNvPr id="5" name="Slide Number Placeholder 4"/>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Tree>
    <p:extLst>
      <p:ext uri="{BB962C8B-B14F-4D97-AF65-F5344CB8AC3E}">
        <p14:creationId xmlns:p14="http://schemas.microsoft.com/office/powerpoint/2010/main" val="208792267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2"/>
          <p:cNvSpPr>
            <a:spLocks noGrp="1"/>
          </p:cNvSpPr>
          <p:nvPr>
            <p:ph type="dt" sz="half" idx="10"/>
          </p:nvPr>
        </p:nvSpPr>
        <p:spPr>
          <a:xfrm>
            <a:off x="5180250" y="6356351"/>
            <a:ext cx="1218883" cy="365125"/>
          </a:xfrm>
        </p:spPr>
        <p:txBody>
          <a:bodyPr/>
          <a:lstStyle/>
          <a:p>
            <a:fld id="{4C1EAC44-87EE-4E25-9BCB-D1B8F4FDD9D1}" type="datetime1">
              <a:rPr lang="en-US" smtClean="0"/>
              <a:t>2/26/2021</a:t>
            </a:fld>
            <a:endParaRPr lang="en-US"/>
          </a:p>
        </p:txBody>
      </p:sp>
      <p:sp>
        <p:nvSpPr>
          <p:cNvPr id="6" name="Footer Placeholder 3"/>
          <p:cNvSpPr>
            <a:spLocks noGrp="1"/>
          </p:cNvSpPr>
          <p:nvPr>
            <p:ph type="ftr" sz="quarter" idx="11"/>
          </p:nvPr>
        </p:nvSpPr>
        <p:spPr>
          <a:xfrm>
            <a:off x="6595933" y="6356351"/>
            <a:ext cx="3974065" cy="365125"/>
          </a:xfrm>
        </p:spPr>
        <p:txBody>
          <a:bodyPr/>
          <a:lstStyle/>
          <a:p>
            <a:r>
              <a:rPr lang="en-US"/>
              <a:t>Add a footer</a:t>
            </a:r>
          </a:p>
        </p:txBody>
      </p:sp>
      <p:sp>
        <p:nvSpPr>
          <p:cNvPr id="7" name="Slide Number Placeholder 4"/>
          <p:cNvSpPr>
            <a:spLocks noGrp="1"/>
          </p:cNvSpPr>
          <p:nvPr>
            <p:ph type="sldNum" sz="quarter" idx="12"/>
          </p:nvPr>
        </p:nvSpPr>
        <p:spPr>
          <a:xfrm>
            <a:off x="10766796" y="6356351"/>
            <a:ext cx="609441" cy="365125"/>
          </a:xfrm>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29732897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bwMode="white">
          <a:xfrm>
            <a:off x="1074240" y="381000"/>
            <a:ext cx="3293422" cy="1371600"/>
          </a:xfrm>
        </p:spPr>
        <p:txBody>
          <a:bodyPr anchor="b">
            <a:normAutofit/>
          </a:bodyPr>
          <a:lstStyle>
            <a:lvl1pPr algn="l">
              <a:defRPr sz="2800" b="0" cap="all" baseline="0">
                <a:solidFill>
                  <a:schemeClr val="tx2">
                    <a:lumMod val="75000"/>
                  </a:schemeClr>
                </a:solidFill>
              </a:defRPr>
            </a:lvl1pPr>
          </a:lstStyle>
          <a:p>
            <a:r>
              <a:rPr lang="en-US"/>
              <a:t>Click to edit Master title style</a:t>
            </a:r>
            <a:endParaRPr/>
          </a:p>
        </p:txBody>
      </p:sp>
      <p:sp>
        <p:nvSpPr>
          <p:cNvPr id="3" name="Content Placeholder 2"/>
          <p:cNvSpPr>
            <a:spLocks noGrp="1"/>
          </p:cNvSpPr>
          <p:nvPr>
            <p:ph idx="1" hasCustomPrompt="1"/>
          </p:nvPr>
        </p:nvSpPr>
        <p:spPr>
          <a:xfrm>
            <a:off x="5180251" y="482600"/>
            <a:ext cx="6195986" cy="5689600"/>
          </a:xfrm>
        </p:spPr>
        <p:txBody>
          <a:bodyP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baseline="0"/>
            </a:lvl8pPr>
            <a:lvl9pPr>
              <a:defRPr sz="18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bwMode="white">
          <a:xfrm>
            <a:off x="1074240" y="1828800"/>
            <a:ext cx="3293422" cy="4343400"/>
          </a:xfrm>
        </p:spPr>
        <p:txBody>
          <a:bodyPr>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1"/>
                </a:solidFill>
              </a:defRPr>
            </a:lvl1pPr>
          </a:lstStyle>
          <a:p>
            <a:fld id="{E68E44B9-3FFE-4574-9630-3E5A6F960186}" type="datetime1">
              <a:rPr lang="en-US" smtClean="0"/>
              <a:t>2/26/2021</a:t>
            </a:fld>
            <a:endParaRPr lang="en-US"/>
          </a:p>
        </p:txBody>
      </p:sp>
      <p:sp>
        <p:nvSpPr>
          <p:cNvPr id="6" name="Footer Placeholder 5"/>
          <p:cNvSpPr>
            <a:spLocks noGrp="1"/>
          </p:cNvSpPr>
          <p:nvPr>
            <p:ph type="ftr" sz="quarter" idx="11"/>
          </p:nvPr>
        </p:nvSpPr>
        <p:spPr/>
        <p:txBody>
          <a:bodyPr/>
          <a:lstStyle>
            <a:lvl1pPr>
              <a:defRPr>
                <a:solidFill>
                  <a:schemeClr val="tx1"/>
                </a:solidFill>
              </a:defRPr>
            </a:lvl1pPr>
          </a:lstStyle>
          <a:p>
            <a:r>
              <a:rPr lang="en-US"/>
              <a:t>Add a footer</a:t>
            </a:r>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7DC1BBB0-96F0-4077-A278-0F3FB5C104D3}" type="slidenum">
              <a:rPr lang="en-US" smtClean="0"/>
              <a:pPr/>
              <a:t>‹#›</a:t>
            </a:fld>
            <a:endParaRPr lang="en-US"/>
          </a:p>
        </p:txBody>
      </p:sp>
      <p:sp>
        <p:nvSpPr>
          <p:cNvPr id="9" name="Rectangle 8"/>
          <p:cNvSpPr/>
          <p:nvPr/>
        </p:nvSpPr>
        <p:spPr>
          <a:xfrm>
            <a:off x="11884104" y="0"/>
            <a:ext cx="30472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34763948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74240" y="381000"/>
            <a:ext cx="3293422" cy="1371600"/>
          </a:xfrm>
        </p:spPr>
        <p:txBody>
          <a:bodyPr anchor="b">
            <a:normAutofit/>
          </a:bodyPr>
          <a:lstStyle>
            <a:lvl1pPr algn="l">
              <a:defRPr sz="2800" b="0" cap="all" baseline="0">
                <a:solidFill>
                  <a:schemeClr val="tx2">
                    <a:lumMod val="75000"/>
                  </a:schemeClr>
                </a:solidFill>
              </a:defRPr>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bwMode="auto">
          <a:xfrm>
            <a:off x="5180251" y="482600"/>
            <a:ext cx="6195986" cy="5689600"/>
          </a:xfrm>
          <a:ln w="19050">
            <a:solidFill>
              <a:schemeClr val="bg1"/>
            </a:solidFill>
          </a:ln>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1074240" y="1828800"/>
            <a:ext cx="3293422" cy="4343400"/>
          </a:xfrm>
        </p:spPr>
        <p:txBody>
          <a:bodyPr>
            <a:normAutofit/>
          </a:bodyPr>
          <a:lstStyle>
            <a:lvl1pPr marL="0" indent="0">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866F492-7803-4716-B969-A5873965FF8A}" type="datetime1">
              <a:rPr lang="en-US" smtClean="0"/>
              <a:t>2/26/2021</a:t>
            </a:fld>
            <a:endParaRPr lang="en-US"/>
          </a:p>
        </p:txBody>
      </p:sp>
      <p:sp>
        <p:nvSpPr>
          <p:cNvPr id="6" name="Footer Placeholder 5"/>
          <p:cNvSpPr>
            <a:spLocks noGrp="1"/>
          </p:cNvSpPr>
          <p:nvPr>
            <p:ph type="ftr" sz="quarter" idx="11"/>
          </p:nvPr>
        </p:nvSpPr>
        <p:spPr/>
        <p:txBody>
          <a:bodyPr/>
          <a:lstStyle/>
          <a:p>
            <a:r>
              <a:rPr lang="en-US"/>
              <a:t>Add a footer</a:t>
            </a:r>
          </a:p>
        </p:txBody>
      </p:sp>
      <p:sp>
        <p:nvSpPr>
          <p:cNvPr id="7" name="Slide Number Placeholder 6"/>
          <p:cNvSpPr>
            <a:spLocks noGrp="1"/>
          </p:cNvSpPr>
          <p:nvPr>
            <p:ph type="sldNum" sz="quarter" idx="12"/>
          </p:nvPr>
        </p:nvSpPr>
        <p:spPr/>
        <p:txBody>
          <a:bodyPr/>
          <a:lstStyle/>
          <a:p>
            <a:fld id="{7DC1BBB0-96F0-4077-A278-0F3FB5C104D3}" type="slidenum">
              <a:rPr lang="en-US" smtClean="0"/>
              <a:t>‹#›</a:t>
            </a:fld>
            <a:endParaRPr lang="en-US"/>
          </a:p>
        </p:txBody>
      </p:sp>
      <p:sp>
        <p:nvSpPr>
          <p:cNvPr id="9" name="Rectangle 8"/>
          <p:cNvSpPr/>
          <p:nvPr/>
        </p:nvSpPr>
        <p:spPr>
          <a:xfrm>
            <a:off x="11884104" y="0"/>
            <a:ext cx="30472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22564565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lumMod val="75000"/>
                  </a:schemeClr>
                </a:solidFill>
              </a:defRPr>
            </a:lvl1pPr>
          </a:lstStyle>
          <a:p>
            <a:r>
              <a:rPr lang="en-US"/>
              <a:t>Click to edit Master title style</a:t>
            </a:r>
            <a:endParaRPr/>
          </a:p>
        </p:txBody>
      </p:sp>
      <p:sp>
        <p:nvSpPr>
          <p:cNvPr id="3" name="Vertical Text Placeholder 2"/>
          <p:cNvSpPr>
            <a:spLocks noGrp="1"/>
          </p:cNvSpPr>
          <p:nvPr>
            <p:ph type="body" orient="vert" idx="1" hasCustomPrompt="1"/>
          </p:nvPr>
        </p:nvSpPr>
        <p:spPr/>
        <p:txBody>
          <a:bodyPr vert="eaVert"/>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42DF41C5-B5F2-469F-BA25-292CFCDAF6E0}" type="datetime1">
              <a:rPr lang="en-US" smtClean="0"/>
              <a:t>2/26/2021</a:t>
            </a:fld>
            <a:endParaRPr lang="en-US"/>
          </a:p>
        </p:txBody>
      </p:sp>
      <p:sp>
        <p:nvSpPr>
          <p:cNvPr id="5" name="Footer Placeholder 4"/>
          <p:cNvSpPr>
            <a:spLocks noGrp="1"/>
          </p:cNvSpPr>
          <p:nvPr>
            <p:ph type="ftr" sz="quarter" idx="11"/>
          </p:nvPr>
        </p:nvSpPr>
        <p:spPr/>
        <p:txBody>
          <a:bodyPr/>
          <a:lstStyle/>
          <a:p>
            <a:r>
              <a:rPr lang="en-US"/>
              <a:t>Add a footer</a:t>
            </a:r>
          </a:p>
        </p:txBody>
      </p:sp>
      <p:sp>
        <p:nvSpPr>
          <p:cNvPr id="6" name="Slide Number Placeholder 5"/>
          <p:cNvSpPr>
            <a:spLocks noGrp="1"/>
          </p:cNvSpPr>
          <p:nvPr>
            <p:ph type="sldNum" sz="quarter" idx="12"/>
          </p:nvPr>
        </p:nvSpPr>
        <p:spPr/>
        <p:txBody>
          <a:bodyPr/>
          <a:lstStyle/>
          <a:p>
            <a:fld id="{7DC1BBB0-96F0-4077-A278-0F3FB5C104D3}" type="slidenum">
              <a:rPr lang="en-US" smtClean="0"/>
              <a:t>‹#›</a:t>
            </a:fld>
            <a:endParaRPr lang="en-US"/>
          </a:p>
        </p:txBody>
      </p:sp>
    </p:spTree>
    <p:extLst>
      <p:ext uri="{BB962C8B-B14F-4D97-AF65-F5344CB8AC3E}">
        <p14:creationId xmlns:p14="http://schemas.microsoft.com/office/powerpoint/2010/main" val="23496788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9612" y="685800"/>
            <a:ext cx="1787526" cy="5486400"/>
          </a:xfrm>
        </p:spPr>
        <p:txBody>
          <a:bodyPr vert="eaVert"/>
          <a:lstStyle/>
          <a:p>
            <a:r>
              <a:rPr lang="en-US"/>
              <a:t>Click to edit Master title style</a:t>
            </a:r>
            <a:endParaRPr/>
          </a:p>
        </p:txBody>
      </p:sp>
      <p:sp>
        <p:nvSpPr>
          <p:cNvPr id="3" name="Vertical Text Placeholder 2"/>
          <p:cNvSpPr>
            <a:spLocks noGrp="1"/>
          </p:cNvSpPr>
          <p:nvPr>
            <p:ph type="body" orient="vert" idx="1" hasCustomPrompt="1"/>
          </p:nvPr>
        </p:nvSpPr>
        <p:spPr>
          <a:xfrm>
            <a:off x="1598613" y="685800"/>
            <a:ext cx="7848599" cy="5486400"/>
          </a:xfrm>
        </p:spPr>
        <p:txBody>
          <a:bodyPr vert="eaVert"/>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E69D85FE-5443-4629-8A1C-6F6EA57CBD60}" type="datetime1">
              <a:rPr lang="en-US" smtClean="0"/>
              <a:t>2/26/2021</a:t>
            </a:fld>
            <a:endParaRPr lang="en-US"/>
          </a:p>
        </p:txBody>
      </p:sp>
      <p:sp>
        <p:nvSpPr>
          <p:cNvPr id="5" name="Footer Placeholder 4"/>
          <p:cNvSpPr>
            <a:spLocks noGrp="1"/>
          </p:cNvSpPr>
          <p:nvPr>
            <p:ph type="ftr" sz="quarter" idx="11"/>
          </p:nvPr>
        </p:nvSpPr>
        <p:spPr/>
        <p:txBody>
          <a:bodyPr/>
          <a:lstStyle/>
          <a:p>
            <a:r>
              <a:rPr lang="en-US"/>
              <a:t>Add a footer</a:t>
            </a:r>
          </a:p>
        </p:txBody>
      </p:sp>
      <p:sp>
        <p:nvSpPr>
          <p:cNvPr id="6" name="Slide Number Placeholder 5"/>
          <p:cNvSpPr>
            <a:spLocks noGrp="1"/>
          </p:cNvSpPr>
          <p:nvPr>
            <p:ph type="sldNum" sz="quarter" idx="12"/>
          </p:nvPr>
        </p:nvSpPr>
        <p:spPr/>
        <p:txBody>
          <a:bodyPr/>
          <a:lstStyle/>
          <a:p>
            <a:fld id="{7DC1BBB0-96F0-4077-A278-0F3FB5C104D3}" type="slidenum">
              <a:rPr lang="en-US" smtClean="0"/>
              <a:t>‹#›</a:t>
            </a:fld>
            <a:endParaRPr lang="en-US"/>
          </a:p>
        </p:txBody>
      </p:sp>
      <p:sp>
        <p:nvSpPr>
          <p:cNvPr id="8" name="Rectangle 7"/>
          <p:cNvSpPr/>
          <p:nvPr userDrawn="1"/>
        </p:nvSpPr>
        <p:spPr>
          <a:xfrm>
            <a:off x="11885691" y="0"/>
            <a:ext cx="304721" cy="6858000"/>
          </a:xfrm>
          <a:prstGeom prst="rect">
            <a:avLst/>
          </a:prstGeom>
          <a:solidFill>
            <a:schemeClr val="tx2">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spTree>
    <p:extLst>
      <p:ext uri="{BB962C8B-B14F-4D97-AF65-F5344CB8AC3E}">
        <p14:creationId xmlns:p14="http://schemas.microsoft.com/office/powerpoint/2010/main" val="28486373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tx2">
                <a:lumMod val="20000"/>
                <a:lumOff val="80000"/>
              </a:schemeClr>
            </a:gs>
            <a:gs pos="90000">
              <a:schemeClr val="tx2">
                <a:lumMod val="60000"/>
                <a:lumOff val="4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03413" y="177800"/>
            <a:ext cx="9472824" cy="1239837"/>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903413" y="1600200"/>
            <a:ext cx="9472824" cy="45720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5180250" y="6356351"/>
            <a:ext cx="1218883" cy="365125"/>
          </a:xfrm>
          <a:prstGeom prst="rect">
            <a:avLst/>
          </a:prstGeom>
        </p:spPr>
        <p:txBody>
          <a:bodyPr vert="horz" lIns="91440" tIns="45720" rIns="91440" bIns="45720" rtlCol="0" anchor="ctr"/>
          <a:lstStyle>
            <a:lvl1pPr algn="l">
              <a:defRPr sz="1100" cap="all" baseline="0">
                <a:solidFill>
                  <a:schemeClr val="tx1"/>
                </a:solidFill>
              </a:defRPr>
            </a:lvl1pPr>
          </a:lstStyle>
          <a:p>
            <a:fld id="{FD004168-AADC-4457-9784-543656FEE4FC}" type="datetime1">
              <a:rPr lang="en-US" smtClean="0"/>
              <a:pPr/>
              <a:t>2/26/2021</a:t>
            </a:fld>
            <a:endParaRPr lang="en-US"/>
          </a:p>
        </p:txBody>
      </p:sp>
      <p:sp>
        <p:nvSpPr>
          <p:cNvPr id="5" name="Footer Placeholder 4"/>
          <p:cNvSpPr>
            <a:spLocks noGrp="1"/>
          </p:cNvSpPr>
          <p:nvPr>
            <p:ph type="ftr" sz="quarter" idx="3"/>
          </p:nvPr>
        </p:nvSpPr>
        <p:spPr>
          <a:xfrm>
            <a:off x="6595933" y="6356351"/>
            <a:ext cx="3974065" cy="365125"/>
          </a:xfrm>
          <a:prstGeom prst="rect">
            <a:avLst/>
          </a:prstGeom>
        </p:spPr>
        <p:txBody>
          <a:bodyPr vert="horz" lIns="91440" tIns="45720" rIns="91440" bIns="45720" rtlCol="0" anchor="ctr"/>
          <a:lstStyle>
            <a:lvl1pPr algn="ctr">
              <a:defRPr sz="1100" cap="all" baseline="0">
                <a:solidFill>
                  <a:schemeClr val="tx1"/>
                </a:solidFill>
              </a:defRPr>
            </a:lvl1pPr>
          </a:lstStyle>
          <a:p>
            <a:r>
              <a:rPr lang="en-US"/>
              <a:t>Add a footer</a:t>
            </a:r>
          </a:p>
        </p:txBody>
      </p:sp>
      <p:sp>
        <p:nvSpPr>
          <p:cNvPr id="6" name="Slide Number Placeholder 5"/>
          <p:cNvSpPr>
            <a:spLocks noGrp="1"/>
          </p:cNvSpPr>
          <p:nvPr>
            <p:ph type="sldNum" sz="quarter" idx="4"/>
          </p:nvPr>
        </p:nvSpPr>
        <p:spPr>
          <a:xfrm>
            <a:off x="10766796" y="6356351"/>
            <a:ext cx="609441" cy="365125"/>
          </a:xfrm>
          <a:prstGeom prst="rect">
            <a:avLst/>
          </a:prstGeom>
        </p:spPr>
        <p:txBody>
          <a:bodyPr vert="horz" lIns="91440" tIns="45720" rIns="91440" bIns="45720" rtlCol="0" anchor="ctr"/>
          <a:lstStyle>
            <a:lvl1pPr algn="r">
              <a:defRPr sz="1100" cap="all" baseline="0">
                <a:solidFill>
                  <a:schemeClr val="tx1"/>
                </a:solidFill>
              </a:defRPr>
            </a:lvl1pPr>
          </a:lstStyle>
          <a:p>
            <a:fld id="{7DC1BBB0-96F0-4077-A278-0F3FB5C104D3}" type="slidenum">
              <a:rPr lang="en-US" smtClean="0"/>
              <a:pPr/>
              <a:t>‹#›</a:t>
            </a:fld>
            <a:endParaRPr lang="en-US"/>
          </a:p>
        </p:txBody>
      </p:sp>
      <p:sp>
        <p:nvSpPr>
          <p:cNvPr id="9" name="Rectangle 8"/>
          <p:cNvSpPr/>
          <p:nvPr/>
        </p:nvSpPr>
        <p:spPr>
          <a:xfrm>
            <a:off x="11885691" y="0"/>
            <a:ext cx="304721" cy="6858000"/>
          </a:xfrm>
          <a:prstGeom prst="rect">
            <a:avLst/>
          </a:prstGeom>
          <a:solidFill>
            <a:schemeClr val="tx2">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lvl="0" algn="ctr"/>
            <a:endParaRPr/>
          </a:p>
        </p:txBody>
      </p:sp>
      <p:pic>
        <p:nvPicPr>
          <p:cNvPr id="46" name="Picture 2"/>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ltGray">
          <a:xfrm>
            <a:off x="0" y="0"/>
            <a:ext cx="1803400" cy="6858000"/>
          </a:xfrm>
          <a:prstGeom prst="rect">
            <a:avLst/>
          </a:prstGeom>
          <a:noFill/>
          <a:ln>
            <a:noFill/>
          </a:ln>
        </p:spPr>
      </p:pic>
    </p:spTree>
    <p:extLst>
      <p:ext uri="{BB962C8B-B14F-4D97-AF65-F5344CB8AC3E}">
        <p14:creationId xmlns:p14="http://schemas.microsoft.com/office/powerpoint/2010/main" val="414151883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txStyles>
    <p:titleStyle>
      <a:lvl1pPr algn="l" defTabSz="914400" rtl="0" eaLnBrk="1" latinLnBrk="0" hangingPunct="1">
        <a:lnSpc>
          <a:spcPct val="90000"/>
        </a:lnSpc>
        <a:spcBef>
          <a:spcPct val="0"/>
        </a:spcBef>
        <a:buNone/>
        <a:defRPr sz="3600" kern="1200">
          <a:solidFill>
            <a:schemeClr val="tx2">
              <a:lumMod val="75000"/>
            </a:schemeClr>
          </a:solidFill>
          <a:latin typeface="+mj-lt"/>
          <a:ea typeface="+mj-ea"/>
          <a:cs typeface="+mj-cs"/>
        </a:defRPr>
      </a:lvl1pPr>
    </p:titleStyle>
    <p:bodyStyle>
      <a:lvl1pPr marL="246888" indent="-246888" algn="l" defTabSz="914400" rtl="0" eaLnBrk="1" latinLnBrk="0" hangingPunct="1">
        <a:lnSpc>
          <a:spcPct val="90000"/>
        </a:lnSpc>
        <a:spcBef>
          <a:spcPts val="1400"/>
        </a:spcBef>
        <a:buFont typeface="Euphemia" pitchFamily="34" charset="0"/>
        <a:buChar char="›"/>
        <a:defRPr sz="2800" kern="1200">
          <a:solidFill>
            <a:schemeClr val="tx1"/>
          </a:solidFill>
          <a:latin typeface="+mn-lt"/>
          <a:ea typeface="+mn-ea"/>
          <a:cs typeface="+mn-cs"/>
        </a:defRPr>
      </a:lvl1pPr>
      <a:lvl2pPr marL="612648" indent="-246888" algn="l" defTabSz="914400" rtl="0" eaLnBrk="1" latinLnBrk="0" hangingPunct="1">
        <a:lnSpc>
          <a:spcPct val="90000"/>
        </a:lnSpc>
        <a:spcBef>
          <a:spcPts val="600"/>
        </a:spcBef>
        <a:buFont typeface="Euphemia" pitchFamily="34" charset="0"/>
        <a:buChar char="–"/>
        <a:defRPr sz="2400" kern="1200">
          <a:solidFill>
            <a:schemeClr val="tx1"/>
          </a:solidFill>
          <a:latin typeface="+mn-lt"/>
          <a:ea typeface="+mn-ea"/>
          <a:cs typeface="+mn-cs"/>
        </a:defRPr>
      </a:lvl2pPr>
      <a:lvl3pPr marL="978408" indent="-246888" algn="l" defTabSz="914400" rtl="0" eaLnBrk="1" latinLnBrk="0" hangingPunct="1">
        <a:lnSpc>
          <a:spcPct val="90000"/>
        </a:lnSpc>
        <a:spcBef>
          <a:spcPts val="600"/>
        </a:spcBef>
        <a:buFont typeface="Euphemia" pitchFamily="34" charset="0"/>
        <a:buChar char="›"/>
        <a:defRPr sz="2000" kern="1200">
          <a:solidFill>
            <a:schemeClr val="tx1"/>
          </a:solidFill>
          <a:latin typeface="+mn-lt"/>
          <a:ea typeface="+mn-ea"/>
          <a:cs typeface="+mn-cs"/>
        </a:defRPr>
      </a:lvl3pPr>
      <a:lvl4pPr marL="1344168" indent="-246888" algn="l" defTabSz="914400" rtl="0" eaLnBrk="1" latinLnBrk="0" hangingPunct="1">
        <a:lnSpc>
          <a:spcPct val="90000"/>
        </a:lnSpc>
        <a:spcBef>
          <a:spcPts val="600"/>
        </a:spcBef>
        <a:buFont typeface="Arial" pitchFamily="34" charset="0"/>
        <a:buChar char="–"/>
        <a:defRPr sz="1800" kern="1200">
          <a:solidFill>
            <a:schemeClr val="tx1"/>
          </a:solidFill>
          <a:latin typeface="+mn-lt"/>
          <a:ea typeface="+mn-ea"/>
          <a:cs typeface="+mn-cs"/>
        </a:defRPr>
      </a:lvl4pPr>
      <a:lvl5pPr marL="170992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5pPr>
      <a:lvl6pPr marL="207568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6pPr>
      <a:lvl7pPr marL="2441448" indent="-246888"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7pPr>
      <a:lvl8pPr marL="2807208" indent="-246888" algn="l" defTabSz="914400"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8pPr>
      <a:lvl9pPr marL="3172968" indent="-246888" algn="l" defTabSz="914400"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0" orient="horz" pos="2160" userDrawn="1">
          <p15:clr>
            <a:srgbClr val="F26B43"/>
          </p15:clr>
        </p15:guide>
        <p15:guide id="1" pos="3839" userDrawn="1">
          <p15:clr>
            <a:srgbClr val="F26B43"/>
          </p15:clr>
        </p15:guide>
        <p15:guide id="2" pos="1199" userDrawn="1">
          <p15:clr>
            <a:srgbClr val="F26B43"/>
          </p15:clr>
        </p15:guide>
        <p15:guide id="3" pos="719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flickr.com/photos/courgettelawn/84366353/"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hyperlink" Target="http://commons.wikimedia.org/wiki/File:Black_obsidian.JPG" TargetMode="External"/><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hyperlink" Target="https://en.wikipedia.org/wiki/Amethyst" TargetMode="Externa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facty.com/" TargetMode="External"/><Relationship Id="rId2" Type="http://schemas.openxmlformats.org/officeDocument/2006/relationships/hyperlink" Target="https://clinical.diabetesjournals.org/content/diaclin/28/4/147.full.pdf" TargetMode="External"/><Relationship Id="rId1" Type="http://schemas.openxmlformats.org/officeDocument/2006/relationships/slideLayout" Target="../slideLayouts/slideLayout2.xml"/><Relationship Id="rId4" Type="http://schemas.openxmlformats.org/officeDocument/2006/relationships/hyperlink" Target="https://bjgp.org/content/59/566/695"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medwinpublishers.com/JONAM/JONAM16000119.pdf"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hyperlink" Target="https://www.healthline.com/health/mental-health/guide-to-healing-crystals" TargetMode="External"/><Relationship Id="rId4" Type="http://schemas.openxmlformats.org/officeDocument/2006/relationships/hyperlink" Target="https://www.livescience.com/40347-crystal-heal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28669" y="438126"/>
            <a:ext cx="8329031" cy="2036413"/>
          </a:xfrm>
        </p:spPr>
        <p:txBody>
          <a:bodyPr/>
          <a:lstStyle/>
          <a:p>
            <a:r>
              <a:rPr lang="en-US">
                <a:solidFill>
                  <a:schemeClr val="tx1"/>
                </a:solidFill>
                <a:latin typeface="Arial"/>
                <a:cs typeface="Arial"/>
              </a:rPr>
              <a:t>Crystal Therapy (Group 3)</a:t>
            </a:r>
            <a:br>
              <a:rPr lang="en-US">
                <a:solidFill>
                  <a:schemeClr val="tx1"/>
                </a:solidFill>
                <a:latin typeface="Arial"/>
              </a:rPr>
            </a:br>
            <a:r>
              <a:rPr lang="en-US">
                <a:solidFill>
                  <a:schemeClr val="tx1"/>
                </a:solidFill>
                <a:latin typeface="Arial"/>
                <a:cs typeface="Arial"/>
              </a:rPr>
              <a:t> </a:t>
            </a:r>
          </a:p>
        </p:txBody>
      </p:sp>
      <p:sp>
        <p:nvSpPr>
          <p:cNvPr id="3" name="Subtitle 2"/>
          <p:cNvSpPr>
            <a:spLocks noGrp="1"/>
          </p:cNvSpPr>
          <p:nvPr>
            <p:ph type="subTitle" idx="1"/>
          </p:nvPr>
        </p:nvSpPr>
        <p:spPr>
          <a:xfrm>
            <a:off x="2428669" y="4378374"/>
            <a:ext cx="4241796" cy="2036413"/>
          </a:xfrm>
          <a:ln>
            <a:noFill/>
          </a:ln>
        </p:spPr>
        <p:txBody>
          <a:bodyPr vert="horz" lIns="91440" tIns="45720" rIns="91440" bIns="45720" rtlCol="0" anchor="t">
            <a:normAutofit fontScale="92500"/>
          </a:bodyPr>
          <a:lstStyle/>
          <a:p>
            <a:r>
              <a:rPr lang="en-US" sz="1900" b="1"/>
              <a:t>Student Name and Number</a:t>
            </a:r>
            <a:r>
              <a:rPr lang="en-US" sz="1900"/>
              <a:t>:</a:t>
            </a:r>
          </a:p>
          <a:p>
            <a:r>
              <a:rPr lang="en-US" sz="1900">
                <a:latin typeface="Arial" panose="020B0604020202020204" pitchFamily="34" charset="0"/>
                <a:ea typeface="+mn-lt"/>
                <a:cs typeface="Arial" panose="020B0604020202020204" pitchFamily="34" charset="0"/>
              </a:rPr>
              <a:t>Gulnaz Begum (1907551)</a:t>
            </a:r>
            <a:endParaRPr lang="en-US">
              <a:latin typeface="Arial" panose="020B0604020202020204" pitchFamily="34" charset="0"/>
              <a:ea typeface="+mn-lt"/>
              <a:cs typeface="Arial" panose="020B0604020202020204" pitchFamily="34" charset="0"/>
            </a:endParaRPr>
          </a:p>
          <a:p>
            <a:r>
              <a:rPr lang="en-US" sz="1900">
                <a:latin typeface="Arial" panose="020B0604020202020204" pitchFamily="34" charset="0"/>
                <a:cs typeface="Arial" panose="020B0604020202020204" pitchFamily="34" charset="0"/>
              </a:rPr>
              <a:t>Dilruba Khatun (1709434)</a:t>
            </a:r>
          </a:p>
          <a:p>
            <a:r>
              <a:rPr lang="en-US" sz="1900">
                <a:latin typeface="Arial" panose="020B0604020202020204" pitchFamily="34" charset="0"/>
                <a:cs typeface="Arial" panose="020B0604020202020204" pitchFamily="34" charset="0"/>
              </a:rPr>
              <a:t>Hussain Ahmed (1907013)</a:t>
            </a:r>
          </a:p>
          <a:p>
            <a:r>
              <a:rPr lang="en-US" sz="1900">
                <a:latin typeface="Arial" panose="020B0604020202020204" pitchFamily="34" charset="0"/>
                <a:ea typeface="+mn-lt"/>
                <a:cs typeface="Arial" panose="020B0604020202020204" pitchFamily="34" charset="0"/>
              </a:rPr>
              <a:t>Arlene Antoinette Lawrence (1907245)</a:t>
            </a:r>
            <a:endParaRPr lang="en-US">
              <a:latin typeface="Arial" panose="020B0604020202020204" pitchFamily="34" charset="0"/>
              <a:cs typeface="Arial" panose="020B0604020202020204" pitchFamily="34" charset="0"/>
            </a:endParaRPr>
          </a:p>
          <a:p>
            <a:r>
              <a:rPr lang="en-US" sz="1900">
                <a:latin typeface="Arial" panose="020B0604020202020204" pitchFamily="34" charset="0"/>
                <a:cs typeface="Arial" panose="020B0604020202020204" pitchFamily="34" charset="0"/>
              </a:rPr>
              <a:t>Shelim Islam (1714298)</a:t>
            </a:r>
          </a:p>
          <a:p>
            <a:r>
              <a:rPr lang="en-US">
                <a:latin typeface="Arial" panose="020B0604020202020204" pitchFamily="34" charset="0"/>
                <a:cs typeface="Arial" panose="020B0604020202020204" pitchFamily="34" charset="0"/>
              </a:rPr>
              <a:t> </a:t>
            </a:r>
          </a:p>
          <a:p>
            <a:endParaRPr lang="en-US"/>
          </a:p>
        </p:txBody>
      </p:sp>
      <p:cxnSp>
        <p:nvCxnSpPr>
          <p:cNvPr id="5" name="Straight Connector 4">
            <a:extLst>
              <a:ext uri="{FF2B5EF4-FFF2-40B4-BE49-F238E27FC236}">
                <a16:creationId xmlns:a16="http://schemas.microsoft.com/office/drawing/2014/main" id="{CF92CBE7-FE48-4AE3-8CE6-26C10B6AD77B}"/>
              </a:ext>
            </a:extLst>
          </p:cNvPr>
          <p:cNvCxnSpPr/>
          <p:nvPr/>
        </p:nvCxnSpPr>
        <p:spPr>
          <a:xfrm>
            <a:off x="6958508" y="4344915"/>
            <a:ext cx="0" cy="2036413"/>
          </a:xfrm>
          <a:prstGeom prst="line">
            <a:avLst/>
          </a:prstGeom>
          <a:ln/>
        </p:spPr>
        <p:style>
          <a:lnRef idx="1">
            <a:schemeClr val="dk1"/>
          </a:lnRef>
          <a:fillRef idx="0">
            <a:schemeClr val="dk1"/>
          </a:fillRef>
          <a:effectRef idx="0">
            <a:schemeClr val="dk1"/>
          </a:effectRef>
          <a:fontRef idx="minor">
            <a:schemeClr val="tx1"/>
          </a:fontRef>
        </p:style>
      </p:cxnSp>
      <p:sp>
        <p:nvSpPr>
          <p:cNvPr id="6" name="TextBox 5">
            <a:extLst>
              <a:ext uri="{FF2B5EF4-FFF2-40B4-BE49-F238E27FC236}">
                <a16:creationId xmlns:a16="http://schemas.microsoft.com/office/drawing/2014/main" id="{426A5362-AE5C-48FB-812E-27551E04A681}"/>
              </a:ext>
            </a:extLst>
          </p:cNvPr>
          <p:cNvSpPr txBox="1"/>
          <p:nvPr/>
        </p:nvSpPr>
        <p:spPr>
          <a:xfrm>
            <a:off x="7390556" y="4244963"/>
            <a:ext cx="2736300" cy="2308324"/>
          </a:xfrm>
          <a:prstGeom prst="rect">
            <a:avLst/>
          </a:prstGeom>
          <a:noFill/>
          <a:ln>
            <a:noFill/>
          </a:ln>
        </p:spPr>
        <p:txBody>
          <a:bodyPr wrap="square" rtlCol="0" anchor="ctr" anchorCtr="1">
            <a:spAutoFit/>
          </a:bodyPr>
          <a:lstStyle/>
          <a:p>
            <a:r>
              <a:rPr lang="en-US" b="1"/>
              <a:t>Module Title and Code:</a:t>
            </a:r>
          </a:p>
          <a:p>
            <a:r>
              <a:rPr lang="en-GB">
                <a:latin typeface="Arial" panose="020B0604020202020204" pitchFamily="34" charset="0"/>
                <a:cs typeface="Arial" panose="020B0604020202020204" pitchFamily="34" charset="0"/>
              </a:rPr>
              <a:t>Complementary Therapies (BMHP5001_BIRM)</a:t>
            </a:r>
            <a:endParaRPr lang="en-US">
              <a:latin typeface="Arial" panose="020B0604020202020204" pitchFamily="34" charset="0"/>
              <a:cs typeface="Arial" panose="020B0604020202020204" pitchFamily="34" charset="0"/>
            </a:endParaRPr>
          </a:p>
          <a:p>
            <a:r>
              <a:rPr lang="en-US" b="1">
                <a:latin typeface="Arial" panose="020B0604020202020204" pitchFamily="34" charset="0"/>
                <a:cs typeface="Arial" panose="020B0604020202020204" pitchFamily="34" charset="0"/>
              </a:rPr>
              <a:t>Assignment Title:</a:t>
            </a:r>
          </a:p>
          <a:p>
            <a:r>
              <a:rPr lang="en-GB">
                <a:latin typeface="Arial" panose="020B0604020202020204" pitchFamily="34" charset="0"/>
                <a:cs typeface="Arial" panose="020B0604020202020204" pitchFamily="34" charset="0"/>
              </a:rPr>
              <a:t>Task 1 – Group Teaching</a:t>
            </a:r>
          </a:p>
          <a:p>
            <a:r>
              <a:rPr lang="en-US" b="1">
                <a:latin typeface="Arial" panose="020B0604020202020204" pitchFamily="34" charset="0"/>
                <a:cs typeface="Arial" panose="020B0604020202020204" pitchFamily="34" charset="0"/>
              </a:rPr>
              <a:t>Lecturer:</a:t>
            </a:r>
          </a:p>
          <a:p>
            <a:r>
              <a:rPr lang="en-GB">
                <a:latin typeface="Arial" panose="020B0604020202020204" pitchFamily="34" charset="0"/>
                <a:cs typeface="Arial" panose="020B0604020202020204" pitchFamily="34" charset="0"/>
              </a:rPr>
              <a:t>Dr Mark Gallagher-Read</a:t>
            </a:r>
          </a:p>
        </p:txBody>
      </p:sp>
    </p:spTree>
    <p:extLst>
      <p:ext uri="{BB962C8B-B14F-4D97-AF65-F5344CB8AC3E}">
        <p14:creationId xmlns:p14="http://schemas.microsoft.com/office/powerpoint/2010/main" val="6675908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pPr algn="ctr"/>
            <a:r>
              <a:rPr lang="en-US" sz="5400">
                <a:solidFill>
                  <a:schemeClr val="tx1"/>
                </a:solidFill>
                <a:latin typeface="Arial" panose="020B0604020202020204" pitchFamily="34" charset="0"/>
                <a:cs typeface="Arial" panose="020B0604020202020204" pitchFamily="34" charset="0"/>
              </a:rPr>
              <a:t>Introduction</a:t>
            </a:r>
          </a:p>
        </p:txBody>
      </p:sp>
      <p:sp>
        <p:nvSpPr>
          <p:cNvPr id="14" name="Content Placeholder 13"/>
          <p:cNvSpPr>
            <a:spLocks noGrp="1"/>
          </p:cNvSpPr>
          <p:nvPr>
            <p:ph idx="1"/>
          </p:nvPr>
        </p:nvSpPr>
        <p:spPr/>
        <p:txBody>
          <a:bodyPr vert="horz" lIns="91440" tIns="45720" rIns="91440" bIns="45720" rtlCol="0" anchor="t">
            <a:normAutofit/>
          </a:bodyPr>
          <a:lstStyle/>
          <a:p>
            <a:pPr marL="246380" indent="-246380"/>
            <a:r>
              <a:rPr lang="en-US" sz="2400">
                <a:latin typeface="Arial"/>
                <a:cs typeface="Calibri" panose="020F0502020204030204"/>
              </a:rPr>
              <a:t>To gain an understanding of a segment of a type of healing therapy – Crystal Therapy</a:t>
            </a:r>
          </a:p>
          <a:p>
            <a:pPr marL="246380" indent="-246380"/>
            <a:r>
              <a:rPr lang="en-US" sz="2400">
                <a:latin typeface="Arial"/>
                <a:cs typeface="Calibri" panose="020F0502020204030204"/>
              </a:rPr>
              <a:t>The history of the Crystal therapy </a:t>
            </a:r>
          </a:p>
          <a:p>
            <a:pPr marL="246380" indent="-246380"/>
            <a:r>
              <a:rPr lang="en-US" sz="2400">
                <a:latin typeface="Arial"/>
                <a:cs typeface="Calibri" panose="020F0502020204030204"/>
              </a:rPr>
              <a:t>The purpose of its uses of Crystal Therapy</a:t>
            </a:r>
          </a:p>
          <a:p>
            <a:pPr marL="246380" indent="-246380"/>
            <a:r>
              <a:rPr lang="en-US" sz="2400">
                <a:latin typeface="Arial"/>
                <a:cs typeface="Calibri" panose="020F0502020204030204"/>
              </a:rPr>
              <a:t>The effectiveness of crystal therapy</a:t>
            </a:r>
          </a:p>
          <a:p>
            <a:pPr marL="246380" indent="-246380"/>
            <a:r>
              <a:rPr lang="en-US" sz="2400">
                <a:latin typeface="Arial"/>
                <a:cs typeface="Calibri" panose="020F0502020204030204"/>
              </a:rPr>
              <a:t>The </a:t>
            </a:r>
            <a:r>
              <a:rPr lang="en-US" sz="2400">
                <a:latin typeface="Arial"/>
                <a:ea typeface="+mn-lt"/>
                <a:cs typeface="+mn-lt"/>
              </a:rPr>
              <a:t>contraindications of your complementary therapy outlining how it compares to more traditional treatments</a:t>
            </a:r>
            <a:endParaRPr lang="en-US" sz="2400">
              <a:latin typeface="Arial"/>
              <a:cs typeface="Calibri" panose="020F0502020204030204"/>
            </a:endParaRPr>
          </a:p>
          <a:p>
            <a:pPr marL="246380" indent="-246380"/>
            <a:r>
              <a:rPr lang="en-US" sz="2400">
                <a:latin typeface="Arial"/>
                <a:cs typeface="Calibri" panose="020F0502020204030204"/>
              </a:rPr>
              <a:t>Evaluating crystal therapy </a:t>
            </a:r>
          </a:p>
          <a:p>
            <a:pPr marL="246380" indent="-246380"/>
            <a:r>
              <a:rPr lang="en-US" sz="2400">
                <a:latin typeface="Arial"/>
                <a:cs typeface="Calibri" panose="020F0502020204030204"/>
              </a:rPr>
              <a:t>Class task - what you have learnt today </a:t>
            </a:r>
          </a:p>
          <a:p>
            <a:pPr marL="246380" indent="-246380"/>
            <a:endParaRPr lang="en-US">
              <a:latin typeface="Arial"/>
              <a:cs typeface="Calibri" panose="020F0502020204030204"/>
            </a:endParaRPr>
          </a:p>
        </p:txBody>
      </p:sp>
    </p:spTree>
    <p:extLst>
      <p:ext uri="{BB962C8B-B14F-4D97-AF65-F5344CB8AC3E}">
        <p14:creationId xmlns:p14="http://schemas.microsoft.com/office/powerpoint/2010/main" val="29707397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 calcmode="lin" valueType="num">
                                      <p:cBhvr additive="base">
                                        <p:cTn id="12"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xEl>
                                              <p:pRg st="1" end="1"/>
                                            </p:txEl>
                                          </p:spTgt>
                                        </p:tgtEl>
                                        <p:attrNameLst>
                                          <p:attrName>style.visibility</p:attrName>
                                        </p:attrNameLst>
                                      </p:cBhvr>
                                      <p:to>
                                        <p:strVal val="visible"/>
                                      </p:to>
                                    </p:set>
                                    <p:anim calcmode="lin" valueType="num">
                                      <p:cBhvr additive="base">
                                        <p:cTn id="18"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 calcmode="lin" valueType="num">
                                      <p:cBhvr additive="base">
                                        <p:cTn id="24"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
                                            <p:txEl>
                                              <p:pRg st="3" end="3"/>
                                            </p:txEl>
                                          </p:spTgt>
                                        </p:tgtEl>
                                        <p:attrNameLst>
                                          <p:attrName>style.visibility</p:attrName>
                                        </p:attrNameLst>
                                      </p:cBhvr>
                                      <p:to>
                                        <p:strVal val="visible"/>
                                      </p:to>
                                    </p:set>
                                    <p:anim calcmode="lin" valueType="num">
                                      <p:cBhvr additive="base">
                                        <p:cTn id="30"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4">
                                            <p:txEl>
                                              <p:pRg st="4" end="4"/>
                                            </p:txEl>
                                          </p:spTgt>
                                        </p:tgtEl>
                                        <p:attrNameLst>
                                          <p:attrName>style.visibility</p:attrName>
                                        </p:attrNameLst>
                                      </p:cBhvr>
                                      <p:to>
                                        <p:strVal val="visible"/>
                                      </p:to>
                                    </p:set>
                                    <p:anim calcmode="lin" valueType="num">
                                      <p:cBhvr additive="base">
                                        <p:cTn id="36"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4">
                                            <p:txEl>
                                              <p:pRg st="5" end="5"/>
                                            </p:txEl>
                                          </p:spTgt>
                                        </p:tgtEl>
                                        <p:attrNameLst>
                                          <p:attrName>style.visibility</p:attrName>
                                        </p:attrNameLst>
                                      </p:cBhvr>
                                      <p:to>
                                        <p:strVal val="visible"/>
                                      </p:to>
                                    </p:set>
                                    <p:anim calcmode="lin" valueType="num">
                                      <p:cBhvr additive="base">
                                        <p:cTn id="42"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4">
                                            <p:txEl>
                                              <p:pRg st="6" end="6"/>
                                            </p:txEl>
                                          </p:spTgt>
                                        </p:tgtEl>
                                        <p:attrNameLst>
                                          <p:attrName>style.visibility</p:attrName>
                                        </p:attrNameLst>
                                      </p:cBhvr>
                                      <p:to>
                                        <p:strVal val="visible"/>
                                      </p:to>
                                    </p:set>
                                    <p:anim calcmode="lin" valueType="num">
                                      <p:cBhvr additive="base">
                                        <p:cTn id="48" dur="500" fill="hold"/>
                                        <p:tgtEl>
                                          <p:spTgt spid="14">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1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title="Title and Content Layout with Chart"/>
          <p:cNvSpPr>
            <a:spLocks noGrp="1"/>
          </p:cNvSpPr>
          <p:nvPr>
            <p:ph type="title"/>
          </p:nvPr>
        </p:nvSpPr>
        <p:spPr/>
        <p:txBody>
          <a:bodyPr>
            <a:normAutofit/>
          </a:bodyPr>
          <a:lstStyle/>
          <a:p>
            <a:pPr algn="ctr"/>
            <a:r>
              <a:rPr lang="en-US" sz="5400">
                <a:solidFill>
                  <a:schemeClr val="tx1"/>
                </a:solidFill>
              </a:rPr>
              <a:t>Learning Outcome</a:t>
            </a:r>
          </a:p>
        </p:txBody>
      </p:sp>
      <p:sp>
        <p:nvSpPr>
          <p:cNvPr id="4" name="Content Placeholder 3">
            <a:extLst>
              <a:ext uri="{FF2B5EF4-FFF2-40B4-BE49-F238E27FC236}">
                <a16:creationId xmlns:a16="http://schemas.microsoft.com/office/drawing/2014/main" id="{76934706-D328-4898-9F39-435A6586A42C}"/>
              </a:ext>
            </a:extLst>
          </p:cNvPr>
          <p:cNvSpPr>
            <a:spLocks noGrp="1"/>
          </p:cNvSpPr>
          <p:nvPr>
            <p:ph idx="1"/>
          </p:nvPr>
        </p:nvSpPr>
        <p:spPr/>
        <p:txBody>
          <a:bodyPr vert="horz" lIns="91440" tIns="45720" rIns="91440" bIns="45720" rtlCol="0" anchor="t">
            <a:normAutofit/>
          </a:bodyPr>
          <a:lstStyle/>
          <a:p>
            <a:pPr marL="246380" indent="-246380"/>
            <a:r>
              <a:rPr lang="en-GB" sz="2400">
                <a:latin typeface="Arial" panose="020B0604020202020204" pitchFamily="34" charset="0"/>
                <a:cs typeface="Arial" panose="020B0604020202020204" pitchFamily="34" charset="0"/>
              </a:rPr>
              <a:t>L/O: 1) What is Crystal Therapy?</a:t>
            </a:r>
          </a:p>
          <a:p>
            <a:pPr marL="246380" indent="-246380"/>
            <a:endParaRPr lang="en-GB" sz="2400">
              <a:latin typeface="Arial" panose="020B0604020202020204" pitchFamily="34" charset="0"/>
              <a:cs typeface="Arial" panose="020B0604020202020204" pitchFamily="34" charset="0"/>
            </a:endParaRPr>
          </a:p>
          <a:p>
            <a:pPr marL="246380" indent="-246380"/>
            <a:r>
              <a:rPr lang="en-GB" sz="2400">
                <a:latin typeface="Arial" panose="020B0604020202020204" pitchFamily="34" charset="0"/>
                <a:cs typeface="Arial" panose="020B0604020202020204" pitchFamily="34" charset="0"/>
              </a:rPr>
              <a:t>L/O: 1) The efficacy and effectiveness of Crystal therapy</a:t>
            </a:r>
          </a:p>
          <a:p>
            <a:pPr marL="246380" indent="-246380"/>
            <a:endParaRPr lang="en-GB" sz="2400">
              <a:latin typeface="Arial" panose="020B0604020202020204" pitchFamily="34" charset="0"/>
              <a:cs typeface="Arial" panose="020B0604020202020204" pitchFamily="34" charset="0"/>
            </a:endParaRPr>
          </a:p>
          <a:p>
            <a:pPr marL="246380" indent="-246380"/>
            <a:endParaRPr lang="en-GB">
              <a:cs typeface="Calibri"/>
            </a:endParaRPr>
          </a:p>
          <a:p>
            <a:pPr marL="612140" lvl="1" indent="-246380"/>
            <a:endParaRPr lang="en-GB">
              <a:cs typeface="Calibri"/>
            </a:endParaRPr>
          </a:p>
          <a:p>
            <a:pPr marL="612140" lvl="1" indent="-246380"/>
            <a:endParaRPr lang="en-GB">
              <a:cs typeface="Calibri"/>
            </a:endParaRPr>
          </a:p>
        </p:txBody>
      </p:sp>
    </p:spTree>
    <p:extLst>
      <p:ext uri="{BB962C8B-B14F-4D97-AF65-F5344CB8AC3E}">
        <p14:creationId xmlns:p14="http://schemas.microsoft.com/office/powerpoint/2010/main" val="329525412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367E1-3701-A842-9E53-A505493CCD6E}"/>
              </a:ext>
            </a:extLst>
          </p:cNvPr>
          <p:cNvSpPr>
            <a:spLocks noGrp="1"/>
          </p:cNvSpPr>
          <p:nvPr>
            <p:ph type="title"/>
          </p:nvPr>
        </p:nvSpPr>
        <p:spPr/>
        <p:txBody>
          <a:bodyPr>
            <a:normAutofit fontScale="90000"/>
          </a:bodyPr>
          <a:lstStyle/>
          <a:p>
            <a:pPr algn="ctr"/>
            <a:r>
              <a:rPr lang="en-GB" sz="6000">
                <a:solidFill>
                  <a:schemeClr val="tx1"/>
                </a:solidFill>
                <a:latin typeface="Arial"/>
                <a:cs typeface="Arial"/>
              </a:rPr>
              <a:t>The origins of crystal healing </a:t>
            </a:r>
            <a:br>
              <a:rPr lang="en-GB">
                <a:latin typeface="Arial" panose="020B0604020202020204" pitchFamily="34" charset="0"/>
                <a:cs typeface="Arial" panose="020B0604020202020204" pitchFamily="34" charset="0"/>
              </a:rPr>
            </a:br>
            <a:endParaRPr lang="en-US">
              <a:cs typeface="Calibri"/>
            </a:endParaRPr>
          </a:p>
        </p:txBody>
      </p:sp>
      <p:pic>
        <p:nvPicPr>
          <p:cNvPr id="4" name="Picture 2" descr="Example of covalent crystal diamond">
            <a:extLst>
              <a:ext uri="{FF2B5EF4-FFF2-40B4-BE49-F238E27FC236}">
                <a16:creationId xmlns:a16="http://schemas.microsoft.com/office/drawing/2014/main" id="{A89D160D-F673-9847-899F-A2D6A3A07A9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2109" r="16635" b="1"/>
          <a:stretch/>
        </p:blipFill>
        <p:spPr bwMode="auto">
          <a:xfrm>
            <a:off x="7792244" y="3211517"/>
            <a:ext cx="3583993" cy="3264567"/>
          </a:xfrm>
          <a:prstGeom prst="rect">
            <a:avLst/>
          </a:prstGeom>
          <a:solidFill>
            <a:srgbClr val="FFFFFF"/>
          </a:solidFill>
        </p:spPr>
      </p:pic>
      <p:sp>
        <p:nvSpPr>
          <p:cNvPr id="5" name="TextBox 4">
            <a:extLst>
              <a:ext uri="{FF2B5EF4-FFF2-40B4-BE49-F238E27FC236}">
                <a16:creationId xmlns:a16="http://schemas.microsoft.com/office/drawing/2014/main" id="{9AEAD481-5DCA-0942-8A68-F38E1A366833}"/>
              </a:ext>
            </a:extLst>
          </p:cNvPr>
          <p:cNvSpPr txBox="1"/>
          <p:nvPr/>
        </p:nvSpPr>
        <p:spPr>
          <a:xfrm>
            <a:off x="2304066" y="1705547"/>
            <a:ext cx="5147864" cy="4339650"/>
          </a:xfrm>
          <a:prstGeom prst="rect">
            <a:avLst/>
          </a:prstGeom>
          <a:noFill/>
          <a:ln>
            <a:noFill/>
          </a:ln>
        </p:spPr>
        <p:txBody>
          <a:bodyPr wrap="square" rtlCol="0" anchor="ctr" anchorCtr="1">
            <a:spAutoFit/>
          </a:bodyPr>
          <a:lstStyle/>
          <a:p>
            <a:endParaRPr lang="en-GB" sz="2000">
              <a:latin typeface="Arial" panose="020B0604020202020204" pitchFamily="34" charset="0"/>
              <a:cs typeface="Arial" panose="020B0604020202020204" pitchFamily="34" charset="0"/>
            </a:endParaRPr>
          </a:p>
          <a:p>
            <a:endParaRPr lang="en-GB" sz="2000">
              <a:latin typeface="Arial" panose="020B0604020202020204" pitchFamily="34" charset="0"/>
              <a:cs typeface="Arial" panose="020B0604020202020204" pitchFamily="34" charset="0"/>
            </a:endParaRPr>
          </a:p>
          <a:p>
            <a:r>
              <a:rPr lang="en-GB" sz="2400">
                <a:latin typeface="Arial" panose="020B0604020202020204" pitchFamily="34" charset="0"/>
                <a:cs typeface="Arial" panose="020B0604020202020204" pitchFamily="34" charset="0"/>
              </a:rPr>
              <a:t>Is tied to Ancient Egypt and Mesopotamia, India, Ancient Greece, or Ancient Rome. Ancient Egyptians mined for </a:t>
            </a:r>
            <a:r>
              <a:rPr lang="en-GB" sz="2400" b="1">
                <a:latin typeface="Arial" panose="020B0604020202020204" pitchFamily="34" charset="0"/>
                <a:cs typeface="Arial" panose="020B0604020202020204" pitchFamily="34" charset="0"/>
              </a:rPr>
              <a:t>crystals</a:t>
            </a:r>
            <a:r>
              <a:rPr lang="en-GB" sz="2400">
                <a:latin typeface="Arial" panose="020B0604020202020204" pitchFamily="34" charset="0"/>
                <a:cs typeface="Arial" panose="020B0604020202020204" pitchFamily="34" charset="0"/>
              </a:rPr>
              <a:t> and used them to make jewellery. </a:t>
            </a:r>
            <a:r>
              <a:rPr lang="en-GB" sz="2400" b="1">
                <a:latin typeface="Arial" panose="020B0604020202020204" pitchFamily="34" charset="0"/>
                <a:cs typeface="Arial" panose="020B0604020202020204" pitchFamily="34" charset="0"/>
              </a:rPr>
              <a:t>Crystals</a:t>
            </a:r>
            <a:r>
              <a:rPr lang="en-GB" sz="2400">
                <a:latin typeface="Arial" panose="020B0604020202020204" pitchFamily="34" charset="0"/>
                <a:cs typeface="Arial" panose="020B0604020202020204" pitchFamily="34" charset="0"/>
              </a:rPr>
              <a:t> or precious stones were also used in practice, for their supernatural properties.</a:t>
            </a:r>
          </a:p>
          <a:p>
            <a:endParaRPr lang="en-GB" sz="2400">
              <a:latin typeface="Arial" panose="020B0604020202020204" pitchFamily="34" charset="0"/>
              <a:cs typeface="Arial" panose="020B0604020202020204" pitchFamily="34" charset="0"/>
            </a:endParaRPr>
          </a:p>
          <a:p>
            <a:endParaRPr lang="en-US" sz="2000"/>
          </a:p>
        </p:txBody>
      </p:sp>
    </p:spTree>
    <p:extLst>
      <p:ext uri="{BB962C8B-B14F-4D97-AF65-F5344CB8AC3E}">
        <p14:creationId xmlns:p14="http://schemas.microsoft.com/office/powerpoint/2010/main" val="135428625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D0B79-D5B0-43A0-9A31-F756F8D92E2B}"/>
              </a:ext>
            </a:extLst>
          </p:cNvPr>
          <p:cNvSpPr>
            <a:spLocks noGrp="1"/>
          </p:cNvSpPr>
          <p:nvPr>
            <p:ph type="title"/>
          </p:nvPr>
        </p:nvSpPr>
        <p:spPr>
          <a:xfrm>
            <a:off x="1803400" y="185669"/>
            <a:ext cx="9615672" cy="1922531"/>
          </a:xfrm>
        </p:spPr>
        <p:txBody>
          <a:bodyPr>
            <a:normAutofit fontScale="90000"/>
          </a:bodyPr>
          <a:lstStyle/>
          <a:p>
            <a:pPr algn="ctr"/>
            <a:br>
              <a:rPr lang="en-GB" b="1">
                <a:latin typeface="Arial"/>
              </a:rPr>
            </a:br>
            <a:br>
              <a:rPr lang="en-GB" b="1">
                <a:latin typeface="Arial"/>
              </a:rPr>
            </a:br>
            <a:br>
              <a:rPr lang="en-GB" b="1">
                <a:latin typeface="Arial"/>
              </a:rPr>
            </a:br>
            <a:br>
              <a:rPr lang="en-GB" b="1">
                <a:latin typeface="Arial"/>
              </a:rPr>
            </a:br>
            <a:br>
              <a:rPr lang="en-GB" b="1">
                <a:latin typeface="Arial"/>
              </a:rPr>
            </a:br>
            <a:r>
              <a:rPr lang="en-GB" sz="6000">
                <a:solidFill>
                  <a:schemeClr val="tx1"/>
                </a:solidFill>
                <a:latin typeface="Arial"/>
                <a:cs typeface="Arial"/>
              </a:rPr>
              <a:t>4 Types of Crystals</a:t>
            </a:r>
            <a:br>
              <a:rPr lang="en-GB" sz="6000">
                <a:latin typeface="Arial" panose="020B0604020202020204" pitchFamily="34" charset="0"/>
                <a:cs typeface="Arial" panose="020B0604020202020204" pitchFamily="34" charset="0"/>
              </a:rPr>
            </a:br>
            <a:r>
              <a:rPr lang="en-GB" sz="6000">
                <a:solidFill>
                  <a:schemeClr val="tx1"/>
                </a:solidFill>
                <a:latin typeface="Arial"/>
                <a:cs typeface="Arial"/>
              </a:rPr>
              <a:t> and Their Different Structures</a:t>
            </a:r>
            <a:br>
              <a:rPr lang="en-GB">
                <a:solidFill>
                  <a:schemeClr val="tx1"/>
                </a:solidFill>
                <a:latin typeface="Arial"/>
              </a:rPr>
            </a:br>
            <a:endParaRPr lang="en-US">
              <a:solidFill>
                <a:schemeClr val="tx1"/>
              </a:solidFill>
              <a:latin typeface="Arial"/>
              <a:cs typeface="Arial"/>
            </a:endParaRPr>
          </a:p>
        </p:txBody>
      </p:sp>
      <p:sp>
        <p:nvSpPr>
          <p:cNvPr id="3" name="Content Placeholder 2">
            <a:extLst>
              <a:ext uri="{FF2B5EF4-FFF2-40B4-BE49-F238E27FC236}">
                <a16:creationId xmlns:a16="http://schemas.microsoft.com/office/drawing/2014/main" id="{3E9BDDD5-FBA9-4848-90FD-91B709C1AFC6}"/>
              </a:ext>
            </a:extLst>
          </p:cNvPr>
          <p:cNvSpPr>
            <a:spLocks noGrp="1"/>
          </p:cNvSpPr>
          <p:nvPr>
            <p:ph idx="1"/>
          </p:nvPr>
        </p:nvSpPr>
        <p:spPr>
          <a:xfrm>
            <a:off x="1904999" y="1854200"/>
            <a:ext cx="9471237" cy="3944189"/>
          </a:xfrm>
        </p:spPr>
        <p:txBody>
          <a:bodyPr vert="horz" lIns="91440" tIns="45720" rIns="91440" bIns="45720" rtlCol="0" anchor="t">
            <a:noAutofit/>
          </a:bodyPr>
          <a:lstStyle/>
          <a:p>
            <a:pPr marL="246380" indent="-246380"/>
            <a:endParaRPr lang="en-GB" sz="2400">
              <a:latin typeface="Arial"/>
              <a:cs typeface="Arial"/>
            </a:endParaRPr>
          </a:p>
          <a:p>
            <a:pPr marL="246380" indent="-246380"/>
            <a:r>
              <a:rPr lang="en-GB" sz="2400">
                <a:latin typeface="Arial"/>
                <a:cs typeface="Arial"/>
              </a:rPr>
              <a:t>Covalent </a:t>
            </a:r>
            <a:r>
              <a:rPr lang="en-GB" sz="2400" b="1">
                <a:latin typeface="Arial"/>
                <a:cs typeface="Arial"/>
              </a:rPr>
              <a:t>Crystals</a:t>
            </a:r>
            <a:r>
              <a:rPr lang="en-GB" sz="2400">
                <a:latin typeface="Arial"/>
                <a:cs typeface="Arial"/>
              </a:rPr>
              <a:t>. Covalent crystals are those crystals that are attached together with covalent bonds. ... </a:t>
            </a:r>
            <a:endParaRPr lang="en-US"/>
          </a:p>
          <a:p>
            <a:pPr marL="246380" indent="-246380"/>
            <a:r>
              <a:rPr lang="en-GB" sz="2400">
                <a:latin typeface="Arial"/>
                <a:cs typeface="Arial"/>
              </a:rPr>
              <a:t>Ionic </a:t>
            </a:r>
            <a:r>
              <a:rPr lang="en-GB" sz="2400" b="1">
                <a:latin typeface="Arial"/>
                <a:cs typeface="Arial"/>
              </a:rPr>
              <a:t>Crystals</a:t>
            </a:r>
            <a:r>
              <a:rPr lang="en-GB" sz="2400">
                <a:latin typeface="Arial"/>
                <a:cs typeface="Arial"/>
              </a:rPr>
              <a:t>. Since covalent crystals use covalent bonds, it only makes sense that ionic crystals are created of ionic bonds. </a:t>
            </a:r>
          </a:p>
          <a:p>
            <a:pPr marL="246380" lvl="0" indent="-246380"/>
            <a:r>
              <a:rPr lang="en-GB" sz="2400">
                <a:latin typeface="Arial"/>
                <a:cs typeface="Arial"/>
              </a:rPr>
              <a:t>Metallic </a:t>
            </a:r>
            <a:r>
              <a:rPr lang="en-GB" sz="2400" b="1">
                <a:latin typeface="Arial"/>
                <a:cs typeface="Arial"/>
              </a:rPr>
              <a:t>Crystals</a:t>
            </a:r>
            <a:r>
              <a:rPr lang="en-GB" sz="2400">
                <a:latin typeface="Arial"/>
                <a:cs typeface="Arial"/>
              </a:rPr>
              <a:t>.  Metallic crystals are made of metals and held together using metallic bonds.  </a:t>
            </a:r>
          </a:p>
          <a:p>
            <a:pPr marL="246380" indent="-246380"/>
            <a:r>
              <a:rPr lang="en-GB" sz="2400">
                <a:latin typeface="Arial"/>
                <a:cs typeface="Arial"/>
              </a:rPr>
              <a:t>Molecular </a:t>
            </a:r>
            <a:r>
              <a:rPr lang="en-GB" sz="2400" b="1">
                <a:latin typeface="Arial"/>
                <a:cs typeface="Arial"/>
              </a:rPr>
              <a:t>Crystals</a:t>
            </a:r>
            <a:r>
              <a:rPr lang="en-GB" sz="2400">
                <a:latin typeface="Arial"/>
                <a:cs typeface="Arial"/>
              </a:rPr>
              <a:t>. Molecular crystals have low boiling points and break apart relatively easily. </a:t>
            </a:r>
            <a:endParaRPr lang="en-GB" sz="2400">
              <a:latin typeface="Arial" panose="020B0604020202020204" pitchFamily="34" charset="0"/>
              <a:cs typeface="Arial" panose="020B0604020202020204" pitchFamily="34" charset="0"/>
            </a:endParaRPr>
          </a:p>
          <a:p>
            <a:pPr marL="0" indent="0" algn="r">
              <a:buNone/>
            </a:pPr>
            <a:endParaRPr lang="en-GB" sz="2400">
              <a:latin typeface="Arial"/>
              <a:cs typeface="Arial"/>
            </a:endParaRPr>
          </a:p>
          <a:p>
            <a:pPr marL="246380" lvl="0" indent="-246380"/>
            <a:endParaRPr lang="en-GB" sz="2400">
              <a:latin typeface="Arial"/>
              <a:cs typeface="Arial"/>
            </a:endParaRPr>
          </a:p>
          <a:p>
            <a:pPr marL="246380" indent="-246380"/>
            <a:endParaRPr lang="en-US" sz="2400">
              <a:latin typeface="Arial"/>
              <a:cs typeface="Calibri"/>
            </a:endParaRPr>
          </a:p>
        </p:txBody>
      </p:sp>
      <p:sp>
        <p:nvSpPr>
          <p:cNvPr id="4" name="TextBox 3">
            <a:extLst>
              <a:ext uri="{FF2B5EF4-FFF2-40B4-BE49-F238E27FC236}">
                <a16:creationId xmlns:a16="http://schemas.microsoft.com/office/drawing/2014/main" id="{B3C082F3-5EE7-441B-BC0A-821CE28EC145}"/>
              </a:ext>
            </a:extLst>
          </p:cNvPr>
          <p:cNvSpPr txBox="1"/>
          <p:nvPr/>
        </p:nvSpPr>
        <p:spPr>
          <a:xfrm>
            <a:off x="5785984" y="5943658"/>
            <a:ext cx="5977262" cy="369332"/>
          </a:xfrm>
          <a:prstGeom prst="rect">
            <a:avLst/>
          </a:prstGeom>
          <a:noFill/>
          <a:ln>
            <a:noFill/>
          </a:ln>
        </p:spPr>
        <p:txBody>
          <a:bodyPr rot="0" spcFirstLastPara="0" vertOverflow="overflow" horzOverflow="overflow" vert="horz" wrap="square" lIns="91440" tIns="45720" rIns="91440" bIns="45720" numCol="1" spcCol="0" rtlCol="0" fromWordArt="0" anchor="ctr" anchorCtr="1" forceAA="0" compatLnSpc="1">
            <a:prstTxWarp prst="textNoShape">
              <a:avLst/>
            </a:prstTxWarp>
            <a:spAutoFit/>
          </a:bodyPr>
          <a:lstStyle/>
          <a:p>
            <a:pPr algn="r"/>
            <a:r>
              <a:rPr lang="en-GB">
                <a:latin typeface="Arial"/>
                <a:cs typeface="Arial"/>
              </a:rPr>
              <a:t>(Crystal therapy: the power of placebo? | Living, 2021)</a:t>
            </a:r>
            <a:endParaRPr lang="en-US">
              <a:latin typeface="Arial"/>
              <a:cs typeface="Arial"/>
            </a:endParaRPr>
          </a:p>
        </p:txBody>
      </p:sp>
    </p:spTree>
    <p:extLst>
      <p:ext uri="{BB962C8B-B14F-4D97-AF65-F5344CB8AC3E}">
        <p14:creationId xmlns:p14="http://schemas.microsoft.com/office/powerpoint/2010/main" val="12525972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DFC34A-2EDD-3B4D-8007-C01BD06BC3D5}"/>
              </a:ext>
            </a:extLst>
          </p:cNvPr>
          <p:cNvSpPr>
            <a:spLocks noGrp="1"/>
          </p:cNvSpPr>
          <p:nvPr>
            <p:ph idx="1"/>
          </p:nvPr>
        </p:nvSpPr>
        <p:spPr>
          <a:xfrm>
            <a:off x="1879600" y="317500"/>
            <a:ext cx="9855977" cy="6248400"/>
          </a:xfrm>
        </p:spPr>
        <p:txBody>
          <a:bodyPr vert="horz" lIns="91440" tIns="45720" rIns="91440" bIns="45720" rtlCol="0" anchor="t">
            <a:noAutofit/>
          </a:bodyPr>
          <a:lstStyle/>
          <a:p>
            <a:pPr>
              <a:lnSpc>
                <a:spcPct val="100000"/>
              </a:lnSpc>
              <a:spcBef>
                <a:spcPts val="0"/>
              </a:spcBef>
            </a:pPr>
            <a:r>
              <a:rPr lang="en-GB" sz="2400" b="1">
                <a:latin typeface="Arial" panose="020B0604020202020204" pitchFamily="34" charset="0"/>
                <a:cs typeface="Arial" panose="020B0604020202020204" pitchFamily="34" charset="0"/>
              </a:rPr>
              <a:t>The first</a:t>
            </a:r>
            <a:r>
              <a:rPr lang="en-GB" sz="2400">
                <a:latin typeface="Arial" panose="020B0604020202020204" pitchFamily="34" charset="0"/>
                <a:cs typeface="Arial" panose="020B0604020202020204" pitchFamily="34" charset="0"/>
              </a:rPr>
              <a:t> historical use of </a:t>
            </a:r>
            <a:r>
              <a:rPr lang="en-GB" sz="2400" b="1">
                <a:latin typeface="Arial" panose="020B0604020202020204" pitchFamily="34" charset="0"/>
                <a:cs typeface="Arial" panose="020B0604020202020204" pitchFamily="34" charset="0"/>
              </a:rPr>
              <a:t>crystals</a:t>
            </a:r>
            <a:r>
              <a:rPr lang="en-GB" sz="2400">
                <a:latin typeface="Arial" panose="020B0604020202020204" pitchFamily="34" charset="0"/>
                <a:cs typeface="Arial" panose="020B0604020202020204" pitchFamily="34" charset="0"/>
              </a:rPr>
              <a:t> come from the Ancient Sumerians (4th millennium BC), who included crystals in sorcery formulas. Crystals were (and are) likewise utilized for mending in conventional Chinese Medicine, which returns in any event 5000 years. </a:t>
            </a:r>
          </a:p>
          <a:p>
            <a:pPr>
              <a:lnSpc>
                <a:spcPct val="100000"/>
              </a:lnSpc>
              <a:spcBef>
                <a:spcPts val="0"/>
              </a:spcBef>
            </a:pPr>
            <a:endParaRPr lang="en-US" sz="2400">
              <a:latin typeface="Arial" panose="020B0604020202020204" pitchFamily="34" charset="0"/>
              <a:ea typeface="+mn-lt"/>
              <a:cs typeface="Arial" panose="020B0604020202020204" pitchFamily="34" charset="0"/>
            </a:endParaRPr>
          </a:p>
          <a:p>
            <a:pPr>
              <a:lnSpc>
                <a:spcPct val="100000"/>
              </a:lnSpc>
              <a:spcBef>
                <a:spcPts val="0"/>
              </a:spcBef>
            </a:pPr>
            <a:endParaRPr lang="en-US" sz="2400">
              <a:latin typeface="Arial" panose="020B0604020202020204" pitchFamily="34" charset="0"/>
              <a:ea typeface="+mn-lt"/>
              <a:cs typeface="Arial" panose="020B0604020202020204" pitchFamily="34" charset="0"/>
            </a:endParaRPr>
          </a:p>
          <a:p>
            <a:pPr marL="0" indent="0">
              <a:lnSpc>
                <a:spcPct val="100000"/>
              </a:lnSpc>
              <a:spcBef>
                <a:spcPts val="0"/>
              </a:spcBef>
              <a:buNone/>
            </a:pPr>
            <a:endParaRPr lang="en-US" sz="2400">
              <a:latin typeface="Arial" panose="020B0604020202020204" pitchFamily="34" charset="0"/>
              <a:ea typeface="+mn-lt"/>
              <a:cs typeface="Arial" panose="020B0604020202020204" pitchFamily="34" charset="0"/>
            </a:endParaRPr>
          </a:p>
          <a:p>
            <a:pPr marL="246380" indent="-246380">
              <a:lnSpc>
                <a:spcPct val="100000"/>
              </a:lnSpc>
              <a:spcBef>
                <a:spcPts val="0"/>
              </a:spcBef>
            </a:pPr>
            <a:r>
              <a:rPr lang="en-GB" sz="2400">
                <a:latin typeface="Arial" panose="020B0604020202020204" pitchFamily="34" charset="0"/>
                <a:cs typeface="Arial" panose="020B0604020202020204" pitchFamily="34" charset="0"/>
              </a:rPr>
              <a:t>During the 1980s, there was a development in prevalence of precious stones. This decade began the brilliant time of "gem treatment". This elective helpful methodology is frequently characterized as a comprehensive and non-obtrusive recuperating technique dependent on the utilization of precious stones to deliver pressure and instigate profound unwinding (Gienger, 2009).</a:t>
            </a:r>
            <a:endParaRPr 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489948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45F83-1663-4E43-A010-C74D4BCC2ADB}"/>
              </a:ext>
            </a:extLst>
          </p:cNvPr>
          <p:cNvSpPr>
            <a:spLocks noGrp="1"/>
          </p:cNvSpPr>
          <p:nvPr>
            <p:ph type="title"/>
          </p:nvPr>
        </p:nvSpPr>
        <p:spPr/>
        <p:txBody>
          <a:bodyPr>
            <a:normAutofit/>
          </a:bodyPr>
          <a:lstStyle/>
          <a:p>
            <a:pPr algn="ctr"/>
            <a:r>
              <a:rPr lang="en-US" sz="5400">
                <a:solidFill>
                  <a:schemeClr val="tx1"/>
                </a:solidFill>
                <a:latin typeface="Arial" panose="020B0604020202020204" pitchFamily="34" charset="0"/>
                <a:cs typeface="Arial" panose="020B0604020202020204" pitchFamily="34" charset="0"/>
              </a:rPr>
              <a:t>Uses of crystal therapy </a:t>
            </a:r>
          </a:p>
        </p:txBody>
      </p:sp>
      <p:sp>
        <p:nvSpPr>
          <p:cNvPr id="3" name="Content Placeholder 2">
            <a:extLst>
              <a:ext uri="{FF2B5EF4-FFF2-40B4-BE49-F238E27FC236}">
                <a16:creationId xmlns:a16="http://schemas.microsoft.com/office/drawing/2014/main" id="{822EC802-ED59-45C6-8A32-C471181FF9D1}"/>
              </a:ext>
            </a:extLst>
          </p:cNvPr>
          <p:cNvSpPr>
            <a:spLocks noGrp="1"/>
          </p:cNvSpPr>
          <p:nvPr>
            <p:ph idx="1"/>
          </p:nvPr>
        </p:nvSpPr>
        <p:spPr/>
        <p:txBody>
          <a:bodyPr vert="horz" lIns="91440" tIns="45720" rIns="91440" bIns="45720" rtlCol="0" anchor="t">
            <a:normAutofit fontScale="92500" lnSpcReduction="10000"/>
          </a:bodyPr>
          <a:lstStyle/>
          <a:p>
            <a:pPr marL="0" indent="0">
              <a:buNone/>
            </a:pPr>
            <a:endParaRPr lang="en-US" sz="1200">
              <a:latin typeface="Arial"/>
              <a:cs typeface="Arial"/>
            </a:endParaRPr>
          </a:p>
          <a:p>
            <a:r>
              <a:rPr lang="en-US" sz="2600">
                <a:latin typeface="Arial"/>
                <a:cs typeface="Arial"/>
              </a:rPr>
              <a:t>Why do we use Crystal Therapy</a:t>
            </a:r>
          </a:p>
          <a:p>
            <a:pPr marL="246380" indent="-246380">
              <a:buFont typeface="Arial" pitchFamily="34" charset="0"/>
              <a:buChar char="•"/>
            </a:pPr>
            <a:endParaRPr lang="en-US" sz="2600">
              <a:latin typeface="Arial"/>
              <a:cs typeface="Arial"/>
            </a:endParaRPr>
          </a:p>
          <a:p>
            <a:r>
              <a:rPr lang="en-US" sz="2600">
                <a:latin typeface="Arial"/>
                <a:cs typeface="Arial"/>
              </a:rPr>
              <a:t>How can Crystal Therapy be used in current orthodox treatment.</a:t>
            </a:r>
          </a:p>
          <a:p>
            <a:r>
              <a:rPr lang="en-US" sz="2600">
                <a:latin typeface="Arial"/>
                <a:cs typeface="Arial"/>
              </a:rPr>
              <a:t>It can be used when introducing positive aspect for specific negative emotion. (Thompson 2019)</a:t>
            </a:r>
          </a:p>
          <a:p>
            <a:endParaRPr lang="en-US" sz="2600">
              <a:latin typeface="Arial"/>
              <a:cs typeface="Arial"/>
            </a:endParaRPr>
          </a:p>
          <a:p>
            <a:r>
              <a:rPr lang="en-US" sz="2600">
                <a:latin typeface="Arial"/>
                <a:cs typeface="Arial"/>
              </a:rPr>
              <a:t>Why crystal therapy is used in the orthodox treatment.</a:t>
            </a:r>
          </a:p>
          <a:p>
            <a:pPr marL="0" indent="0">
              <a:buNone/>
            </a:pPr>
            <a:r>
              <a:rPr lang="en-US" sz="2600">
                <a:latin typeface="Arial"/>
                <a:cs typeface="Arial"/>
              </a:rPr>
              <a:t> It help releases tension and help the body to detox.  </a:t>
            </a:r>
          </a:p>
          <a:p>
            <a:pPr marL="0" indent="0">
              <a:buNone/>
            </a:pPr>
            <a:r>
              <a:rPr lang="en-US" sz="2600">
                <a:latin typeface="Arial"/>
                <a:cs typeface="Arial"/>
              </a:rPr>
              <a:t>(Deby 2021).</a:t>
            </a:r>
          </a:p>
          <a:p>
            <a:pPr marL="0" indent="0">
              <a:buNone/>
            </a:pPr>
            <a:endParaRPr lang="en-US" sz="3000">
              <a:latin typeface="Arial"/>
              <a:cs typeface="Arial"/>
            </a:endParaRPr>
          </a:p>
          <a:p>
            <a:pPr marL="246380" indent="-246380">
              <a:buFont typeface="Arial" pitchFamily="34" charset="0"/>
              <a:buChar char="•"/>
            </a:pPr>
            <a:endParaRPr lang="en-US" sz="2000">
              <a:latin typeface="Arial"/>
              <a:cs typeface="Arial"/>
            </a:endParaRPr>
          </a:p>
          <a:p>
            <a:pPr marL="0" indent="0">
              <a:buNone/>
            </a:pPr>
            <a:endParaRPr lang="en-US" sz="1200">
              <a:latin typeface="Arial"/>
              <a:cs typeface="Arial"/>
            </a:endParaRPr>
          </a:p>
          <a:p>
            <a:pPr marL="0" indent="0">
              <a:buNone/>
            </a:pPr>
            <a:endParaRPr lang="en-US" sz="1200">
              <a:latin typeface="Arial"/>
              <a:cs typeface="Arial"/>
            </a:endParaRPr>
          </a:p>
          <a:p>
            <a:pPr marL="0" indent="0">
              <a:buNone/>
            </a:pPr>
            <a:endParaRPr lang="en-US" sz="1200">
              <a:latin typeface="Arial"/>
              <a:cs typeface="Arial"/>
            </a:endParaRPr>
          </a:p>
          <a:p>
            <a:pPr marL="0" indent="0">
              <a:buNone/>
            </a:pPr>
            <a:endParaRPr lang="en-US" sz="1200">
              <a:latin typeface="Arial"/>
              <a:cs typeface="Arial"/>
            </a:endParaRPr>
          </a:p>
        </p:txBody>
      </p:sp>
    </p:spTree>
    <p:extLst>
      <p:ext uri="{BB962C8B-B14F-4D97-AF65-F5344CB8AC3E}">
        <p14:creationId xmlns:p14="http://schemas.microsoft.com/office/powerpoint/2010/main" val="18320278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5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9C5C0-D443-47D4-9497-BE3B31CB0A5A}"/>
              </a:ext>
            </a:extLst>
          </p:cNvPr>
          <p:cNvSpPr>
            <a:spLocks noGrp="1"/>
          </p:cNvSpPr>
          <p:nvPr>
            <p:ph type="title"/>
          </p:nvPr>
        </p:nvSpPr>
        <p:spPr/>
        <p:txBody>
          <a:bodyPr>
            <a:normAutofit/>
          </a:bodyPr>
          <a:lstStyle/>
          <a:p>
            <a:pPr algn="ctr"/>
            <a:r>
              <a:rPr lang="en-US" sz="5400">
                <a:solidFill>
                  <a:schemeClr val="tx1"/>
                </a:solidFill>
                <a:latin typeface="Arial" panose="020B0604020202020204" pitchFamily="34" charset="0"/>
                <a:cs typeface="Arial" panose="020B0604020202020204" pitchFamily="34" charset="0"/>
              </a:rPr>
              <a:t>Pros of Crystal Therapy </a:t>
            </a:r>
          </a:p>
        </p:txBody>
      </p:sp>
      <p:sp>
        <p:nvSpPr>
          <p:cNvPr id="3" name="Content Placeholder 2">
            <a:extLst>
              <a:ext uri="{FF2B5EF4-FFF2-40B4-BE49-F238E27FC236}">
                <a16:creationId xmlns:a16="http://schemas.microsoft.com/office/drawing/2014/main" id="{72070563-0678-418A-9193-9A7150FCDD6D}"/>
              </a:ext>
            </a:extLst>
          </p:cNvPr>
          <p:cNvSpPr>
            <a:spLocks noGrp="1"/>
          </p:cNvSpPr>
          <p:nvPr>
            <p:ph idx="1"/>
          </p:nvPr>
        </p:nvSpPr>
        <p:spPr>
          <a:xfrm>
            <a:off x="1903413" y="1600200"/>
            <a:ext cx="9472824" cy="3896265"/>
          </a:xfrm>
        </p:spPr>
        <p:txBody>
          <a:bodyPr vert="horz" lIns="91440" tIns="45720" rIns="91440" bIns="45720" rtlCol="0" anchor="t">
            <a:noAutofit/>
          </a:bodyPr>
          <a:lstStyle/>
          <a:p>
            <a:pPr marL="246380" indent="-246380"/>
            <a:r>
              <a:rPr lang="en-US" sz="2400">
                <a:latin typeface="Arial"/>
                <a:cs typeface="Arial"/>
              </a:rPr>
              <a:t>The efficacy of this therapy is not used as a common therapy due to limited or non-existence clinical trials. </a:t>
            </a:r>
          </a:p>
          <a:p>
            <a:pPr marL="246380" indent="-246380"/>
            <a:r>
              <a:rPr lang="en-US" sz="2400">
                <a:latin typeface="Arial"/>
                <a:cs typeface="Arial"/>
              </a:rPr>
              <a:t>Crystals heals your Chakra. </a:t>
            </a:r>
          </a:p>
          <a:p>
            <a:pPr marL="246380" indent="-246380"/>
            <a:r>
              <a:rPr lang="en-US" sz="2400">
                <a:latin typeface="Arial"/>
                <a:cs typeface="Arial"/>
              </a:rPr>
              <a:t>Chakra (energy field) is a text from the Hindu Sanskrit </a:t>
            </a:r>
            <a:r>
              <a:rPr lang="en-US" sz="2400">
                <a:latin typeface="Arial"/>
                <a:ea typeface="+mn-lt"/>
                <a:cs typeface="Arial"/>
              </a:rPr>
              <a:t>(butler, 2016)</a:t>
            </a:r>
            <a:r>
              <a:rPr lang="en-US" sz="2400">
                <a:latin typeface="Arial"/>
                <a:cs typeface="Arial"/>
              </a:rPr>
              <a:t>.   </a:t>
            </a:r>
          </a:p>
          <a:p>
            <a:pPr marL="246380" indent="-246380"/>
            <a:r>
              <a:rPr lang="en-US" sz="2400">
                <a:latin typeface="Arial"/>
                <a:ea typeface="+mn-lt"/>
                <a:cs typeface="Arial"/>
              </a:rPr>
              <a:t>There are several different types of crystals, each filled with their own healing abilities for the mind, body, and soul. They’re thought to promote the flow of good energy and help rid the body and mind of negative energy for physical and emotional benefits (</a:t>
            </a:r>
            <a:r>
              <a:rPr lang="en-US" sz="2400" err="1">
                <a:latin typeface="Arial"/>
                <a:ea typeface="+mn-lt"/>
                <a:cs typeface="Arial"/>
              </a:rPr>
              <a:t>Rekstis</a:t>
            </a:r>
            <a:r>
              <a:rPr lang="en-US" sz="2400">
                <a:latin typeface="Arial"/>
                <a:ea typeface="+mn-lt"/>
                <a:cs typeface="Arial"/>
              </a:rPr>
              <a:t>, 2018).</a:t>
            </a:r>
            <a:endParaRPr lang="en-US" sz="2400">
              <a:latin typeface="Arial"/>
              <a:cs typeface="Arial"/>
            </a:endParaRPr>
          </a:p>
        </p:txBody>
      </p:sp>
    </p:spTree>
    <p:extLst>
      <p:ext uri="{BB962C8B-B14F-4D97-AF65-F5344CB8AC3E}">
        <p14:creationId xmlns:p14="http://schemas.microsoft.com/office/powerpoint/2010/main" val="5450287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F20A0-53C8-4621-9F69-BBEB428CDDA9}"/>
              </a:ext>
            </a:extLst>
          </p:cNvPr>
          <p:cNvSpPr>
            <a:spLocks noGrp="1"/>
          </p:cNvSpPr>
          <p:nvPr>
            <p:ph type="title"/>
          </p:nvPr>
        </p:nvSpPr>
        <p:spPr/>
        <p:txBody>
          <a:bodyPr/>
          <a:lstStyle/>
          <a:p>
            <a:pPr algn="ctr"/>
            <a:r>
              <a:rPr lang="en-US" sz="5400">
                <a:solidFill>
                  <a:schemeClr val="tx1"/>
                </a:solidFill>
                <a:latin typeface="Arial" panose="020B0604020202020204" pitchFamily="34" charset="0"/>
                <a:ea typeface="+mj-lt"/>
                <a:cs typeface="Arial" panose="020B0604020202020204" pitchFamily="34" charset="0"/>
              </a:rPr>
              <a:t>Pros of Crystal Therapy </a:t>
            </a:r>
          </a:p>
          <a:p>
            <a:endParaRPr lang="en-US">
              <a:cs typeface="Calibri"/>
            </a:endParaRPr>
          </a:p>
        </p:txBody>
      </p:sp>
      <p:sp>
        <p:nvSpPr>
          <p:cNvPr id="3" name="Content Placeholder 2">
            <a:extLst>
              <a:ext uri="{FF2B5EF4-FFF2-40B4-BE49-F238E27FC236}">
                <a16:creationId xmlns:a16="http://schemas.microsoft.com/office/drawing/2014/main" id="{6DB71BF5-557D-4255-BBE9-59FD464833B3}"/>
              </a:ext>
            </a:extLst>
          </p:cNvPr>
          <p:cNvSpPr>
            <a:spLocks noGrp="1"/>
          </p:cNvSpPr>
          <p:nvPr>
            <p:ph idx="1"/>
          </p:nvPr>
        </p:nvSpPr>
        <p:spPr>
          <a:xfrm>
            <a:off x="1903413" y="1125748"/>
            <a:ext cx="9429704" cy="5046452"/>
          </a:xfrm>
        </p:spPr>
        <p:txBody>
          <a:bodyPr vert="horz" lIns="91440" tIns="45720" rIns="91440" bIns="45720" rtlCol="0" anchor="t">
            <a:normAutofit/>
          </a:bodyPr>
          <a:lstStyle/>
          <a:p>
            <a:pPr marL="0" indent="0">
              <a:buNone/>
            </a:pPr>
            <a:r>
              <a:rPr lang="en-US">
                <a:cs typeface="Calibri"/>
              </a:rPr>
              <a:t>Different types of Healing Crystals</a:t>
            </a:r>
          </a:p>
          <a:p>
            <a:pPr marL="246380" indent="-246380"/>
            <a:r>
              <a:rPr lang="en-US" b="1"/>
              <a:t>Clear quartz</a:t>
            </a:r>
            <a:endParaRPr lang="en-US">
              <a:cs typeface="Calibri" panose="020F0502020204030204"/>
            </a:endParaRPr>
          </a:p>
          <a:p>
            <a:pPr marL="246380" indent="-246380">
              <a:buNone/>
            </a:pPr>
            <a:r>
              <a:rPr lang="en-US">
                <a:ea typeface="+mn-lt"/>
                <a:cs typeface="+mn-lt"/>
              </a:rPr>
              <a:t>   </a:t>
            </a:r>
            <a:endParaRPr lang="en-US">
              <a:cs typeface="Calibri" panose="020F0502020204030204"/>
            </a:endParaRPr>
          </a:p>
          <a:p>
            <a:pPr marL="246380" indent="-246380"/>
            <a:endParaRPr lang="en-US" b="1"/>
          </a:p>
          <a:p>
            <a:pPr marL="246380" indent="-246380"/>
            <a:endParaRPr lang="en-US" b="1"/>
          </a:p>
          <a:p>
            <a:pPr marL="246380" indent="-246380"/>
            <a:endParaRPr lang="en-US" b="1">
              <a:cs typeface="Calibri" panose="020F0502020204030204"/>
            </a:endParaRPr>
          </a:p>
          <a:p>
            <a:pPr marL="246380" indent="-246380"/>
            <a:r>
              <a:rPr lang="en-US" b="1"/>
              <a:t>Rose quartz</a:t>
            </a:r>
            <a:endParaRPr lang="en-US">
              <a:cs typeface="Calibri" panose="020F0502020204030204"/>
            </a:endParaRPr>
          </a:p>
          <a:p>
            <a:pPr marL="246380" indent="-246380">
              <a:buNone/>
            </a:pPr>
            <a:r>
              <a:rPr lang="en-US">
                <a:ea typeface="+mn-lt"/>
                <a:cs typeface="+mn-lt"/>
              </a:rPr>
              <a:t>    </a:t>
            </a:r>
            <a:endParaRPr lang="en-US">
              <a:cs typeface="Calibri"/>
            </a:endParaRPr>
          </a:p>
          <a:p>
            <a:pPr marL="0" indent="0">
              <a:buNone/>
            </a:pPr>
            <a:endParaRPr lang="en-US">
              <a:cs typeface="Calibri"/>
            </a:endParaRPr>
          </a:p>
        </p:txBody>
      </p:sp>
      <p:sp>
        <p:nvSpPr>
          <p:cNvPr id="5" name="TextBox 4">
            <a:extLst>
              <a:ext uri="{FF2B5EF4-FFF2-40B4-BE49-F238E27FC236}">
                <a16:creationId xmlns:a16="http://schemas.microsoft.com/office/drawing/2014/main" id="{D8E3FDFA-49E3-47CE-BC7D-A756964DDFDC}"/>
              </a:ext>
            </a:extLst>
          </p:cNvPr>
          <p:cNvSpPr txBox="1"/>
          <p:nvPr/>
        </p:nvSpPr>
        <p:spPr>
          <a:xfrm>
            <a:off x="8763606" y="6015070"/>
            <a:ext cx="2743200" cy="369332"/>
          </a:xfrm>
          <a:prstGeom prst="rect">
            <a:avLst/>
          </a:prstGeom>
          <a:noFill/>
          <a:ln>
            <a:noFill/>
          </a:ln>
        </p:spPr>
        <p:txBody>
          <a:bodyPr rot="0" spcFirstLastPara="0" vertOverflow="overflow" horzOverflow="overflow" vert="horz" wrap="square" lIns="91440" tIns="45720" rIns="91440" bIns="45720" numCol="1" spcCol="0" rtlCol="0" fromWordArt="0" anchor="ctr" anchorCtr="1" forceAA="0" compatLnSpc="1">
            <a:prstTxWarp prst="textNoShape">
              <a:avLst/>
            </a:prstTxWarp>
            <a:spAutoFit/>
          </a:bodyPr>
          <a:lstStyle/>
          <a:p>
            <a:pPr algn="r"/>
            <a:r>
              <a:rPr lang="en-US">
                <a:ea typeface="+mn-lt"/>
                <a:cs typeface="+mn-lt"/>
              </a:rPr>
              <a:t>(Rekstis, 2018)</a:t>
            </a:r>
            <a:endParaRPr lang="en-US">
              <a:cs typeface="Calibri" panose="020F0502020204030204"/>
            </a:endParaRPr>
          </a:p>
        </p:txBody>
      </p:sp>
      <p:pic>
        <p:nvPicPr>
          <p:cNvPr id="6" name="Picture 6">
            <a:extLst>
              <a:ext uri="{FF2B5EF4-FFF2-40B4-BE49-F238E27FC236}">
                <a16:creationId xmlns:a16="http://schemas.microsoft.com/office/drawing/2014/main" id="{03111694-929D-4F5A-A3C5-76B61AA24DD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651421" y="1971536"/>
            <a:ext cx="1665179" cy="2205487"/>
          </a:xfrm>
          <a:prstGeom prst="rect">
            <a:avLst/>
          </a:prstGeom>
        </p:spPr>
      </p:pic>
      <p:pic>
        <p:nvPicPr>
          <p:cNvPr id="9" name="Picture 9" descr="Chunk Of Rose Quartz Free Stock Photo - Public Domain Pictures">
            <a:extLst>
              <a:ext uri="{FF2B5EF4-FFF2-40B4-BE49-F238E27FC236}">
                <a16:creationId xmlns:a16="http://schemas.microsoft.com/office/drawing/2014/main" id="{72FB38A5-F34B-45DF-B901-FDF5E791E2CF}"/>
              </a:ext>
            </a:extLst>
          </p:cNvPr>
          <p:cNvPicPr>
            <a:picLocks noChangeAspect="1"/>
          </p:cNvPicPr>
          <p:nvPr/>
        </p:nvPicPr>
        <p:blipFill>
          <a:blip r:embed="rId4"/>
          <a:stretch>
            <a:fillRect/>
          </a:stretch>
        </p:blipFill>
        <p:spPr>
          <a:xfrm>
            <a:off x="4351572" y="4814025"/>
            <a:ext cx="2743200" cy="1828800"/>
          </a:xfrm>
          <a:prstGeom prst="rect">
            <a:avLst/>
          </a:prstGeom>
        </p:spPr>
      </p:pic>
    </p:spTree>
    <p:extLst>
      <p:ext uri="{BB962C8B-B14F-4D97-AF65-F5344CB8AC3E}">
        <p14:creationId xmlns:p14="http://schemas.microsoft.com/office/powerpoint/2010/main" val="14409508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55EC7-BE5C-4979-85DE-5931DAA36385}"/>
              </a:ext>
            </a:extLst>
          </p:cNvPr>
          <p:cNvSpPr>
            <a:spLocks noGrp="1"/>
          </p:cNvSpPr>
          <p:nvPr>
            <p:ph type="title"/>
          </p:nvPr>
        </p:nvSpPr>
        <p:spPr>
          <a:xfrm>
            <a:off x="1903413" y="266700"/>
            <a:ext cx="9472824" cy="1495993"/>
          </a:xfrm>
        </p:spPr>
        <p:txBody>
          <a:bodyPr/>
          <a:lstStyle/>
          <a:p>
            <a:pPr algn="ctr"/>
            <a:r>
              <a:rPr lang="en-US" sz="5400">
                <a:latin typeface="Arial" panose="020B0604020202020204" pitchFamily="34" charset="0"/>
                <a:cs typeface="Arial" panose="020B0604020202020204" pitchFamily="34" charset="0"/>
              </a:rPr>
              <a:t>Pros of Crystal Therapy </a:t>
            </a:r>
            <a:endParaRPr lang="en-US" sz="5400">
              <a:latin typeface="Arial" panose="020B0604020202020204" pitchFamily="34" charset="0"/>
              <a:ea typeface="+mj-lt"/>
              <a:cs typeface="Arial" panose="020B0604020202020204" pitchFamily="34" charset="0"/>
            </a:endParaRPr>
          </a:p>
          <a:p>
            <a:endParaRPr lang="en-US">
              <a:ea typeface="+mj-lt"/>
              <a:cs typeface="+mj-lt"/>
            </a:endParaRPr>
          </a:p>
          <a:p>
            <a:endParaRPr lang="en-US">
              <a:cs typeface="Calibri"/>
            </a:endParaRPr>
          </a:p>
        </p:txBody>
      </p:sp>
      <p:sp>
        <p:nvSpPr>
          <p:cNvPr id="3" name="Content Placeholder 2">
            <a:extLst>
              <a:ext uri="{FF2B5EF4-FFF2-40B4-BE49-F238E27FC236}">
                <a16:creationId xmlns:a16="http://schemas.microsoft.com/office/drawing/2014/main" id="{B4FBFA2F-D37F-4A7A-A4DD-34D2894115E1}"/>
              </a:ext>
            </a:extLst>
          </p:cNvPr>
          <p:cNvSpPr>
            <a:spLocks noGrp="1"/>
          </p:cNvSpPr>
          <p:nvPr>
            <p:ph idx="1"/>
          </p:nvPr>
        </p:nvSpPr>
        <p:spPr>
          <a:xfrm>
            <a:off x="1903413" y="1039484"/>
            <a:ext cx="9472824" cy="5132716"/>
          </a:xfrm>
        </p:spPr>
        <p:txBody>
          <a:bodyPr vert="horz" lIns="91440" tIns="45720" rIns="91440" bIns="45720" rtlCol="0" anchor="t">
            <a:normAutofit/>
          </a:bodyPr>
          <a:lstStyle/>
          <a:p>
            <a:pPr marL="246380" indent="-246380"/>
            <a:r>
              <a:rPr lang="en-US" b="1"/>
              <a:t>Obsidian</a:t>
            </a:r>
            <a:endParaRPr lang="en-US">
              <a:ea typeface="+mn-lt"/>
              <a:cs typeface="+mn-lt"/>
            </a:endParaRPr>
          </a:p>
          <a:p>
            <a:pPr marL="0" indent="0">
              <a:buNone/>
            </a:pPr>
            <a:endParaRPr lang="en-US"/>
          </a:p>
          <a:p>
            <a:pPr marL="0" indent="0">
              <a:buNone/>
            </a:pPr>
            <a:endParaRPr lang="en-US"/>
          </a:p>
          <a:p>
            <a:pPr marL="0" indent="0">
              <a:buNone/>
            </a:pPr>
            <a:endParaRPr lang="en-US">
              <a:cs typeface="Calibri" panose="020F0502020204030204"/>
            </a:endParaRPr>
          </a:p>
          <a:p>
            <a:pPr marL="0" indent="0">
              <a:buNone/>
            </a:pPr>
            <a:endParaRPr lang="en-US">
              <a:cs typeface="Calibri" panose="020F0502020204030204"/>
            </a:endParaRPr>
          </a:p>
          <a:p>
            <a:pPr marL="246380" indent="-246380"/>
            <a:r>
              <a:rPr lang="en-US" b="1"/>
              <a:t>Amethyst</a:t>
            </a:r>
            <a:endParaRPr lang="en-US">
              <a:cs typeface="Calibri" panose="020F0502020204030204"/>
            </a:endParaRPr>
          </a:p>
          <a:p>
            <a:pPr marL="0" indent="0">
              <a:buNone/>
            </a:pPr>
            <a:endParaRPr lang="en-US">
              <a:cs typeface="Calibri" panose="020F0502020204030204"/>
            </a:endParaRPr>
          </a:p>
          <a:p>
            <a:pPr marL="246380" indent="-246380"/>
            <a:endParaRPr lang="en-US">
              <a:cs typeface="Calibri" panose="020F0502020204030204"/>
            </a:endParaRPr>
          </a:p>
        </p:txBody>
      </p:sp>
      <p:sp>
        <p:nvSpPr>
          <p:cNvPr id="5" name="TextBox 4">
            <a:extLst>
              <a:ext uri="{FF2B5EF4-FFF2-40B4-BE49-F238E27FC236}">
                <a16:creationId xmlns:a16="http://schemas.microsoft.com/office/drawing/2014/main" id="{6D194C40-7797-417B-880A-73A01BFF8657}"/>
              </a:ext>
            </a:extLst>
          </p:cNvPr>
          <p:cNvSpPr txBox="1"/>
          <p:nvPr/>
        </p:nvSpPr>
        <p:spPr>
          <a:xfrm>
            <a:off x="8633037" y="5802868"/>
            <a:ext cx="2743200" cy="369332"/>
          </a:xfrm>
          <a:prstGeom prst="rect">
            <a:avLst/>
          </a:prstGeom>
          <a:noFill/>
          <a:ln>
            <a:noFill/>
          </a:ln>
        </p:spPr>
        <p:txBody>
          <a:bodyPr rot="0" spcFirstLastPara="0" vertOverflow="overflow" horzOverflow="overflow" vert="horz" wrap="square" lIns="91440" tIns="45720" rIns="91440" bIns="45720" numCol="1" spcCol="0" rtlCol="0" fromWordArt="0" anchor="ctr" anchorCtr="1" forceAA="0" compatLnSpc="1">
            <a:prstTxWarp prst="textNoShape">
              <a:avLst/>
            </a:prstTxWarp>
            <a:spAutoFit/>
          </a:bodyPr>
          <a:lstStyle/>
          <a:p>
            <a:pPr algn="r"/>
            <a:r>
              <a:rPr lang="en-US">
                <a:ea typeface="+mn-lt"/>
                <a:cs typeface="+mn-lt"/>
              </a:rPr>
              <a:t>(Rekstis, 2018)</a:t>
            </a:r>
            <a:endParaRPr lang="en-US">
              <a:cs typeface="Calibri" panose="020F0502020204030204"/>
            </a:endParaRPr>
          </a:p>
        </p:txBody>
      </p:sp>
      <p:pic>
        <p:nvPicPr>
          <p:cNvPr id="6" name="Picture 6">
            <a:extLst>
              <a:ext uri="{FF2B5EF4-FFF2-40B4-BE49-F238E27FC236}">
                <a16:creationId xmlns:a16="http://schemas.microsoft.com/office/drawing/2014/main" id="{DF0C2215-25D8-45F9-BC07-F91D464A8E3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895174" y="1589673"/>
            <a:ext cx="2743200" cy="1821976"/>
          </a:xfrm>
          <a:prstGeom prst="rect">
            <a:avLst/>
          </a:prstGeom>
        </p:spPr>
      </p:pic>
      <p:pic>
        <p:nvPicPr>
          <p:cNvPr id="9" name="Picture 9" descr="A picture containing different&#10;&#10;Description automatically generated">
            <a:extLst>
              <a:ext uri="{FF2B5EF4-FFF2-40B4-BE49-F238E27FC236}">
                <a16:creationId xmlns:a16="http://schemas.microsoft.com/office/drawing/2014/main" id="{FBA6A688-DC2A-44D5-8C02-F1158184C42A}"/>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2962012" y="4390297"/>
            <a:ext cx="2095500" cy="1962150"/>
          </a:xfrm>
          <a:prstGeom prst="rect">
            <a:avLst/>
          </a:prstGeom>
        </p:spPr>
      </p:pic>
    </p:spTree>
    <p:extLst>
      <p:ext uri="{BB962C8B-B14F-4D97-AF65-F5344CB8AC3E}">
        <p14:creationId xmlns:p14="http://schemas.microsoft.com/office/powerpoint/2010/main" val="15152455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DA908-1F80-42E5-BB9B-497F43AB6DD0}"/>
              </a:ext>
            </a:extLst>
          </p:cNvPr>
          <p:cNvSpPr>
            <a:spLocks noGrp="1"/>
          </p:cNvSpPr>
          <p:nvPr>
            <p:ph type="title"/>
          </p:nvPr>
        </p:nvSpPr>
        <p:spPr>
          <a:xfrm>
            <a:off x="1903413" y="177800"/>
            <a:ext cx="9472824" cy="1239837"/>
          </a:xfrm>
        </p:spPr>
        <p:txBody>
          <a:bodyPr anchor="b">
            <a:noAutofit/>
          </a:bodyPr>
          <a:lstStyle/>
          <a:p>
            <a:pPr algn="ctr"/>
            <a:r>
              <a:rPr lang="en-US" sz="5400">
                <a:solidFill>
                  <a:schemeClr val="tx1"/>
                </a:solidFill>
                <a:latin typeface="Arial" panose="020B0604020202020204" pitchFamily="34" charset="0"/>
                <a:cs typeface="Arial" panose="020B0604020202020204" pitchFamily="34" charset="0"/>
              </a:rPr>
              <a:t>Contraindications </a:t>
            </a:r>
          </a:p>
        </p:txBody>
      </p:sp>
      <p:sp>
        <p:nvSpPr>
          <p:cNvPr id="16" name="Content Placeholder 2">
            <a:extLst>
              <a:ext uri="{FF2B5EF4-FFF2-40B4-BE49-F238E27FC236}">
                <a16:creationId xmlns:a16="http://schemas.microsoft.com/office/drawing/2014/main" id="{E66BC754-04EC-456C-B399-4EF83A803E97}"/>
              </a:ext>
            </a:extLst>
          </p:cNvPr>
          <p:cNvSpPr>
            <a:spLocks noGrp="1"/>
          </p:cNvSpPr>
          <p:nvPr>
            <p:ph sz="half" idx="1"/>
          </p:nvPr>
        </p:nvSpPr>
        <p:spPr>
          <a:xfrm>
            <a:off x="1935496" y="1600200"/>
            <a:ext cx="4572000" cy="4572000"/>
          </a:xfrm>
        </p:spPr>
        <p:txBody>
          <a:bodyPr/>
          <a:lstStyle/>
          <a:p>
            <a:endParaRPr lang="en-US"/>
          </a:p>
          <a:p>
            <a:r>
              <a:rPr lang="en-US" sz="2400">
                <a:latin typeface="Arial" panose="020B0604020202020204" pitchFamily="34" charset="0"/>
                <a:cs typeface="Arial" panose="020B0604020202020204" pitchFamily="34" charset="0"/>
              </a:rPr>
              <a:t>Are there potential risks? </a:t>
            </a:r>
          </a:p>
          <a:p>
            <a:r>
              <a:rPr lang="en-US" sz="2400">
                <a:latin typeface="Arial" panose="020B0604020202020204" pitchFamily="34" charset="0"/>
                <a:cs typeface="Arial" panose="020B0604020202020204" pitchFamily="34" charset="0"/>
              </a:rPr>
              <a:t>Psychological characteristics of Crystal Therapy.</a:t>
            </a:r>
          </a:p>
          <a:p>
            <a:r>
              <a:rPr lang="en-US" sz="2400">
                <a:latin typeface="Arial" panose="020B0604020202020204" pitchFamily="34" charset="0"/>
                <a:cs typeface="Arial" panose="020B0604020202020204" pitchFamily="34" charset="0"/>
              </a:rPr>
              <a:t>Vibrational energy.</a:t>
            </a:r>
          </a:p>
          <a:p>
            <a:endParaRPr lang="en-US"/>
          </a:p>
        </p:txBody>
      </p:sp>
      <p:pic>
        <p:nvPicPr>
          <p:cNvPr id="5" name="Content Placeholder 4" descr="A picture containing food, different, tableware, containing&#10;&#10;Description automatically generated">
            <a:extLst>
              <a:ext uri="{FF2B5EF4-FFF2-40B4-BE49-F238E27FC236}">
                <a16:creationId xmlns:a16="http://schemas.microsoft.com/office/drawing/2014/main" id="{E59FA5BD-E931-47C5-A15E-90231BC14D55}"/>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824328" y="1600200"/>
            <a:ext cx="4572000" cy="4572000"/>
          </a:xfrm>
          <a:noFill/>
        </p:spPr>
      </p:pic>
    </p:spTree>
    <p:extLst>
      <p:ext uri="{BB962C8B-B14F-4D97-AF65-F5344CB8AC3E}">
        <p14:creationId xmlns:p14="http://schemas.microsoft.com/office/powerpoint/2010/main" val="14560471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6"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Content Placeholder 24" descr="A red sign with white writing&#10;&#10;Description automatically generated with low confidence">
            <a:extLst>
              <a:ext uri="{FF2B5EF4-FFF2-40B4-BE49-F238E27FC236}">
                <a16:creationId xmlns:a16="http://schemas.microsoft.com/office/drawing/2014/main" id="{40AAC37D-8E66-4C22-8E85-8A66544DDDF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2438" b="20339"/>
          <a:stretch/>
        </p:blipFill>
        <p:spPr>
          <a:xfrm>
            <a:off x="2298701" y="1270000"/>
            <a:ext cx="9077536" cy="4140200"/>
          </a:xfrm>
          <a:noFill/>
        </p:spPr>
      </p:pic>
    </p:spTree>
    <p:extLst>
      <p:ext uri="{BB962C8B-B14F-4D97-AF65-F5344CB8AC3E}">
        <p14:creationId xmlns:p14="http://schemas.microsoft.com/office/powerpoint/2010/main" val="18630143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206B7-74C4-410A-B811-5F430CE8A898}"/>
              </a:ext>
            </a:extLst>
          </p:cNvPr>
          <p:cNvSpPr>
            <a:spLocks noGrp="1"/>
          </p:cNvSpPr>
          <p:nvPr>
            <p:ph type="title"/>
          </p:nvPr>
        </p:nvSpPr>
        <p:spPr>
          <a:xfrm>
            <a:off x="2514599" y="457200"/>
            <a:ext cx="8861637" cy="876031"/>
          </a:xfrm>
        </p:spPr>
        <p:txBody>
          <a:bodyPr>
            <a:normAutofit fontScale="90000"/>
          </a:bodyPr>
          <a:lstStyle/>
          <a:p>
            <a:pPr algn="ctr"/>
            <a:br>
              <a:rPr lang="en-US">
                <a:cs typeface="Calibri"/>
              </a:rPr>
            </a:br>
            <a:br>
              <a:rPr lang="en-US">
                <a:cs typeface="Calibri"/>
              </a:rPr>
            </a:br>
            <a:br>
              <a:rPr lang="en-US">
                <a:cs typeface="Calibri"/>
              </a:rPr>
            </a:br>
            <a:br>
              <a:rPr lang="en-US">
                <a:cs typeface="Calibri"/>
              </a:rPr>
            </a:br>
            <a:br>
              <a:rPr lang="en-US">
                <a:cs typeface="Calibri"/>
              </a:rPr>
            </a:br>
            <a:br>
              <a:rPr lang="en-US">
                <a:cs typeface="Calibri"/>
              </a:rPr>
            </a:br>
            <a:br>
              <a:rPr lang="en-US">
                <a:cs typeface="Calibri"/>
              </a:rPr>
            </a:br>
            <a:br>
              <a:rPr lang="en-US">
                <a:cs typeface="Calibri"/>
              </a:rPr>
            </a:br>
            <a:br>
              <a:rPr lang="en-US" sz="6000">
                <a:latin typeface="Arial" panose="020B0604020202020204" pitchFamily="34" charset="0"/>
                <a:cs typeface="Arial" panose="020B0604020202020204" pitchFamily="34" charset="0"/>
              </a:rPr>
            </a:br>
            <a:r>
              <a:rPr lang="en-US" sz="6000">
                <a:solidFill>
                  <a:schemeClr val="tx1"/>
                </a:solidFill>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7436F60A-2519-42B2-B741-CFDF5715932B}"/>
              </a:ext>
            </a:extLst>
          </p:cNvPr>
          <p:cNvSpPr>
            <a:spLocks noGrp="1"/>
          </p:cNvSpPr>
          <p:nvPr>
            <p:ph idx="1"/>
          </p:nvPr>
        </p:nvSpPr>
        <p:spPr>
          <a:xfrm>
            <a:off x="1861210" y="1143000"/>
            <a:ext cx="9472824" cy="4572000"/>
          </a:xfrm>
        </p:spPr>
        <p:txBody>
          <a:bodyPr vert="horz" lIns="91440" tIns="45720" rIns="91440" bIns="45720" rtlCol="0" anchor="t">
            <a:noAutofit/>
          </a:bodyPr>
          <a:lstStyle/>
          <a:p>
            <a:pPr marL="0" indent="0">
              <a:buNone/>
            </a:pPr>
            <a:endParaRPr lang="en-US" sz="1800">
              <a:cs typeface="Calibri"/>
            </a:endParaRPr>
          </a:p>
          <a:p>
            <a:pPr marL="0" indent="0">
              <a:buNone/>
            </a:pPr>
            <a:endParaRPr lang="en-US" sz="1800">
              <a:cs typeface="Calibri"/>
            </a:endParaRPr>
          </a:p>
          <a:p>
            <a:pPr marL="0" indent="0">
              <a:buNone/>
            </a:pPr>
            <a:endParaRPr lang="en-US" sz="1600">
              <a:cs typeface="Calibri"/>
            </a:endParaRPr>
          </a:p>
          <a:p>
            <a:pPr marL="0" indent="0">
              <a:buNone/>
            </a:pPr>
            <a:endParaRPr lang="en-US" sz="1600">
              <a:cs typeface="Calibri"/>
            </a:endParaRPr>
          </a:p>
          <a:p>
            <a:pPr marL="0" indent="0">
              <a:buNone/>
            </a:pPr>
            <a:endParaRPr lang="en-US" sz="1600">
              <a:cs typeface="Calibri"/>
            </a:endParaRPr>
          </a:p>
          <a:p>
            <a:pPr marL="0" indent="0">
              <a:buNone/>
            </a:pPr>
            <a:endParaRPr lang="en-US" sz="1600">
              <a:ea typeface="+mn-lt"/>
              <a:cs typeface="+mn-lt"/>
            </a:endParaRPr>
          </a:p>
          <a:p>
            <a:pPr marL="0" indent="0">
              <a:buNone/>
            </a:pPr>
            <a:endParaRPr lang="en-US" sz="1600"/>
          </a:p>
          <a:p>
            <a:pPr marL="0" indent="0">
              <a:buNone/>
            </a:pPr>
            <a:endParaRPr lang="en-US" sz="1600">
              <a:cs typeface="Calibri"/>
            </a:endParaRPr>
          </a:p>
          <a:p>
            <a:pPr marL="0" indent="0">
              <a:buNone/>
            </a:pPr>
            <a:endParaRPr lang="en-US" sz="1600">
              <a:cs typeface="Calibri"/>
            </a:endParaRPr>
          </a:p>
        </p:txBody>
      </p:sp>
      <p:sp>
        <p:nvSpPr>
          <p:cNvPr id="4" name="TextBox 3">
            <a:extLst>
              <a:ext uri="{FF2B5EF4-FFF2-40B4-BE49-F238E27FC236}">
                <a16:creationId xmlns:a16="http://schemas.microsoft.com/office/drawing/2014/main" id="{EC8D8FA2-EC65-47EE-9E0B-2C46BE2414FA}"/>
              </a:ext>
            </a:extLst>
          </p:cNvPr>
          <p:cNvSpPr txBox="1"/>
          <p:nvPr/>
        </p:nvSpPr>
        <p:spPr>
          <a:xfrm>
            <a:off x="10343180" y="6216162"/>
            <a:ext cx="1392081" cy="383709"/>
          </a:xfrm>
          <a:prstGeom prst="rect">
            <a:avLst/>
          </a:prstGeom>
          <a:noFill/>
          <a:ln>
            <a:noFill/>
          </a:ln>
        </p:spPr>
        <p:txBody>
          <a:bodyPr rot="0" spcFirstLastPara="0" vertOverflow="overflow" horzOverflow="overflow" vert="horz" wrap="square" lIns="91440" tIns="45720" rIns="91440" bIns="45720" numCol="1" spcCol="0" rtlCol="0" fromWordArt="0" anchor="ctr" anchorCtr="1" forceAA="0" compatLnSpc="1">
            <a:prstTxWarp prst="textNoShape">
              <a:avLst/>
            </a:prstTxWarp>
            <a:spAutoFit/>
          </a:bodyPr>
          <a:lstStyle/>
          <a:p>
            <a:r>
              <a:rPr lang="en-US">
                <a:ea typeface="+mn-lt"/>
                <a:cs typeface="+mn-lt"/>
              </a:rPr>
              <a:t>(TNN, 2019)</a:t>
            </a:r>
            <a:endParaRPr lang="en-US"/>
          </a:p>
        </p:txBody>
      </p:sp>
      <p:sp>
        <p:nvSpPr>
          <p:cNvPr id="5" name="TextBox 4">
            <a:extLst>
              <a:ext uri="{FF2B5EF4-FFF2-40B4-BE49-F238E27FC236}">
                <a16:creationId xmlns:a16="http://schemas.microsoft.com/office/drawing/2014/main" id="{E03B82C8-79F9-2B40-B821-B14CA8C79FA7}"/>
              </a:ext>
            </a:extLst>
          </p:cNvPr>
          <p:cNvSpPr txBox="1"/>
          <p:nvPr/>
        </p:nvSpPr>
        <p:spPr>
          <a:xfrm>
            <a:off x="1752601" y="1596671"/>
            <a:ext cx="9982660" cy="4739759"/>
          </a:xfrm>
          <a:prstGeom prst="rect">
            <a:avLst/>
          </a:prstGeom>
          <a:noFill/>
          <a:ln>
            <a:noFill/>
          </a:ln>
        </p:spPr>
        <p:txBody>
          <a:bodyPr wrap="square" rtlCol="0" anchor="ctr" anchorCtr="1">
            <a:spAutoFit/>
          </a:bodyPr>
          <a:lstStyle/>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Crystal Therapy is meant to harness healing through positive energy.</a:t>
            </a:r>
          </a:p>
          <a:p>
            <a:pPr marL="457200" indent="-457200">
              <a:buFont typeface="Arial" panose="020B0604020202020204" pitchFamily="34" charset="0"/>
              <a:buChar char="•"/>
            </a:pPr>
            <a:endParaRPr lang="en-US" sz="240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It is Known to have a placebo effect.</a:t>
            </a:r>
          </a:p>
          <a:p>
            <a:pPr marL="457200" indent="-457200">
              <a:buFont typeface="Arial" panose="020B0604020202020204" pitchFamily="34" charset="0"/>
              <a:buChar char="•"/>
            </a:pPr>
            <a:endParaRPr lang="en-US" sz="240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Crystal therapy holds healing power or is it misunderstood?</a:t>
            </a:r>
          </a:p>
          <a:p>
            <a:pPr marL="457200" indent="-457200">
              <a:buFont typeface="Arial" panose="020B0604020202020204" pitchFamily="34" charset="0"/>
              <a:buChar char="•"/>
            </a:pPr>
            <a:endParaRPr lang="en-US" sz="240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There is a limited amount of research on Crystal therapy –  what appears to be clear is the claims of it being a pseudo-science?</a:t>
            </a:r>
          </a:p>
          <a:p>
            <a:pPr marL="457200" indent="-457200">
              <a:buFont typeface="Arial" panose="020B0604020202020204" pitchFamily="34" charset="0"/>
              <a:buChar char="•"/>
            </a:pPr>
            <a:endParaRPr lang="en-US" sz="240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400">
                <a:latin typeface="Arial" panose="020B0604020202020204" pitchFamily="34" charset="0"/>
                <a:cs typeface="Arial" panose="020B0604020202020204" pitchFamily="34" charset="0"/>
              </a:rPr>
              <a:t>It is still considered to be an effective treatment despite lack of research.</a:t>
            </a:r>
          </a:p>
          <a:p>
            <a:endParaRPr lang="en-US" sz="2000"/>
          </a:p>
          <a:p>
            <a:endParaRPr lang="en-US"/>
          </a:p>
        </p:txBody>
      </p:sp>
    </p:spTree>
    <p:extLst>
      <p:ext uri="{BB962C8B-B14F-4D97-AF65-F5344CB8AC3E}">
        <p14:creationId xmlns:p14="http://schemas.microsoft.com/office/powerpoint/2010/main" val="8865044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Effect transition="in" filter="fade">
                                      <p:cBhvr>
                                        <p:cTn id="27" dur="500"/>
                                        <p:tgtEl>
                                          <p:spTgt spid="5">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8" end="8"/>
                                            </p:txEl>
                                          </p:spTgt>
                                        </p:tgtEl>
                                        <p:attrNameLst>
                                          <p:attrName>style.visibility</p:attrName>
                                        </p:attrNameLst>
                                      </p:cBhvr>
                                      <p:to>
                                        <p:strVal val="visible"/>
                                      </p:to>
                                    </p:set>
                                    <p:animEffect transition="in" filter="fade">
                                      <p:cBhvr>
                                        <p:cTn id="3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a:solidFill>
                  <a:schemeClr val="tx1"/>
                </a:solidFill>
                <a:latin typeface="Arial" panose="020B0604020202020204" pitchFamily="34" charset="0"/>
                <a:cs typeface="Arial" panose="020B0604020202020204" pitchFamily="34" charset="0"/>
              </a:rPr>
              <a:t>Summary </a:t>
            </a:r>
          </a:p>
        </p:txBody>
      </p:sp>
      <p:sp>
        <p:nvSpPr>
          <p:cNvPr id="5" name="Content Placeholder 4">
            <a:extLst>
              <a:ext uri="{FF2B5EF4-FFF2-40B4-BE49-F238E27FC236}">
                <a16:creationId xmlns:a16="http://schemas.microsoft.com/office/drawing/2014/main" id="{E456BE8D-AEB8-4997-9BA2-E9CEA5B25F7C}"/>
              </a:ext>
            </a:extLst>
          </p:cNvPr>
          <p:cNvSpPr>
            <a:spLocks noGrp="1"/>
          </p:cNvSpPr>
          <p:nvPr>
            <p:ph sz="half" idx="1"/>
          </p:nvPr>
        </p:nvSpPr>
        <p:spPr>
          <a:xfrm>
            <a:off x="1935496" y="1600200"/>
            <a:ext cx="9847548" cy="4572000"/>
          </a:xfrm>
        </p:spPr>
        <p:txBody>
          <a:bodyPr vert="horz" lIns="91440" tIns="45720" rIns="91440" bIns="45720" rtlCol="0" anchor="t">
            <a:normAutofit/>
          </a:bodyPr>
          <a:lstStyle/>
          <a:p>
            <a:pPr marL="0" indent="0">
              <a:buNone/>
            </a:pPr>
            <a:endParaRPr lang="en-GB" sz="2400">
              <a:latin typeface="Arial" panose="020B0604020202020204" pitchFamily="34" charset="0"/>
              <a:cs typeface="Arial" panose="020B0604020202020204" pitchFamily="34" charset="0"/>
            </a:endParaRPr>
          </a:p>
          <a:p>
            <a:pPr marL="0" indent="0">
              <a:buNone/>
            </a:pPr>
            <a:r>
              <a:rPr lang="en-GB" sz="2400">
                <a:latin typeface="Arial" panose="020B0604020202020204" pitchFamily="34" charset="0"/>
                <a:cs typeface="Arial" panose="020B0604020202020204" pitchFamily="34" charset="0"/>
              </a:rPr>
              <a:t>In essence, we have established the origins and purpose of Crystal Therapy.  The success of crystal therapy can be questioned. </a:t>
            </a:r>
          </a:p>
          <a:p>
            <a:pPr marL="0" indent="0">
              <a:buNone/>
            </a:pPr>
            <a:r>
              <a:rPr lang="en-GB" sz="2400">
                <a:latin typeface="Arial" panose="020B0604020202020204" pitchFamily="34" charset="0"/>
                <a:cs typeface="Arial" panose="020B0604020202020204" pitchFamily="34" charset="0"/>
              </a:rPr>
              <a:t>The question can be asked if whether by isolating crystal therapy, would we achieve the same results?</a:t>
            </a:r>
            <a:endParaRPr lang="en-US" sz="2400">
              <a:latin typeface="Arial" panose="020B0604020202020204" pitchFamily="34" charset="0"/>
              <a:cs typeface="Arial" panose="020B0604020202020204" pitchFamily="34" charset="0"/>
            </a:endParaRPr>
          </a:p>
          <a:p>
            <a:pPr marL="0" indent="0">
              <a:buNone/>
            </a:pPr>
            <a:r>
              <a:rPr lang="en-GB" sz="2400">
                <a:latin typeface="Arial" panose="020B0604020202020204" pitchFamily="34" charset="0"/>
                <a:cs typeface="Arial" panose="020B0604020202020204" pitchFamily="34" charset="0"/>
              </a:rPr>
              <a:t>We have concluded that Crystal Therapy is ineffective due to the lack of scientific basis for the effectiveness. It may help others in terms of mental well-being however, there is not sufficient literature or evidence to corroborate physical healing from this treatment.</a:t>
            </a:r>
          </a:p>
        </p:txBody>
      </p:sp>
    </p:spTree>
    <p:extLst>
      <p:ext uri="{BB962C8B-B14F-4D97-AF65-F5344CB8AC3E}">
        <p14:creationId xmlns:p14="http://schemas.microsoft.com/office/powerpoint/2010/main" val="184370039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 calcmode="lin" valueType="num">
                                      <p:cBhvr additive="base">
                                        <p:cTn id="12"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 calcmode="lin" valueType="num">
                                      <p:cBhvr additive="base">
                                        <p:cTn id="18"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 calcmode="lin" valueType="num">
                                      <p:cBhvr additive="base">
                                        <p:cTn id="24"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ext, whiteboard&#10;&#10;Description automatically generated">
            <a:extLst>
              <a:ext uri="{FF2B5EF4-FFF2-40B4-BE49-F238E27FC236}">
                <a16:creationId xmlns:a16="http://schemas.microsoft.com/office/drawing/2014/main" id="{7C63F449-6B34-4109-8E1E-A9F6E191824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26340" y="1143000"/>
            <a:ext cx="7390299" cy="4572000"/>
          </a:xfrm>
        </p:spPr>
      </p:pic>
    </p:spTree>
    <p:extLst>
      <p:ext uri="{BB962C8B-B14F-4D97-AF65-F5344CB8AC3E}">
        <p14:creationId xmlns:p14="http://schemas.microsoft.com/office/powerpoint/2010/main" val="227788129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7EB01-A834-4783-8744-E67BAE329E12}"/>
              </a:ext>
            </a:extLst>
          </p:cNvPr>
          <p:cNvSpPr>
            <a:spLocks noGrp="1"/>
          </p:cNvSpPr>
          <p:nvPr>
            <p:ph type="title"/>
          </p:nvPr>
        </p:nvSpPr>
        <p:spPr/>
        <p:txBody>
          <a:bodyPr/>
          <a:lstStyle/>
          <a:p>
            <a:pPr algn="ctr"/>
            <a:r>
              <a:rPr lang="en-US" sz="5400">
                <a:solidFill>
                  <a:schemeClr val="tx1"/>
                </a:solidFill>
                <a:latin typeface="Arial"/>
                <a:ea typeface="+mj-lt"/>
                <a:cs typeface="Arial"/>
              </a:rPr>
              <a:t>Reference List</a:t>
            </a:r>
            <a:endParaRPr lang="en-GB" sz="5400">
              <a:solidFill>
                <a:schemeClr val="tx1"/>
              </a:solidFill>
              <a:latin typeface="Arial"/>
              <a:ea typeface="+mj-lt"/>
              <a:cs typeface="Arial"/>
            </a:endParaRPr>
          </a:p>
          <a:p>
            <a:endParaRPr lang="en-GB">
              <a:solidFill>
                <a:schemeClr val="tx1"/>
              </a:solidFill>
              <a:latin typeface="Arial"/>
              <a:cs typeface="Calibri"/>
            </a:endParaRPr>
          </a:p>
        </p:txBody>
      </p:sp>
      <p:sp>
        <p:nvSpPr>
          <p:cNvPr id="3" name="Content Placeholder 2">
            <a:extLst>
              <a:ext uri="{FF2B5EF4-FFF2-40B4-BE49-F238E27FC236}">
                <a16:creationId xmlns:a16="http://schemas.microsoft.com/office/drawing/2014/main" id="{8036994F-5D20-45ED-8370-6758888DC374}"/>
              </a:ext>
            </a:extLst>
          </p:cNvPr>
          <p:cNvSpPr>
            <a:spLocks noGrp="1"/>
          </p:cNvSpPr>
          <p:nvPr>
            <p:ph idx="1"/>
          </p:nvPr>
        </p:nvSpPr>
        <p:spPr>
          <a:xfrm>
            <a:off x="1903413" y="1417637"/>
            <a:ext cx="9472824" cy="4754563"/>
          </a:xfrm>
        </p:spPr>
        <p:txBody>
          <a:bodyPr vert="horz" lIns="91440" tIns="45720" rIns="91440" bIns="45720" rtlCol="0" anchor="t">
            <a:normAutofit fontScale="25000" lnSpcReduction="20000"/>
          </a:bodyPr>
          <a:lstStyle/>
          <a:p>
            <a:pPr marL="246380" indent="-246380"/>
            <a:endParaRPr lang="en-GB" sz="7200">
              <a:latin typeface="Arial" panose="020B0604020202020204" pitchFamily="34" charset="0"/>
              <a:ea typeface="+mn-lt"/>
              <a:cs typeface="Arial" panose="020B0604020202020204" pitchFamily="34" charset="0"/>
            </a:endParaRPr>
          </a:p>
          <a:p>
            <a:pPr marL="246380" indent="-246380"/>
            <a:r>
              <a:rPr lang="en-GB" sz="7200">
                <a:latin typeface="Arial" panose="020B0604020202020204" pitchFamily="34" charset="0"/>
                <a:ea typeface="+mn-lt"/>
                <a:cs typeface="Arial" panose="020B0604020202020204" pitchFamily="34" charset="0"/>
              </a:rPr>
              <a:t>Birde, G.S. and Yeh, G. (2010) Complementary and alternative medicine therapies for diaebetes: a clinical review. Available at: </a:t>
            </a:r>
            <a:r>
              <a:rPr lang="en-GB" sz="7200">
                <a:latin typeface="Arial" panose="020B0604020202020204" pitchFamily="34" charset="0"/>
                <a:cs typeface="Arial" panose="020B0604020202020204" pitchFamily="34" charset="0"/>
                <a:hlinkClick r:id="rId2"/>
              </a:rPr>
              <a:t>147.full.pdf (diabetesjournals.org)</a:t>
            </a:r>
            <a:r>
              <a:rPr lang="en-GB" sz="7200">
                <a:latin typeface="Arial" panose="020B0604020202020204" pitchFamily="34" charset="0"/>
                <a:cs typeface="Arial" panose="020B0604020202020204" pitchFamily="34" charset="0"/>
              </a:rPr>
              <a:t> (Accessed: 17/02/2021).</a:t>
            </a:r>
            <a:endParaRPr lang="pt-BR" sz="7200">
              <a:solidFill>
                <a:srgbClr val="296C96"/>
              </a:solidFill>
              <a:latin typeface="Arial" panose="020B0604020202020204" pitchFamily="34" charset="0"/>
              <a:ea typeface="+mn-lt"/>
              <a:cs typeface="Arial" panose="020B0604020202020204" pitchFamily="34" charset="0"/>
            </a:endParaRPr>
          </a:p>
          <a:p>
            <a:pPr marL="246380" indent="-246380"/>
            <a:r>
              <a:rPr lang="en-GB" sz="7200">
                <a:latin typeface="Arial" panose="020B0604020202020204" pitchFamily="34" charset="0"/>
                <a:ea typeface="+mn-lt"/>
                <a:cs typeface="Arial" panose="020B0604020202020204" pitchFamily="34" charset="0"/>
              </a:rPr>
              <a:t>Butler, N. (2016) </a:t>
            </a:r>
            <a:r>
              <a:rPr lang="en-GB" sz="7200" i="1">
                <a:latin typeface="Arial" panose="020B0604020202020204" pitchFamily="34" charset="0"/>
                <a:ea typeface="+mn-lt"/>
                <a:cs typeface="Arial" panose="020B0604020202020204" pitchFamily="34" charset="0"/>
              </a:rPr>
              <a:t>Chakras: A Beginner’s Guide to the 7 Chakras</a:t>
            </a:r>
            <a:r>
              <a:rPr lang="en-GB" sz="7200">
                <a:latin typeface="Arial" panose="020B0604020202020204" pitchFamily="34" charset="0"/>
                <a:ea typeface="+mn-lt"/>
                <a:cs typeface="Arial" panose="020B0604020202020204" pitchFamily="34" charset="0"/>
              </a:rPr>
              <a:t>. Healthline. Available at: https://www.healthline.com/health/fitness-exercise/7-chakras#The-history-of-chakras (Accessed: 23 February 2021).</a:t>
            </a:r>
          </a:p>
          <a:p>
            <a:pPr marL="246380" indent="-246380"/>
            <a:r>
              <a:rPr lang="en-GB" sz="7200" i="1">
                <a:latin typeface="Arial" panose="020B0604020202020204" pitchFamily="34" charset="0"/>
                <a:cs typeface="Arial" panose="020B0604020202020204" pitchFamily="34" charset="0"/>
              </a:rPr>
              <a:t>Crystal therapy: the power of placebo? | Living</a:t>
            </a:r>
            <a:r>
              <a:rPr lang="en-GB" sz="7200">
                <a:latin typeface="Arial" panose="020B0604020202020204" pitchFamily="34" charset="0"/>
                <a:cs typeface="Arial" panose="020B0604020202020204" pitchFamily="34" charset="0"/>
              </a:rPr>
              <a:t>. Available at: &lt;https://www.euronews.com/living/2018/09/18/crystal-therapy-the-power-of-placebo&gt; (Accessed: 20 February 2021).</a:t>
            </a:r>
          </a:p>
          <a:p>
            <a:pPr marL="246380" indent="-246380"/>
            <a:r>
              <a:rPr lang="en-US" sz="7200">
                <a:latin typeface="Arial" panose="020B0604020202020204" pitchFamily="34" charset="0"/>
                <a:cs typeface="Arial" panose="020B0604020202020204" pitchFamily="34" charset="0"/>
              </a:rPr>
              <a:t>Deby, F.(2021) </a:t>
            </a:r>
            <a:r>
              <a:rPr lang="en-US" sz="7200" i="1">
                <a:latin typeface="Arial" panose="020B0604020202020204" pitchFamily="34" charset="0"/>
                <a:cs typeface="Arial" panose="020B0604020202020204" pitchFamily="34" charset="0"/>
              </a:rPr>
              <a:t>Amazing Health Benefits of Crystal Healing. </a:t>
            </a:r>
            <a:r>
              <a:rPr lang="en-US" sz="7200">
                <a:latin typeface="Arial" panose="020B0604020202020204" pitchFamily="34" charset="0"/>
                <a:cs typeface="Arial" panose="020B0604020202020204" pitchFamily="34" charset="0"/>
              </a:rPr>
              <a:t>Available at: </a:t>
            </a:r>
            <a:r>
              <a:rPr lang="en-US" sz="7200">
                <a:latin typeface="Arial" panose="020B0604020202020204" pitchFamily="34" charset="0"/>
                <a:cs typeface="Arial" panose="020B0604020202020204" pitchFamily="34" charset="0"/>
                <a:hlinkClick r:id="rId3"/>
              </a:rPr>
              <a:t>www.facty.com/</a:t>
            </a:r>
            <a:r>
              <a:rPr lang="en-US" sz="7200">
                <a:latin typeface="Arial" panose="020B0604020202020204" pitchFamily="34" charset="0"/>
                <a:cs typeface="Arial" panose="020B0604020202020204" pitchFamily="34" charset="0"/>
              </a:rPr>
              <a:t> (Accessed: 24 February 2021).</a:t>
            </a:r>
            <a:endParaRPr lang="en-GB" sz="7200">
              <a:latin typeface="Arial" panose="020B0604020202020204" pitchFamily="34" charset="0"/>
              <a:cs typeface="Arial" panose="020B0604020202020204" pitchFamily="34" charset="0"/>
            </a:endParaRPr>
          </a:p>
          <a:p>
            <a:pPr marL="246380" indent="-246380" fontAlgn="base"/>
            <a:r>
              <a:rPr lang="pt-BR" sz="7200">
                <a:latin typeface="Arial" panose="020B0604020202020204" pitchFamily="34" charset="0"/>
                <a:cs typeface="Arial" panose="020B0604020202020204" pitchFamily="34" charset="0"/>
              </a:rPr>
              <a:t>Ernst, E. and Terry, R. (2009) NICE Guidelines on complementary/alternative medicine: More consistency and rigour are needed. Available at: </a:t>
            </a:r>
            <a:r>
              <a:rPr lang="en-GB" sz="7200">
                <a:latin typeface="Arial" panose="020B0604020202020204" pitchFamily="34" charset="0"/>
                <a:cs typeface="Arial" panose="020B0604020202020204" pitchFamily="34" charset="0"/>
                <a:hlinkClick r:id="rId4"/>
              </a:rPr>
              <a:t>NICE Guidelines on Complementary/Alternative Medicine: More Consistency and Rigour are Needed | British Journal of General Practice (bjgp.org)</a:t>
            </a:r>
            <a:r>
              <a:rPr lang="en-GB" sz="7200">
                <a:latin typeface="Arial" panose="020B0604020202020204" pitchFamily="34" charset="0"/>
                <a:cs typeface="Arial" panose="020B0604020202020204" pitchFamily="34" charset="0"/>
              </a:rPr>
              <a:t> (Accessed: 17/02/2021). </a:t>
            </a:r>
            <a:endParaRPr lang="en-GB" sz="7200" b="1">
              <a:effectLst/>
              <a:latin typeface="Arial" panose="020B0604020202020204" pitchFamily="34" charset="0"/>
              <a:cs typeface="Arial" panose="020B0604020202020204" pitchFamily="34" charset="0"/>
            </a:endParaRPr>
          </a:p>
          <a:p>
            <a:pPr marL="246380" indent="-246380" fontAlgn="base"/>
            <a:r>
              <a:rPr lang="en-GB" sz="7200">
                <a:latin typeface="Arial" panose="020B0604020202020204" pitchFamily="34" charset="0"/>
                <a:cs typeface="Arial" panose="020B0604020202020204" pitchFamily="34" charset="0"/>
              </a:rPr>
              <a:t>Gienger, M. (2009) Crystal power, crystal healing. London: Cassell Illustrated.</a:t>
            </a:r>
          </a:p>
          <a:p>
            <a:pPr marL="246380" indent="-246380" algn="l" fontAlgn="base"/>
            <a:endParaRPr lang="en-GB" sz="7200" b="1">
              <a:solidFill>
                <a:srgbClr val="131313"/>
              </a:solidFill>
              <a:effectLst/>
              <a:latin typeface="Arial" panose="020B0604020202020204" pitchFamily="34" charset="0"/>
              <a:cs typeface="Arial" panose="020B0604020202020204" pitchFamily="34" charset="0"/>
            </a:endParaRPr>
          </a:p>
          <a:p>
            <a:pPr marL="246380" indent="-246380"/>
            <a:endParaRPr lang="en-GB">
              <a:cs typeface="Calibri" panose="020F0502020204030204"/>
            </a:endParaRPr>
          </a:p>
        </p:txBody>
      </p:sp>
    </p:spTree>
    <p:extLst>
      <p:ext uri="{BB962C8B-B14F-4D97-AF65-F5344CB8AC3E}">
        <p14:creationId xmlns:p14="http://schemas.microsoft.com/office/powerpoint/2010/main" val="12350369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1"/>
          </p:nvPr>
        </p:nvSpPr>
        <p:spPr>
          <a:xfrm>
            <a:off x="1854201" y="228599"/>
            <a:ext cx="10088350" cy="6400801"/>
          </a:xfrm>
        </p:spPr>
        <p:txBody>
          <a:bodyPr vert="horz" lIns="91440" tIns="45720" rIns="91440" bIns="45720" rtlCol="0" anchor="t">
            <a:normAutofit/>
          </a:bodyPr>
          <a:lstStyle/>
          <a:p>
            <a:pPr marL="246380" indent="-246380"/>
            <a:endParaRPr lang="en-GB" sz="1800">
              <a:latin typeface="Arial"/>
              <a:cs typeface="Arial"/>
            </a:endParaRPr>
          </a:p>
          <a:p>
            <a:pPr marL="246380" indent="-246380"/>
            <a:endParaRPr lang="en-GB" sz="1800">
              <a:latin typeface="Arial"/>
              <a:cs typeface="Arial"/>
            </a:endParaRPr>
          </a:p>
          <a:p>
            <a:pPr marL="246380" indent="-246380"/>
            <a:r>
              <a:rPr lang="en-GB" sz="1800">
                <a:latin typeface="Arial"/>
                <a:cs typeface="Arial"/>
              </a:rPr>
              <a:t>Kuman, M. (2018) Measuring the effect of Crystals on the body’s electromagnetic field (EMF) Available at: </a:t>
            </a:r>
            <a:r>
              <a:rPr lang="en-GB" sz="1800">
                <a:latin typeface="Arial"/>
                <a:cs typeface="Arial"/>
                <a:hlinkClick r:id="rId3">
                  <a:extLst>
                    <a:ext uri="{A12FA001-AC4F-418D-AE19-62706E023703}">
                      <ahyp:hlinkClr xmlns:ahyp="http://schemas.microsoft.com/office/drawing/2018/hyperlinkcolor" val="tx"/>
                    </a:ext>
                  </a:extLst>
                </a:hlinkClick>
              </a:rPr>
              <a:t>Maria Kuman. Measuring the Effect of Crystals on the Body’s Electromagnetic Field (EMF). J Nat Ayurvedic Med 2018, 2(2): 000119. (medwinpublishers.com)</a:t>
            </a:r>
            <a:r>
              <a:rPr lang="en-GB" sz="1800">
                <a:latin typeface="Arial"/>
                <a:cs typeface="Arial"/>
              </a:rPr>
              <a:t>  (Accessed: 21/02/21).</a:t>
            </a:r>
            <a:endParaRPr lang="en-US" sz="1800">
              <a:latin typeface="Arial"/>
              <a:cs typeface="Arial"/>
            </a:endParaRPr>
          </a:p>
          <a:p>
            <a:pPr marL="246380" indent="-246380"/>
            <a:r>
              <a:rPr lang="en-GB" sz="1800">
                <a:latin typeface="Arial"/>
                <a:ea typeface="+mn-lt"/>
                <a:cs typeface="Arial"/>
              </a:rPr>
              <a:t>Palermo, E. (2017) Crystal Healing: Stone-Cold Facts About Gemstone Treatments | Live Science. Livescience.com. Available at: </a:t>
            </a:r>
            <a:r>
              <a:rPr lang="en-GB" sz="1800">
                <a:latin typeface="Arial"/>
                <a:ea typeface="+mn-lt"/>
                <a:cs typeface="Arial"/>
                <a:hlinkClick r:id="rId4">
                  <a:extLst>
                    <a:ext uri="{A12FA001-AC4F-418D-AE19-62706E023703}">
                      <ahyp:hlinkClr xmlns:ahyp="http://schemas.microsoft.com/office/drawing/2018/hyperlinkcolor" val="tx"/>
                    </a:ext>
                  </a:extLst>
                </a:hlinkClick>
              </a:rPr>
              <a:t>https://www.livescience.com/40347-crystal-healing</a:t>
            </a:r>
            <a:r>
              <a:rPr lang="en-GB" sz="1800">
                <a:latin typeface="Arial"/>
                <a:ea typeface="+mn-lt"/>
                <a:cs typeface="Arial"/>
              </a:rPr>
              <a:t>. (Accessed: 23 February 2021].</a:t>
            </a:r>
            <a:endParaRPr lang="en-US" sz="1800">
              <a:latin typeface="Arial" panose="020B0604020202020204" pitchFamily="34" charset="0"/>
              <a:cs typeface="Arial" panose="020B0604020202020204" pitchFamily="34" charset="0"/>
            </a:endParaRPr>
          </a:p>
          <a:p>
            <a:pPr marL="246380" indent="-246380"/>
            <a:r>
              <a:rPr lang="en-US" sz="1800">
                <a:latin typeface="Arial"/>
                <a:cs typeface="Arial"/>
              </a:rPr>
              <a:t>Rekstis, E. (2018) </a:t>
            </a:r>
            <a:r>
              <a:rPr lang="en-US" sz="1800" i="1">
                <a:latin typeface="Arial"/>
                <a:cs typeface="Arial"/>
              </a:rPr>
              <a:t>Healing Crystals 101: Finding the Right One for You</a:t>
            </a:r>
            <a:r>
              <a:rPr lang="en-US" sz="1800">
                <a:latin typeface="Arial"/>
                <a:cs typeface="Arial"/>
              </a:rPr>
              <a:t>. [online] Healthline. Available at: </a:t>
            </a:r>
            <a:r>
              <a:rPr lang="en-US" sz="1800">
                <a:latin typeface="Arial"/>
                <a:cs typeface="Arial"/>
                <a:hlinkClick r:id="rId5"/>
              </a:rPr>
              <a:t>https://www.healthline.com/health/mental-health/guide-to-healing-crystals</a:t>
            </a:r>
            <a:r>
              <a:rPr lang="en-US" sz="1800">
                <a:latin typeface="Arial"/>
                <a:cs typeface="Arial"/>
              </a:rPr>
              <a:t> (Accessed: 24 February 2021).</a:t>
            </a:r>
            <a:endParaRPr lang="en-GB" sz="1800">
              <a:latin typeface="Arial"/>
              <a:ea typeface="+mn-lt"/>
              <a:cs typeface="Arial"/>
            </a:endParaRPr>
          </a:p>
          <a:p>
            <a:pPr marL="246380" indent="-246380"/>
            <a:r>
              <a:rPr lang="en-US" sz="1800">
                <a:latin typeface="Arial"/>
                <a:cs typeface="Arial"/>
              </a:rPr>
              <a:t>Thompson, M. (2019) </a:t>
            </a:r>
            <a:r>
              <a:rPr lang="en-US" sz="1800" i="1">
                <a:latin typeface="Arial"/>
                <a:cs typeface="Arial"/>
              </a:rPr>
              <a:t>Alternative Medicine Vs Complementary Healing: 4 Strategies. </a:t>
            </a:r>
            <a:r>
              <a:rPr lang="en-US" sz="1800">
                <a:latin typeface="Arial"/>
                <a:cs typeface="Arial"/>
              </a:rPr>
              <a:t>Available at: aurafcrystals.com&gt;alternative-me... (Accessed: 24 February 2021).</a:t>
            </a:r>
            <a:endParaRPr lang="en-US" sz="1800">
              <a:latin typeface="Arial"/>
              <a:ea typeface="+mn-lt"/>
              <a:cs typeface="Arial"/>
            </a:endParaRPr>
          </a:p>
          <a:p>
            <a:pPr marL="246380" indent="-246380"/>
            <a:r>
              <a:rPr lang="en-GB" sz="1800">
                <a:latin typeface="Arial"/>
                <a:ea typeface="+mn-lt"/>
                <a:cs typeface="Arial"/>
              </a:rPr>
              <a:t>The Times of India. (2019) </a:t>
            </a:r>
            <a:r>
              <a:rPr lang="en-GB" sz="1800" i="1">
                <a:latin typeface="Arial"/>
                <a:ea typeface="+mn-lt"/>
                <a:cs typeface="Arial"/>
              </a:rPr>
              <a:t>The science behind healing crystals explained! - Times of India</a:t>
            </a:r>
            <a:r>
              <a:rPr lang="en-GB" sz="1800">
                <a:latin typeface="Arial"/>
                <a:ea typeface="+mn-lt"/>
                <a:cs typeface="Arial"/>
              </a:rPr>
              <a:t>. Available at: &lt;https://timesofindia.indiatimes.com/life-style/health-fitness/home-remedies/the-science-behind-healing-crystals-explained/articleshow/70482968.cms (Accessed: 22 February 2021).</a:t>
            </a:r>
            <a:endParaRPr lang="en-GB" sz="1800">
              <a:latin typeface="Arial"/>
              <a:cs typeface="Arial"/>
            </a:endParaRPr>
          </a:p>
          <a:p>
            <a:pPr marL="246380" indent="-246380"/>
            <a:endParaRPr lang="en-US" sz="2000">
              <a:latin typeface="Arial" panose="020B0604020202020204" pitchFamily="34" charset="0"/>
              <a:cs typeface="Arial" panose="020B0604020202020204" pitchFamily="34" charset="0"/>
            </a:endParaRPr>
          </a:p>
          <a:p>
            <a:pPr marL="246380" indent="-246380"/>
            <a:endParaRPr lang="en-US" sz="2000">
              <a:latin typeface="Arial"/>
              <a:cs typeface="Calibri" panose="020F0502020204030204"/>
            </a:endParaRPr>
          </a:p>
          <a:p>
            <a:pPr marL="246380" indent="-246380"/>
            <a:endParaRPr lang="en-US" sz="2400">
              <a:latin typeface="Arial"/>
              <a:cs typeface="Calibri" panose="020F0502020204030204"/>
            </a:endParaRPr>
          </a:p>
        </p:txBody>
      </p:sp>
    </p:spTree>
    <p:extLst>
      <p:ext uri="{BB962C8B-B14F-4D97-AF65-F5344CB8AC3E}">
        <p14:creationId xmlns:p14="http://schemas.microsoft.com/office/powerpoint/2010/main" val="8406647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Pharmacy design 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libri">
      <a:maj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a:defPPr>
      </a:lstStyle>
      <a:style>
        <a:lnRef idx="1">
          <a:schemeClr val="accent2"/>
        </a:lnRef>
        <a:fillRef idx="3">
          <a:schemeClr val="accent2"/>
        </a:fillRef>
        <a:effectRef idx="2">
          <a:schemeClr val="accent2"/>
        </a:effectRef>
        <a:fontRef idx="minor">
          <a:schemeClr val="lt1"/>
        </a:fontRef>
      </a:style>
    </a:spDef>
    <a:lnDef>
      <a:spPr>
        <a:ln w="12700">
          <a:solidFill>
            <a:schemeClr val="accent2"/>
          </a:solidFill>
        </a:ln>
      </a:spPr>
      <a:bodyPr/>
      <a:lstStyle/>
      <a:style>
        <a:lnRef idx="1">
          <a:schemeClr val="accent1"/>
        </a:lnRef>
        <a:fillRef idx="0">
          <a:schemeClr val="accent1"/>
        </a:fillRef>
        <a:effectRef idx="0">
          <a:schemeClr val="accent1"/>
        </a:effectRef>
        <a:fontRef idx="minor">
          <a:schemeClr val="tx1"/>
        </a:fontRef>
      </a:style>
    </a:lnDef>
    <a:txDef>
      <a:spPr>
        <a:noFill/>
        <a:ln>
          <a:solidFill>
            <a:schemeClr val="tx2">
              <a:lumMod val="20000"/>
              <a:lumOff val="80000"/>
            </a:schemeClr>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Pharmacy design slides.potx" id="{BDD4D5A3-0C20-4887-95F2-BFAB47634035}" vid="{397845B7-7EB0-4CC3-ABEB-6754AD08757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D3B00B9D084464B970E6F5A4ABBB667" ma:contentTypeVersion="7" ma:contentTypeDescription="Create a new document." ma:contentTypeScope="" ma:versionID="8b6f691098dea57be7ed9ed319656c8d">
  <xsd:schema xmlns:xsd="http://www.w3.org/2001/XMLSchema" xmlns:xs="http://www.w3.org/2001/XMLSchema" xmlns:p="http://schemas.microsoft.com/office/2006/metadata/properties" xmlns:ns3="46b8f10f-f56e-4e87-af4a-2384ac144562" xmlns:ns4="921765a0-fcf6-47d1-8ac4-5d670786d758" targetNamespace="http://schemas.microsoft.com/office/2006/metadata/properties" ma:root="true" ma:fieldsID="9fc99acfdfdb7b9f3148fb3cc585c17a" ns3:_="" ns4:_="">
    <xsd:import namespace="46b8f10f-f56e-4e87-af4a-2384ac144562"/>
    <xsd:import namespace="921765a0-fcf6-47d1-8ac4-5d670786d758"/>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b8f10f-f56e-4e87-af4a-2384ac1445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21765a0-fcf6-47d1-8ac4-5d670786d75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4BCDC96-0107-4330-B182-5D6F72C0635B}">
  <ds:schemaRefs>
    <ds:schemaRef ds:uri="46b8f10f-f56e-4e87-af4a-2384ac144562"/>
    <ds:schemaRef ds:uri="921765a0-fcf6-47d1-8ac4-5d670786d7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025E08-BB7F-464A-AB88-B68E09533C8A}">
  <ds:schemaRefs>
    <ds:schemaRef ds:uri="http://schemas.microsoft.com/sharepoint/v3/contenttype/forms"/>
  </ds:schemaRefs>
</ds:datastoreItem>
</file>

<file path=customXml/itemProps3.xml><?xml version="1.0" encoding="utf-8"?>
<ds:datastoreItem xmlns:ds="http://schemas.openxmlformats.org/officeDocument/2006/customXml" ds:itemID="{87097E1F-2B7B-4E1E-AB91-4862EEDED5D2}">
  <ds:schemaRefs>
    <ds:schemaRef ds:uri="46b8f10f-f56e-4e87-af4a-2384ac144562"/>
    <ds:schemaRef ds:uri="921765a0-fcf6-47d1-8ac4-5d670786d75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1262</Words>
  <Application>Microsoft Office PowerPoint</Application>
  <PresentationFormat>Custom</PresentationFormat>
  <Paragraphs>130</Paragraphs>
  <Slides>17</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Euphemia</vt:lpstr>
      <vt:lpstr>Franklin Gothic Book</vt:lpstr>
      <vt:lpstr>Pharmacy design template</vt:lpstr>
      <vt:lpstr>Crystal Therapy (Group 3)  </vt:lpstr>
      <vt:lpstr>Introduction</vt:lpstr>
      <vt:lpstr>Learning Outcome</vt:lpstr>
      <vt:lpstr>The origins of crystal healing  </vt:lpstr>
      <vt:lpstr>     4 Types of Crystals  and Their Different Structures </vt:lpstr>
      <vt:lpstr>PowerPoint Presentation</vt:lpstr>
      <vt:lpstr>Uses of crystal therapy </vt:lpstr>
      <vt:lpstr>Pros of Crystal Therapy </vt:lpstr>
      <vt:lpstr>Pros of Crystal Therapy  </vt:lpstr>
      <vt:lpstr>Pros of Crystal Therapy   </vt:lpstr>
      <vt:lpstr>Contraindications </vt:lpstr>
      <vt:lpstr>PowerPoint Presentation</vt:lpstr>
      <vt:lpstr>         Conclusion</vt:lpstr>
      <vt:lpstr>Summary </vt:lpstr>
      <vt:lpstr>PowerPoint Presentation</vt:lpstr>
      <vt:lpstr>Reference List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Crystal Therapy (Group 3) </dc:title>
  <dc:creator>Gulnaz Begum (1907551)</dc:creator>
  <cp:lastModifiedBy>Arlene</cp:lastModifiedBy>
  <cp:revision>1</cp:revision>
  <dcterms:created xsi:type="dcterms:W3CDTF">2021-02-20T21:17:51Z</dcterms:created>
  <dcterms:modified xsi:type="dcterms:W3CDTF">2021-02-26T13:52:46Z</dcterms:modified>
</cp:coreProperties>
</file>