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0"/>
  </p:notesMasterIdLst>
  <p:sldIdLst>
    <p:sldId id="298" r:id="rId2"/>
    <p:sldId id="256" r:id="rId3"/>
    <p:sldId id="257" r:id="rId4"/>
    <p:sldId id="258" r:id="rId5"/>
    <p:sldId id="259" r:id="rId6"/>
    <p:sldId id="260" r:id="rId7"/>
    <p:sldId id="261" r:id="rId8"/>
    <p:sldId id="262" r:id="rId9"/>
    <p:sldId id="264" r:id="rId10"/>
    <p:sldId id="267" r:id="rId11"/>
    <p:sldId id="293" r:id="rId12"/>
    <p:sldId id="266" r:id="rId13"/>
    <p:sldId id="268" r:id="rId14"/>
    <p:sldId id="269" r:id="rId15"/>
    <p:sldId id="270" r:id="rId16"/>
    <p:sldId id="271" r:id="rId17"/>
    <p:sldId id="272" r:id="rId18"/>
    <p:sldId id="273" r:id="rId19"/>
    <p:sldId id="274" r:id="rId20"/>
    <p:sldId id="275" r:id="rId21"/>
    <p:sldId id="276" r:id="rId22"/>
    <p:sldId id="277" r:id="rId23"/>
    <p:sldId id="283" r:id="rId24"/>
    <p:sldId id="282" r:id="rId25"/>
    <p:sldId id="281" r:id="rId26"/>
    <p:sldId id="280" r:id="rId27"/>
    <p:sldId id="279" r:id="rId28"/>
    <p:sldId id="278" r:id="rId29"/>
    <p:sldId id="285" r:id="rId30"/>
    <p:sldId id="286" r:id="rId31"/>
    <p:sldId id="287" r:id="rId32"/>
    <p:sldId id="288" r:id="rId33"/>
    <p:sldId id="289" r:id="rId34"/>
    <p:sldId id="290" r:id="rId35"/>
    <p:sldId id="292" r:id="rId36"/>
    <p:sldId id="294" r:id="rId37"/>
    <p:sldId id="295" r:id="rId38"/>
    <p:sldId id="291" r:id="rId39"/>
  </p:sldIdLst>
  <p:sldSz cx="12192000" cy="6858000"/>
  <p:notesSz cx="6858000" cy="99456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等深淺樣式 2 - 輔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7" autoAdjust="0"/>
    <p:restoredTop sz="94660"/>
  </p:normalViewPr>
  <p:slideViewPr>
    <p:cSldViewPr snapToGrid="0">
      <p:cViewPr varScale="1">
        <p:scale>
          <a:sx n="86" d="100"/>
          <a:sy n="86" d="100"/>
        </p:scale>
        <p:origin x="42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oleObject" Target="file:///C:\Users\Lawrence\Desktop\DBA\THEORECTICAL%20PERSPECTIVES%20ON%20MGT%20JUN%202018\WRITTEN%20RESEARCH%20PAPER%20DUE%208%20JULY%202018\RESEARCHES\CC&amp;L%20Data%20from%20Centaline.xls"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TW"/>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5419268112796"/>
          <c:y val="2.6808682109756999E-2"/>
          <c:w val="0.89326424870466303"/>
          <c:h val="0.80612244897959195"/>
        </c:manualLayout>
      </c:layout>
      <c:lineChart>
        <c:grouping val="standard"/>
        <c:varyColors val="0"/>
        <c:ser>
          <c:idx val="0"/>
          <c:order val="0"/>
          <c:spPr>
            <a:ln w="12700" cap="rnd" cmpd="sng" algn="ctr">
              <a:solidFill>
                <a:srgbClr val="000080"/>
              </a:solidFill>
              <a:prstDash val="solid"/>
              <a:round/>
            </a:ln>
          </c:spPr>
          <c:marker>
            <c:symbol val="none"/>
          </c:marker>
          <c:cat>
            <c:strRef>
              <c:f>CCI!$A$112:$A$295</c:f>
              <c:strCache>
                <c:ptCount val="184"/>
                <c:pt idx="0">
                  <c:v>1/2003</c:v>
                </c:pt>
                <c:pt idx="1">
                  <c:v>2/2003</c:v>
                </c:pt>
                <c:pt idx="2">
                  <c:v>3/2003</c:v>
                </c:pt>
                <c:pt idx="3">
                  <c:v>4/2003</c:v>
                </c:pt>
                <c:pt idx="4">
                  <c:v>5/2003</c:v>
                </c:pt>
                <c:pt idx="5">
                  <c:v>6/2003</c:v>
                </c:pt>
                <c:pt idx="6">
                  <c:v>7/2003</c:v>
                </c:pt>
                <c:pt idx="7">
                  <c:v>8/2003</c:v>
                </c:pt>
                <c:pt idx="8">
                  <c:v>9/2003</c:v>
                </c:pt>
                <c:pt idx="9">
                  <c:v>10/2003</c:v>
                </c:pt>
                <c:pt idx="10">
                  <c:v>11/2003</c:v>
                </c:pt>
                <c:pt idx="11">
                  <c:v>12/2003</c:v>
                </c:pt>
                <c:pt idx="12">
                  <c:v>1/2004</c:v>
                </c:pt>
                <c:pt idx="13">
                  <c:v>2/2004</c:v>
                </c:pt>
                <c:pt idx="14">
                  <c:v>3/2004</c:v>
                </c:pt>
                <c:pt idx="15">
                  <c:v>4/2004</c:v>
                </c:pt>
                <c:pt idx="16">
                  <c:v>5/2004</c:v>
                </c:pt>
                <c:pt idx="17">
                  <c:v>6/2004</c:v>
                </c:pt>
                <c:pt idx="18">
                  <c:v>7/2004</c:v>
                </c:pt>
                <c:pt idx="19">
                  <c:v>8/2004</c:v>
                </c:pt>
                <c:pt idx="20">
                  <c:v>9/2004</c:v>
                </c:pt>
                <c:pt idx="21">
                  <c:v>10/2004</c:v>
                </c:pt>
                <c:pt idx="22">
                  <c:v>11/2004</c:v>
                </c:pt>
                <c:pt idx="23">
                  <c:v>12/2004</c:v>
                </c:pt>
                <c:pt idx="24">
                  <c:v>1/2005</c:v>
                </c:pt>
                <c:pt idx="25">
                  <c:v>2/2005</c:v>
                </c:pt>
                <c:pt idx="26">
                  <c:v>3/2005</c:v>
                </c:pt>
                <c:pt idx="27">
                  <c:v>4/2005</c:v>
                </c:pt>
                <c:pt idx="28">
                  <c:v>5/2005</c:v>
                </c:pt>
                <c:pt idx="29">
                  <c:v>6/2005</c:v>
                </c:pt>
                <c:pt idx="30">
                  <c:v>7/2005</c:v>
                </c:pt>
                <c:pt idx="31">
                  <c:v>8/2005</c:v>
                </c:pt>
                <c:pt idx="32">
                  <c:v>9/2005</c:v>
                </c:pt>
                <c:pt idx="33">
                  <c:v>10/2005</c:v>
                </c:pt>
                <c:pt idx="34">
                  <c:v>11/2005</c:v>
                </c:pt>
                <c:pt idx="35">
                  <c:v>12/2005</c:v>
                </c:pt>
                <c:pt idx="36">
                  <c:v>1/2006</c:v>
                </c:pt>
                <c:pt idx="37">
                  <c:v>2/2006</c:v>
                </c:pt>
                <c:pt idx="38">
                  <c:v>3/2006</c:v>
                </c:pt>
                <c:pt idx="39">
                  <c:v>4/2006</c:v>
                </c:pt>
                <c:pt idx="40">
                  <c:v>5/2006</c:v>
                </c:pt>
                <c:pt idx="41">
                  <c:v>6/2006</c:v>
                </c:pt>
                <c:pt idx="42">
                  <c:v>7/2006</c:v>
                </c:pt>
                <c:pt idx="43">
                  <c:v>8/2006</c:v>
                </c:pt>
                <c:pt idx="44">
                  <c:v>9/2006</c:v>
                </c:pt>
                <c:pt idx="45">
                  <c:v>10/2006</c:v>
                </c:pt>
                <c:pt idx="46">
                  <c:v>11/2006</c:v>
                </c:pt>
                <c:pt idx="47">
                  <c:v>12/2006</c:v>
                </c:pt>
                <c:pt idx="48">
                  <c:v>1/2007</c:v>
                </c:pt>
                <c:pt idx="49">
                  <c:v>2/2007</c:v>
                </c:pt>
                <c:pt idx="50">
                  <c:v>3/2007</c:v>
                </c:pt>
                <c:pt idx="51">
                  <c:v>4/2007</c:v>
                </c:pt>
                <c:pt idx="52">
                  <c:v>5/2007</c:v>
                </c:pt>
                <c:pt idx="53">
                  <c:v>6/2007</c:v>
                </c:pt>
                <c:pt idx="54">
                  <c:v>7/2007</c:v>
                </c:pt>
                <c:pt idx="55">
                  <c:v>8/2007</c:v>
                </c:pt>
                <c:pt idx="56">
                  <c:v>9/2007</c:v>
                </c:pt>
                <c:pt idx="57">
                  <c:v>10/2007</c:v>
                </c:pt>
                <c:pt idx="58">
                  <c:v>11/2007</c:v>
                </c:pt>
                <c:pt idx="59">
                  <c:v>12/2007</c:v>
                </c:pt>
                <c:pt idx="60">
                  <c:v>1/2008</c:v>
                </c:pt>
                <c:pt idx="61">
                  <c:v>2/2008</c:v>
                </c:pt>
                <c:pt idx="62">
                  <c:v>3/2008</c:v>
                </c:pt>
                <c:pt idx="63">
                  <c:v>4/2008</c:v>
                </c:pt>
                <c:pt idx="64">
                  <c:v>5/2008</c:v>
                </c:pt>
                <c:pt idx="65">
                  <c:v>6/2008</c:v>
                </c:pt>
                <c:pt idx="66">
                  <c:v>7/2008</c:v>
                </c:pt>
                <c:pt idx="67">
                  <c:v>8/2008</c:v>
                </c:pt>
                <c:pt idx="68">
                  <c:v>9/2008</c:v>
                </c:pt>
                <c:pt idx="69">
                  <c:v>10/2008</c:v>
                </c:pt>
                <c:pt idx="70">
                  <c:v>11/2008</c:v>
                </c:pt>
                <c:pt idx="71">
                  <c:v>12/2008</c:v>
                </c:pt>
                <c:pt idx="72">
                  <c:v>1/2009</c:v>
                </c:pt>
                <c:pt idx="73">
                  <c:v>2/2009</c:v>
                </c:pt>
                <c:pt idx="74">
                  <c:v>3/2009</c:v>
                </c:pt>
                <c:pt idx="75">
                  <c:v>4/2009</c:v>
                </c:pt>
                <c:pt idx="76">
                  <c:v>5/2009</c:v>
                </c:pt>
                <c:pt idx="77">
                  <c:v>6/2009</c:v>
                </c:pt>
                <c:pt idx="78">
                  <c:v>7/2009</c:v>
                </c:pt>
                <c:pt idx="79">
                  <c:v>8/2009</c:v>
                </c:pt>
                <c:pt idx="80">
                  <c:v>9/2009</c:v>
                </c:pt>
                <c:pt idx="81">
                  <c:v>10/2009</c:v>
                </c:pt>
                <c:pt idx="82">
                  <c:v>11/2009</c:v>
                </c:pt>
                <c:pt idx="83">
                  <c:v>12/2009</c:v>
                </c:pt>
                <c:pt idx="84">
                  <c:v>1/2010</c:v>
                </c:pt>
                <c:pt idx="85">
                  <c:v>2/2010</c:v>
                </c:pt>
                <c:pt idx="86">
                  <c:v>3/2010</c:v>
                </c:pt>
                <c:pt idx="87">
                  <c:v>4/2010</c:v>
                </c:pt>
                <c:pt idx="88">
                  <c:v>5/2010</c:v>
                </c:pt>
                <c:pt idx="89">
                  <c:v>6/2010</c:v>
                </c:pt>
                <c:pt idx="90">
                  <c:v>7/2010</c:v>
                </c:pt>
                <c:pt idx="91">
                  <c:v>8/2010</c:v>
                </c:pt>
                <c:pt idx="92">
                  <c:v>9/2010</c:v>
                </c:pt>
                <c:pt idx="93">
                  <c:v>10/2010</c:v>
                </c:pt>
                <c:pt idx="94">
                  <c:v>11/2010</c:v>
                </c:pt>
                <c:pt idx="95">
                  <c:v>12/2010</c:v>
                </c:pt>
                <c:pt idx="96">
                  <c:v>1/2011</c:v>
                </c:pt>
                <c:pt idx="97">
                  <c:v>2/2011</c:v>
                </c:pt>
                <c:pt idx="98">
                  <c:v>3/2011</c:v>
                </c:pt>
                <c:pt idx="99">
                  <c:v>4/2011</c:v>
                </c:pt>
                <c:pt idx="100">
                  <c:v>5/2011</c:v>
                </c:pt>
                <c:pt idx="101">
                  <c:v>6/2011</c:v>
                </c:pt>
                <c:pt idx="102">
                  <c:v>7/2011</c:v>
                </c:pt>
                <c:pt idx="103">
                  <c:v>8/2011</c:v>
                </c:pt>
                <c:pt idx="104">
                  <c:v>9/2011</c:v>
                </c:pt>
                <c:pt idx="105">
                  <c:v>10/2011</c:v>
                </c:pt>
                <c:pt idx="106">
                  <c:v>11/2011</c:v>
                </c:pt>
                <c:pt idx="107">
                  <c:v>12/2011</c:v>
                </c:pt>
                <c:pt idx="108">
                  <c:v>1/2012</c:v>
                </c:pt>
                <c:pt idx="109">
                  <c:v>2/2012</c:v>
                </c:pt>
                <c:pt idx="110">
                  <c:v>3/2012</c:v>
                </c:pt>
                <c:pt idx="111">
                  <c:v>4/2012</c:v>
                </c:pt>
                <c:pt idx="112">
                  <c:v>5/2012</c:v>
                </c:pt>
                <c:pt idx="113">
                  <c:v>6/2012</c:v>
                </c:pt>
                <c:pt idx="114">
                  <c:v>7/2012</c:v>
                </c:pt>
                <c:pt idx="115">
                  <c:v>8/2012</c:v>
                </c:pt>
                <c:pt idx="116">
                  <c:v>9/2012</c:v>
                </c:pt>
                <c:pt idx="117">
                  <c:v>10/2012</c:v>
                </c:pt>
                <c:pt idx="118">
                  <c:v>11/2012</c:v>
                </c:pt>
                <c:pt idx="119">
                  <c:v>12/2012</c:v>
                </c:pt>
                <c:pt idx="120">
                  <c:v>1/2013</c:v>
                </c:pt>
                <c:pt idx="121">
                  <c:v>2/2013</c:v>
                </c:pt>
                <c:pt idx="122">
                  <c:v>3/2013</c:v>
                </c:pt>
                <c:pt idx="123">
                  <c:v>4/2013</c:v>
                </c:pt>
                <c:pt idx="124">
                  <c:v>5/2013</c:v>
                </c:pt>
                <c:pt idx="125">
                  <c:v>6/2013</c:v>
                </c:pt>
                <c:pt idx="126">
                  <c:v>7/2013</c:v>
                </c:pt>
                <c:pt idx="127">
                  <c:v>8/2013</c:v>
                </c:pt>
                <c:pt idx="128">
                  <c:v>9/2013</c:v>
                </c:pt>
                <c:pt idx="129">
                  <c:v>10/2013</c:v>
                </c:pt>
                <c:pt idx="130">
                  <c:v>11/2013</c:v>
                </c:pt>
                <c:pt idx="131">
                  <c:v>12/2013</c:v>
                </c:pt>
                <c:pt idx="132">
                  <c:v>1/2014</c:v>
                </c:pt>
                <c:pt idx="133">
                  <c:v>2/2014</c:v>
                </c:pt>
                <c:pt idx="134">
                  <c:v>3/2014</c:v>
                </c:pt>
                <c:pt idx="135">
                  <c:v>4/2014</c:v>
                </c:pt>
                <c:pt idx="136">
                  <c:v>5/2014</c:v>
                </c:pt>
                <c:pt idx="137">
                  <c:v>6/2014</c:v>
                </c:pt>
                <c:pt idx="138">
                  <c:v>7/2014</c:v>
                </c:pt>
                <c:pt idx="139">
                  <c:v>8/2014</c:v>
                </c:pt>
                <c:pt idx="140">
                  <c:v>9/2014</c:v>
                </c:pt>
                <c:pt idx="141">
                  <c:v>10/2014</c:v>
                </c:pt>
                <c:pt idx="142">
                  <c:v>11/2014</c:v>
                </c:pt>
                <c:pt idx="143">
                  <c:v>12/2014</c:v>
                </c:pt>
                <c:pt idx="144">
                  <c:v>1/2015</c:v>
                </c:pt>
                <c:pt idx="145">
                  <c:v>2/2015</c:v>
                </c:pt>
                <c:pt idx="146">
                  <c:v>3/2015</c:v>
                </c:pt>
                <c:pt idx="147">
                  <c:v>4/2015</c:v>
                </c:pt>
                <c:pt idx="148">
                  <c:v>5/2015</c:v>
                </c:pt>
                <c:pt idx="149">
                  <c:v>6/2015</c:v>
                </c:pt>
                <c:pt idx="150">
                  <c:v>7/2015</c:v>
                </c:pt>
                <c:pt idx="151">
                  <c:v>8/2015</c:v>
                </c:pt>
                <c:pt idx="152">
                  <c:v>9/2015</c:v>
                </c:pt>
                <c:pt idx="153">
                  <c:v>10/2015</c:v>
                </c:pt>
                <c:pt idx="154">
                  <c:v>11/2015</c:v>
                </c:pt>
                <c:pt idx="155">
                  <c:v>12/2015</c:v>
                </c:pt>
                <c:pt idx="156">
                  <c:v>1/2016</c:v>
                </c:pt>
                <c:pt idx="157">
                  <c:v>2/2016</c:v>
                </c:pt>
                <c:pt idx="158">
                  <c:v>3/2016</c:v>
                </c:pt>
                <c:pt idx="159">
                  <c:v>4/2016</c:v>
                </c:pt>
                <c:pt idx="160">
                  <c:v>5/2016</c:v>
                </c:pt>
                <c:pt idx="161">
                  <c:v>6/2016</c:v>
                </c:pt>
                <c:pt idx="162">
                  <c:v>7/2016</c:v>
                </c:pt>
                <c:pt idx="163">
                  <c:v>8/2016</c:v>
                </c:pt>
                <c:pt idx="164">
                  <c:v>9/2016</c:v>
                </c:pt>
                <c:pt idx="165">
                  <c:v>10/2016</c:v>
                </c:pt>
                <c:pt idx="166">
                  <c:v>11/2016</c:v>
                </c:pt>
                <c:pt idx="167">
                  <c:v>12/2016</c:v>
                </c:pt>
                <c:pt idx="168">
                  <c:v>1/2017</c:v>
                </c:pt>
                <c:pt idx="169">
                  <c:v>2/2017</c:v>
                </c:pt>
                <c:pt idx="170">
                  <c:v>3/2017</c:v>
                </c:pt>
                <c:pt idx="171">
                  <c:v>4/2017</c:v>
                </c:pt>
                <c:pt idx="172">
                  <c:v>5/2017</c:v>
                </c:pt>
                <c:pt idx="173">
                  <c:v>6/2017</c:v>
                </c:pt>
                <c:pt idx="174">
                  <c:v>7/2017</c:v>
                </c:pt>
                <c:pt idx="175">
                  <c:v>8/2017</c:v>
                </c:pt>
                <c:pt idx="176">
                  <c:v>9/2017</c:v>
                </c:pt>
                <c:pt idx="177">
                  <c:v>10/2017</c:v>
                </c:pt>
                <c:pt idx="178">
                  <c:v>11/2017</c:v>
                </c:pt>
                <c:pt idx="179">
                  <c:v>12/2017</c:v>
                </c:pt>
                <c:pt idx="180">
                  <c:v>1/2018</c:v>
                </c:pt>
                <c:pt idx="181">
                  <c:v>2/2018</c:v>
                </c:pt>
                <c:pt idx="182">
                  <c:v>3/2018</c:v>
                </c:pt>
                <c:pt idx="183">
                  <c:v>4/2018</c:v>
                </c:pt>
              </c:strCache>
            </c:strRef>
          </c:cat>
          <c:val>
            <c:numRef>
              <c:f>CCI!$B$112:$B$295</c:f>
              <c:numCache>
                <c:formatCode>_-* #,##0.00_-;\-* #,##0.00_-;_-* "-"_-;_-@_-</c:formatCode>
                <c:ptCount val="184"/>
                <c:pt idx="0">
                  <c:v>34.74</c:v>
                </c:pt>
                <c:pt idx="1">
                  <c:v>34.43</c:v>
                </c:pt>
                <c:pt idx="2">
                  <c:v>33.450000000000003</c:v>
                </c:pt>
                <c:pt idx="3">
                  <c:v>32.18</c:v>
                </c:pt>
                <c:pt idx="4">
                  <c:v>31.34</c:v>
                </c:pt>
                <c:pt idx="5">
                  <c:v>31.37</c:v>
                </c:pt>
                <c:pt idx="6">
                  <c:v>31.74</c:v>
                </c:pt>
                <c:pt idx="7">
                  <c:v>31.73</c:v>
                </c:pt>
                <c:pt idx="8">
                  <c:v>32.880000000000003</c:v>
                </c:pt>
                <c:pt idx="9">
                  <c:v>34.9</c:v>
                </c:pt>
                <c:pt idx="10">
                  <c:v>36.26</c:v>
                </c:pt>
                <c:pt idx="11">
                  <c:v>37.35</c:v>
                </c:pt>
                <c:pt idx="12">
                  <c:v>39.01</c:v>
                </c:pt>
                <c:pt idx="13">
                  <c:v>41.93</c:v>
                </c:pt>
                <c:pt idx="14">
                  <c:v>44.85</c:v>
                </c:pt>
                <c:pt idx="15">
                  <c:v>46.51</c:v>
                </c:pt>
                <c:pt idx="16">
                  <c:v>46.65</c:v>
                </c:pt>
                <c:pt idx="17">
                  <c:v>45.78</c:v>
                </c:pt>
                <c:pt idx="18">
                  <c:v>45.83</c:v>
                </c:pt>
                <c:pt idx="19">
                  <c:v>45.63</c:v>
                </c:pt>
                <c:pt idx="20">
                  <c:v>45.87</c:v>
                </c:pt>
                <c:pt idx="21">
                  <c:v>47.6</c:v>
                </c:pt>
                <c:pt idx="22">
                  <c:v>48.58</c:v>
                </c:pt>
                <c:pt idx="23">
                  <c:v>49.13</c:v>
                </c:pt>
                <c:pt idx="24">
                  <c:v>49.42</c:v>
                </c:pt>
                <c:pt idx="25">
                  <c:v>50.17</c:v>
                </c:pt>
                <c:pt idx="26">
                  <c:v>52.39</c:v>
                </c:pt>
                <c:pt idx="27">
                  <c:v>54.64</c:v>
                </c:pt>
                <c:pt idx="28">
                  <c:v>55.11</c:v>
                </c:pt>
                <c:pt idx="29">
                  <c:v>54.77</c:v>
                </c:pt>
                <c:pt idx="30">
                  <c:v>54.45</c:v>
                </c:pt>
                <c:pt idx="31">
                  <c:v>54.72</c:v>
                </c:pt>
                <c:pt idx="32">
                  <c:v>54.91</c:v>
                </c:pt>
                <c:pt idx="33">
                  <c:v>54.69</c:v>
                </c:pt>
                <c:pt idx="34">
                  <c:v>53.06</c:v>
                </c:pt>
                <c:pt idx="35">
                  <c:v>51.81</c:v>
                </c:pt>
                <c:pt idx="36">
                  <c:v>52.42</c:v>
                </c:pt>
                <c:pt idx="37">
                  <c:v>52.94</c:v>
                </c:pt>
                <c:pt idx="38">
                  <c:v>53.07</c:v>
                </c:pt>
                <c:pt idx="39">
                  <c:v>53.34</c:v>
                </c:pt>
                <c:pt idx="40">
                  <c:v>53.26</c:v>
                </c:pt>
                <c:pt idx="41">
                  <c:v>52.71</c:v>
                </c:pt>
                <c:pt idx="42">
                  <c:v>52.37</c:v>
                </c:pt>
                <c:pt idx="43">
                  <c:v>52.35</c:v>
                </c:pt>
                <c:pt idx="44">
                  <c:v>52.21</c:v>
                </c:pt>
                <c:pt idx="45">
                  <c:v>52.29</c:v>
                </c:pt>
                <c:pt idx="46">
                  <c:v>52.34</c:v>
                </c:pt>
                <c:pt idx="47">
                  <c:v>52.43</c:v>
                </c:pt>
                <c:pt idx="48">
                  <c:v>52.77</c:v>
                </c:pt>
                <c:pt idx="49">
                  <c:v>53.31</c:v>
                </c:pt>
                <c:pt idx="50">
                  <c:v>53.82</c:v>
                </c:pt>
                <c:pt idx="51">
                  <c:v>54.27</c:v>
                </c:pt>
                <c:pt idx="52">
                  <c:v>54.81</c:v>
                </c:pt>
                <c:pt idx="53">
                  <c:v>55.66</c:v>
                </c:pt>
                <c:pt idx="54">
                  <c:v>55.9</c:v>
                </c:pt>
                <c:pt idx="55">
                  <c:v>56.64</c:v>
                </c:pt>
                <c:pt idx="56">
                  <c:v>57.32</c:v>
                </c:pt>
                <c:pt idx="57">
                  <c:v>58.42</c:v>
                </c:pt>
                <c:pt idx="58">
                  <c:v>61.59</c:v>
                </c:pt>
                <c:pt idx="59">
                  <c:v>65.34</c:v>
                </c:pt>
                <c:pt idx="60">
                  <c:v>68.87</c:v>
                </c:pt>
                <c:pt idx="61">
                  <c:v>71.78</c:v>
                </c:pt>
                <c:pt idx="62">
                  <c:v>72.78</c:v>
                </c:pt>
                <c:pt idx="63">
                  <c:v>71.3</c:v>
                </c:pt>
                <c:pt idx="64">
                  <c:v>71.28</c:v>
                </c:pt>
                <c:pt idx="65">
                  <c:v>71.989999999999995</c:v>
                </c:pt>
                <c:pt idx="66">
                  <c:v>71.08</c:v>
                </c:pt>
                <c:pt idx="67">
                  <c:v>68.650000000000006</c:v>
                </c:pt>
                <c:pt idx="68">
                  <c:v>67.239999999999995</c:v>
                </c:pt>
                <c:pt idx="69">
                  <c:v>62.09</c:v>
                </c:pt>
                <c:pt idx="70">
                  <c:v>55.51</c:v>
                </c:pt>
                <c:pt idx="71">
                  <c:v>55.46</c:v>
                </c:pt>
                <c:pt idx="72">
                  <c:v>56.81</c:v>
                </c:pt>
                <c:pt idx="73">
                  <c:v>57.46</c:v>
                </c:pt>
                <c:pt idx="74">
                  <c:v>58.43</c:v>
                </c:pt>
                <c:pt idx="75">
                  <c:v>60.92</c:v>
                </c:pt>
                <c:pt idx="76">
                  <c:v>63.29</c:v>
                </c:pt>
                <c:pt idx="77">
                  <c:v>66.13</c:v>
                </c:pt>
                <c:pt idx="78">
                  <c:v>68.13</c:v>
                </c:pt>
                <c:pt idx="79">
                  <c:v>70.05</c:v>
                </c:pt>
                <c:pt idx="80">
                  <c:v>71.989999999999995</c:v>
                </c:pt>
                <c:pt idx="81">
                  <c:v>72.91</c:v>
                </c:pt>
                <c:pt idx="82">
                  <c:v>72.67</c:v>
                </c:pt>
                <c:pt idx="83">
                  <c:v>73.34</c:v>
                </c:pt>
                <c:pt idx="84">
                  <c:v>75.27</c:v>
                </c:pt>
                <c:pt idx="85">
                  <c:v>76.760000000000005</c:v>
                </c:pt>
                <c:pt idx="86">
                  <c:v>77.7</c:v>
                </c:pt>
                <c:pt idx="87">
                  <c:v>78.819999999999993</c:v>
                </c:pt>
                <c:pt idx="88">
                  <c:v>79.05</c:v>
                </c:pt>
                <c:pt idx="89">
                  <c:v>79.010000000000005</c:v>
                </c:pt>
                <c:pt idx="90">
                  <c:v>81.02</c:v>
                </c:pt>
                <c:pt idx="91">
                  <c:v>82.73</c:v>
                </c:pt>
                <c:pt idx="92">
                  <c:v>83.77</c:v>
                </c:pt>
                <c:pt idx="93">
                  <c:v>85.17</c:v>
                </c:pt>
                <c:pt idx="94">
                  <c:v>87.27</c:v>
                </c:pt>
                <c:pt idx="95">
                  <c:v>87.52</c:v>
                </c:pt>
                <c:pt idx="96">
                  <c:v>89.8</c:v>
                </c:pt>
                <c:pt idx="97">
                  <c:v>93.37</c:v>
                </c:pt>
                <c:pt idx="98">
                  <c:v>95.65</c:v>
                </c:pt>
                <c:pt idx="99">
                  <c:v>96.43</c:v>
                </c:pt>
                <c:pt idx="100">
                  <c:v>98.42</c:v>
                </c:pt>
                <c:pt idx="101">
                  <c:v>99.36</c:v>
                </c:pt>
                <c:pt idx="102">
                  <c:v>97.94</c:v>
                </c:pt>
                <c:pt idx="103">
                  <c:v>97.82</c:v>
                </c:pt>
                <c:pt idx="104">
                  <c:v>97.73</c:v>
                </c:pt>
                <c:pt idx="105">
                  <c:v>95.86</c:v>
                </c:pt>
                <c:pt idx="106">
                  <c:v>95.3</c:v>
                </c:pt>
                <c:pt idx="107">
                  <c:v>94.13</c:v>
                </c:pt>
                <c:pt idx="108">
                  <c:v>92.67</c:v>
                </c:pt>
                <c:pt idx="109">
                  <c:v>94.02</c:v>
                </c:pt>
                <c:pt idx="110">
                  <c:v>98.11</c:v>
                </c:pt>
                <c:pt idx="111">
                  <c:v>100.74</c:v>
                </c:pt>
                <c:pt idx="112">
                  <c:v>102.28</c:v>
                </c:pt>
                <c:pt idx="113">
                  <c:v>102.44</c:v>
                </c:pt>
                <c:pt idx="114">
                  <c:v>103.64</c:v>
                </c:pt>
                <c:pt idx="115">
                  <c:v>105.55</c:v>
                </c:pt>
                <c:pt idx="116">
                  <c:v>108.4</c:v>
                </c:pt>
                <c:pt idx="117">
                  <c:v>111.89</c:v>
                </c:pt>
                <c:pt idx="118">
                  <c:v>113.39</c:v>
                </c:pt>
                <c:pt idx="119">
                  <c:v>113.48</c:v>
                </c:pt>
                <c:pt idx="120">
                  <c:v>116.48</c:v>
                </c:pt>
                <c:pt idx="121">
                  <c:v>120.12</c:v>
                </c:pt>
                <c:pt idx="122">
                  <c:v>121.53</c:v>
                </c:pt>
                <c:pt idx="123">
                  <c:v>116.83</c:v>
                </c:pt>
                <c:pt idx="124">
                  <c:v>116.74</c:v>
                </c:pt>
                <c:pt idx="125">
                  <c:v>118.39</c:v>
                </c:pt>
                <c:pt idx="126">
                  <c:v>118.77</c:v>
                </c:pt>
                <c:pt idx="127">
                  <c:v>118.17</c:v>
                </c:pt>
                <c:pt idx="128">
                  <c:v>117.94</c:v>
                </c:pt>
                <c:pt idx="129">
                  <c:v>117.24</c:v>
                </c:pt>
                <c:pt idx="130">
                  <c:v>117.14</c:v>
                </c:pt>
                <c:pt idx="131">
                  <c:v>116.52</c:v>
                </c:pt>
                <c:pt idx="132">
                  <c:v>115.91</c:v>
                </c:pt>
                <c:pt idx="133">
                  <c:v>115.77</c:v>
                </c:pt>
                <c:pt idx="134">
                  <c:v>115.91</c:v>
                </c:pt>
                <c:pt idx="135">
                  <c:v>116.49</c:v>
                </c:pt>
                <c:pt idx="136">
                  <c:v>117.52</c:v>
                </c:pt>
                <c:pt idx="137">
                  <c:v>118.75</c:v>
                </c:pt>
                <c:pt idx="138">
                  <c:v>121.13</c:v>
                </c:pt>
                <c:pt idx="139">
                  <c:v>123.67</c:v>
                </c:pt>
                <c:pt idx="140">
                  <c:v>124.87</c:v>
                </c:pt>
                <c:pt idx="141">
                  <c:v>126.54</c:v>
                </c:pt>
                <c:pt idx="142">
                  <c:v>127.34</c:v>
                </c:pt>
                <c:pt idx="143">
                  <c:v>130.16</c:v>
                </c:pt>
                <c:pt idx="144">
                  <c:v>132.51</c:v>
                </c:pt>
                <c:pt idx="145">
                  <c:v>135.28</c:v>
                </c:pt>
                <c:pt idx="146">
                  <c:v>135.80000000000001</c:v>
                </c:pt>
                <c:pt idx="147">
                  <c:v>137.47</c:v>
                </c:pt>
                <c:pt idx="148">
                  <c:v>138.5</c:v>
                </c:pt>
                <c:pt idx="149">
                  <c:v>140.35</c:v>
                </c:pt>
                <c:pt idx="150">
                  <c:v>142.30000000000001</c:v>
                </c:pt>
                <c:pt idx="151">
                  <c:v>143.46</c:v>
                </c:pt>
                <c:pt idx="152">
                  <c:v>142.09</c:v>
                </c:pt>
                <c:pt idx="153">
                  <c:v>138.99</c:v>
                </c:pt>
                <c:pt idx="154">
                  <c:v>136.51</c:v>
                </c:pt>
                <c:pt idx="155">
                  <c:v>133.13</c:v>
                </c:pt>
                <c:pt idx="156">
                  <c:v>129.11000000000001</c:v>
                </c:pt>
                <c:pt idx="157">
                  <c:v>126.59</c:v>
                </c:pt>
                <c:pt idx="158">
                  <c:v>125.42</c:v>
                </c:pt>
                <c:pt idx="159">
                  <c:v>125.55</c:v>
                </c:pt>
                <c:pt idx="160">
                  <c:v>125.76</c:v>
                </c:pt>
                <c:pt idx="161">
                  <c:v>127.22</c:v>
                </c:pt>
                <c:pt idx="162">
                  <c:v>128.57</c:v>
                </c:pt>
                <c:pt idx="163">
                  <c:v>132.44999999999999</c:v>
                </c:pt>
                <c:pt idx="164">
                  <c:v>135.83000000000001</c:v>
                </c:pt>
                <c:pt idx="165">
                  <c:v>140.13999999999999</c:v>
                </c:pt>
                <c:pt idx="166">
                  <c:v>140.66</c:v>
                </c:pt>
                <c:pt idx="167">
                  <c:v>141.16999999999999</c:v>
                </c:pt>
                <c:pt idx="168">
                  <c:v>142.16</c:v>
                </c:pt>
                <c:pt idx="169">
                  <c:v>144.6</c:v>
                </c:pt>
                <c:pt idx="170">
                  <c:v>147.24</c:v>
                </c:pt>
                <c:pt idx="171">
                  <c:v>151.25</c:v>
                </c:pt>
                <c:pt idx="172">
                  <c:v>152.16</c:v>
                </c:pt>
                <c:pt idx="173">
                  <c:v>153.53</c:v>
                </c:pt>
                <c:pt idx="174">
                  <c:v>154.31</c:v>
                </c:pt>
                <c:pt idx="175">
                  <c:v>157.19999999999999</c:v>
                </c:pt>
                <c:pt idx="176">
                  <c:v>157.91999999999999</c:v>
                </c:pt>
                <c:pt idx="177">
                  <c:v>158.69999999999999</c:v>
                </c:pt>
                <c:pt idx="178">
                  <c:v>161.49</c:v>
                </c:pt>
                <c:pt idx="179">
                  <c:v>163.22</c:v>
                </c:pt>
                <c:pt idx="180">
                  <c:v>165.08</c:v>
                </c:pt>
                <c:pt idx="181">
                  <c:v>167.96</c:v>
                </c:pt>
                <c:pt idx="182">
                  <c:v>173.01</c:v>
                </c:pt>
                <c:pt idx="183">
                  <c:v>176.11</c:v>
                </c:pt>
              </c:numCache>
            </c:numRef>
          </c:val>
          <c:smooth val="0"/>
          <c:extLst>
            <c:ext xmlns:c16="http://schemas.microsoft.com/office/drawing/2014/chart" uri="{C3380CC4-5D6E-409C-BE32-E72D297353CC}">
              <c16:uniqueId val="{00000000-1B02-48ED-97A5-92D0F58AB5A6}"/>
            </c:ext>
          </c:extLst>
        </c:ser>
        <c:ser>
          <c:idx val="1"/>
          <c:order val="1"/>
          <c:spPr>
            <a:ln w="12700" cap="rnd" cmpd="sng" algn="ctr">
              <a:solidFill>
                <a:srgbClr val="FF00FF"/>
              </a:solidFill>
              <a:prstDash val="solid"/>
              <a:round/>
            </a:ln>
          </c:spPr>
          <c:marker>
            <c:symbol val="none"/>
          </c:marker>
          <c:cat>
            <c:strRef>
              <c:f>CCI!$A$112:$A$295</c:f>
              <c:strCache>
                <c:ptCount val="184"/>
                <c:pt idx="0">
                  <c:v>1/2003</c:v>
                </c:pt>
                <c:pt idx="1">
                  <c:v>2/2003</c:v>
                </c:pt>
                <c:pt idx="2">
                  <c:v>3/2003</c:v>
                </c:pt>
                <c:pt idx="3">
                  <c:v>4/2003</c:v>
                </c:pt>
                <c:pt idx="4">
                  <c:v>5/2003</c:v>
                </c:pt>
                <c:pt idx="5">
                  <c:v>6/2003</c:v>
                </c:pt>
                <c:pt idx="6">
                  <c:v>7/2003</c:v>
                </c:pt>
                <c:pt idx="7">
                  <c:v>8/2003</c:v>
                </c:pt>
                <c:pt idx="8">
                  <c:v>9/2003</c:v>
                </c:pt>
                <c:pt idx="9">
                  <c:v>10/2003</c:v>
                </c:pt>
                <c:pt idx="10">
                  <c:v>11/2003</c:v>
                </c:pt>
                <c:pt idx="11">
                  <c:v>12/2003</c:v>
                </c:pt>
                <c:pt idx="12">
                  <c:v>1/2004</c:v>
                </c:pt>
                <c:pt idx="13">
                  <c:v>2/2004</c:v>
                </c:pt>
                <c:pt idx="14">
                  <c:v>3/2004</c:v>
                </c:pt>
                <c:pt idx="15">
                  <c:v>4/2004</c:v>
                </c:pt>
                <c:pt idx="16">
                  <c:v>5/2004</c:v>
                </c:pt>
                <c:pt idx="17">
                  <c:v>6/2004</c:v>
                </c:pt>
                <c:pt idx="18">
                  <c:v>7/2004</c:v>
                </c:pt>
                <c:pt idx="19">
                  <c:v>8/2004</c:v>
                </c:pt>
                <c:pt idx="20">
                  <c:v>9/2004</c:v>
                </c:pt>
                <c:pt idx="21">
                  <c:v>10/2004</c:v>
                </c:pt>
                <c:pt idx="22">
                  <c:v>11/2004</c:v>
                </c:pt>
                <c:pt idx="23">
                  <c:v>12/2004</c:v>
                </c:pt>
                <c:pt idx="24">
                  <c:v>1/2005</c:v>
                </c:pt>
                <c:pt idx="25">
                  <c:v>2/2005</c:v>
                </c:pt>
                <c:pt idx="26">
                  <c:v>3/2005</c:v>
                </c:pt>
                <c:pt idx="27">
                  <c:v>4/2005</c:v>
                </c:pt>
                <c:pt idx="28">
                  <c:v>5/2005</c:v>
                </c:pt>
                <c:pt idx="29">
                  <c:v>6/2005</c:v>
                </c:pt>
                <c:pt idx="30">
                  <c:v>7/2005</c:v>
                </c:pt>
                <c:pt idx="31">
                  <c:v>8/2005</c:v>
                </c:pt>
                <c:pt idx="32">
                  <c:v>9/2005</c:v>
                </c:pt>
                <c:pt idx="33">
                  <c:v>10/2005</c:v>
                </c:pt>
                <c:pt idx="34">
                  <c:v>11/2005</c:v>
                </c:pt>
                <c:pt idx="35">
                  <c:v>12/2005</c:v>
                </c:pt>
                <c:pt idx="36">
                  <c:v>1/2006</c:v>
                </c:pt>
                <c:pt idx="37">
                  <c:v>2/2006</c:v>
                </c:pt>
                <c:pt idx="38">
                  <c:v>3/2006</c:v>
                </c:pt>
                <c:pt idx="39">
                  <c:v>4/2006</c:v>
                </c:pt>
                <c:pt idx="40">
                  <c:v>5/2006</c:v>
                </c:pt>
                <c:pt idx="41">
                  <c:v>6/2006</c:v>
                </c:pt>
                <c:pt idx="42">
                  <c:v>7/2006</c:v>
                </c:pt>
                <c:pt idx="43">
                  <c:v>8/2006</c:v>
                </c:pt>
                <c:pt idx="44">
                  <c:v>9/2006</c:v>
                </c:pt>
                <c:pt idx="45">
                  <c:v>10/2006</c:v>
                </c:pt>
                <c:pt idx="46">
                  <c:v>11/2006</c:v>
                </c:pt>
                <c:pt idx="47">
                  <c:v>12/2006</c:v>
                </c:pt>
                <c:pt idx="48">
                  <c:v>1/2007</c:v>
                </c:pt>
                <c:pt idx="49">
                  <c:v>2/2007</c:v>
                </c:pt>
                <c:pt idx="50">
                  <c:v>3/2007</c:v>
                </c:pt>
                <c:pt idx="51">
                  <c:v>4/2007</c:v>
                </c:pt>
                <c:pt idx="52">
                  <c:v>5/2007</c:v>
                </c:pt>
                <c:pt idx="53">
                  <c:v>6/2007</c:v>
                </c:pt>
                <c:pt idx="54">
                  <c:v>7/2007</c:v>
                </c:pt>
                <c:pt idx="55">
                  <c:v>8/2007</c:v>
                </c:pt>
                <c:pt idx="56">
                  <c:v>9/2007</c:v>
                </c:pt>
                <c:pt idx="57">
                  <c:v>10/2007</c:v>
                </c:pt>
                <c:pt idx="58">
                  <c:v>11/2007</c:v>
                </c:pt>
                <c:pt idx="59">
                  <c:v>12/2007</c:v>
                </c:pt>
                <c:pt idx="60">
                  <c:v>1/2008</c:v>
                </c:pt>
                <c:pt idx="61">
                  <c:v>2/2008</c:v>
                </c:pt>
                <c:pt idx="62">
                  <c:v>3/2008</c:v>
                </c:pt>
                <c:pt idx="63">
                  <c:v>4/2008</c:v>
                </c:pt>
                <c:pt idx="64">
                  <c:v>5/2008</c:v>
                </c:pt>
                <c:pt idx="65">
                  <c:v>6/2008</c:v>
                </c:pt>
                <c:pt idx="66">
                  <c:v>7/2008</c:v>
                </c:pt>
                <c:pt idx="67">
                  <c:v>8/2008</c:v>
                </c:pt>
                <c:pt idx="68">
                  <c:v>9/2008</c:v>
                </c:pt>
                <c:pt idx="69">
                  <c:v>10/2008</c:v>
                </c:pt>
                <c:pt idx="70">
                  <c:v>11/2008</c:v>
                </c:pt>
                <c:pt idx="71">
                  <c:v>12/2008</c:v>
                </c:pt>
                <c:pt idx="72">
                  <c:v>1/2009</c:v>
                </c:pt>
                <c:pt idx="73">
                  <c:v>2/2009</c:v>
                </c:pt>
                <c:pt idx="74">
                  <c:v>3/2009</c:v>
                </c:pt>
                <c:pt idx="75">
                  <c:v>4/2009</c:v>
                </c:pt>
                <c:pt idx="76">
                  <c:v>5/2009</c:v>
                </c:pt>
                <c:pt idx="77">
                  <c:v>6/2009</c:v>
                </c:pt>
                <c:pt idx="78">
                  <c:v>7/2009</c:v>
                </c:pt>
                <c:pt idx="79">
                  <c:v>8/2009</c:v>
                </c:pt>
                <c:pt idx="80">
                  <c:v>9/2009</c:v>
                </c:pt>
                <c:pt idx="81">
                  <c:v>10/2009</c:v>
                </c:pt>
                <c:pt idx="82">
                  <c:v>11/2009</c:v>
                </c:pt>
                <c:pt idx="83">
                  <c:v>12/2009</c:v>
                </c:pt>
                <c:pt idx="84">
                  <c:v>1/2010</c:v>
                </c:pt>
                <c:pt idx="85">
                  <c:v>2/2010</c:v>
                </c:pt>
                <c:pt idx="86">
                  <c:v>3/2010</c:v>
                </c:pt>
                <c:pt idx="87">
                  <c:v>4/2010</c:v>
                </c:pt>
                <c:pt idx="88">
                  <c:v>5/2010</c:v>
                </c:pt>
                <c:pt idx="89">
                  <c:v>6/2010</c:v>
                </c:pt>
                <c:pt idx="90">
                  <c:v>7/2010</c:v>
                </c:pt>
                <c:pt idx="91">
                  <c:v>8/2010</c:v>
                </c:pt>
                <c:pt idx="92">
                  <c:v>9/2010</c:v>
                </c:pt>
                <c:pt idx="93">
                  <c:v>10/2010</c:v>
                </c:pt>
                <c:pt idx="94">
                  <c:v>11/2010</c:v>
                </c:pt>
                <c:pt idx="95">
                  <c:v>12/2010</c:v>
                </c:pt>
                <c:pt idx="96">
                  <c:v>1/2011</c:v>
                </c:pt>
                <c:pt idx="97">
                  <c:v>2/2011</c:v>
                </c:pt>
                <c:pt idx="98">
                  <c:v>3/2011</c:v>
                </c:pt>
                <c:pt idx="99">
                  <c:v>4/2011</c:v>
                </c:pt>
                <c:pt idx="100">
                  <c:v>5/2011</c:v>
                </c:pt>
                <c:pt idx="101">
                  <c:v>6/2011</c:v>
                </c:pt>
                <c:pt idx="102">
                  <c:v>7/2011</c:v>
                </c:pt>
                <c:pt idx="103">
                  <c:v>8/2011</c:v>
                </c:pt>
                <c:pt idx="104">
                  <c:v>9/2011</c:v>
                </c:pt>
                <c:pt idx="105">
                  <c:v>10/2011</c:v>
                </c:pt>
                <c:pt idx="106">
                  <c:v>11/2011</c:v>
                </c:pt>
                <c:pt idx="107">
                  <c:v>12/2011</c:v>
                </c:pt>
                <c:pt idx="108">
                  <c:v>1/2012</c:v>
                </c:pt>
                <c:pt idx="109">
                  <c:v>2/2012</c:v>
                </c:pt>
                <c:pt idx="110">
                  <c:v>3/2012</c:v>
                </c:pt>
                <c:pt idx="111">
                  <c:v>4/2012</c:v>
                </c:pt>
                <c:pt idx="112">
                  <c:v>5/2012</c:v>
                </c:pt>
                <c:pt idx="113">
                  <c:v>6/2012</c:v>
                </c:pt>
                <c:pt idx="114">
                  <c:v>7/2012</c:v>
                </c:pt>
                <c:pt idx="115">
                  <c:v>8/2012</c:v>
                </c:pt>
                <c:pt idx="116">
                  <c:v>9/2012</c:v>
                </c:pt>
                <c:pt idx="117">
                  <c:v>10/2012</c:v>
                </c:pt>
                <c:pt idx="118">
                  <c:v>11/2012</c:v>
                </c:pt>
                <c:pt idx="119">
                  <c:v>12/2012</c:v>
                </c:pt>
                <c:pt idx="120">
                  <c:v>1/2013</c:v>
                </c:pt>
                <c:pt idx="121">
                  <c:v>2/2013</c:v>
                </c:pt>
                <c:pt idx="122">
                  <c:v>3/2013</c:v>
                </c:pt>
                <c:pt idx="123">
                  <c:v>4/2013</c:v>
                </c:pt>
                <c:pt idx="124">
                  <c:v>5/2013</c:v>
                </c:pt>
                <c:pt idx="125">
                  <c:v>6/2013</c:v>
                </c:pt>
                <c:pt idx="126">
                  <c:v>7/2013</c:v>
                </c:pt>
                <c:pt idx="127">
                  <c:v>8/2013</c:v>
                </c:pt>
                <c:pt idx="128">
                  <c:v>9/2013</c:v>
                </c:pt>
                <c:pt idx="129">
                  <c:v>10/2013</c:v>
                </c:pt>
                <c:pt idx="130">
                  <c:v>11/2013</c:v>
                </c:pt>
                <c:pt idx="131">
                  <c:v>12/2013</c:v>
                </c:pt>
                <c:pt idx="132">
                  <c:v>1/2014</c:v>
                </c:pt>
                <c:pt idx="133">
                  <c:v>2/2014</c:v>
                </c:pt>
                <c:pt idx="134">
                  <c:v>3/2014</c:v>
                </c:pt>
                <c:pt idx="135">
                  <c:v>4/2014</c:v>
                </c:pt>
                <c:pt idx="136">
                  <c:v>5/2014</c:v>
                </c:pt>
                <c:pt idx="137">
                  <c:v>6/2014</c:v>
                </c:pt>
                <c:pt idx="138">
                  <c:v>7/2014</c:v>
                </c:pt>
                <c:pt idx="139">
                  <c:v>8/2014</c:v>
                </c:pt>
                <c:pt idx="140">
                  <c:v>9/2014</c:v>
                </c:pt>
                <c:pt idx="141">
                  <c:v>10/2014</c:v>
                </c:pt>
                <c:pt idx="142">
                  <c:v>11/2014</c:v>
                </c:pt>
                <c:pt idx="143">
                  <c:v>12/2014</c:v>
                </c:pt>
                <c:pt idx="144">
                  <c:v>1/2015</c:v>
                </c:pt>
                <c:pt idx="145">
                  <c:v>2/2015</c:v>
                </c:pt>
                <c:pt idx="146">
                  <c:v>3/2015</c:v>
                </c:pt>
                <c:pt idx="147">
                  <c:v>4/2015</c:v>
                </c:pt>
                <c:pt idx="148">
                  <c:v>5/2015</c:v>
                </c:pt>
                <c:pt idx="149">
                  <c:v>6/2015</c:v>
                </c:pt>
                <c:pt idx="150">
                  <c:v>7/2015</c:v>
                </c:pt>
                <c:pt idx="151">
                  <c:v>8/2015</c:v>
                </c:pt>
                <c:pt idx="152">
                  <c:v>9/2015</c:v>
                </c:pt>
                <c:pt idx="153">
                  <c:v>10/2015</c:v>
                </c:pt>
                <c:pt idx="154">
                  <c:v>11/2015</c:v>
                </c:pt>
                <c:pt idx="155">
                  <c:v>12/2015</c:v>
                </c:pt>
                <c:pt idx="156">
                  <c:v>1/2016</c:v>
                </c:pt>
                <c:pt idx="157">
                  <c:v>2/2016</c:v>
                </c:pt>
                <c:pt idx="158">
                  <c:v>3/2016</c:v>
                </c:pt>
                <c:pt idx="159">
                  <c:v>4/2016</c:v>
                </c:pt>
                <c:pt idx="160">
                  <c:v>5/2016</c:v>
                </c:pt>
                <c:pt idx="161">
                  <c:v>6/2016</c:v>
                </c:pt>
                <c:pt idx="162">
                  <c:v>7/2016</c:v>
                </c:pt>
                <c:pt idx="163">
                  <c:v>8/2016</c:v>
                </c:pt>
                <c:pt idx="164">
                  <c:v>9/2016</c:v>
                </c:pt>
                <c:pt idx="165">
                  <c:v>10/2016</c:v>
                </c:pt>
                <c:pt idx="166">
                  <c:v>11/2016</c:v>
                </c:pt>
                <c:pt idx="167">
                  <c:v>12/2016</c:v>
                </c:pt>
                <c:pt idx="168">
                  <c:v>1/2017</c:v>
                </c:pt>
                <c:pt idx="169">
                  <c:v>2/2017</c:v>
                </c:pt>
                <c:pt idx="170">
                  <c:v>3/2017</c:v>
                </c:pt>
                <c:pt idx="171">
                  <c:v>4/2017</c:v>
                </c:pt>
                <c:pt idx="172">
                  <c:v>5/2017</c:v>
                </c:pt>
                <c:pt idx="173">
                  <c:v>6/2017</c:v>
                </c:pt>
                <c:pt idx="174">
                  <c:v>7/2017</c:v>
                </c:pt>
                <c:pt idx="175">
                  <c:v>8/2017</c:v>
                </c:pt>
                <c:pt idx="176">
                  <c:v>9/2017</c:v>
                </c:pt>
                <c:pt idx="177">
                  <c:v>10/2017</c:v>
                </c:pt>
                <c:pt idx="178">
                  <c:v>11/2017</c:v>
                </c:pt>
                <c:pt idx="179">
                  <c:v>12/2017</c:v>
                </c:pt>
                <c:pt idx="180">
                  <c:v>1/2018</c:v>
                </c:pt>
                <c:pt idx="181">
                  <c:v>2/2018</c:v>
                </c:pt>
                <c:pt idx="182">
                  <c:v>3/2018</c:v>
                </c:pt>
                <c:pt idx="183">
                  <c:v>4/2018</c:v>
                </c:pt>
              </c:strCache>
            </c:strRef>
          </c:cat>
          <c:val>
            <c:numRef>
              <c:f>CCI!$C$112:$C$295</c:f>
              <c:numCache>
                <c:formatCode>General</c:formatCode>
                <c:ptCount val="184"/>
              </c:numCache>
            </c:numRef>
          </c:val>
          <c:smooth val="0"/>
          <c:extLst>
            <c:ext xmlns:c16="http://schemas.microsoft.com/office/drawing/2014/chart" uri="{C3380CC4-5D6E-409C-BE32-E72D297353CC}">
              <c16:uniqueId val="{00000001-1B02-48ED-97A5-92D0F58AB5A6}"/>
            </c:ext>
          </c:extLst>
        </c:ser>
        <c:ser>
          <c:idx val="2"/>
          <c:order val="2"/>
          <c:spPr>
            <a:ln w="12700" cap="rnd" cmpd="sng" algn="ctr">
              <a:solidFill>
                <a:srgbClr val="00FF00"/>
              </a:solidFill>
              <a:prstDash val="solid"/>
              <a:round/>
            </a:ln>
          </c:spPr>
          <c:marker>
            <c:symbol val="none"/>
          </c:marker>
          <c:cat>
            <c:strRef>
              <c:f>CCI!$A$112:$A$295</c:f>
              <c:strCache>
                <c:ptCount val="184"/>
                <c:pt idx="0">
                  <c:v>1/2003</c:v>
                </c:pt>
                <c:pt idx="1">
                  <c:v>2/2003</c:v>
                </c:pt>
                <c:pt idx="2">
                  <c:v>3/2003</c:v>
                </c:pt>
                <c:pt idx="3">
                  <c:v>4/2003</c:v>
                </c:pt>
                <c:pt idx="4">
                  <c:v>5/2003</c:v>
                </c:pt>
                <c:pt idx="5">
                  <c:v>6/2003</c:v>
                </c:pt>
                <c:pt idx="6">
                  <c:v>7/2003</c:v>
                </c:pt>
                <c:pt idx="7">
                  <c:v>8/2003</c:v>
                </c:pt>
                <c:pt idx="8">
                  <c:v>9/2003</c:v>
                </c:pt>
                <c:pt idx="9">
                  <c:v>10/2003</c:v>
                </c:pt>
                <c:pt idx="10">
                  <c:v>11/2003</c:v>
                </c:pt>
                <c:pt idx="11">
                  <c:v>12/2003</c:v>
                </c:pt>
                <c:pt idx="12">
                  <c:v>1/2004</c:v>
                </c:pt>
                <c:pt idx="13">
                  <c:v>2/2004</c:v>
                </c:pt>
                <c:pt idx="14">
                  <c:v>3/2004</c:v>
                </c:pt>
                <c:pt idx="15">
                  <c:v>4/2004</c:v>
                </c:pt>
                <c:pt idx="16">
                  <c:v>5/2004</c:v>
                </c:pt>
                <c:pt idx="17">
                  <c:v>6/2004</c:v>
                </c:pt>
                <c:pt idx="18">
                  <c:v>7/2004</c:v>
                </c:pt>
                <c:pt idx="19">
                  <c:v>8/2004</c:v>
                </c:pt>
                <c:pt idx="20">
                  <c:v>9/2004</c:v>
                </c:pt>
                <c:pt idx="21">
                  <c:v>10/2004</c:v>
                </c:pt>
                <c:pt idx="22">
                  <c:v>11/2004</c:v>
                </c:pt>
                <c:pt idx="23">
                  <c:v>12/2004</c:v>
                </c:pt>
                <c:pt idx="24">
                  <c:v>1/2005</c:v>
                </c:pt>
                <c:pt idx="25">
                  <c:v>2/2005</c:v>
                </c:pt>
                <c:pt idx="26">
                  <c:v>3/2005</c:v>
                </c:pt>
                <c:pt idx="27">
                  <c:v>4/2005</c:v>
                </c:pt>
                <c:pt idx="28">
                  <c:v>5/2005</c:v>
                </c:pt>
                <c:pt idx="29">
                  <c:v>6/2005</c:v>
                </c:pt>
                <c:pt idx="30">
                  <c:v>7/2005</c:v>
                </c:pt>
                <c:pt idx="31">
                  <c:v>8/2005</c:v>
                </c:pt>
                <c:pt idx="32">
                  <c:v>9/2005</c:v>
                </c:pt>
                <c:pt idx="33">
                  <c:v>10/2005</c:v>
                </c:pt>
                <c:pt idx="34">
                  <c:v>11/2005</c:v>
                </c:pt>
                <c:pt idx="35">
                  <c:v>12/2005</c:v>
                </c:pt>
                <c:pt idx="36">
                  <c:v>1/2006</c:v>
                </c:pt>
                <c:pt idx="37">
                  <c:v>2/2006</c:v>
                </c:pt>
                <c:pt idx="38">
                  <c:v>3/2006</c:v>
                </c:pt>
                <c:pt idx="39">
                  <c:v>4/2006</c:v>
                </c:pt>
                <c:pt idx="40">
                  <c:v>5/2006</c:v>
                </c:pt>
                <c:pt idx="41">
                  <c:v>6/2006</c:v>
                </c:pt>
                <c:pt idx="42">
                  <c:v>7/2006</c:v>
                </c:pt>
                <c:pt idx="43">
                  <c:v>8/2006</c:v>
                </c:pt>
                <c:pt idx="44">
                  <c:v>9/2006</c:v>
                </c:pt>
                <c:pt idx="45">
                  <c:v>10/2006</c:v>
                </c:pt>
                <c:pt idx="46">
                  <c:v>11/2006</c:v>
                </c:pt>
                <c:pt idx="47">
                  <c:v>12/2006</c:v>
                </c:pt>
                <c:pt idx="48">
                  <c:v>1/2007</c:v>
                </c:pt>
                <c:pt idx="49">
                  <c:v>2/2007</c:v>
                </c:pt>
                <c:pt idx="50">
                  <c:v>3/2007</c:v>
                </c:pt>
                <c:pt idx="51">
                  <c:v>4/2007</c:v>
                </c:pt>
                <c:pt idx="52">
                  <c:v>5/2007</c:v>
                </c:pt>
                <c:pt idx="53">
                  <c:v>6/2007</c:v>
                </c:pt>
                <c:pt idx="54">
                  <c:v>7/2007</c:v>
                </c:pt>
                <c:pt idx="55">
                  <c:v>8/2007</c:v>
                </c:pt>
                <c:pt idx="56">
                  <c:v>9/2007</c:v>
                </c:pt>
                <c:pt idx="57">
                  <c:v>10/2007</c:v>
                </c:pt>
                <c:pt idx="58">
                  <c:v>11/2007</c:v>
                </c:pt>
                <c:pt idx="59">
                  <c:v>12/2007</c:v>
                </c:pt>
                <c:pt idx="60">
                  <c:v>1/2008</c:v>
                </c:pt>
                <c:pt idx="61">
                  <c:v>2/2008</c:v>
                </c:pt>
                <c:pt idx="62">
                  <c:v>3/2008</c:v>
                </c:pt>
                <c:pt idx="63">
                  <c:v>4/2008</c:v>
                </c:pt>
                <c:pt idx="64">
                  <c:v>5/2008</c:v>
                </c:pt>
                <c:pt idx="65">
                  <c:v>6/2008</c:v>
                </c:pt>
                <c:pt idx="66">
                  <c:v>7/2008</c:v>
                </c:pt>
                <c:pt idx="67">
                  <c:v>8/2008</c:v>
                </c:pt>
                <c:pt idx="68">
                  <c:v>9/2008</c:v>
                </c:pt>
                <c:pt idx="69">
                  <c:v>10/2008</c:v>
                </c:pt>
                <c:pt idx="70">
                  <c:v>11/2008</c:v>
                </c:pt>
                <c:pt idx="71">
                  <c:v>12/2008</c:v>
                </c:pt>
                <c:pt idx="72">
                  <c:v>1/2009</c:v>
                </c:pt>
                <c:pt idx="73">
                  <c:v>2/2009</c:v>
                </c:pt>
                <c:pt idx="74">
                  <c:v>3/2009</c:v>
                </c:pt>
                <c:pt idx="75">
                  <c:v>4/2009</c:v>
                </c:pt>
                <c:pt idx="76">
                  <c:v>5/2009</c:v>
                </c:pt>
                <c:pt idx="77">
                  <c:v>6/2009</c:v>
                </c:pt>
                <c:pt idx="78">
                  <c:v>7/2009</c:v>
                </c:pt>
                <c:pt idx="79">
                  <c:v>8/2009</c:v>
                </c:pt>
                <c:pt idx="80">
                  <c:v>9/2009</c:v>
                </c:pt>
                <c:pt idx="81">
                  <c:v>10/2009</c:v>
                </c:pt>
                <c:pt idx="82">
                  <c:v>11/2009</c:v>
                </c:pt>
                <c:pt idx="83">
                  <c:v>12/2009</c:v>
                </c:pt>
                <c:pt idx="84">
                  <c:v>1/2010</c:v>
                </c:pt>
                <c:pt idx="85">
                  <c:v>2/2010</c:v>
                </c:pt>
                <c:pt idx="86">
                  <c:v>3/2010</c:v>
                </c:pt>
                <c:pt idx="87">
                  <c:v>4/2010</c:v>
                </c:pt>
                <c:pt idx="88">
                  <c:v>5/2010</c:v>
                </c:pt>
                <c:pt idx="89">
                  <c:v>6/2010</c:v>
                </c:pt>
                <c:pt idx="90">
                  <c:v>7/2010</c:v>
                </c:pt>
                <c:pt idx="91">
                  <c:v>8/2010</c:v>
                </c:pt>
                <c:pt idx="92">
                  <c:v>9/2010</c:v>
                </c:pt>
                <c:pt idx="93">
                  <c:v>10/2010</c:v>
                </c:pt>
                <c:pt idx="94">
                  <c:v>11/2010</c:v>
                </c:pt>
                <c:pt idx="95">
                  <c:v>12/2010</c:v>
                </c:pt>
                <c:pt idx="96">
                  <c:v>1/2011</c:v>
                </c:pt>
                <c:pt idx="97">
                  <c:v>2/2011</c:v>
                </c:pt>
                <c:pt idx="98">
                  <c:v>3/2011</c:v>
                </c:pt>
                <c:pt idx="99">
                  <c:v>4/2011</c:v>
                </c:pt>
                <c:pt idx="100">
                  <c:v>5/2011</c:v>
                </c:pt>
                <c:pt idx="101">
                  <c:v>6/2011</c:v>
                </c:pt>
                <c:pt idx="102">
                  <c:v>7/2011</c:v>
                </c:pt>
                <c:pt idx="103">
                  <c:v>8/2011</c:v>
                </c:pt>
                <c:pt idx="104">
                  <c:v>9/2011</c:v>
                </c:pt>
                <c:pt idx="105">
                  <c:v>10/2011</c:v>
                </c:pt>
                <c:pt idx="106">
                  <c:v>11/2011</c:v>
                </c:pt>
                <c:pt idx="107">
                  <c:v>12/2011</c:v>
                </c:pt>
                <c:pt idx="108">
                  <c:v>1/2012</c:v>
                </c:pt>
                <c:pt idx="109">
                  <c:v>2/2012</c:v>
                </c:pt>
                <c:pt idx="110">
                  <c:v>3/2012</c:v>
                </c:pt>
                <c:pt idx="111">
                  <c:v>4/2012</c:v>
                </c:pt>
                <c:pt idx="112">
                  <c:v>5/2012</c:v>
                </c:pt>
                <c:pt idx="113">
                  <c:v>6/2012</c:v>
                </c:pt>
                <c:pt idx="114">
                  <c:v>7/2012</c:v>
                </c:pt>
                <c:pt idx="115">
                  <c:v>8/2012</c:v>
                </c:pt>
                <c:pt idx="116">
                  <c:v>9/2012</c:v>
                </c:pt>
                <c:pt idx="117">
                  <c:v>10/2012</c:v>
                </c:pt>
                <c:pt idx="118">
                  <c:v>11/2012</c:v>
                </c:pt>
                <c:pt idx="119">
                  <c:v>12/2012</c:v>
                </c:pt>
                <c:pt idx="120">
                  <c:v>1/2013</c:v>
                </c:pt>
                <c:pt idx="121">
                  <c:v>2/2013</c:v>
                </c:pt>
                <c:pt idx="122">
                  <c:v>3/2013</c:v>
                </c:pt>
                <c:pt idx="123">
                  <c:v>4/2013</c:v>
                </c:pt>
                <c:pt idx="124">
                  <c:v>5/2013</c:v>
                </c:pt>
                <c:pt idx="125">
                  <c:v>6/2013</c:v>
                </c:pt>
                <c:pt idx="126">
                  <c:v>7/2013</c:v>
                </c:pt>
                <c:pt idx="127">
                  <c:v>8/2013</c:v>
                </c:pt>
                <c:pt idx="128">
                  <c:v>9/2013</c:v>
                </c:pt>
                <c:pt idx="129">
                  <c:v>10/2013</c:v>
                </c:pt>
                <c:pt idx="130">
                  <c:v>11/2013</c:v>
                </c:pt>
                <c:pt idx="131">
                  <c:v>12/2013</c:v>
                </c:pt>
                <c:pt idx="132">
                  <c:v>1/2014</c:v>
                </c:pt>
                <c:pt idx="133">
                  <c:v>2/2014</c:v>
                </c:pt>
                <c:pt idx="134">
                  <c:v>3/2014</c:v>
                </c:pt>
                <c:pt idx="135">
                  <c:v>4/2014</c:v>
                </c:pt>
                <c:pt idx="136">
                  <c:v>5/2014</c:v>
                </c:pt>
                <c:pt idx="137">
                  <c:v>6/2014</c:v>
                </c:pt>
                <c:pt idx="138">
                  <c:v>7/2014</c:v>
                </c:pt>
                <c:pt idx="139">
                  <c:v>8/2014</c:v>
                </c:pt>
                <c:pt idx="140">
                  <c:v>9/2014</c:v>
                </c:pt>
                <c:pt idx="141">
                  <c:v>10/2014</c:v>
                </c:pt>
                <c:pt idx="142">
                  <c:v>11/2014</c:v>
                </c:pt>
                <c:pt idx="143">
                  <c:v>12/2014</c:v>
                </c:pt>
                <c:pt idx="144">
                  <c:v>1/2015</c:v>
                </c:pt>
                <c:pt idx="145">
                  <c:v>2/2015</c:v>
                </c:pt>
                <c:pt idx="146">
                  <c:v>3/2015</c:v>
                </c:pt>
                <c:pt idx="147">
                  <c:v>4/2015</c:v>
                </c:pt>
                <c:pt idx="148">
                  <c:v>5/2015</c:v>
                </c:pt>
                <c:pt idx="149">
                  <c:v>6/2015</c:v>
                </c:pt>
                <c:pt idx="150">
                  <c:v>7/2015</c:v>
                </c:pt>
                <c:pt idx="151">
                  <c:v>8/2015</c:v>
                </c:pt>
                <c:pt idx="152">
                  <c:v>9/2015</c:v>
                </c:pt>
                <c:pt idx="153">
                  <c:v>10/2015</c:v>
                </c:pt>
                <c:pt idx="154">
                  <c:v>11/2015</c:v>
                </c:pt>
                <c:pt idx="155">
                  <c:v>12/2015</c:v>
                </c:pt>
                <c:pt idx="156">
                  <c:v>1/2016</c:v>
                </c:pt>
                <c:pt idx="157">
                  <c:v>2/2016</c:v>
                </c:pt>
                <c:pt idx="158">
                  <c:v>3/2016</c:v>
                </c:pt>
                <c:pt idx="159">
                  <c:v>4/2016</c:v>
                </c:pt>
                <c:pt idx="160">
                  <c:v>5/2016</c:v>
                </c:pt>
                <c:pt idx="161">
                  <c:v>6/2016</c:v>
                </c:pt>
                <c:pt idx="162">
                  <c:v>7/2016</c:v>
                </c:pt>
                <c:pt idx="163">
                  <c:v>8/2016</c:v>
                </c:pt>
                <c:pt idx="164">
                  <c:v>9/2016</c:v>
                </c:pt>
                <c:pt idx="165">
                  <c:v>10/2016</c:v>
                </c:pt>
                <c:pt idx="166">
                  <c:v>11/2016</c:v>
                </c:pt>
                <c:pt idx="167">
                  <c:v>12/2016</c:v>
                </c:pt>
                <c:pt idx="168">
                  <c:v>1/2017</c:v>
                </c:pt>
                <c:pt idx="169">
                  <c:v>2/2017</c:v>
                </c:pt>
                <c:pt idx="170">
                  <c:v>3/2017</c:v>
                </c:pt>
                <c:pt idx="171">
                  <c:v>4/2017</c:v>
                </c:pt>
                <c:pt idx="172">
                  <c:v>5/2017</c:v>
                </c:pt>
                <c:pt idx="173">
                  <c:v>6/2017</c:v>
                </c:pt>
                <c:pt idx="174">
                  <c:v>7/2017</c:v>
                </c:pt>
                <c:pt idx="175">
                  <c:v>8/2017</c:v>
                </c:pt>
                <c:pt idx="176">
                  <c:v>9/2017</c:v>
                </c:pt>
                <c:pt idx="177">
                  <c:v>10/2017</c:v>
                </c:pt>
                <c:pt idx="178">
                  <c:v>11/2017</c:v>
                </c:pt>
                <c:pt idx="179">
                  <c:v>12/2017</c:v>
                </c:pt>
                <c:pt idx="180">
                  <c:v>1/2018</c:v>
                </c:pt>
                <c:pt idx="181">
                  <c:v>2/2018</c:v>
                </c:pt>
                <c:pt idx="182">
                  <c:v>3/2018</c:v>
                </c:pt>
                <c:pt idx="183">
                  <c:v>4/2018</c:v>
                </c:pt>
              </c:strCache>
            </c:strRef>
          </c:cat>
          <c:val>
            <c:numRef>
              <c:f>CCI!$D$112:$D$295</c:f>
              <c:numCache>
                <c:formatCode>General</c:formatCode>
                <c:ptCount val="184"/>
              </c:numCache>
            </c:numRef>
          </c:val>
          <c:smooth val="0"/>
          <c:extLst>
            <c:ext xmlns:c16="http://schemas.microsoft.com/office/drawing/2014/chart" uri="{C3380CC4-5D6E-409C-BE32-E72D297353CC}">
              <c16:uniqueId val="{00000002-1B02-48ED-97A5-92D0F58AB5A6}"/>
            </c:ext>
          </c:extLst>
        </c:ser>
        <c:dLbls>
          <c:showLegendKey val="0"/>
          <c:showVal val="0"/>
          <c:showCatName val="0"/>
          <c:showSerName val="0"/>
          <c:showPercent val="0"/>
          <c:showBubbleSize val="0"/>
        </c:dLbls>
        <c:smooth val="0"/>
        <c:axId val="236167168"/>
        <c:axId val="236168704"/>
      </c:lineChart>
      <c:catAx>
        <c:axId val="236167168"/>
        <c:scaling>
          <c:orientation val="minMax"/>
        </c:scaling>
        <c:delete val="0"/>
        <c:axPos val="b"/>
        <c:numFmt formatCode="d/m/yyyy" sourceLinked="0"/>
        <c:majorTickMark val="in"/>
        <c:minorTickMark val="none"/>
        <c:tickLblPos val="nextTo"/>
        <c:spPr>
          <a:ln w="3175" cap="flat" cmpd="sng" algn="ctr">
            <a:solidFill>
              <a:srgbClr val="000000"/>
            </a:solidFill>
            <a:prstDash val="solid"/>
            <a:round/>
          </a:ln>
        </c:spPr>
        <c:txPr>
          <a:bodyPr rot="-2700000" spcFirstLastPara="0" vertOverflow="ellipsis" vert="horz" wrap="square" anchor="ctr" anchorCtr="1"/>
          <a:lstStyle/>
          <a:p>
            <a:pPr>
              <a:defRPr lang="zh-CN" sz="1200" b="0" i="0" u="none" strike="noStrike" kern="1200" baseline="0">
                <a:solidFill>
                  <a:srgbClr val="000000"/>
                </a:solidFill>
                <a:latin typeface="PMingLiU" panose="02020500000000000000" pitchFamily="1" charset="-120"/>
                <a:ea typeface="PMingLiU" panose="02020500000000000000" pitchFamily="1" charset="-120"/>
                <a:cs typeface="PMingLiU" panose="02020500000000000000" pitchFamily="1" charset="-120"/>
              </a:defRPr>
            </a:pPr>
            <a:endParaRPr lang="zh-HK"/>
          </a:p>
        </c:txPr>
        <c:crossAx val="236168704"/>
        <c:crosses val="autoZero"/>
        <c:auto val="1"/>
        <c:lblAlgn val="ctr"/>
        <c:lblOffset val="100"/>
        <c:tickLblSkip val="10"/>
        <c:noMultiLvlLbl val="0"/>
      </c:catAx>
      <c:valAx>
        <c:axId val="236168704"/>
        <c:scaling>
          <c:orientation val="minMax"/>
          <c:max val="200"/>
        </c:scaling>
        <c:delete val="0"/>
        <c:axPos val="l"/>
        <c:majorGridlines>
          <c:spPr>
            <a:ln w="3175" cap="flat" cmpd="sng" algn="ctr">
              <a:solidFill>
                <a:srgbClr val="000000"/>
              </a:solidFill>
              <a:prstDash val="sysDash"/>
              <a:round/>
            </a:ln>
          </c:spPr>
        </c:majorGridlines>
        <c:numFmt formatCode="_-* #,##0.00_-;\-* #,##0.00_-;_-* &quot;-&quot;_-;_-@_-" sourceLinked="1"/>
        <c:majorTickMark val="in"/>
        <c:minorTickMark val="none"/>
        <c:tickLblPos val="nextTo"/>
        <c:spPr>
          <a:ln w="3175" cap="flat" cmpd="sng" algn="ctr">
            <a:solidFill>
              <a:srgbClr val="000000"/>
            </a:solidFill>
            <a:prstDash val="solid"/>
            <a:round/>
          </a:ln>
        </c:spPr>
        <c:txPr>
          <a:bodyPr rot="0" spcFirstLastPara="0" vertOverflow="ellipsis" vert="horz" wrap="square" anchor="ctr" anchorCtr="1"/>
          <a:lstStyle/>
          <a:p>
            <a:pPr>
              <a:defRPr lang="zh-CN" sz="1200" b="0" i="0" u="none" strike="noStrike" kern="1200" baseline="0">
                <a:solidFill>
                  <a:srgbClr val="000000"/>
                </a:solidFill>
                <a:latin typeface="PMingLiU" panose="02020500000000000000" pitchFamily="1" charset="-120"/>
                <a:ea typeface="PMingLiU" panose="02020500000000000000" pitchFamily="1" charset="-120"/>
                <a:cs typeface="PMingLiU" panose="02020500000000000000" pitchFamily="1" charset="-120"/>
              </a:defRPr>
            </a:pPr>
            <a:endParaRPr lang="zh-HK"/>
          </a:p>
        </c:txPr>
        <c:crossAx val="236167168"/>
        <c:crosses val="autoZero"/>
        <c:crossBetween val="between"/>
        <c:majorUnit val="10"/>
      </c:valAx>
      <c:spPr>
        <a:noFill/>
        <a:ln w="12700">
          <a:solidFill>
            <a:srgbClr val="808080"/>
          </a:solidFill>
          <a:prstDash val="solid"/>
        </a:ln>
      </c:spPr>
    </c:plotArea>
    <c:plotVisOnly val="1"/>
    <c:dispBlanksAs val="gap"/>
    <c:showDLblsOverMax val="0"/>
  </c:chart>
  <c:spPr>
    <a:noFill/>
    <a:ln w="9525" cap="flat" cmpd="sng" algn="ctr">
      <a:noFill/>
      <a:prstDash val="solid"/>
      <a:round/>
    </a:ln>
  </c:spPr>
  <c:txPr>
    <a:bodyPr/>
    <a:lstStyle/>
    <a:p>
      <a:pPr>
        <a:defRPr lang="zh-CN" sz="1200" b="0" i="0" u="none" strike="noStrike" baseline="0">
          <a:solidFill>
            <a:srgbClr val="000000"/>
          </a:solidFill>
          <a:latin typeface="PMingLiU" panose="02020500000000000000" pitchFamily="1" charset="-120"/>
          <a:ea typeface="PMingLiU" panose="02020500000000000000" pitchFamily="1" charset="-120"/>
          <a:cs typeface="PMingLiU" panose="02020500000000000000" pitchFamily="1" charset="-120"/>
        </a:defRPr>
      </a:pPr>
      <a:endParaRPr lang="zh-HK"/>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98475"/>
          </a:xfrm>
          <a:prstGeom prst="rect">
            <a:avLst/>
          </a:prstGeom>
        </p:spPr>
        <p:txBody>
          <a:bodyPr vert="horz" lIns="91440" tIns="45720" rIns="91440" bIns="45720" rtlCol="0"/>
          <a:lstStyle>
            <a:lvl1pPr algn="l">
              <a:defRPr sz="1200"/>
            </a:lvl1pPr>
          </a:lstStyle>
          <a:p>
            <a:endParaRPr lang="zh-HK" altLang="en-US"/>
          </a:p>
        </p:txBody>
      </p:sp>
      <p:sp>
        <p:nvSpPr>
          <p:cNvPr id="3" name="日期版面配置區 2"/>
          <p:cNvSpPr>
            <a:spLocks noGrp="1"/>
          </p:cNvSpPr>
          <p:nvPr>
            <p:ph type="dt" idx="1"/>
          </p:nvPr>
        </p:nvSpPr>
        <p:spPr>
          <a:xfrm>
            <a:off x="3884613" y="0"/>
            <a:ext cx="2971800" cy="498475"/>
          </a:xfrm>
          <a:prstGeom prst="rect">
            <a:avLst/>
          </a:prstGeom>
        </p:spPr>
        <p:txBody>
          <a:bodyPr vert="horz" lIns="91440" tIns="45720" rIns="91440" bIns="45720" rtlCol="0"/>
          <a:lstStyle>
            <a:lvl1pPr algn="r">
              <a:defRPr sz="1200"/>
            </a:lvl1pPr>
          </a:lstStyle>
          <a:p>
            <a:fld id="{072FE212-AB0A-4C4D-859B-362755AC6F42}" type="datetimeFigureOut">
              <a:rPr lang="zh-HK" altLang="en-US" smtClean="0"/>
              <a:t>26/8/2018</a:t>
            </a:fld>
            <a:endParaRPr lang="zh-HK" altLang="en-US"/>
          </a:p>
        </p:txBody>
      </p:sp>
      <p:sp>
        <p:nvSpPr>
          <p:cNvPr id="4" name="投影片影像版面配置區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zh-HK" altLang="en-US"/>
          </a:p>
        </p:txBody>
      </p:sp>
      <p:sp>
        <p:nvSpPr>
          <p:cNvPr id="5" name="備忘稿版面配置區 4"/>
          <p:cNvSpPr>
            <a:spLocks noGrp="1"/>
          </p:cNvSpPr>
          <p:nvPr>
            <p:ph type="body" sz="quarter" idx="3"/>
          </p:nvPr>
        </p:nvSpPr>
        <p:spPr>
          <a:xfrm>
            <a:off x="685800" y="4786313"/>
            <a:ext cx="5486400" cy="3916362"/>
          </a:xfrm>
          <a:prstGeom prst="rect">
            <a:avLst/>
          </a:prstGeom>
        </p:spPr>
        <p:txBody>
          <a:bodyPr vert="horz" lIns="91440" tIns="45720" rIns="91440" bIns="45720" rtlCol="0"/>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6" name="頁尾版面配置區 5"/>
          <p:cNvSpPr>
            <a:spLocks noGrp="1"/>
          </p:cNvSpPr>
          <p:nvPr>
            <p:ph type="ftr" sz="quarter" idx="4"/>
          </p:nvPr>
        </p:nvSpPr>
        <p:spPr>
          <a:xfrm>
            <a:off x="0" y="9447213"/>
            <a:ext cx="2971800" cy="498475"/>
          </a:xfrm>
          <a:prstGeom prst="rect">
            <a:avLst/>
          </a:prstGeom>
        </p:spPr>
        <p:txBody>
          <a:bodyPr vert="horz" lIns="91440" tIns="45720" rIns="91440" bIns="45720" rtlCol="0" anchor="b"/>
          <a:lstStyle>
            <a:lvl1pPr algn="l">
              <a:defRPr sz="1200"/>
            </a:lvl1pPr>
          </a:lstStyle>
          <a:p>
            <a:endParaRPr lang="zh-HK" altLang="en-US"/>
          </a:p>
        </p:txBody>
      </p:sp>
      <p:sp>
        <p:nvSpPr>
          <p:cNvPr id="7" name="投影片編號版面配置區 6"/>
          <p:cNvSpPr>
            <a:spLocks noGrp="1"/>
          </p:cNvSpPr>
          <p:nvPr>
            <p:ph type="sldNum" sz="quarter" idx="5"/>
          </p:nvPr>
        </p:nvSpPr>
        <p:spPr>
          <a:xfrm>
            <a:off x="3884613" y="9447213"/>
            <a:ext cx="2971800" cy="498475"/>
          </a:xfrm>
          <a:prstGeom prst="rect">
            <a:avLst/>
          </a:prstGeom>
        </p:spPr>
        <p:txBody>
          <a:bodyPr vert="horz" lIns="91440" tIns="45720" rIns="91440" bIns="45720" rtlCol="0" anchor="b"/>
          <a:lstStyle>
            <a:lvl1pPr algn="r">
              <a:defRPr sz="1200"/>
            </a:lvl1pPr>
          </a:lstStyle>
          <a:p>
            <a:fld id="{F5FAE146-5C83-4A0B-8F61-D613CC506153}" type="slidenum">
              <a:rPr lang="zh-HK" altLang="en-US" smtClean="0"/>
              <a:t>‹#›</a:t>
            </a:fld>
            <a:endParaRPr lang="zh-HK" altLang="en-US"/>
          </a:p>
        </p:txBody>
      </p:sp>
    </p:spTree>
    <p:extLst>
      <p:ext uri="{BB962C8B-B14F-4D97-AF65-F5344CB8AC3E}">
        <p14:creationId xmlns:p14="http://schemas.microsoft.com/office/powerpoint/2010/main" val="29398803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zh-TW" altLang="en-US"/>
              <a:t>按一下以編輯母片標題樣式</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TW" altLang="en-US"/>
              <a:t>按一下以編輯母片子標題樣式</a:t>
            </a:r>
            <a:endParaRPr lang="en-US" dirty="0"/>
          </a:p>
        </p:txBody>
      </p:sp>
      <p:sp>
        <p:nvSpPr>
          <p:cNvPr id="4" name="Date Placeholder 3"/>
          <p:cNvSpPr>
            <a:spLocks noGrp="1"/>
          </p:cNvSpPr>
          <p:nvPr>
            <p:ph type="dt" sz="half" idx="10"/>
          </p:nvPr>
        </p:nvSpPr>
        <p:spPr/>
        <p:txBody>
          <a:bodyPr/>
          <a:lstStyle/>
          <a:p>
            <a:fld id="{1197AD7C-BD8F-405A-8DA6-961F9BAF57E3}" type="datetime1">
              <a:rPr lang="zh-HK" altLang="en-US" smtClean="0"/>
              <a:t>26/8/2018</a:t>
            </a:fld>
            <a:endParaRPr lang="zh-HK" altLang="en-US"/>
          </a:p>
        </p:txBody>
      </p:sp>
      <p:sp>
        <p:nvSpPr>
          <p:cNvPr id="5" name="Footer Placeholder 4"/>
          <p:cNvSpPr>
            <a:spLocks noGrp="1"/>
          </p:cNvSpPr>
          <p:nvPr>
            <p:ph type="ftr" sz="quarter" idx="11"/>
          </p:nvPr>
        </p:nvSpPr>
        <p:spPr>
          <a:xfrm>
            <a:off x="2416500" y="329307"/>
            <a:ext cx="4973915" cy="309201"/>
          </a:xfrm>
        </p:spPr>
        <p:txBody>
          <a:bodyPr/>
          <a:lstStyle/>
          <a:p>
            <a:endParaRPr lang="zh-HK" altLang="en-US"/>
          </a:p>
        </p:txBody>
      </p:sp>
      <p:sp>
        <p:nvSpPr>
          <p:cNvPr id="6" name="Slide Number Placeholder 5"/>
          <p:cNvSpPr>
            <a:spLocks noGrp="1"/>
          </p:cNvSpPr>
          <p:nvPr>
            <p:ph type="sldNum" sz="quarter" idx="12"/>
          </p:nvPr>
        </p:nvSpPr>
        <p:spPr>
          <a:xfrm>
            <a:off x="1437664" y="798973"/>
            <a:ext cx="811019" cy="503578"/>
          </a:xfrm>
        </p:spPr>
        <p:txBody>
          <a:bodyPr/>
          <a:lstStyle/>
          <a:p>
            <a:fld id="{8B81DBAA-6A6C-48E0-BD85-D374A9AFC472}" type="slidenum">
              <a:rPr lang="zh-HK" altLang="en-US" smtClean="0"/>
              <a:t>‹#›</a:t>
            </a:fld>
            <a:endParaRPr lang="zh-HK" alt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480815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內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a:t>按一下以編輯母片標題樣式</a:t>
            </a:r>
            <a:endParaRPr lang="en-US" dirty="0"/>
          </a:p>
        </p:txBody>
      </p:sp>
      <p:sp>
        <p:nvSpPr>
          <p:cNvPr id="3" name="Content Placeholder 2"/>
          <p:cNvSpPr>
            <a:spLocks noGrp="1"/>
          </p:cNvSpPr>
          <p:nvPr>
            <p:ph idx="1"/>
          </p:nvPr>
        </p:nvSpPr>
        <p:spPr/>
        <p:txBody>
          <a:bodyPr anchor="t"/>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10"/>
          </p:nvPr>
        </p:nvSpPr>
        <p:spPr/>
        <p:txBody>
          <a:bodyPr/>
          <a:lstStyle/>
          <a:p>
            <a:fld id="{5A2B5075-7CC4-4319-8D35-DAA8101D6456}" type="datetime1">
              <a:rPr lang="zh-HK" altLang="en-US" smtClean="0"/>
              <a:t>26/8/2018</a:t>
            </a:fld>
            <a:endParaRPr lang="zh-HK" altLang="en-US"/>
          </a:p>
        </p:txBody>
      </p:sp>
      <p:sp>
        <p:nvSpPr>
          <p:cNvPr id="5" name="Footer Placeholder 4"/>
          <p:cNvSpPr>
            <a:spLocks noGrp="1"/>
          </p:cNvSpPr>
          <p:nvPr>
            <p:ph type="ftr" sz="quarter" idx="11"/>
          </p:nvPr>
        </p:nvSpPr>
        <p:spPr/>
        <p:txBody>
          <a:bodyPr/>
          <a:lstStyle/>
          <a:p>
            <a:endParaRPr lang="zh-HK" altLang="en-US"/>
          </a:p>
        </p:txBody>
      </p:sp>
      <p:sp>
        <p:nvSpPr>
          <p:cNvPr id="6" name="Slide Number Placeholder 5"/>
          <p:cNvSpPr>
            <a:spLocks noGrp="1"/>
          </p:cNvSpPr>
          <p:nvPr>
            <p:ph type="sldNum" sz="quarter" idx="12"/>
          </p:nvPr>
        </p:nvSpPr>
        <p:spPr/>
        <p:txBody>
          <a:bodyPr/>
          <a:lstStyle/>
          <a:p>
            <a:fld id="{8B81DBAA-6A6C-48E0-BD85-D374A9AFC472}" type="slidenum">
              <a:rPr lang="zh-HK" altLang="en-US" smtClean="0"/>
              <a:t>‹#›</a:t>
            </a:fld>
            <a:endParaRPr lang="zh-HK" alt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79882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zh-TW" altLang="en-US"/>
              <a:t>按一下以編輯母片標題樣式</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TW" altLang="en-US"/>
              <a:t>編輯母片文字樣式</a:t>
            </a:r>
          </a:p>
        </p:txBody>
      </p:sp>
      <p:sp>
        <p:nvSpPr>
          <p:cNvPr id="4" name="Date Placeholder 3"/>
          <p:cNvSpPr>
            <a:spLocks noGrp="1"/>
          </p:cNvSpPr>
          <p:nvPr>
            <p:ph type="dt" sz="half" idx="10"/>
          </p:nvPr>
        </p:nvSpPr>
        <p:spPr/>
        <p:txBody>
          <a:bodyPr/>
          <a:lstStyle/>
          <a:p>
            <a:fld id="{CDBDD219-E7F8-45DD-88CF-820347ABAB47}" type="datetime1">
              <a:rPr lang="zh-HK" altLang="en-US" smtClean="0"/>
              <a:t>26/8/2018</a:t>
            </a:fld>
            <a:endParaRPr lang="zh-HK" altLang="en-US"/>
          </a:p>
        </p:txBody>
      </p:sp>
      <p:sp>
        <p:nvSpPr>
          <p:cNvPr id="5" name="Footer Placeholder 4"/>
          <p:cNvSpPr>
            <a:spLocks noGrp="1"/>
          </p:cNvSpPr>
          <p:nvPr>
            <p:ph type="ftr" sz="quarter" idx="11"/>
          </p:nvPr>
        </p:nvSpPr>
        <p:spPr/>
        <p:txBody>
          <a:bodyPr/>
          <a:lstStyle/>
          <a:p>
            <a:endParaRPr lang="zh-HK" altLang="en-US"/>
          </a:p>
        </p:txBody>
      </p:sp>
      <p:sp>
        <p:nvSpPr>
          <p:cNvPr id="6" name="Slide Number Placeholder 5"/>
          <p:cNvSpPr>
            <a:spLocks noGrp="1"/>
          </p:cNvSpPr>
          <p:nvPr>
            <p:ph type="sldNum" sz="quarter" idx="12"/>
          </p:nvPr>
        </p:nvSpPr>
        <p:spPr/>
        <p:txBody>
          <a:bodyPr/>
          <a:lstStyle/>
          <a:p>
            <a:fld id="{8B81DBAA-6A6C-48E0-BD85-D374A9AFC472}" type="slidenum">
              <a:rPr lang="zh-HK" altLang="en-US" smtClean="0"/>
              <a:t>‹#›</a:t>
            </a:fld>
            <a:endParaRPr lang="zh-HK" alt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53096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個內容">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zh-TW" altLang="en-US"/>
              <a:t>按一下以編輯母片標題樣式</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5" name="Date Placeholder 4"/>
          <p:cNvSpPr>
            <a:spLocks noGrp="1"/>
          </p:cNvSpPr>
          <p:nvPr>
            <p:ph type="dt" sz="half" idx="10"/>
          </p:nvPr>
        </p:nvSpPr>
        <p:spPr/>
        <p:txBody>
          <a:bodyPr/>
          <a:lstStyle/>
          <a:p>
            <a:fld id="{020EE321-2F73-4CDF-AC22-AFC920F8104A}" type="datetime1">
              <a:rPr lang="zh-HK" altLang="en-US" smtClean="0"/>
              <a:t>26/8/2018</a:t>
            </a:fld>
            <a:endParaRPr lang="zh-HK" altLang="en-US"/>
          </a:p>
        </p:txBody>
      </p:sp>
      <p:sp>
        <p:nvSpPr>
          <p:cNvPr id="6" name="Footer Placeholder 5"/>
          <p:cNvSpPr>
            <a:spLocks noGrp="1"/>
          </p:cNvSpPr>
          <p:nvPr>
            <p:ph type="ftr" sz="quarter" idx="11"/>
          </p:nvPr>
        </p:nvSpPr>
        <p:spPr/>
        <p:txBody>
          <a:bodyPr/>
          <a:lstStyle/>
          <a:p>
            <a:endParaRPr lang="zh-HK" altLang="en-US"/>
          </a:p>
        </p:txBody>
      </p:sp>
      <p:sp>
        <p:nvSpPr>
          <p:cNvPr id="7" name="Slide Number Placeholder 6"/>
          <p:cNvSpPr>
            <a:spLocks noGrp="1"/>
          </p:cNvSpPr>
          <p:nvPr>
            <p:ph type="sldNum" sz="quarter" idx="12"/>
          </p:nvPr>
        </p:nvSpPr>
        <p:spPr/>
        <p:txBody>
          <a:bodyPr/>
          <a:lstStyle/>
          <a:p>
            <a:fld id="{8B81DBAA-6A6C-48E0-BD85-D374A9AFC472}" type="slidenum">
              <a:rPr lang="zh-HK" altLang="en-US" smtClean="0"/>
              <a:t>‹#›</a:t>
            </a:fld>
            <a:endParaRPr lang="zh-HK" alt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053061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zh-TW" altLang="en-US"/>
              <a:t>按一下以編輯母片標題樣式</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編輯母片文字樣式</a:t>
            </a:r>
          </a:p>
        </p:txBody>
      </p:sp>
      <p:sp>
        <p:nvSpPr>
          <p:cNvPr id="4" name="Content Placeholder 3"/>
          <p:cNvSpPr>
            <a:spLocks noGrp="1"/>
          </p:cNvSpPr>
          <p:nvPr>
            <p:ph sz="half" idx="2"/>
          </p:nvPr>
        </p:nvSpPr>
        <p:spPr>
          <a:xfrm>
            <a:off x="1447191" y="2824269"/>
            <a:ext cx="4645152" cy="2644457"/>
          </a:xfrm>
        </p:spPr>
        <p:txBody>
          <a:body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編輯母片文字樣式</a:t>
            </a:r>
          </a:p>
        </p:txBody>
      </p:sp>
      <p:sp>
        <p:nvSpPr>
          <p:cNvPr id="6" name="Content Placeholder 5"/>
          <p:cNvSpPr>
            <a:spLocks noGrp="1"/>
          </p:cNvSpPr>
          <p:nvPr>
            <p:ph sz="quarter" idx="4"/>
          </p:nvPr>
        </p:nvSpPr>
        <p:spPr>
          <a:xfrm>
            <a:off x="6412362" y="2821491"/>
            <a:ext cx="4645152" cy="2637371"/>
          </a:xfrm>
        </p:spPr>
        <p:txBody>
          <a:bodyP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7" name="Date Placeholder 6"/>
          <p:cNvSpPr>
            <a:spLocks noGrp="1"/>
          </p:cNvSpPr>
          <p:nvPr>
            <p:ph type="dt" sz="half" idx="10"/>
          </p:nvPr>
        </p:nvSpPr>
        <p:spPr/>
        <p:txBody>
          <a:bodyPr/>
          <a:lstStyle/>
          <a:p>
            <a:fld id="{0EF4D61B-FBD2-4F1F-862D-B1F530D0CF38}" type="datetime1">
              <a:rPr lang="zh-HK" altLang="en-US" smtClean="0"/>
              <a:t>26/8/2018</a:t>
            </a:fld>
            <a:endParaRPr lang="zh-HK" altLang="en-US"/>
          </a:p>
        </p:txBody>
      </p:sp>
      <p:sp>
        <p:nvSpPr>
          <p:cNvPr id="8" name="Footer Placeholder 7"/>
          <p:cNvSpPr>
            <a:spLocks noGrp="1"/>
          </p:cNvSpPr>
          <p:nvPr>
            <p:ph type="ftr" sz="quarter" idx="11"/>
          </p:nvPr>
        </p:nvSpPr>
        <p:spPr/>
        <p:txBody>
          <a:bodyPr/>
          <a:lstStyle/>
          <a:p>
            <a:endParaRPr lang="zh-HK" altLang="en-US"/>
          </a:p>
        </p:txBody>
      </p:sp>
      <p:sp>
        <p:nvSpPr>
          <p:cNvPr id="9" name="Slide Number Placeholder 8"/>
          <p:cNvSpPr>
            <a:spLocks noGrp="1"/>
          </p:cNvSpPr>
          <p:nvPr>
            <p:ph type="sldNum" sz="quarter" idx="12"/>
          </p:nvPr>
        </p:nvSpPr>
        <p:spPr/>
        <p:txBody>
          <a:bodyPr/>
          <a:lstStyle/>
          <a:p>
            <a:fld id="{8B81DBAA-6A6C-48E0-BD85-D374A9AFC472}" type="slidenum">
              <a:rPr lang="zh-HK" altLang="en-US" smtClean="0"/>
              <a:t>‹#›</a:t>
            </a:fld>
            <a:endParaRPr lang="zh-HK" alt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35159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a:t>按一下以編輯母片標題樣式</a:t>
            </a:r>
            <a:endParaRPr lang="en-US" dirty="0"/>
          </a:p>
        </p:txBody>
      </p:sp>
      <p:sp>
        <p:nvSpPr>
          <p:cNvPr id="3" name="Date Placeholder 2"/>
          <p:cNvSpPr>
            <a:spLocks noGrp="1"/>
          </p:cNvSpPr>
          <p:nvPr>
            <p:ph type="dt" sz="half" idx="10"/>
          </p:nvPr>
        </p:nvSpPr>
        <p:spPr/>
        <p:txBody>
          <a:bodyPr/>
          <a:lstStyle/>
          <a:p>
            <a:fld id="{A7356A36-DD52-46B7-A88B-0874EF918E9F}" type="datetime1">
              <a:rPr lang="zh-HK" altLang="en-US" smtClean="0"/>
              <a:t>26/8/2018</a:t>
            </a:fld>
            <a:endParaRPr lang="zh-HK" altLang="en-US"/>
          </a:p>
        </p:txBody>
      </p:sp>
      <p:sp>
        <p:nvSpPr>
          <p:cNvPr id="4" name="Footer Placeholder 3"/>
          <p:cNvSpPr>
            <a:spLocks noGrp="1"/>
          </p:cNvSpPr>
          <p:nvPr>
            <p:ph type="ftr" sz="quarter" idx="11"/>
          </p:nvPr>
        </p:nvSpPr>
        <p:spPr/>
        <p:txBody>
          <a:bodyPr/>
          <a:lstStyle/>
          <a:p>
            <a:endParaRPr lang="zh-HK" altLang="en-US"/>
          </a:p>
        </p:txBody>
      </p:sp>
      <p:sp>
        <p:nvSpPr>
          <p:cNvPr id="5" name="Slide Number Placeholder 4"/>
          <p:cNvSpPr>
            <a:spLocks noGrp="1"/>
          </p:cNvSpPr>
          <p:nvPr>
            <p:ph type="sldNum" sz="quarter" idx="12"/>
          </p:nvPr>
        </p:nvSpPr>
        <p:spPr/>
        <p:txBody>
          <a:bodyPr/>
          <a:lstStyle/>
          <a:p>
            <a:fld id="{8B81DBAA-6A6C-48E0-BD85-D374A9AFC472}" type="slidenum">
              <a:rPr lang="zh-HK" altLang="en-US" smtClean="0"/>
              <a:t>‹#›</a:t>
            </a:fld>
            <a:endParaRPr lang="zh-HK" alt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810249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CFE6AF-6133-4044-831D-937D9CFAAD07}" type="datetime1">
              <a:rPr lang="zh-HK" altLang="en-US" smtClean="0"/>
              <a:t>26/8/2018</a:t>
            </a:fld>
            <a:endParaRPr lang="zh-HK" altLang="en-US"/>
          </a:p>
        </p:txBody>
      </p:sp>
      <p:sp>
        <p:nvSpPr>
          <p:cNvPr id="3" name="Footer Placeholder 2"/>
          <p:cNvSpPr>
            <a:spLocks noGrp="1"/>
          </p:cNvSpPr>
          <p:nvPr>
            <p:ph type="ftr" sz="quarter" idx="11"/>
          </p:nvPr>
        </p:nvSpPr>
        <p:spPr/>
        <p:txBody>
          <a:bodyPr/>
          <a:lstStyle/>
          <a:p>
            <a:endParaRPr lang="zh-HK" altLang="en-US"/>
          </a:p>
        </p:txBody>
      </p:sp>
      <p:sp>
        <p:nvSpPr>
          <p:cNvPr id="4" name="Slide Number Placeholder 3"/>
          <p:cNvSpPr>
            <a:spLocks noGrp="1"/>
          </p:cNvSpPr>
          <p:nvPr>
            <p:ph type="sldNum" sz="quarter" idx="12"/>
          </p:nvPr>
        </p:nvSpPr>
        <p:spPr/>
        <p:txBody>
          <a:bodyPr/>
          <a:lstStyle/>
          <a:p>
            <a:fld id="{8B81DBAA-6A6C-48E0-BD85-D374A9AFC472}" type="slidenum">
              <a:rPr lang="zh-HK" altLang="en-US" smtClean="0"/>
              <a:t>‹#›</a:t>
            </a:fld>
            <a:endParaRPr lang="zh-HK" altLang="en-US"/>
          </a:p>
        </p:txBody>
      </p:sp>
    </p:spTree>
    <p:extLst>
      <p:ext uri="{BB962C8B-B14F-4D97-AF65-F5344CB8AC3E}">
        <p14:creationId xmlns:p14="http://schemas.microsoft.com/office/powerpoint/2010/main" val="24339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zh-TW" altLang="en-US"/>
              <a:t>按一下以編輯母片標題樣式</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a:t>編輯母片文字樣式</a:t>
            </a:r>
          </a:p>
        </p:txBody>
      </p:sp>
      <p:sp>
        <p:nvSpPr>
          <p:cNvPr id="5" name="Date Placeholder 4"/>
          <p:cNvSpPr>
            <a:spLocks noGrp="1"/>
          </p:cNvSpPr>
          <p:nvPr>
            <p:ph type="dt" sz="half" idx="10"/>
          </p:nvPr>
        </p:nvSpPr>
        <p:spPr/>
        <p:txBody>
          <a:bodyPr/>
          <a:lstStyle/>
          <a:p>
            <a:fld id="{C71BD23F-05CB-43CE-A582-44B40F99FFFD}" type="datetime1">
              <a:rPr lang="zh-HK" altLang="en-US" smtClean="0"/>
              <a:t>26/8/2018</a:t>
            </a:fld>
            <a:endParaRPr lang="zh-HK" altLang="en-US"/>
          </a:p>
        </p:txBody>
      </p:sp>
      <p:sp>
        <p:nvSpPr>
          <p:cNvPr id="6" name="Footer Placeholder 5"/>
          <p:cNvSpPr>
            <a:spLocks noGrp="1"/>
          </p:cNvSpPr>
          <p:nvPr>
            <p:ph type="ftr" sz="quarter" idx="11"/>
          </p:nvPr>
        </p:nvSpPr>
        <p:spPr/>
        <p:txBody>
          <a:bodyPr/>
          <a:lstStyle/>
          <a:p>
            <a:endParaRPr lang="zh-HK" altLang="en-US"/>
          </a:p>
        </p:txBody>
      </p:sp>
      <p:sp>
        <p:nvSpPr>
          <p:cNvPr id="7" name="Slide Number Placeholder 6"/>
          <p:cNvSpPr>
            <a:spLocks noGrp="1"/>
          </p:cNvSpPr>
          <p:nvPr>
            <p:ph type="sldNum" sz="quarter" idx="12"/>
          </p:nvPr>
        </p:nvSpPr>
        <p:spPr/>
        <p:txBody>
          <a:bodyPr/>
          <a:lstStyle/>
          <a:p>
            <a:fld id="{8B81DBAA-6A6C-48E0-BD85-D374A9AFC472}" type="slidenum">
              <a:rPr lang="zh-HK" altLang="en-US" smtClean="0"/>
              <a:t>‹#›</a:t>
            </a:fld>
            <a:endParaRPr lang="zh-HK" alt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05266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zh-TW" altLang="en-US"/>
              <a:t>按一下以編輯母片標題樣式</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TW" altLang="en-US"/>
              <a:t>按一下圖示以新增圖片</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a:t>編輯母片文字樣式</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C2942F3D-EA1F-41E7-8867-EC6E4818DCA9}" type="datetime1">
              <a:rPr lang="zh-HK" altLang="en-US" smtClean="0"/>
              <a:t>26/8/2018</a:t>
            </a:fld>
            <a:endParaRPr lang="zh-HK" altLang="en-US"/>
          </a:p>
        </p:txBody>
      </p:sp>
      <p:sp>
        <p:nvSpPr>
          <p:cNvPr id="6" name="Footer Placeholder 5"/>
          <p:cNvSpPr>
            <a:spLocks noGrp="1"/>
          </p:cNvSpPr>
          <p:nvPr>
            <p:ph type="ftr" sz="quarter" idx="11"/>
          </p:nvPr>
        </p:nvSpPr>
        <p:spPr>
          <a:xfrm>
            <a:off x="1447382" y="318640"/>
            <a:ext cx="5541004" cy="320931"/>
          </a:xfrm>
        </p:spPr>
        <p:txBody>
          <a:bodyPr/>
          <a:lstStyle/>
          <a:p>
            <a:endParaRPr lang="zh-HK" altLang="en-US"/>
          </a:p>
        </p:txBody>
      </p:sp>
      <p:sp>
        <p:nvSpPr>
          <p:cNvPr id="7" name="Slide Number Placeholder 6"/>
          <p:cNvSpPr>
            <a:spLocks noGrp="1"/>
          </p:cNvSpPr>
          <p:nvPr>
            <p:ph type="sldNum" sz="quarter" idx="12"/>
          </p:nvPr>
        </p:nvSpPr>
        <p:spPr/>
        <p:txBody>
          <a:bodyPr/>
          <a:lstStyle/>
          <a:p>
            <a:fld id="{8B81DBAA-6A6C-48E0-BD85-D374A9AFC472}" type="slidenum">
              <a:rPr lang="zh-HK" altLang="en-US" smtClean="0"/>
              <a:t>‹#›</a:t>
            </a:fld>
            <a:endParaRPr lang="zh-HK" alt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70105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a:t>按一下以編輯母片標題樣式</a:t>
            </a:r>
            <a:endParaRPr lang="en-US" dirty="0"/>
          </a:p>
        </p:txBody>
      </p:sp>
      <p:sp>
        <p:nvSpPr>
          <p:cNvPr id="3" name="Vertical Text Placeholder 2"/>
          <p:cNvSpPr>
            <a:spLocks noGrp="1"/>
          </p:cNvSpPr>
          <p:nvPr>
            <p:ph type="body" orient="vert" idx="1"/>
          </p:nvPr>
        </p:nvSpPr>
        <p:spPr/>
        <p:txBody>
          <a:bodyPr vert="eaVert"/>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10"/>
          </p:nvPr>
        </p:nvSpPr>
        <p:spPr/>
        <p:txBody>
          <a:bodyPr/>
          <a:lstStyle/>
          <a:p>
            <a:fld id="{96FB67F7-BA5E-422D-8421-36D1FD1D7090}" type="datetime1">
              <a:rPr lang="zh-HK" altLang="en-US" smtClean="0"/>
              <a:t>26/8/2018</a:t>
            </a:fld>
            <a:endParaRPr lang="zh-HK" altLang="en-US"/>
          </a:p>
        </p:txBody>
      </p:sp>
      <p:sp>
        <p:nvSpPr>
          <p:cNvPr id="5" name="Footer Placeholder 4"/>
          <p:cNvSpPr>
            <a:spLocks noGrp="1"/>
          </p:cNvSpPr>
          <p:nvPr>
            <p:ph type="ftr" sz="quarter" idx="11"/>
          </p:nvPr>
        </p:nvSpPr>
        <p:spPr/>
        <p:txBody>
          <a:bodyPr/>
          <a:lstStyle/>
          <a:p>
            <a:endParaRPr lang="zh-HK" altLang="en-US"/>
          </a:p>
        </p:txBody>
      </p:sp>
      <p:sp>
        <p:nvSpPr>
          <p:cNvPr id="6" name="Slide Number Placeholder 5"/>
          <p:cNvSpPr>
            <a:spLocks noGrp="1"/>
          </p:cNvSpPr>
          <p:nvPr>
            <p:ph type="sldNum" sz="quarter" idx="12"/>
          </p:nvPr>
        </p:nvSpPr>
        <p:spPr/>
        <p:txBody>
          <a:bodyPr/>
          <a:lstStyle/>
          <a:p>
            <a:fld id="{8B81DBAA-6A6C-48E0-BD85-D374A9AFC472}" type="slidenum">
              <a:rPr lang="zh-HK" altLang="en-US" smtClean="0"/>
              <a:t>‹#›</a:t>
            </a:fld>
            <a:endParaRPr lang="zh-HK" alt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13348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zh-TW" altLang="en-US"/>
              <a:t>按一下以編輯母片標題樣式</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zh-TW" altLang="en-US"/>
              <a:t>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en-US" dirty="0"/>
          </a:p>
        </p:txBody>
      </p:sp>
      <p:sp>
        <p:nvSpPr>
          <p:cNvPr id="4" name="Date Placeholder 3"/>
          <p:cNvSpPr>
            <a:spLocks noGrp="1"/>
          </p:cNvSpPr>
          <p:nvPr>
            <p:ph type="dt" sz="half" idx="10"/>
          </p:nvPr>
        </p:nvSpPr>
        <p:spPr/>
        <p:txBody>
          <a:bodyPr/>
          <a:lstStyle/>
          <a:p>
            <a:fld id="{56F73DEE-25EE-43EA-AAB3-BDE2D536873F}" type="datetime1">
              <a:rPr lang="zh-HK" altLang="en-US" smtClean="0"/>
              <a:t>26/8/2018</a:t>
            </a:fld>
            <a:endParaRPr lang="zh-HK" altLang="en-US"/>
          </a:p>
        </p:txBody>
      </p:sp>
      <p:sp>
        <p:nvSpPr>
          <p:cNvPr id="5" name="Footer Placeholder 4"/>
          <p:cNvSpPr>
            <a:spLocks noGrp="1"/>
          </p:cNvSpPr>
          <p:nvPr>
            <p:ph type="ftr" sz="quarter" idx="11"/>
          </p:nvPr>
        </p:nvSpPr>
        <p:spPr/>
        <p:txBody>
          <a:bodyPr/>
          <a:lstStyle/>
          <a:p>
            <a:endParaRPr lang="zh-HK" altLang="en-US"/>
          </a:p>
        </p:txBody>
      </p:sp>
      <p:sp>
        <p:nvSpPr>
          <p:cNvPr id="6" name="Slide Number Placeholder 5"/>
          <p:cNvSpPr>
            <a:spLocks noGrp="1"/>
          </p:cNvSpPr>
          <p:nvPr>
            <p:ph type="sldNum" sz="quarter" idx="12"/>
          </p:nvPr>
        </p:nvSpPr>
        <p:spPr/>
        <p:txBody>
          <a:bodyPr/>
          <a:lstStyle/>
          <a:p>
            <a:fld id="{8B81DBAA-6A6C-48E0-BD85-D374A9AFC472}" type="slidenum">
              <a:rPr lang="zh-HK" altLang="en-US" smtClean="0"/>
              <a:t>‹#›</a:t>
            </a:fld>
            <a:endParaRPr lang="zh-HK" alt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32142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zh-TW" altLang="en-US"/>
              <a:t>按一下以編輯母片標題樣式</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94E4CCBB-D45F-461A-A4CE-76077D63EC63}" type="datetime1">
              <a:rPr lang="zh-HK" altLang="en-US" smtClean="0"/>
              <a:t>26/8/2018</a:t>
            </a:fld>
            <a:endParaRPr lang="zh-HK" alt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zh-HK" alt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8B81DBAA-6A6C-48E0-BD85-D374A9AFC472}" type="slidenum">
              <a:rPr lang="zh-HK" altLang="en-US" smtClean="0"/>
              <a:t>‹#›</a:t>
            </a:fld>
            <a:endParaRPr lang="zh-HK" alt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792631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www.info.gov.hk/gia/general/200307/03/0703170.htm" TargetMode="External"/><Relationship Id="rId2" Type="http://schemas.openxmlformats.org/officeDocument/2006/relationships/hyperlink" Target="http://www.thebalance.com/qe4-explanation-pros-and-cons-3305532"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www.ourhkfoundation.org.hk/en/insight/18/land"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00646"/>
          </a:xfrm>
        </p:spPr>
        <p:txBody>
          <a:bodyPr>
            <a:normAutofit/>
          </a:bodyPr>
          <a:lstStyle/>
          <a:p>
            <a:pPr algn="ctr"/>
            <a:r>
              <a:rPr lang="en-HK" sz="3200" dirty="0"/>
              <a:t>Assignment cover sheet</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492193387"/>
              </p:ext>
            </p:extLst>
          </p:nvPr>
        </p:nvGraphicFramePr>
        <p:xfrm>
          <a:off x="1017141" y="1109609"/>
          <a:ext cx="10736494" cy="5650787"/>
        </p:xfrm>
        <a:graphic>
          <a:graphicData uri="http://schemas.openxmlformats.org/drawingml/2006/table">
            <a:tbl>
              <a:tblPr firstRow="1" firstCol="1" bandRow="1" bandCol="1">
                <a:tableStyleId>{5C22544A-7EE6-4342-B048-85BDC9FD1C3A}</a:tableStyleId>
              </a:tblPr>
              <a:tblGrid>
                <a:gridCol w="1934942">
                  <a:extLst>
                    <a:ext uri="{9D8B030D-6E8A-4147-A177-3AD203B41FA5}">
                      <a16:colId xmlns:a16="http://schemas.microsoft.com/office/drawing/2014/main" val="3585796138"/>
                    </a:ext>
                  </a:extLst>
                </a:gridCol>
                <a:gridCol w="4015917">
                  <a:extLst>
                    <a:ext uri="{9D8B030D-6E8A-4147-A177-3AD203B41FA5}">
                      <a16:colId xmlns:a16="http://schemas.microsoft.com/office/drawing/2014/main" val="2486563943"/>
                    </a:ext>
                  </a:extLst>
                </a:gridCol>
                <a:gridCol w="2646855">
                  <a:extLst>
                    <a:ext uri="{9D8B030D-6E8A-4147-A177-3AD203B41FA5}">
                      <a16:colId xmlns:a16="http://schemas.microsoft.com/office/drawing/2014/main" val="1404737590"/>
                    </a:ext>
                  </a:extLst>
                </a:gridCol>
                <a:gridCol w="2138780">
                  <a:extLst>
                    <a:ext uri="{9D8B030D-6E8A-4147-A177-3AD203B41FA5}">
                      <a16:colId xmlns:a16="http://schemas.microsoft.com/office/drawing/2014/main" val="3158184362"/>
                    </a:ext>
                  </a:extLst>
                </a:gridCol>
              </a:tblGrid>
              <a:tr h="638039">
                <a:tc>
                  <a:txBody>
                    <a:bodyPr/>
                    <a:lstStyle/>
                    <a:p>
                      <a:pPr algn="just">
                        <a:lnSpc>
                          <a:spcPct val="115000"/>
                        </a:lnSpc>
                        <a:spcBef>
                          <a:spcPts val="600"/>
                        </a:spcBef>
                        <a:spcAft>
                          <a:spcPts val="600"/>
                        </a:spcAft>
                      </a:pPr>
                      <a:r>
                        <a:rPr lang="en-GB" sz="1800">
                          <a:effectLst/>
                        </a:rPr>
                        <a:t>Student name:</a:t>
                      </a:r>
                      <a:endParaRPr lang="en-US" sz="180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800" dirty="0">
                          <a:effectLst/>
                        </a:rPr>
                        <a:t> LAWRENCE LUI</a:t>
                      </a: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800">
                          <a:effectLst/>
                        </a:rPr>
                        <a:t>Student number:</a:t>
                      </a:r>
                      <a:endParaRPr lang="en-US" sz="180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800" dirty="0">
                          <a:effectLst/>
                        </a:rPr>
                        <a:t> 1715378</a:t>
                      </a: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extLst>
                  <a:ext uri="{0D108BD9-81ED-4DB2-BD59-A6C34878D82A}">
                    <a16:rowId xmlns:a16="http://schemas.microsoft.com/office/drawing/2014/main" val="3586591355"/>
                  </a:ext>
                </a:extLst>
              </a:tr>
              <a:tr h="638039">
                <a:tc>
                  <a:txBody>
                    <a:bodyPr/>
                    <a:lstStyle/>
                    <a:p>
                      <a:pPr algn="just">
                        <a:lnSpc>
                          <a:spcPct val="115000"/>
                        </a:lnSpc>
                        <a:spcBef>
                          <a:spcPts val="600"/>
                        </a:spcBef>
                        <a:spcAft>
                          <a:spcPts val="600"/>
                        </a:spcAft>
                      </a:pPr>
                      <a:r>
                        <a:rPr lang="en-GB" sz="1800">
                          <a:effectLst/>
                        </a:rPr>
                        <a:t>Programme:</a:t>
                      </a:r>
                      <a:endParaRPr lang="en-US" sz="180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gridSpan="3">
                  <a:txBody>
                    <a:bodyPr/>
                    <a:lstStyle/>
                    <a:p>
                      <a:pPr algn="just">
                        <a:lnSpc>
                          <a:spcPct val="115000"/>
                        </a:lnSpc>
                        <a:spcBef>
                          <a:spcPts val="600"/>
                        </a:spcBef>
                        <a:spcAft>
                          <a:spcPts val="600"/>
                        </a:spcAft>
                      </a:pPr>
                      <a:r>
                        <a:rPr lang="en-GB" sz="1800" dirty="0">
                          <a:effectLst/>
                        </a:rPr>
                        <a:t>DBA</a:t>
                      </a: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hMerge="1">
                  <a:txBody>
                    <a:bodyPr/>
                    <a:lstStyle/>
                    <a:p>
                      <a:endParaRPr lang="en-HK"/>
                    </a:p>
                  </a:txBody>
                  <a:tcPr/>
                </a:tc>
                <a:tc hMerge="1">
                  <a:txBody>
                    <a:bodyPr/>
                    <a:lstStyle/>
                    <a:p>
                      <a:endParaRPr lang="en-HK"/>
                    </a:p>
                  </a:txBody>
                  <a:tcPr/>
                </a:tc>
                <a:extLst>
                  <a:ext uri="{0D108BD9-81ED-4DB2-BD59-A6C34878D82A}">
                    <a16:rowId xmlns:a16="http://schemas.microsoft.com/office/drawing/2014/main" val="3452909500"/>
                  </a:ext>
                </a:extLst>
              </a:tr>
              <a:tr h="1454179">
                <a:tc>
                  <a:txBody>
                    <a:bodyPr/>
                    <a:lstStyle/>
                    <a:p>
                      <a:pPr algn="just">
                        <a:lnSpc>
                          <a:spcPct val="115000"/>
                        </a:lnSpc>
                        <a:spcBef>
                          <a:spcPts val="600"/>
                        </a:spcBef>
                        <a:spcAft>
                          <a:spcPts val="600"/>
                        </a:spcAft>
                      </a:pPr>
                      <a:r>
                        <a:rPr lang="en-GB" sz="1800">
                          <a:effectLst/>
                        </a:rPr>
                        <a:t>Module:</a:t>
                      </a:r>
                      <a:endParaRPr lang="en-US" sz="180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l">
                        <a:lnSpc>
                          <a:spcPct val="115000"/>
                        </a:lnSpc>
                        <a:spcBef>
                          <a:spcPts val="600"/>
                        </a:spcBef>
                        <a:spcAft>
                          <a:spcPts val="600"/>
                        </a:spcAft>
                      </a:pPr>
                      <a:r>
                        <a:rPr lang="en-US" altLang="zh-CN" sz="1800" dirty="0">
                          <a:effectLst/>
                        </a:rPr>
                        <a:t>Approaches to Research and Academic Communication</a:t>
                      </a:r>
                      <a:endParaRPr lang="en-US" sz="1800" dirty="0">
                        <a:effectLst/>
                      </a:endParaRPr>
                    </a:p>
                    <a:p>
                      <a:pPr algn="just">
                        <a:lnSpc>
                          <a:spcPct val="115000"/>
                        </a:lnSpc>
                        <a:spcBef>
                          <a:spcPts val="600"/>
                        </a:spcBef>
                        <a:spcAft>
                          <a:spcPts val="600"/>
                        </a:spcAft>
                      </a:pPr>
                      <a:r>
                        <a:rPr lang="en-GB" sz="1800" dirty="0">
                          <a:effectLst/>
                        </a:rPr>
                        <a:t> </a:t>
                      </a: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800">
                          <a:effectLst/>
                        </a:rPr>
                        <a:t>Module Level:</a:t>
                      </a:r>
                      <a:endParaRPr lang="en-US" sz="180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800" dirty="0">
                          <a:effectLst/>
                        </a:rPr>
                        <a:t>7</a:t>
                      </a: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extLst>
                  <a:ext uri="{0D108BD9-81ED-4DB2-BD59-A6C34878D82A}">
                    <a16:rowId xmlns:a16="http://schemas.microsoft.com/office/drawing/2014/main" val="1386312435"/>
                  </a:ext>
                </a:extLst>
              </a:tr>
              <a:tr h="1335092">
                <a:tc>
                  <a:txBody>
                    <a:bodyPr/>
                    <a:lstStyle/>
                    <a:p>
                      <a:pPr algn="just">
                        <a:lnSpc>
                          <a:spcPct val="115000"/>
                        </a:lnSpc>
                        <a:spcBef>
                          <a:spcPts val="600"/>
                        </a:spcBef>
                        <a:spcAft>
                          <a:spcPts val="600"/>
                        </a:spcAft>
                      </a:pPr>
                      <a:r>
                        <a:rPr lang="en-GB" sz="1800">
                          <a:effectLst/>
                        </a:rPr>
                        <a:t>Module code:</a:t>
                      </a:r>
                      <a:endParaRPr lang="en-US" sz="180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US" sz="1800" dirty="0">
                          <a:effectLst/>
                        </a:rPr>
                        <a:t>SBPD7001</a:t>
                      </a: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nSpc>
                          <a:spcPct val="115000"/>
                        </a:lnSpc>
                        <a:spcBef>
                          <a:spcPts val="1200"/>
                        </a:spcBef>
                        <a:spcAft>
                          <a:spcPts val="300"/>
                        </a:spcAft>
                      </a:pPr>
                      <a:r>
                        <a:rPr lang="en-GB" sz="1800" dirty="0">
                          <a:effectLst/>
                        </a:rPr>
                        <a:t>Contribution to Overall </a:t>
                      </a:r>
                      <a:endParaRPr lang="en-US" sz="1800" dirty="0">
                        <a:effectLst/>
                      </a:endParaRPr>
                    </a:p>
                    <a:p>
                      <a:pPr>
                        <a:lnSpc>
                          <a:spcPct val="115000"/>
                        </a:lnSpc>
                        <a:spcAft>
                          <a:spcPts val="1000"/>
                        </a:spcAft>
                      </a:pPr>
                      <a:r>
                        <a:rPr lang="en-GB" sz="1800" dirty="0">
                          <a:effectLst/>
                        </a:rPr>
                        <a:t>Module Assessment (%):</a:t>
                      </a: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l">
                        <a:lnSpc>
                          <a:spcPct val="115000"/>
                        </a:lnSpc>
                        <a:spcBef>
                          <a:spcPts val="600"/>
                        </a:spcBef>
                        <a:spcAft>
                          <a:spcPts val="600"/>
                        </a:spcAft>
                      </a:pPr>
                      <a:r>
                        <a:rPr lang="en-GB" sz="1800" dirty="0">
                          <a:effectLst/>
                        </a:rPr>
                        <a:t>20% </a:t>
                      </a: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extLst>
                  <a:ext uri="{0D108BD9-81ED-4DB2-BD59-A6C34878D82A}">
                    <a16:rowId xmlns:a16="http://schemas.microsoft.com/office/drawing/2014/main" val="1556565187"/>
                  </a:ext>
                </a:extLst>
              </a:tr>
              <a:tr h="309360">
                <a:tc>
                  <a:txBody>
                    <a:bodyPr/>
                    <a:lstStyle/>
                    <a:p>
                      <a:pPr algn="just">
                        <a:lnSpc>
                          <a:spcPct val="115000"/>
                        </a:lnSpc>
                        <a:spcBef>
                          <a:spcPts val="600"/>
                        </a:spcBef>
                        <a:spcAft>
                          <a:spcPts val="600"/>
                        </a:spcAft>
                      </a:pPr>
                      <a:r>
                        <a:rPr lang="en-GB" sz="1800">
                          <a:effectLst/>
                        </a:rPr>
                        <a:t>Lecturer:</a:t>
                      </a:r>
                      <a:endParaRPr lang="en-US" sz="180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800" dirty="0" err="1">
                          <a:effectLst/>
                        </a:rPr>
                        <a:t>Dr.</a:t>
                      </a:r>
                      <a:r>
                        <a:rPr lang="en-GB" sz="1800" dirty="0">
                          <a:effectLst/>
                        </a:rPr>
                        <a:t> </a:t>
                      </a:r>
                      <a:r>
                        <a:rPr lang="en-GB" sz="1800" dirty="0" err="1">
                          <a:effectLst/>
                        </a:rPr>
                        <a:t>Millissa</a:t>
                      </a:r>
                      <a:r>
                        <a:rPr lang="en-GB" sz="1800" dirty="0">
                          <a:effectLst/>
                        </a:rPr>
                        <a:t> Cheung</a:t>
                      </a: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800">
                          <a:effectLst/>
                        </a:rPr>
                        <a:t>Internal Verifier:</a:t>
                      </a:r>
                      <a:endParaRPr lang="en-US" sz="180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800">
                          <a:effectLst/>
                        </a:rPr>
                        <a:t> </a:t>
                      </a:r>
                      <a:endParaRPr lang="en-US" sz="180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extLst>
                  <a:ext uri="{0D108BD9-81ED-4DB2-BD59-A6C34878D82A}">
                    <a16:rowId xmlns:a16="http://schemas.microsoft.com/office/drawing/2014/main" val="2049164755"/>
                  </a:ext>
                </a:extLst>
              </a:tr>
              <a:tr h="638039">
                <a:tc>
                  <a:txBody>
                    <a:bodyPr/>
                    <a:lstStyle/>
                    <a:p>
                      <a:pPr algn="just">
                        <a:lnSpc>
                          <a:spcPct val="115000"/>
                        </a:lnSpc>
                        <a:spcBef>
                          <a:spcPts val="600"/>
                        </a:spcBef>
                        <a:spcAft>
                          <a:spcPts val="600"/>
                        </a:spcAft>
                      </a:pPr>
                      <a:r>
                        <a:rPr lang="en-GB" sz="1800">
                          <a:effectLst/>
                        </a:rPr>
                        <a:t>Assignment Title:</a:t>
                      </a:r>
                      <a:endParaRPr lang="en-US" sz="180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l">
                        <a:lnSpc>
                          <a:spcPct val="115000"/>
                        </a:lnSpc>
                        <a:spcBef>
                          <a:spcPts val="600"/>
                        </a:spcBef>
                        <a:spcAft>
                          <a:spcPts val="600"/>
                        </a:spcAft>
                      </a:pPr>
                      <a:r>
                        <a:rPr lang="en-GB" sz="1800" dirty="0">
                          <a:effectLst/>
                          <a:latin typeface="+mn-lt"/>
                          <a:ea typeface="+mn-ea"/>
                          <a:cs typeface="+mn-cs"/>
                        </a:rPr>
                        <a:t>Student-Lead </a:t>
                      </a:r>
                      <a:r>
                        <a:rPr lang="en-GB" sz="1800" baseline="0" dirty="0">
                          <a:effectLst/>
                          <a:latin typeface="+mn-lt"/>
                          <a:ea typeface="+mn-ea"/>
                          <a:cs typeface="+mn-cs"/>
                        </a:rPr>
                        <a:t>Seminar Presentation &amp; Discussion</a:t>
                      </a: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800">
                          <a:effectLst/>
                        </a:rPr>
                        <a:t>Assignment No :</a:t>
                      </a:r>
                      <a:endParaRPr lang="en-US" sz="180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800" dirty="0">
                          <a:effectLst/>
                          <a:latin typeface="+mn-lt"/>
                          <a:ea typeface="+mn-ea"/>
                          <a:cs typeface="+mn-cs"/>
                        </a:rPr>
                        <a:t>2</a:t>
                      </a: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extLst>
                  <a:ext uri="{0D108BD9-81ED-4DB2-BD59-A6C34878D82A}">
                    <a16:rowId xmlns:a16="http://schemas.microsoft.com/office/drawing/2014/main" val="2817806456"/>
                  </a:ext>
                </a:extLst>
              </a:tr>
              <a:tr h="638039">
                <a:tc>
                  <a:txBody>
                    <a:bodyPr/>
                    <a:lstStyle/>
                    <a:p>
                      <a:pPr algn="just">
                        <a:lnSpc>
                          <a:spcPct val="115000"/>
                        </a:lnSpc>
                        <a:spcBef>
                          <a:spcPts val="600"/>
                        </a:spcBef>
                        <a:spcAft>
                          <a:spcPts val="600"/>
                        </a:spcAft>
                      </a:pPr>
                      <a:r>
                        <a:rPr lang="en-GB" sz="1800">
                          <a:effectLst/>
                        </a:rPr>
                        <a:t>Hand Out Date:</a:t>
                      </a:r>
                      <a:endParaRPr lang="en-US" sz="180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800" dirty="0">
                          <a:effectLst/>
                        </a:rPr>
                        <a:t>7 July 2018</a:t>
                      </a: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800">
                          <a:effectLst/>
                        </a:rPr>
                        <a:t>Submission deadline:</a:t>
                      </a:r>
                      <a:endParaRPr lang="en-US" sz="180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tc>
                  <a:txBody>
                    <a:bodyPr/>
                    <a:lstStyle/>
                    <a:p>
                      <a:pPr algn="just">
                        <a:lnSpc>
                          <a:spcPct val="115000"/>
                        </a:lnSpc>
                        <a:spcBef>
                          <a:spcPts val="600"/>
                        </a:spcBef>
                        <a:spcAft>
                          <a:spcPts val="600"/>
                        </a:spcAft>
                      </a:pPr>
                      <a:r>
                        <a:rPr lang="en-GB" sz="1800" dirty="0">
                          <a:effectLst/>
                        </a:rPr>
                        <a:t>26 August 2018</a:t>
                      </a:r>
                      <a:endParaRPr lang="en-US" sz="1800" dirty="0">
                        <a:effectLst/>
                        <a:latin typeface="Calibri" panose="020F0502020204030204" pitchFamily="34" charset="0"/>
                        <a:ea typeface="PMingLiU" panose="02020500000000000000" pitchFamily="18" charset="-120"/>
                        <a:cs typeface="Times New Roman" panose="02020603050405020304" pitchFamily="18" charset="0"/>
                      </a:endParaRPr>
                    </a:p>
                  </a:txBody>
                  <a:tcPr marL="68580" marR="68580" marT="0" marB="0"/>
                </a:tc>
                <a:extLst>
                  <a:ext uri="{0D108BD9-81ED-4DB2-BD59-A6C34878D82A}">
                    <a16:rowId xmlns:a16="http://schemas.microsoft.com/office/drawing/2014/main" val="3900562803"/>
                  </a:ext>
                </a:extLst>
              </a:tr>
            </a:tbl>
          </a:graphicData>
        </a:graphic>
      </p:graphicFrame>
      <p:pic>
        <p:nvPicPr>
          <p:cNvPr id="5" name="Picture 4" descr="Z:\TSD\Assessments and Samples Docs\UWTSD Logo International.jpg"/>
          <p:cNvPicPr/>
          <p:nvPr/>
        </p:nvPicPr>
        <p:blipFill>
          <a:blip r:embed="rId2"/>
          <a:srcRect/>
          <a:stretch>
            <a:fillRect/>
          </a:stretch>
        </p:blipFill>
        <p:spPr bwMode="auto">
          <a:xfrm>
            <a:off x="838200" y="365125"/>
            <a:ext cx="2597150" cy="527050"/>
          </a:xfrm>
          <a:prstGeom prst="rect">
            <a:avLst/>
          </a:prstGeom>
          <a:noFill/>
          <a:ln w="9525">
            <a:noFill/>
            <a:miter lim="800000"/>
            <a:headEnd/>
            <a:tailEnd/>
          </a:ln>
        </p:spPr>
      </p:pic>
    </p:spTree>
    <p:extLst>
      <p:ext uri="{BB962C8B-B14F-4D97-AF65-F5344CB8AC3E}">
        <p14:creationId xmlns:p14="http://schemas.microsoft.com/office/powerpoint/2010/main" val="12555451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標題 3">
            <a:extLst>
              <a:ext uri="{FF2B5EF4-FFF2-40B4-BE49-F238E27FC236}">
                <a16:creationId xmlns:a16="http://schemas.microsoft.com/office/drawing/2014/main" id="{745B90B7-31A6-4ADE-892B-563EBBF38E8A}"/>
              </a:ext>
            </a:extLst>
          </p:cNvPr>
          <p:cNvSpPr>
            <a:spLocks noGrp="1"/>
          </p:cNvSpPr>
          <p:nvPr>
            <p:ph type="title"/>
          </p:nvPr>
        </p:nvSpPr>
        <p:spPr>
          <a:xfrm>
            <a:off x="1451580" y="804520"/>
            <a:ext cx="9503466" cy="678052"/>
          </a:xfrm>
        </p:spPr>
        <p:txBody>
          <a:bodyPr>
            <a:normAutofit/>
          </a:bodyPr>
          <a:lstStyle/>
          <a:p>
            <a:r>
              <a:rPr lang="en-US" altLang="zh-HK" sz="3600" dirty="0"/>
              <a:t>HOUSING PRICES IN HONG KONG</a:t>
            </a:r>
            <a:endParaRPr lang="zh-HK" altLang="en-US" sz="3600" dirty="0"/>
          </a:p>
        </p:txBody>
      </p:sp>
      <p:sp>
        <p:nvSpPr>
          <p:cNvPr id="5" name="內容版面配置區 4">
            <a:extLst>
              <a:ext uri="{FF2B5EF4-FFF2-40B4-BE49-F238E27FC236}">
                <a16:creationId xmlns:a16="http://schemas.microsoft.com/office/drawing/2014/main" id="{F552F910-0990-4DCE-AE6D-31C0728A8076}"/>
              </a:ext>
            </a:extLst>
          </p:cNvPr>
          <p:cNvSpPr>
            <a:spLocks noGrp="1"/>
          </p:cNvSpPr>
          <p:nvPr>
            <p:ph idx="1"/>
          </p:nvPr>
        </p:nvSpPr>
        <p:spPr>
          <a:xfrm>
            <a:off x="870013" y="1970842"/>
            <a:ext cx="10946166" cy="3923931"/>
          </a:xfrm>
        </p:spPr>
        <p:txBody>
          <a:bodyPr/>
          <a:lstStyle/>
          <a:p>
            <a:r>
              <a:rPr lang="en-US" altLang="zh-HK" sz="3200" u="sng" dirty="0"/>
              <a:t>BACKGROUND</a:t>
            </a:r>
          </a:p>
          <a:p>
            <a:r>
              <a:rPr lang="en-US" altLang="zh-CN" sz="2800" dirty="0"/>
              <a:t>A 30 square </a:t>
            </a:r>
            <a:r>
              <a:rPr lang="en-US" altLang="zh-CN" sz="2800" dirty="0" err="1"/>
              <a:t>metre</a:t>
            </a:r>
            <a:r>
              <a:rPr lang="en-US" altLang="zh-CN" sz="2800" dirty="0"/>
              <a:t> in Hong Kong CBD will cost you USD 1.2M – is it bubble?</a:t>
            </a:r>
          </a:p>
          <a:p>
            <a:r>
              <a:rPr lang="en-US" altLang="zh-HK" sz="2800" dirty="0"/>
              <a:t>STATEMENT OF PROBLEM</a:t>
            </a:r>
          </a:p>
          <a:p>
            <a:r>
              <a:rPr lang="en-US" altLang="zh-HK" sz="2800" dirty="0"/>
              <a:t>What is happening to the high housing prices in Hong Kong?  What caused </a:t>
            </a:r>
            <a:r>
              <a:rPr lang="en-US" altLang="zh-CN" sz="2800" dirty="0"/>
              <a:t>the</a:t>
            </a:r>
            <a:r>
              <a:rPr lang="en-US" altLang="zh-HK" sz="2800" dirty="0"/>
              <a:t> surge of prices from 2009 to 2018?</a:t>
            </a:r>
          </a:p>
          <a:p>
            <a:pPr marL="0" indent="0">
              <a:buNone/>
            </a:pPr>
            <a:endParaRPr lang="en-US" altLang="zh-HK" sz="2800" dirty="0"/>
          </a:p>
          <a:p>
            <a:pPr marL="0" indent="0">
              <a:buNone/>
            </a:pPr>
            <a:endParaRPr lang="zh-HK" altLang="en-US" sz="2800" dirty="0"/>
          </a:p>
        </p:txBody>
      </p:sp>
      <p:sp>
        <p:nvSpPr>
          <p:cNvPr id="2" name="投影片編號版面配置區 1">
            <a:extLst>
              <a:ext uri="{FF2B5EF4-FFF2-40B4-BE49-F238E27FC236}">
                <a16:creationId xmlns:a16="http://schemas.microsoft.com/office/drawing/2014/main" id="{5DD21A66-42BB-4E92-A2E2-572CB8223C6E}"/>
              </a:ext>
            </a:extLst>
          </p:cNvPr>
          <p:cNvSpPr>
            <a:spLocks noGrp="1"/>
          </p:cNvSpPr>
          <p:nvPr>
            <p:ph type="sldNum" sz="quarter" idx="12"/>
          </p:nvPr>
        </p:nvSpPr>
        <p:spPr/>
        <p:txBody>
          <a:bodyPr/>
          <a:lstStyle/>
          <a:p>
            <a:fld id="{8B81DBAA-6A6C-48E0-BD85-D374A9AFC472}" type="slidenum">
              <a:rPr lang="zh-HK" altLang="en-US" smtClean="0"/>
              <a:t>2</a:t>
            </a:fld>
            <a:endParaRPr lang="zh-HK" altLang="en-US"/>
          </a:p>
        </p:txBody>
      </p:sp>
    </p:spTree>
    <p:extLst>
      <p:ext uri="{BB962C8B-B14F-4D97-AF65-F5344CB8AC3E}">
        <p14:creationId xmlns:p14="http://schemas.microsoft.com/office/powerpoint/2010/main" val="165471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4CB71037-2AAB-46FC-8019-90ADAF95C03D}"/>
              </a:ext>
            </a:extLst>
          </p:cNvPr>
          <p:cNvSpPr>
            <a:spLocks noGrp="1"/>
          </p:cNvSpPr>
          <p:nvPr>
            <p:ph type="title"/>
          </p:nvPr>
        </p:nvSpPr>
        <p:spPr/>
        <p:txBody>
          <a:bodyPr>
            <a:normAutofit/>
          </a:bodyPr>
          <a:lstStyle/>
          <a:p>
            <a:r>
              <a:rPr lang="en-US" altLang="zh-HK" sz="3600" dirty="0"/>
              <a:t>Objectives </a:t>
            </a:r>
            <a:endParaRPr lang="zh-HK" altLang="en-US" sz="3600" dirty="0"/>
          </a:p>
        </p:txBody>
      </p:sp>
      <p:sp>
        <p:nvSpPr>
          <p:cNvPr id="3" name="內容版面配置區 2">
            <a:extLst>
              <a:ext uri="{FF2B5EF4-FFF2-40B4-BE49-F238E27FC236}">
                <a16:creationId xmlns:a16="http://schemas.microsoft.com/office/drawing/2014/main" id="{F55C97F6-5A04-4970-90B9-0FDD2224B451}"/>
              </a:ext>
            </a:extLst>
          </p:cNvPr>
          <p:cNvSpPr>
            <a:spLocks noGrp="1"/>
          </p:cNvSpPr>
          <p:nvPr>
            <p:ph idx="1"/>
          </p:nvPr>
        </p:nvSpPr>
        <p:spPr>
          <a:xfrm>
            <a:off x="1451579" y="2015732"/>
            <a:ext cx="10195924" cy="3781386"/>
          </a:xfrm>
        </p:spPr>
        <p:txBody>
          <a:bodyPr>
            <a:normAutofit/>
          </a:bodyPr>
          <a:lstStyle/>
          <a:p>
            <a:r>
              <a:rPr lang="en-US" altLang="zh-HK" sz="2800" dirty="0"/>
              <a:t>1.	THRU LITERATURE REVIEW TO FIND OUT FACTORS THAT CAUSED THE SURGE OF HOUSING PRICES</a:t>
            </a:r>
            <a:r>
              <a:rPr lang="zh-CN" altLang="en-US" sz="2800" dirty="0"/>
              <a:t>；</a:t>
            </a:r>
            <a:endParaRPr lang="en-US" altLang="zh-HK" sz="2800" dirty="0"/>
          </a:p>
          <a:p>
            <a:r>
              <a:rPr lang="en-US" altLang="zh-HK" sz="2800" dirty="0"/>
              <a:t>2.	UNDERSTAND HOUSING MARKET AS A WHOLE, NOT A PIECE OF IT</a:t>
            </a:r>
            <a:r>
              <a:rPr lang="zh-CN" altLang="en-US" sz="2800" dirty="0"/>
              <a:t>；</a:t>
            </a:r>
            <a:endParaRPr lang="en-US" altLang="zh-HK" sz="2800" dirty="0"/>
          </a:p>
          <a:p>
            <a:r>
              <a:rPr lang="en-US" altLang="zh-HK" sz="2800" dirty="0"/>
              <a:t>3.	FIND OUT WHETHER HK MARKET IS A BUBBLE.</a:t>
            </a:r>
            <a:endParaRPr lang="zh-HK" altLang="en-US" sz="2800" dirty="0"/>
          </a:p>
        </p:txBody>
      </p:sp>
      <p:sp>
        <p:nvSpPr>
          <p:cNvPr id="4" name="投影片編號版面配置區 3">
            <a:extLst>
              <a:ext uri="{FF2B5EF4-FFF2-40B4-BE49-F238E27FC236}">
                <a16:creationId xmlns:a16="http://schemas.microsoft.com/office/drawing/2014/main" id="{3516C93C-3D40-43BE-AF1A-DEAD6D58310E}"/>
              </a:ext>
            </a:extLst>
          </p:cNvPr>
          <p:cNvSpPr>
            <a:spLocks noGrp="1"/>
          </p:cNvSpPr>
          <p:nvPr>
            <p:ph type="sldNum" sz="quarter" idx="12"/>
          </p:nvPr>
        </p:nvSpPr>
        <p:spPr/>
        <p:txBody>
          <a:bodyPr/>
          <a:lstStyle/>
          <a:p>
            <a:fld id="{8B81DBAA-6A6C-48E0-BD85-D374A9AFC472}" type="slidenum">
              <a:rPr lang="zh-HK" altLang="en-US" smtClean="0"/>
              <a:t>3</a:t>
            </a:fld>
            <a:endParaRPr lang="zh-HK" altLang="en-US"/>
          </a:p>
        </p:txBody>
      </p:sp>
    </p:spTree>
    <p:extLst>
      <p:ext uri="{BB962C8B-B14F-4D97-AF65-F5344CB8AC3E}">
        <p14:creationId xmlns:p14="http://schemas.microsoft.com/office/powerpoint/2010/main" val="31564458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84E8E69A-C1BB-4671-9D85-7BB676BA0BAE}"/>
              </a:ext>
            </a:extLst>
          </p:cNvPr>
          <p:cNvSpPr>
            <a:spLocks noGrp="1"/>
          </p:cNvSpPr>
          <p:nvPr>
            <p:ph type="title"/>
          </p:nvPr>
        </p:nvSpPr>
        <p:spPr/>
        <p:txBody>
          <a:bodyPr>
            <a:normAutofit/>
          </a:bodyPr>
          <a:lstStyle/>
          <a:p>
            <a:r>
              <a:rPr lang="en-US" altLang="zh-HK" sz="3600" dirty="0"/>
              <a:t>SIGNIFICANCE OF STUDY</a:t>
            </a:r>
            <a:endParaRPr lang="zh-HK" altLang="en-US" sz="3600" dirty="0"/>
          </a:p>
        </p:txBody>
      </p:sp>
      <p:sp>
        <p:nvSpPr>
          <p:cNvPr id="3" name="內容版面配置區 2">
            <a:extLst>
              <a:ext uri="{FF2B5EF4-FFF2-40B4-BE49-F238E27FC236}">
                <a16:creationId xmlns:a16="http://schemas.microsoft.com/office/drawing/2014/main" id="{450BEB8C-0558-4087-88BC-5356728DEE38}"/>
              </a:ext>
            </a:extLst>
          </p:cNvPr>
          <p:cNvSpPr>
            <a:spLocks noGrp="1"/>
          </p:cNvSpPr>
          <p:nvPr>
            <p:ph idx="1"/>
          </p:nvPr>
        </p:nvSpPr>
        <p:spPr>
          <a:xfrm>
            <a:off x="1451579" y="2015732"/>
            <a:ext cx="9982860" cy="3799142"/>
          </a:xfrm>
        </p:spPr>
        <p:txBody>
          <a:bodyPr>
            <a:normAutofit lnSpcReduction="10000"/>
          </a:bodyPr>
          <a:lstStyle/>
          <a:p>
            <a:r>
              <a:rPr lang="en-US" altLang="zh-HK" sz="2800" dirty="0"/>
              <a:t>ANALYSE LITERATURE REVIEWS TO SEE WHAT ARE SUPPORTING HONG KONG HOUSING PRICES</a:t>
            </a:r>
          </a:p>
          <a:p>
            <a:r>
              <a:rPr lang="en-US" altLang="zh-HK" sz="2800" dirty="0"/>
              <a:t>WIDE RANGE OF THEORIES TO HOUSING PRICES</a:t>
            </a:r>
          </a:p>
          <a:p>
            <a:r>
              <a:rPr lang="en-US" altLang="zh-HK" sz="2800" dirty="0"/>
              <a:t>CARRY OUT AN IMPORTANT MESSAGE THAT HOUSING PRICES ARE REFLECTED BY A BUNCH OF REASONS</a:t>
            </a:r>
          </a:p>
          <a:p>
            <a:r>
              <a:rPr lang="en-US" altLang="zh-HK" sz="2800" dirty="0"/>
              <a:t>BENEFIT READERS TO UNDERSTAND HK REAL ESTATE IN A MORE COMPLETE PICTURE</a:t>
            </a:r>
          </a:p>
        </p:txBody>
      </p:sp>
      <p:sp>
        <p:nvSpPr>
          <p:cNvPr id="4" name="投影片編號版面配置區 3">
            <a:extLst>
              <a:ext uri="{FF2B5EF4-FFF2-40B4-BE49-F238E27FC236}">
                <a16:creationId xmlns:a16="http://schemas.microsoft.com/office/drawing/2014/main" id="{58FE9341-A88C-421A-9439-8CD2E2FCE9DE}"/>
              </a:ext>
            </a:extLst>
          </p:cNvPr>
          <p:cNvSpPr>
            <a:spLocks noGrp="1"/>
          </p:cNvSpPr>
          <p:nvPr>
            <p:ph type="sldNum" sz="quarter" idx="12"/>
          </p:nvPr>
        </p:nvSpPr>
        <p:spPr/>
        <p:txBody>
          <a:bodyPr/>
          <a:lstStyle/>
          <a:p>
            <a:fld id="{8B81DBAA-6A6C-48E0-BD85-D374A9AFC472}" type="slidenum">
              <a:rPr lang="zh-HK" altLang="en-US" smtClean="0"/>
              <a:t>4</a:t>
            </a:fld>
            <a:endParaRPr lang="zh-HK" altLang="en-US"/>
          </a:p>
        </p:txBody>
      </p:sp>
    </p:spTree>
    <p:extLst>
      <p:ext uri="{BB962C8B-B14F-4D97-AF65-F5344CB8AC3E}">
        <p14:creationId xmlns:p14="http://schemas.microsoft.com/office/powerpoint/2010/main" val="9979101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6334C2B9-3547-40D0-881D-1DF233FF553E}"/>
              </a:ext>
            </a:extLst>
          </p:cNvPr>
          <p:cNvSpPr>
            <a:spLocks noGrp="1"/>
          </p:cNvSpPr>
          <p:nvPr>
            <p:ph type="title"/>
          </p:nvPr>
        </p:nvSpPr>
        <p:spPr/>
        <p:txBody>
          <a:bodyPr>
            <a:normAutofit/>
          </a:bodyPr>
          <a:lstStyle/>
          <a:p>
            <a:r>
              <a:rPr lang="en-US" altLang="zh-HK" sz="3600" dirty="0"/>
              <a:t>RESEARCH PROBLEM</a:t>
            </a:r>
            <a:endParaRPr lang="zh-HK" altLang="en-US" sz="3600" dirty="0"/>
          </a:p>
        </p:txBody>
      </p:sp>
      <p:sp>
        <p:nvSpPr>
          <p:cNvPr id="3" name="內容版面配置區 2">
            <a:extLst>
              <a:ext uri="{FF2B5EF4-FFF2-40B4-BE49-F238E27FC236}">
                <a16:creationId xmlns:a16="http://schemas.microsoft.com/office/drawing/2014/main" id="{2C422CBA-74ED-48F2-97E9-56F88CEBDBAD}"/>
              </a:ext>
            </a:extLst>
          </p:cNvPr>
          <p:cNvSpPr>
            <a:spLocks noGrp="1"/>
          </p:cNvSpPr>
          <p:nvPr>
            <p:ph idx="1"/>
          </p:nvPr>
        </p:nvSpPr>
        <p:spPr/>
        <p:txBody>
          <a:bodyPr>
            <a:normAutofit/>
          </a:bodyPr>
          <a:lstStyle/>
          <a:p>
            <a:r>
              <a:rPr lang="en-US" altLang="zh-HK" sz="3200" dirty="0"/>
              <a:t>WHETHER THE TREND OF HOUSEHOLD INCOME OR HOUSEHOLD AFFORDABILITY INDEX SHOULD BE THE MAIN THING TO ASSESS THE LEVEL OF HOUSING PRICES.</a:t>
            </a:r>
            <a:endParaRPr lang="zh-HK" altLang="en-US" sz="3200" dirty="0"/>
          </a:p>
        </p:txBody>
      </p:sp>
      <p:sp>
        <p:nvSpPr>
          <p:cNvPr id="4" name="投影片編號版面配置區 3">
            <a:extLst>
              <a:ext uri="{FF2B5EF4-FFF2-40B4-BE49-F238E27FC236}">
                <a16:creationId xmlns:a16="http://schemas.microsoft.com/office/drawing/2014/main" id="{7E236733-6D55-4A87-857F-465E60E2B33B}"/>
              </a:ext>
            </a:extLst>
          </p:cNvPr>
          <p:cNvSpPr>
            <a:spLocks noGrp="1"/>
          </p:cNvSpPr>
          <p:nvPr>
            <p:ph type="sldNum" sz="quarter" idx="12"/>
          </p:nvPr>
        </p:nvSpPr>
        <p:spPr/>
        <p:txBody>
          <a:bodyPr/>
          <a:lstStyle/>
          <a:p>
            <a:fld id="{8B81DBAA-6A6C-48E0-BD85-D374A9AFC472}" type="slidenum">
              <a:rPr lang="zh-HK" altLang="en-US" smtClean="0"/>
              <a:t>5</a:t>
            </a:fld>
            <a:endParaRPr lang="zh-HK" altLang="en-US"/>
          </a:p>
        </p:txBody>
      </p:sp>
    </p:spTree>
    <p:extLst>
      <p:ext uri="{BB962C8B-B14F-4D97-AF65-F5344CB8AC3E}">
        <p14:creationId xmlns:p14="http://schemas.microsoft.com/office/powerpoint/2010/main" val="30189567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35F261C-2AAA-45D5-B5F7-F9461E782B05}"/>
              </a:ext>
            </a:extLst>
          </p:cNvPr>
          <p:cNvSpPr>
            <a:spLocks noGrp="1"/>
          </p:cNvSpPr>
          <p:nvPr>
            <p:ph type="title"/>
          </p:nvPr>
        </p:nvSpPr>
        <p:spPr/>
        <p:txBody>
          <a:bodyPr>
            <a:normAutofit/>
          </a:bodyPr>
          <a:lstStyle/>
          <a:p>
            <a:r>
              <a:rPr lang="en-US" altLang="zh-HK" sz="3600" dirty="0"/>
              <a:t>RESEARCH QUESTION/ RESEARCH GAP</a:t>
            </a:r>
            <a:endParaRPr lang="zh-HK" altLang="en-US" sz="3600" dirty="0"/>
          </a:p>
        </p:txBody>
      </p:sp>
      <p:sp>
        <p:nvSpPr>
          <p:cNvPr id="3" name="內容版面配置區 2">
            <a:extLst>
              <a:ext uri="{FF2B5EF4-FFF2-40B4-BE49-F238E27FC236}">
                <a16:creationId xmlns:a16="http://schemas.microsoft.com/office/drawing/2014/main" id="{F678DE90-C9D3-4D90-A31A-0CDF2DAC6A4F}"/>
              </a:ext>
            </a:extLst>
          </p:cNvPr>
          <p:cNvSpPr>
            <a:spLocks noGrp="1"/>
          </p:cNvSpPr>
          <p:nvPr>
            <p:ph idx="1"/>
          </p:nvPr>
        </p:nvSpPr>
        <p:spPr>
          <a:xfrm>
            <a:off x="1451579" y="1853753"/>
            <a:ext cx="9973982" cy="4413881"/>
          </a:xfrm>
        </p:spPr>
        <p:txBody>
          <a:bodyPr>
            <a:normAutofit fontScale="55000" lnSpcReduction="20000"/>
          </a:bodyPr>
          <a:lstStyle/>
          <a:p>
            <a:r>
              <a:rPr lang="en-US" altLang="zh-HK" sz="3200" dirty="0"/>
              <a:t>ANY RELATIONSHIP BETWEEN PRICE-INCOME RATIO AND HOUSING PRICES? </a:t>
            </a:r>
          </a:p>
          <a:p>
            <a:pPr marL="0" indent="0">
              <a:buNone/>
            </a:pPr>
            <a:r>
              <a:rPr lang="en-US" altLang="zh-HK" sz="3200" dirty="0"/>
              <a:t>   (A COMMONLY-USED TOOL)</a:t>
            </a:r>
          </a:p>
          <a:p>
            <a:endParaRPr lang="en-US" altLang="zh-HK" sz="3200" dirty="0"/>
          </a:p>
          <a:p>
            <a:r>
              <a:rPr lang="en-US" altLang="zh-HK" sz="3200" dirty="0"/>
              <a:t>RESEARCH GAP: </a:t>
            </a:r>
          </a:p>
          <a:p>
            <a:r>
              <a:rPr lang="en-US" altLang="zh-HK" sz="3200" dirty="0"/>
              <a:t>SOME PEOPLE USE AFFORDABILITY INDEX TO COMMENT OR CONCLUDE A CITY IS HAVING HOUSING BUBBLE.</a:t>
            </a:r>
          </a:p>
          <a:p>
            <a:r>
              <a:rPr lang="en-US" altLang="zh-HK" sz="3200" dirty="0"/>
              <a:t>ACTUALLY THIS FACTOR IS VERY MINIMAL</a:t>
            </a:r>
          </a:p>
          <a:p>
            <a:r>
              <a:rPr lang="en-US" altLang="zh-HK" sz="3200" dirty="0"/>
              <a:t>SOME PEOPLE BELIEVE INCREASE OF HOUSING PRICES IS DUE TO RISE IN HOUSHOLD INCOME AND SOME BLAME FOR CHINESE INVESTORS.</a:t>
            </a:r>
          </a:p>
          <a:p>
            <a:r>
              <a:rPr lang="en-US" altLang="zh-HK" sz="3200" dirty="0"/>
              <a:t>NEW KNOWLEDGE TO PROVE THAT IT IS TOO SUPERFICIAL.                   THIS IS WHY I AM INTERESTED IN WRITING THIS TOPIC.  ALSO,  I WORK WITH A PROPERTY DEVELOPER,  AND THIS INDUSTRY CONCERNS OR INTERESTS ALMOST EVERYONE.</a:t>
            </a:r>
          </a:p>
          <a:p>
            <a:endParaRPr lang="en-US" altLang="zh-HK" sz="3200" dirty="0"/>
          </a:p>
        </p:txBody>
      </p:sp>
      <p:sp>
        <p:nvSpPr>
          <p:cNvPr id="4" name="投影片編號版面配置區 3">
            <a:extLst>
              <a:ext uri="{FF2B5EF4-FFF2-40B4-BE49-F238E27FC236}">
                <a16:creationId xmlns:a16="http://schemas.microsoft.com/office/drawing/2014/main" id="{BC63D588-3E75-4180-9B8F-51D8C15570E3}"/>
              </a:ext>
            </a:extLst>
          </p:cNvPr>
          <p:cNvSpPr>
            <a:spLocks noGrp="1"/>
          </p:cNvSpPr>
          <p:nvPr>
            <p:ph type="sldNum" sz="quarter" idx="12"/>
          </p:nvPr>
        </p:nvSpPr>
        <p:spPr/>
        <p:txBody>
          <a:bodyPr/>
          <a:lstStyle/>
          <a:p>
            <a:fld id="{8B81DBAA-6A6C-48E0-BD85-D374A9AFC472}" type="slidenum">
              <a:rPr lang="zh-HK" altLang="en-US" smtClean="0"/>
              <a:t>6</a:t>
            </a:fld>
            <a:endParaRPr lang="zh-HK" altLang="en-US"/>
          </a:p>
        </p:txBody>
      </p:sp>
      <p:sp>
        <p:nvSpPr>
          <p:cNvPr id="5" name="箭號: 燕尾形向右 4">
            <a:extLst>
              <a:ext uri="{FF2B5EF4-FFF2-40B4-BE49-F238E27FC236}">
                <a16:creationId xmlns:a16="http://schemas.microsoft.com/office/drawing/2014/main" id="{E35C4670-2E93-4C82-A814-2A00E914FE3B}"/>
              </a:ext>
            </a:extLst>
          </p:cNvPr>
          <p:cNvSpPr/>
          <p:nvPr/>
        </p:nvSpPr>
        <p:spPr>
          <a:xfrm>
            <a:off x="8052046" y="5170404"/>
            <a:ext cx="656947" cy="417251"/>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HK" altLang="en-US"/>
          </a:p>
        </p:txBody>
      </p:sp>
    </p:spTree>
    <p:extLst>
      <p:ext uri="{BB962C8B-B14F-4D97-AF65-F5344CB8AC3E}">
        <p14:creationId xmlns:p14="http://schemas.microsoft.com/office/powerpoint/2010/main" val="34390133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88FA2C2A-776D-4216-80BF-BE6410A01485}"/>
              </a:ext>
            </a:extLst>
          </p:cNvPr>
          <p:cNvSpPr>
            <a:spLocks noGrp="1"/>
          </p:cNvSpPr>
          <p:nvPr>
            <p:ph type="title"/>
          </p:nvPr>
        </p:nvSpPr>
        <p:spPr/>
        <p:txBody>
          <a:bodyPr>
            <a:normAutofit/>
          </a:bodyPr>
          <a:lstStyle/>
          <a:p>
            <a:r>
              <a:rPr lang="en-US" altLang="zh-HK" sz="3600" dirty="0"/>
              <a:t>LITERATURE REVIEW</a:t>
            </a:r>
            <a:endParaRPr lang="zh-HK" altLang="en-US" sz="3600" dirty="0"/>
          </a:p>
        </p:txBody>
      </p:sp>
      <p:sp>
        <p:nvSpPr>
          <p:cNvPr id="3" name="內容版面配置區 2">
            <a:extLst>
              <a:ext uri="{FF2B5EF4-FFF2-40B4-BE49-F238E27FC236}">
                <a16:creationId xmlns:a16="http://schemas.microsoft.com/office/drawing/2014/main" id="{CD9D6443-60F6-4A85-99B0-C3778C1C295A}"/>
              </a:ext>
            </a:extLst>
          </p:cNvPr>
          <p:cNvSpPr>
            <a:spLocks noGrp="1"/>
          </p:cNvSpPr>
          <p:nvPr>
            <p:ph idx="1"/>
          </p:nvPr>
        </p:nvSpPr>
        <p:spPr>
          <a:xfrm>
            <a:off x="1451579" y="2015732"/>
            <a:ext cx="10213679" cy="3905674"/>
          </a:xfrm>
        </p:spPr>
        <p:txBody>
          <a:bodyPr>
            <a:normAutofit fontScale="77500" lnSpcReduction="20000"/>
          </a:bodyPr>
          <a:lstStyle/>
          <a:p>
            <a:r>
              <a:rPr lang="en-US" altLang="zh-HK" sz="3200" u="sng" dirty="0"/>
              <a:t>GENERATION MODELS</a:t>
            </a:r>
          </a:p>
          <a:p>
            <a:r>
              <a:rPr lang="en-US" altLang="zh-HK" sz="3200" b="1" dirty="0">
                <a:solidFill>
                  <a:srgbClr val="FF0000"/>
                </a:solidFill>
              </a:rPr>
              <a:t>1960</a:t>
            </a:r>
            <a:r>
              <a:rPr lang="en-US" altLang="zh-CN" sz="3200" b="1" dirty="0">
                <a:solidFill>
                  <a:srgbClr val="FF0000"/>
                </a:solidFill>
              </a:rPr>
              <a:t>s – 1</a:t>
            </a:r>
            <a:r>
              <a:rPr lang="en-US" altLang="zh-CN" sz="3200" b="1" baseline="30000" dirty="0">
                <a:solidFill>
                  <a:srgbClr val="FF0000"/>
                </a:solidFill>
              </a:rPr>
              <a:t>ST</a:t>
            </a:r>
            <a:r>
              <a:rPr lang="en-US" altLang="zh-CN" sz="3200" b="1" dirty="0">
                <a:solidFill>
                  <a:srgbClr val="FF0000"/>
                </a:solidFill>
              </a:rPr>
              <a:t> GENERATION MODELS</a:t>
            </a:r>
            <a:r>
              <a:rPr lang="en-US" altLang="zh-CN" sz="3200" dirty="0"/>
              <a:t> (MUTH, 1960; SMITH, 1969)</a:t>
            </a:r>
          </a:p>
          <a:p>
            <a:r>
              <a:rPr lang="en-US" altLang="zh-CN" sz="3200" dirty="0"/>
              <a:t>– INVENTORY + NEWLY COMPLETED UNITS + DEMAND a function of HOUSE PRICE &amp; VARIABLES LIKE INCOME &amp; POPULATION.</a:t>
            </a:r>
          </a:p>
          <a:p>
            <a:r>
              <a:rPr lang="en-US" altLang="zh-HK" sz="3200" b="1" dirty="0">
                <a:solidFill>
                  <a:srgbClr val="FF0000"/>
                </a:solidFill>
              </a:rPr>
              <a:t>1980</a:t>
            </a:r>
            <a:r>
              <a:rPr lang="en-US" altLang="zh-CN" sz="3200" b="1" dirty="0">
                <a:solidFill>
                  <a:srgbClr val="FF0000"/>
                </a:solidFill>
              </a:rPr>
              <a:t>s – 2</a:t>
            </a:r>
            <a:r>
              <a:rPr lang="en-US" altLang="zh-CN" sz="3200" b="1" baseline="30000" dirty="0">
                <a:solidFill>
                  <a:srgbClr val="FF0000"/>
                </a:solidFill>
              </a:rPr>
              <a:t>ND</a:t>
            </a:r>
            <a:r>
              <a:rPr lang="en-US" altLang="zh-CN" sz="3200" b="1" dirty="0">
                <a:solidFill>
                  <a:srgbClr val="FF0000"/>
                </a:solidFill>
              </a:rPr>
              <a:t> GENERATION MODEL </a:t>
            </a:r>
            <a:r>
              <a:rPr lang="en-US" altLang="zh-CN" sz="3200" dirty="0"/>
              <a:t>(TOPEL and ROSEN, 1988)</a:t>
            </a:r>
            <a:endParaRPr lang="en-US" altLang="zh-CN" sz="3200" b="1" dirty="0">
              <a:solidFill>
                <a:srgbClr val="FF0000"/>
              </a:solidFill>
            </a:endParaRPr>
          </a:p>
          <a:p>
            <a:pPr marL="0" indent="0">
              <a:buNone/>
            </a:pPr>
            <a:r>
              <a:rPr lang="en-US" altLang="zh-CN" sz="3200" dirty="0"/>
              <a:t>  USER COST MODELS CONSIDER ATTRACTIVENESS OF OWNING A HOUSE WILL TAKE INTO CAPITAL GAINS FACTORS AND TAX DEDUCTIBILITY AND ALSO INFLATION. </a:t>
            </a:r>
            <a:endParaRPr lang="en-US" altLang="zh-HK" sz="3200" dirty="0"/>
          </a:p>
          <a:p>
            <a:pPr marL="0" indent="0">
              <a:buNone/>
            </a:pPr>
            <a:endParaRPr lang="zh-HK" altLang="en-US" dirty="0"/>
          </a:p>
        </p:txBody>
      </p:sp>
      <p:sp>
        <p:nvSpPr>
          <p:cNvPr id="4" name="投影片編號版面配置區 3">
            <a:extLst>
              <a:ext uri="{FF2B5EF4-FFF2-40B4-BE49-F238E27FC236}">
                <a16:creationId xmlns:a16="http://schemas.microsoft.com/office/drawing/2014/main" id="{5BC4938C-0284-4693-80E5-44A152DF7365}"/>
              </a:ext>
            </a:extLst>
          </p:cNvPr>
          <p:cNvSpPr>
            <a:spLocks noGrp="1"/>
          </p:cNvSpPr>
          <p:nvPr>
            <p:ph type="sldNum" sz="quarter" idx="12"/>
          </p:nvPr>
        </p:nvSpPr>
        <p:spPr/>
        <p:txBody>
          <a:bodyPr/>
          <a:lstStyle/>
          <a:p>
            <a:fld id="{8B81DBAA-6A6C-48E0-BD85-D374A9AFC472}" type="slidenum">
              <a:rPr lang="zh-HK" altLang="en-US" smtClean="0"/>
              <a:t>7</a:t>
            </a:fld>
            <a:endParaRPr lang="zh-HK" altLang="en-US"/>
          </a:p>
        </p:txBody>
      </p:sp>
    </p:spTree>
    <p:extLst>
      <p:ext uri="{BB962C8B-B14F-4D97-AF65-F5344CB8AC3E}">
        <p14:creationId xmlns:p14="http://schemas.microsoft.com/office/powerpoint/2010/main" val="22651785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5D735F67-91EE-436B-8BCB-161736C62480}"/>
              </a:ext>
            </a:extLst>
          </p:cNvPr>
          <p:cNvSpPr>
            <a:spLocks noGrp="1"/>
          </p:cNvSpPr>
          <p:nvPr>
            <p:ph type="title"/>
          </p:nvPr>
        </p:nvSpPr>
        <p:spPr/>
        <p:txBody>
          <a:bodyPr/>
          <a:lstStyle/>
          <a:p>
            <a:r>
              <a:rPr lang="en-US" altLang="zh-HK" dirty="0"/>
              <a:t>Residential property prices</a:t>
            </a:r>
            <a:endParaRPr lang="zh-HK" altLang="en-US" dirty="0"/>
          </a:p>
        </p:txBody>
      </p:sp>
      <p:graphicFrame>
        <p:nvGraphicFramePr>
          <p:cNvPr id="4" name="內容版面配置區 3">
            <a:extLst>
              <a:ext uri="{FF2B5EF4-FFF2-40B4-BE49-F238E27FC236}">
                <a16:creationId xmlns:a16="http://schemas.microsoft.com/office/drawing/2014/main" id="{35E4FAD3-8B90-419E-8380-E07093ACA54E}"/>
              </a:ext>
            </a:extLst>
          </p:cNvPr>
          <p:cNvGraphicFramePr>
            <a:graphicFrameLocks noGrp="1"/>
          </p:cNvGraphicFramePr>
          <p:nvPr>
            <p:ph idx="1"/>
            <p:extLst>
              <p:ext uri="{D42A27DB-BD31-4B8C-83A1-F6EECF244321}">
                <p14:modId xmlns:p14="http://schemas.microsoft.com/office/powerpoint/2010/main" val="783049596"/>
              </p:ext>
            </p:extLst>
          </p:nvPr>
        </p:nvGraphicFramePr>
        <p:xfrm>
          <a:off x="1451579" y="1926454"/>
          <a:ext cx="9361423" cy="4003829"/>
        </p:xfrm>
        <a:graphic>
          <a:graphicData uri="http://schemas.openxmlformats.org/drawingml/2006/chart">
            <c:chart xmlns:c="http://schemas.openxmlformats.org/drawingml/2006/chart" xmlns:r="http://schemas.openxmlformats.org/officeDocument/2006/relationships" r:id="rId2"/>
          </a:graphicData>
        </a:graphic>
      </p:graphicFrame>
      <p:sp>
        <p:nvSpPr>
          <p:cNvPr id="3" name="投影片編號版面配置區 2">
            <a:extLst>
              <a:ext uri="{FF2B5EF4-FFF2-40B4-BE49-F238E27FC236}">
                <a16:creationId xmlns:a16="http://schemas.microsoft.com/office/drawing/2014/main" id="{6AAD40B9-F3E0-4B81-8FD3-8089C331908A}"/>
              </a:ext>
            </a:extLst>
          </p:cNvPr>
          <p:cNvSpPr>
            <a:spLocks noGrp="1"/>
          </p:cNvSpPr>
          <p:nvPr>
            <p:ph type="sldNum" sz="quarter" idx="12"/>
          </p:nvPr>
        </p:nvSpPr>
        <p:spPr/>
        <p:txBody>
          <a:bodyPr/>
          <a:lstStyle/>
          <a:p>
            <a:fld id="{8B81DBAA-6A6C-48E0-BD85-D374A9AFC472}" type="slidenum">
              <a:rPr lang="zh-HK" altLang="en-US" smtClean="0"/>
              <a:t>8</a:t>
            </a:fld>
            <a:endParaRPr lang="zh-HK" altLang="en-US"/>
          </a:p>
        </p:txBody>
      </p:sp>
    </p:spTree>
    <p:extLst>
      <p:ext uri="{BB962C8B-B14F-4D97-AF65-F5344CB8AC3E}">
        <p14:creationId xmlns:p14="http://schemas.microsoft.com/office/powerpoint/2010/main" val="33634717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7250ABA1-D335-4D0A-9FC9-0FF7160E0420}"/>
              </a:ext>
            </a:extLst>
          </p:cNvPr>
          <p:cNvSpPr>
            <a:spLocks noGrp="1"/>
          </p:cNvSpPr>
          <p:nvPr>
            <p:ph type="title"/>
          </p:nvPr>
        </p:nvSpPr>
        <p:spPr>
          <a:xfrm>
            <a:off x="667512" y="685801"/>
            <a:ext cx="11137391" cy="1124711"/>
          </a:xfrm>
        </p:spPr>
        <p:txBody>
          <a:bodyPr>
            <a:noAutofit/>
          </a:bodyPr>
          <a:lstStyle/>
          <a:p>
            <a:r>
              <a:rPr lang="en-US" altLang="zh-HK" dirty="0"/>
              <a:t>Contemporary analysis uses affordability  (price to income ratio) to access housing market.</a:t>
            </a:r>
            <a:br>
              <a:rPr lang="en-US" altLang="zh-HK" dirty="0"/>
            </a:br>
            <a:endParaRPr lang="zh-HK" altLang="en-US" dirty="0"/>
          </a:p>
        </p:txBody>
      </p:sp>
      <p:graphicFrame>
        <p:nvGraphicFramePr>
          <p:cNvPr id="4" name="內容版面配置區 3">
            <a:extLst>
              <a:ext uri="{FF2B5EF4-FFF2-40B4-BE49-F238E27FC236}">
                <a16:creationId xmlns:a16="http://schemas.microsoft.com/office/drawing/2014/main" id="{3B2FBEFF-E171-4B55-8C86-7E5EAD544D08}"/>
              </a:ext>
            </a:extLst>
          </p:cNvPr>
          <p:cNvGraphicFramePr>
            <a:graphicFrameLocks noGrp="1"/>
          </p:cNvGraphicFramePr>
          <p:nvPr>
            <p:ph idx="1"/>
            <p:extLst>
              <p:ext uri="{D42A27DB-BD31-4B8C-83A1-F6EECF244321}">
                <p14:modId xmlns:p14="http://schemas.microsoft.com/office/powerpoint/2010/main" val="2259382930"/>
              </p:ext>
            </p:extLst>
          </p:nvPr>
        </p:nvGraphicFramePr>
        <p:xfrm>
          <a:off x="1645920" y="1932507"/>
          <a:ext cx="8558783" cy="4923842"/>
        </p:xfrm>
        <a:graphic>
          <a:graphicData uri="http://schemas.openxmlformats.org/drawingml/2006/table">
            <a:tbl>
              <a:tblPr firstRow="1" firstCol="1" bandRow="1">
                <a:tableStyleId>{5C22544A-7EE6-4342-B048-85BDC9FD1C3A}</a:tableStyleId>
              </a:tblPr>
              <a:tblGrid>
                <a:gridCol w="1197864">
                  <a:extLst>
                    <a:ext uri="{9D8B030D-6E8A-4147-A177-3AD203B41FA5}">
                      <a16:colId xmlns:a16="http://schemas.microsoft.com/office/drawing/2014/main" val="4277906234"/>
                    </a:ext>
                  </a:extLst>
                </a:gridCol>
                <a:gridCol w="4212817">
                  <a:extLst>
                    <a:ext uri="{9D8B030D-6E8A-4147-A177-3AD203B41FA5}">
                      <a16:colId xmlns:a16="http://schemas.microsoft.com/office/drawing/2014/main" val="4144076448"/>
                    </a:ext>
                  </a:extLst>
                </a:gridCol>
                <a:gridCol w="3148102">
                  <a:extLst>
                    <a:ext uri="{9D8B030D-6E8A-4147-A177-3AD203B41FA5}">
                      <a16:colId xmlns:a16="http://schemas.microsoft.com/office/drawing/2014/main" val="2374122659"/>
                    </a:ext>
                  </a:extLst>
                </a:gridCol>
              </a:tblGrid>
              <a:tr h="881615">
                <a:tc>
                  <a:txBody>
                    <a:bodyPr/>
                    <a:lstStyle/>
                    <a:p>
                      <a:pPr marL="304800" algn="l">
                        <a:lnSpc>
                          <a:spcPct val="150000"/>
                        </a:lnSpc>
                        <a:spcAft>
                          <a:spcPts val="0"/>
                        </a:spcAft>
                      </a:pPr>
                      <a:r>
                        <a:rPr lang="en-US" altLang="zh-TW" sz="2400" kern="100" dirty="0">
                          <a:effectLst/>
                          <a:latin typeface="Calibri" panose="020F0502020204030204" pitchFamily="34" charset="0"/>
                          <a:ea typeface="新細明體" panose="02020500000000000000" pitchFamily="18" charset="-120"/>
                          <a:cs typeface="Times New Roman" panose="02020603050405020304" pitchFamily="18" charset="0"/>
                        </a:rPr>
                        <a:t>RANK</a:t>
                      </a:r>
                      <a:endParaRPr lang="zh-TW" sz="2400" kern="100" dirty="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tc>
                  <a:txBody>
                    <a:bodyPr/>
                    <a:lstStyle/>
                    <a:p>
                      <a:pPr marL="304800" algn="ctr">
                        <a:lnSpc>
                          <a:spcPct val="150000"/>
                        </a:lnSpc>
                        <a:spcAft>
                          <a:spcPts val="0"/>
                        </a:spcAft>
                      </a:pPr>
                      <a:r>
                        <a:rPr lang="en-US" sz="2400" kern="100" dirty="0">
                          <a:effectLst/>
                        </a:rPr>
                        <a:t>CITY</a:t>
                      </a:r>
                      <a:endParaRPr lang="zh-TW" sz="2400" kern="100" dirty="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tc>
                  <a:txBody>
                    <a:bodyPr/>
                    <a:lstStyle/>
                    <a:p>
                      <a:pPr marL="304800" algn="ctr">
                        <a:lnSpc>
                          <a:spcPct val="150000"/>
                        </a:lnSpc>
                        <a:spcAft>
                          <a:spcPts val="0"/>
                        </a:spcAft>
                      </a:pPr>
                      <a:r>
                        <a:rPr lang="en-US" sz="2400" kern="100" dirty="0">
                          <a:effectLst/>
                        </a:rPr>
                        <a:t>Median Multiple, </a:t>
                      </a:r>
                    </a:p>
                    <a:p>
                      <a:pPr marL="304800" algn="ctr">
                        <a:lnSpc>
                          <a:spcPct val="150000"/>
                        </a:lnSpc>
                        <a:spcAft>
                          <a:spcPts val="0"/>
                        </a:spcAft>
                      </a:pPr>
                      <a:r>
                        <a:rPr lang="en-US" sz="2400" kern="100" dirty="0">
                          <a:effectLst/>
                        </a:rPr>
                        <a:t>YEAR 2017</a:t>
                      </a:r>
                      <a:endParaRPr lang="zh-TW" sz="2400" kern="100" dirty="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extLst>
                  <a:ext uri="{0D108BD9-81ED-4DB2-BD59-A6C34878D82A}">
                    <a16:rowId xmlns:a16="http://schemas.microsoft.com/office/drawing/2014/main" val="2366354270"/>
                  </a:ext>
                </a:extLst>
              </a:tr>
              <a:tr h="367853">
                <a:tc>
                  <a:txBody>
                    <a:bodyPr/>
                    <a:lstStyle/>
                    <a:p>
                      <a:pPr marL="304800">
                        <a:lnSpc>
                          <a:spcPct val="150000"/>
                        </a:lnSpc>
                        <a:spcAft>
                          <a:spcPts val="0"/>
                        </a:spcAft>
                      </a:pPr>
                      <a:r>
                        <a:rPr lang="en-US" sz="1800" kern="100" dirty="0">
                          <a:effectLst/>
                        </a:rPr>
                        <a:t>1</a:t>
                      </a:r>
                      <a:endParaRPr lang="zh-TW" sz="1800" kern="100" dirty="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tc>
                  <a:txBody>
                    <a:bodyPr/>
                    <a:lstStyle/>
                    <a:p>
                      <a:pPr marL="304800">
                        <a:lnSpc>
                          <a:spcPct val="150000"/>
                        </a:lnSpc>
                        <a:spcAft>
                          <a:spcPts val="0"/>
                        </a:spcAft>
                      </a:pPr>
                      <a:r>
                        <a:rPr lang="en-US" sz="1800" kern="100" dirty="0">
                          <a:effectLst/>
                        </a:rPr>
                        <a:t>Hong Kong, China</a:t>
                      </a:r>
                      <a:endParaRPr lang="zh-TW" sz="1800" kern="100" dirty="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tc>
                  <a:txBody>
                    <a:bodyPr/>
                    <a:lstStyle/>
                    <a:p>
                      <a:pPr marL="304800" algn="ctr">
                        <a:lnSpc>
                          <a:spcPct val="150000"/>
                        </a:lnSpc>
                        <a:spcAft>
                          <a:spcPts val="0"/>
                        </a:spcAft>
                      </a:pPr>
                      <a:r>
                        <a:rPr lang="en-US" sz="1800" kern="100" dirty="0">
                          <a:effectLst/>
                        </a:rPr>
                        <a:t>19.4</a:t>
                      </a:r>
                      <a:endParaRPr lang="zh-TW" sz="1800" kern="100" dirty="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extLst>
                  <a:ext uri="{0D108BD9-81ED-4DB2-BD59-A6C34878D82A}">
                    <a16:rowId xmlns:a16="http://schemas.microsoft.com/office/drawing/2014/main" val="100422568"/>
                  </a:ext>
                </a:extLst>
              </a:tr>
              <a:tr h="367853">
                <a:tc>
                  <a:txBody>
                    <a:bodyPr/>
                    <a:lstStyle/>
                    <a:p>
                      <a:pPr marL="304800">
                        <a:lnSpc>
                          <a:spcPct val="150000"/>
                        </a:lnSpc>
                        <a:spcAft>
                          <a:spcPts val="0"/>
                        </a:spcAft>
                      </a:pPr>
                      <a:r>
                        <a:rPr lang="en-US" sz="1800" kern="100" dirty="0">
                          <a:effectLst/>
                        </a:rPr>
                        <a:t>2</a:t>
                      </a:r>
                      <a:endParaRPr lang="zh-TW" sz="1800" kern="100" dirty="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tc>
                  <a:txBody>
                    <a:bodyPr/>
                    <a:lstStyle/>
                    <a:p>
                      <a:pPr marL="304800">
                        <a:lnSpc>
                          <a:spcPct val="150000"/>
                        </a:lnSpc>
                        <a:spcAft>
                          <a:spcPts val="0"/>
                        </a:spcAft>
                      </a:pPr>
                      <a:r>
                        <a:rPr lang="en-US" sz="1800" kern="100">
                          <a:effectLst/>
                        </a:rPr>
                        <a:t>Sydney, NSW, Australia</a:t>
                      </a:r>
                      <a:endParaRPr lang="zh-TW" sz="1800" kern="10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tc>
                  <a:txBody>
                    <a:bodyPr/>
                    <a:lstStyle/>
                    <a:p>
                      <a:pPr algn="ctr">
                        <a:lnSpc>
                          <a:spcPct val="150000"/>
                        </a:lnSpc>
                        <a:spcAft>
                          <a:spcPts val="0"/>
                        </a:spcAft>
                      </a:pPr>
                      <a:r>
                        <a:rPr lang="en-US" sz="1800" kern="100" dirty="0">
                          <a:effectLst/>
                        </a:rPr>
                        <a:t>     12.9</a:t>
                      </a:r>
                      <a:endParaRPr lang="zh-TW" sz="1800" kern="100" dirty="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extLst>
                  <a:ext uri="{0D108BD9-81ED-4DB2-BD59-A6C34878D82A}">
                    <a16:rowId xmlns:a16="http://schemas.microsoft.com/office/drawing/2014/main" val="2075405809"/>
                  </a:ext>
                </a:extLst>
              </a:tr>
              <a:tr h="367853">
                <a:tc>
                  <a:txBody>
                    <a:bodyPr/>
                    <a:lstStyle/>
                    <a:p>
                      <a:pPr marL="304800">
                        <a:lnSpc>
                          <a:spcPct val="150000"/>
                        </a:lnSpc>
                        <a:spcAft>
                          <a:spcPts val="0"/>
                        </a:spcAft>
                      </a:pPr>
                      <a:r>
                        <a:rPr lang="en-US" sz="1800" kern="100" dirty="0">
                          <a:effectLst/>
                        </a:rPr>
                        <a:t>3</a:t>
                      </a:r>
                      <a:endParaRPr lang="zh-TW" sz="1800" kern="100" dirty="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tc>
                  <a:txBody>
                    <a:bodyPr/>
                    <a:lstStyle/>
                    <a:p>
                      <a:pPr marL="304800">
                        <a:lnSpc>
                          <a:spcPct val="150000"/>
                        </a:lnSpc>
                        <a:spcAft>
                          <a:spcPts val="0"/>
                        </a:spcAft>
                      </a:pPr>
                      <a:r>
                        <a:rPr lang="en-US" sz="1800" kern="100">
                          <a:effectLst/>
                        </a:rPr>
                        <a:t>Vancouver, BC, Canada</a:t>
                      </a:r>
                      <a:endParaRPr lang="zh-TW" sz="1800" kern="10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tc>
                  <a:txBody>
                    <a:bodyPr/>
                    <a:lstStyle/>
                    <a:p>
                      <a:pPr marL="304800" algn="ctr">
                        <a:lnSpc>
                          <a:spcPct val="150000"/>
                        </a:lnSpc>
                        <a:spcAft>
                          <a:spcPts val="0"/>
                        </a:spcAft>
                      </a:pPr>
                      <a:r>
                        <a:rPr lang="en-US" sz="1800" kern="100">
                          <a:effectLst/>
                        </a:rPr>
                        <a:t>12.6</a:t>
                      </a:r>
                      <a:endParaRPr lang="zh-TW" sz="1800" kern="10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extLst>
                  <a:ext uri="{0D108BD9-81ED-4DB2-BD59-A6C34878D82A}">
                    <a16:rowId xmlns:a16="http://schemas.microsoft.com/office/drawing/2014/main" val="1813473198"/>
                  </a:ext>
                </a:extLst>
              </a:tr>
              <a:tr h="367853">
                <a:tc>
                  <a:txBody>
                    <a:bodyPr/>
                    <a:lstStyle/>
                    <a:p>
                      <a:pPr marL="304800">
                        <a:lnSpc>
                          <a:spcPct val="150000"/>
                        </a:lnSpc>
                        <a:spcAft>
                          <a:spcPts val="0"/>
                        </a:spcAft>
                      </a:pPr>
                      <a:r>
                        <a:rPr lang="en-US" sz="1800" kern="100" dirty="0">
                          <a:effectLst/>
                        </a:rPr>
                        <a:t>4</a:t>
                      </a:r>
                      <a:endParaRPr lang="zh-TW" sz="1800" kern="100" dirty="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tc>
                  <a:txBody>
                    <a:bodyPr/>
                    <a:lstStyle/>
                    <a:p>
                      <a:pPr marL="304800">
                        <a:lnSpc>
                          <a:spcPct val="150000"/>
                        </a:lnSpc>
                        <a:spcAft>
                          <a:spcPts val="0"/>
                        </a:spcAft>
                      </a:pPr>
                      <a:r>
                        <a:rPr lang="en-US" sz="1800" kern="100">
                          <a:effectLst/>
                        </a:rPr>
                        <a:t>San Jose, CA, USA</a:t>
                      </a:r>
                      <a:endParaRPr lang="zh-TW" sz="1800" kern="10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tc>
                  <a:txBody>
                    <a:bodyPr/>
                    <a:lstStyle/>
                    <a:p>
                      <a:pPr marL="304800" algn="ctr">
                        <a:lnSpc>
                          <a:spcPct val="150000"/>
                        </a:lnSpc>
                        <a:spcAft>
                          <a:spcPts val="0"/>
                        </a:spcAft>
                      </a:pPr>
                      <a:r>
                        <a:rPr lang="en-US" sz="1800" kern="100">
                          <a:effectLst/>
                        </a:rPr>
                        <a:t>10.3</a:t>
                      </a:r>
                      <a:endParaRPr lang="zh-TW" sz="1800" kern="10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extLst>
                  <a:ext uri="{0D108BD9-81ED-4DB2-BD59-A6C34878D82A}">
                    <a16:rowId xmlns:a16="http://schemas.microsoft.com/office/drawing/2014/main" val="2727512079"/>
                  </a:ext>
                </a:extLst>
              </a:tr>
              <a:tr h="367853">
                <a:tc>
                  <a:txBody>
                    <a:bodyPr/>
                    <a:lstStyle/>
                    <a:p>
                      <a:pPr marL="304800">
                        <a:lnSpc>
                          <a:spcPct val="150000"/>
                        </a:lnSpc>
                        <a:spcAft>
                          <a:spcPts val="0"/>
                        </a:spcAft>
                      </a:pPr>
                      <a:r>
                        <a:rPr lang="en-US" sz="1800" kern="100" dirty="0">
                          <a:effectLst/>
                        </a:rPr>
                        <a:t>5</a:t>
                      </a:r>
                      <a:endParaRPr lang="zh-TW" sz="1800" kern="100" dirty="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tc>
                  <a:txBody>
                    <a:bodyPr/>
                    <a:lstStyle/>
                    <a:p>
                      <a:pPr marL="304800">
                        <a:lnSpc>
                          <a:spcPct val="150000"/>
                        </a:lnSpc>
                        <a:spcAft>
                          <a:spcPts val="0"/>
                        </a:spcAft>
                      </a:pPr>
                      <a:r>
                        <a:rPr lang="en-US" sz="1800" kern="100">
                          <a:effectLst/>
                        </a:rPr>
                        <a:t>Melbourne, VIC, Australia</a:t>
                      </a:r>
                      <a:endParaRPr lang="zh-TW" sz="1800" kern="10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tc>
                  <a:txBody>
                    <a:bodyPr/>
                    <a:lstStyle/>
                    <a:p>
                      <a:pPr marL="304800" algn="ctr">
                        <a:lnSpc>
                          <a:spcPct val="150000"/>
                        </a:lnSpc>
                        <a:spcAft>
                          <a:spcPts val="0"/>
                        </a:spcAft>
                      </a:pPr>
                      <a:r>
                        <a:rPr lang="en-US" sz="1800" kern="100">
                          <a:effectLst/>
                        </a:rPr>
                        <a:t>9.9</a:t>
                      </a:r>
                      <a:endParaRPr lang="zh-TW" sz="1800" kern="10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extLst>
                  <a:ext uri="{0D108BD9-81ED-4DB2-BD59-A6C34878D82A}">
                    <a16:rowId xmlns:a16="http://schemas.microsoft.com/office/drawing/2014/main" val="3699965530"/>
                  </a:ext>
                </a:extLst>
              </a:tr>
              <a:tr h="367853">
                <a:tc>
                  <a:txBody>
                    <a:bodyPr/>
                    <a:lstStyle/>
                    <a:p>
                      <a:pPr marL="304800">
                        <a:lnSpc>
                          <a:spcPct val="150000"/>
                        </a:lnSpc>
                        <a:spcAft>
                          <a:spcPts val="0"/>
                        </a:spcAft>
                      </a:pPr>
                      <a:r>
                        <a:rPr lang="en-US" sz="1800" kern="100" dirty="0">
                          <a:effectLst/>
                        </a:rPr>
                        <a:t>6</a:t>
                      </a:r>
                      <a:endParaRPr lang="zh-TW" sz="1800" kern="100" dirty="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tc>
                  <a:txBody>
                    <a:bodyPr/>
                    <a:lstStyle/>
                    <a:p>
                      <a:pPr marL="304800">
                        <a:lnSpc>
                          <a:spcPct val="150000"/>
                        </a:lnSpc>
                        <a:spcAft>
                          <a:spcPts val="0"/>
                        </a:spcAft>
                      </a:pPr>
                      <a:r>
                        <a:rPr lang="en-US" sz="1800" kern="100">
                          <a:effectLst/>
                        </a:rPr>
                        <a:t>Los Angeles, CA, USA</a:t>
                      </a:r>
                      <a:endParaRPr lang="zh-TW" sz="1800" kern="10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tc>
                  <a:txBody>
                    <a:bodyPr/>
                    <a:lstStyle/>
                    <a:p>
                      <a:pPr marL="304800" algn="ctr">
                        <a:lnSpc>
                          <a:spcPct val="150000"/>
                        </a:lnSpc>
                        <a:spcAft>
                          <a:spcPts val="0"/>
                        </a:spcAft>
                      </a:pPr>
                      <a:r>
                        <a:rPr lang="en-US" sz="1800" kern="100">
                          <a:effectLst/>
                        </a:rPr>
                        <a:t>9.4</a:t>
                      </a:r>
                      <a:endParaRPr lang="zh-TW" sz="1800" kern="10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extLst>
                  <a:ext uri="{0D108BD9-81ED-4DB2-BD59-A6C34878D82A}">
                    <a16:rowId xmlns:a16="http://schemas.microsoft.com/office/drawing/2014/main" val="2135206483"/>
                  </a:ext>
                </a:extLst>
              </a:tr>
              <a:tr h="367853">
                <a:tc>
                  <a:txBody>
                    <a:bodyPr/>
                    <a:lstStyle/>
                    <a:p>
                      <a:pPr marL="304800">
                        <a:lnSpc>
                          <a:spcPct val="150000"/>
                        </a:lnSpc>
                        <a:spcAft>
                          <a:spcPts val="0"/>
                        </a:spcAft>
                      </a:pPr>
                      <a:r>
                        <a:rPr lang="en-US" sz="1800" kern="100" dirty="0">
                          <a:effectLst/>
                        </a:rPr>
                        <a:t>7</a:t>
                      </a:r>
                      <a:endParaRPr lang="zh-TW" sz="1800" kern="100" dirty="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tc>
                  <a:txBody>
                    <a:bodyPr/>
                    <a:lstStyle/>
                    <a:p>
                      <a:pPr marL="304800">
                        <a:lnSpc>
                          <a:spcPct val="150000"/>
                        </a:lnSpc>
                        <a:spcAft>
                          <a:spcPts val="0"/>
                        </a:spcAft>
                      </a:pPr>
                      <a:r>
                        <a:rPr lang="en-US" sz="1800" kern="100">
                          <a:effectLst/>
                        </a:rPr>
                        <a:t>Honolulu, HI, USA</a:t>
                      </a:r>
                      <a:endParaRPr lang="zh-TW" sz="1800" kern="10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tc>
                  <a:txBody>
                    <a:bodyPr/>
                    <a:lstStyle/>
                    <a:p>
                      <a:pPr marL="304800" algn="ctr">
                        <a:lnSpc>
                          <a:spcPct val="150000"/>
                        </a:lnSpc>
                        <a:spcAft>
                          <a:spcPts val="0"/>
                        </a:spcAft>
                      </a:pPr>
                      <a:r>
                        <a:rPr lang="en-US" sz="1800" kern="100">
                          <a:effectLst/>
                        </a:rPr>
                        <a:t>9.2</a:t>
                      </a:r>
                      <a:endParaRPr lang="zh-TW" sz="1800" kern="10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extLst>
                  <a:ext uri="{0D108BD9-81ED-4DB2-BD59-A6C34878D82A}">
                    <a16:rowId xmlns:a16="http://schemas.microsoft.com/office/drawing/2014/main" val="1936697785"/>
                  </a:ext>
                </a:extLst>
              </a:tr>
              <a:tr h="367853">
                <a:tc>
                  <a:txBody>
                    <a:bodyPr/>
                    <a:lstStyle/>
                    <a:p>
                      <a:pPr marL="304800">
                        <a:lnSpc>
                          <a:spcPct val="150000"/>
                        </a:lnSpc>
                        <a:spcAft>
                          <a:spcPts val="0"/>
                        </a:spcAft>
                      </a:pPr>
                      <a:r>
                        <a:rPr lang="en-US" sz="1800" kern="100" dirty="0">
                          <a:effectLst/>
                        </a:rPr>
                        <a:t>8</a:t>
                      </a:r>
                      <a:endParaRPr lang="zh-TW" sz="1800" kern="100" dirty="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tc>
                  <a:txBody>
                    <a:bodyPr/>
                    <a:lstStyle/>
                    <a:p>
                      <a:pPr marL="304800">
                        <a:lnSpc>
                          <a:spcPct val="150000"/>
                        </a:lnSpc>
                        <a:spcAft>
                          <a:spcPts val="0"/>
                        </a:spcAft>
                      </a:pPr>
                      <a:r>
                        <a:rPr lang="en-US" sz="1800" kern="100">
                          <a:effectLst/>
                        </a:rPr>
                        <a:t>San Francisxo, CA, USA</a:t>
                      </a:r>
                      <a:endParaRPr lang="zh-TW" sz="1800" kern="10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tc>
                  <a:txBody>
                    <a:bodyPr/>
                    <a:lstStyle/>
                    <a:p>
                      <a:pPr marL="304800" algn="ctr">
                        <a:lnSpc>
                          <a:spcPct val="150000"/>
                        </a:lnSpc>
                        <a:spcAft>
                          <a:spcPts val="0"/>
                        </a:spcAft>
                      </a:pPr>
                      <a:r>
                        <a:rPr lang="en-US" sz="1800" kern="100">
                          <a:effectLst/>
                        </a:rPr>
                        <a:t>9.1</a:t>
                      </a:r>
                      <a:endParaRPr lang="zh-TW" sz="1800" kern="10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extLst>
                  <a:ext uri="{0D108BD9-81ED-4DB2-BD59-A6C34878D82A}">
                    <a16:rowId xmlns:a16="http://schemas.microsoft.com/office/drawing/2014/main" val="2705188326"/>
                  </a:ext>
                </a:extLst>
              </a:tr>
              <a:tr h="367853">
                <a:tc>
                  <a:txBody>
                    <a:bodyPr/>
                    <a:lstStyle/>
                    <a:p>
                      <a:pPr marL="304800">
                        <a:lnSpc>
                          <a:spcPct val="150000"/>
                        </a:lnSpc>
                        <a:spcAft>
                          <a:spcPts val="0"/>
                        </a:spcAft>
                      </a:pPr>
                      <a:r>
                        <a:rPr lang="en-US" sz="1800" kern="100" dirty="0">
                          <a:effectLst/>
                        </a:rPr>
                        <a:t>9</a:t>
                      </a:r>
                      <a:endParaRPr lang="zh-TW" sz="1800" kern="100" dirty="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tc>
                  <a:txBody>
                    <a:bodyPr/>
                    <a:lstStyle/>
                    <a:p>
                      <a:pPr marL="304800">
                        <a:lnSpc>
                          <a:spcPct val="150000"/>
                        </a:lnSpc>
                        <a:spcAft>
                          <a:spcPts val="0"/>
                        </a:spcAft>
                      </a:pPr>
                      <a:r>
                        <a:rPr lang="en-US" sz="1800" kern="100">
                          <a:effectLst/>
                        </a:rPr>
                        <a:t>Auckland, Australia</a:t>
                      </a:r>
                      <a:endParaRPr lang="zh-TW" sz="1800" kern="10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tc>
                  <a:txBody>
                    <a:bodyPr/>
                    <a:lstStyle/>
                    <a:p>
                      <a:pPr marL="304800" algn="ctr">
                        <a:lnSpc>
                          <a:spcPct val="150000"/>
                        </a:lnSpc>
                        <a:spcAft>
                          <a:spcPts val="0"/>
                        </a:spcAft>
                      </a:pPr>
                      <a:r>
                        <a:rPr lang="en-US" sz="1800" kern="100">
                          <a:effectLst/>
                        </a:rPr>
                        <a:t>8.8</a:t>
                      </a:r>
                      <a:endParaRPr lang="zh-TW" sz="1800" kern="10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extLst>
                  <a:ext uri="{0D108BD9-81ED-4DB2-BD59-A6C34878D82A}">
                    <a16:rowId xmlns:a16="http://schemas.microsoft.com/office/drawing/2014/main" val="3978247424"/>
                  </a:ext>
                </a:extLst>
              </a:tr>
              <a:tr h="574241">
                <a:tc>
                  <a:txBody>
                    <a:bodyPr/>
                    <a:lstStyle/>
                    <a:p>
                      <a:pPr marL="304800">
                        <a:lnSpc>
                          <a:spcPct val="150000"/>
                        </a:lnSpc>
                        <a:spcAft>
                          <a:spcPts val="0"/>
                        </a:spcAft>
                      </a:pPr>
                      <a:r>
                        <a:rPr lang="en-US" sz="1800" kern="100" dirty="0">
                          <a:effectLst/>
                        </a:rPr>
                        <a:t>10</a:t>
                      </a:r>
                      <a:endParaRPr lang="zh-TW" sz="1800" kern="100" dirty="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tc>
                  <a:txBody>
                    <a:bodyPr/>
                    <a:lstStyle/>
                    <a:p>
                      <a:pPr marL="304800">
                        <a:lnSpc>
                          <a:spcPct val="150000"/>
                        </a:lnSpc>
                        <a:spcAft>
                          <a:spcPts val="0"/>
                        </a:spcAft>
                      </a:pPr>
                      <a:r>
                        <a:rPr lang="en-US" sz="1800" kern="100" dirty="0">
                          <a:effectLst/>
                        </a:rPr>
                        <a:t>London (Greater London Authority), UK</a:t>
                      </a:r>
                      <a:endParaRPr lang="zh-TW" sz="1800" kern="100" dirty="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tc>
                  <a:txBody>
                    <a:bodyPr/>
                    <a:lstStyle/>
                    <a:p>
                      <a:pPr marL="304800" algn="ctr">
                        <a:lnSpc>
                          <a:spcPct val="150000"/>
                        </a:lnSpc>
                        <a:spcAft>
                          <a:spcPts val="0"/>
                        </a:spcAft>
                      </a:pPr>
                      <a:r>
                        <a:rPr lang="en-US" sz="1800" kern="100" dirty="0">
                          <a:effectLst/>
                        </a:rPr>
                        <a:t>8.5</a:t>
                      </a:r>
                      <a:endParaRPr lang="zh-TW" sz="1800" kern="100" dirty="0">
                        <a:effectLst/>
                        <a:latin typeface="Calibri" panose="020F0502020204030204" pitchFamily="34" charset="0"/>
                        <a:ea typeface="新細明體" panose="02020500000000000000" pitchFamily="18" charset="-120"/>
                        <a:cs typeface="Times New Roman" panose="02020603050405020304" pitchFamily="18" charset="0"/>
                      </a:endParaRPr>
                    </a:p>
                  </a:txBody>
                  <a:tcPr marL="61651" marR="61651" marT="0" marB="0"/>
                </a:tc>
                <a:extLst>
                  <a:ext uri="{0D108BD9-81ED-4DB2-BD59-A6C34878D82A}">
                    <a16:rowId xmlns:a16="http://schemas.microsoft.com/office/drawing/2014/main" val="2108406173"/>
                  </a:ext>
                </a:extLst>
              </a:tr>
            </a:tbl>
          </a:graphicData>
        </a:graphic>
      </p:graphicFrame>
      <p:sp>
        <p:nvSpPr>
          <p:cNvPr id="5" name="Rectangle 1">
            <a:extLst>
              <a:ext uri="{FF2B5EF4-FFF2-40B4-BE49-F238E27FC236}">
                <a16:creationId xmlns:a16="http://schemas.microsoft.com/office/drawing/2014/main" id="{51D71234-E8C8-40BE-9D8C-CF1F883FCDB7}"/>
              </a:ext>
            </a:extLst>
          </p:cNvPr>
          <p:cNvSpPr>
            <a:spLocks noChangeArrowheads="1"/>
          </p:cNvSpPr>
          <p:nvPr/>
        </p:nvSpPr>
        <p:spPr bwMode="auto">
          <a:xfrm>
            <a:off x="-3555313" y="246647"/>
            <a:ext cx="16323385"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zh-CN" sz="1200" b="0" i="1" u="none" strike="noStrike" cap="none" normalizeH="0" baseline="0">
                <a:ln>
                  <a:noFill/>
                </a:ln>
                <a:solidFill>
                  <a:schemeClr val="tx1"/>
                </a:solidFill>
                <a:effectLst/>
                <a:latin typeface="Times New Roman" panose="02020603050405020304" pitchFamily="18" charset="0"/>
                <a:ea typeface="DengXian" panose="02010600030101010101" pitchFamily="2" charset="-122"/>
                <a:cs typeface="Times New Roman" panose="02020603050405020304" pitchFamily="18" charset="0"/>
              </a:rPr>
              <a:t>The Demographia International Housing Affordability Survey</a:t>
            </a:r>
            <a:r>
              <a:rPr kumimoji="0" lang="en-US" altLang="zh-TW" sz="800" b="0" i="0" u="none" strike="noStrike" cap="none" normalizeH="0" baseline="0">
                <a:ln>
                  <a:noFill/>
                </a:ln>
                <a:solidFill>
                  <a:schemeClr val="tx1"/>
                </a:solidFill>
                <a:effectLst/>
              </a:rPr>
              <a:t> </a:t>
            </a:r>
            <a:endParaRPr kumimoji="0" lang="en-US" altLang="zh-TW" sz="1800" b="0" i="0" u="none" strike="noStrike" cap="none" normalizeH="0" baseline="0">
              <a:ln>
                <a:noFill/>
              </a:ln>
              <a:solidFill>
                <a:schemeClr val="tx1"/>
              </a:solidFill>
              <a:effectLst/>
              <a:latin typeface="Arial" panose="020B0604020202020204" pitchFamily="34" charset="0"/>
            </a:endParaRPr>
          </a:p>
        </p:txBody>
      </p:sp>
      <p:sp>
        <p:nvSpPr>
          <p:cNvPr id="3" name="投影片編號版面配置區 2">
            <a:extLst>
              <a:ext uri="{FF2B5EF4-FFF2-40B4-BE49-F238E27FC236}">
                <a16:creationId xmlns:a16="http://schemas.microsoft.com/office/drawing/2014/main" id="{DCEC46E8-EBD2-463F-81F7-6FFE151529C7}"/>
              </a:ext>
            </a:extLst>
          </p:cNvPr>
          <p:cNvSpPr>
            <a:spLocks noGrp="1"/>
          </p:cNvSpPr>
          <p:nvPr>
            <p:ph type="sldNum" sz="quarter" idx="12"/>
          </p:nvPr>
        </p:nvSpPr>
        <p:spPr/>
        <p:txBody>
          <a:bodyPr/>
          <a:lstStyle/>
          <a:p>
            <a:fld id="{8B81DBAA-6A6C-48E0-BD85-D374A9AFC472}" type="slidenum">
              <a:rPr lang="zh-HK" altLang="en-US" smtClean="0"/>
              <a:t>9</a:t>
            </a:fld>
            <a:endParaRPr lang="zh-HK" altLang="en-US"/>
          </a:p>
        </p:txBody>
      </p:sp>
    </p:spTree>
    <p:extLst>
      <p:ext uri="{BB962C8B-B14F-4D97-AF65-F5344CB8AC3E}">
        <p14:creationId xmlns:p14="http://schemas.microsoft.com/office/powerpoint/2010/main" val="4125703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FD7355C6-768F-421D-B2BA-682D92F82B09}"/>
              </a:ext>
            </a:extLst>
          </p:cNvPr>
          <p:cNvSpPr>
            <a:spLocks noGrp="1"/>
          </p:cNvSpPr>
          <p:nvPr>
            <p:ph type="title"/>
          </p:nvPr>
        </p:nvSpPr>
        <p:spPr/>
        <p:txBody>
          <a:bodyPr>
            <a:normAutofit/>
          </a:bodyPr>
          <a:lstStyle/>
          <a:p>
            <a:r>
              <a:rPr lang="en-US" altLang="zh-HK" sz="3600" dirty="0"/>
              <a:t>HOUSING BUBBLE</a:t>
            </a:r>
            <a:endParaRPr lang="zh-HK" altLang="en-US" sz="3600" dirty="0"/>
          </a:p>
        </p:txBody>
      </p:sp>
      <p:sp>
        <p:nvSpPr>
          <p:cNvPr id="3" name="內容版面配置區 2">
            <a:extLst>
              <a:ext uri="{FF2B5EF4-FFF2-40B4-BE49-F238E27FC236}">
                <a16:creationId xmlns:a16="http://schemas.microsoft.com/office/drawing/2014/main" id="{AB452919-F9A9-452B-B70A-E5C68FD0CAE6}"/>
              </a:ext>
            </a:extLst>
          </p:cNvPr>
          <p:cNvSpPr>
            <a:spLocks noGrp="1"/>
          </p:cNvSpPr>
          <p:nvPr>
            <p:ph idx="1"/>
          </p:nvPr>
        </p:nvSpPr>
        <p:spPr>
          <a:xfrm>
            <a:off x="1137147" y="1853753"/>
            <a:ext cx="10173004" cy="4199727"/>
          </a:xfrm>
        </p:spPr>
        <p:txBody>
          <a:bodyPr>
            <a:noAutofit/>
          </a:bodyPr>
          <a:lstStyle/>
          <a:p>
            <a:r>
              <a:rPr lang="en-US" altLang="zh-HK" sz="2400" u="sng" dirty="0">
                <a:solidFill>
                  <a:srgbClr val="FF0000"/>
                </a:solidFill>
              </a:rPr>
              <a:t>SIGNIFICANCE OF PRICE-TO-INCOME RATIO</a:t>
            </a:r>
            <a:r>
              <a:rPr lang="en-US" altLang="zh-HK" sz="2400" dirty="0"/>
              <a:t>:</a:t>
            </a:r>
          </a:p>
          <a:p>
            <a:r>
              <a:rPr lang="en-US" altLang="zh-HK" sz="2400" dirty="0"/>
              <a:t>“IF HOUSING PRICES OUTPACE INCOME GROWTH,  AT SOME POINT FAMILIES WILL NOT BE ABLE TO AFFORD BUYING HOUSES ANYMORE, AND THEN DEMAND FOR HOUSING WILL CONTRACT, THEREBY BRINGING PRICES DOWN  (Md. Sani @ Abd. Rahim, 2015)</a:t>
            </a:r>
          </a:p>
          <a:p>
            <a:r>
              <a:rPr lang="en-US" altLang="zh-HK" sz="2400" dirty="0"/>
              <a:t>“THE EXISTENCE OF A BUBBLE CAN BE IDENTIFIED WHEN PRICES SURGE FASTER THAN A RATE THAT CAN BE EXPLAINED BY MARKET FUNDAMENTALS (KINDLEBERGER, 1987)</a:t>
            </a:r>
            <a:endParaRPr lang="zh-HK" altLang="en-US" sz="2400" dirty="0"/>
          </a:p>
        </p:txBody>
      </p:sp>
      <p:sp>
        <p:nvSpPr>
          <p:cNvPr id="4" name="投影片編號版面配置區 3">
            <a:extLst>
              <a:ext uri="{FF2B5EF4-FFF2-40B4-BE49-F238E27FC236}">
                <a16:creationId xmlns:a16="http://schemas.microsoft.com/office/drawing/2014/main" id="{DBFEF65C-5563-4FCE-92EF-0C9A0CC5E66C}"/>
              </a:ext>
            </a:extLst>
          </p:cNvPr>
          <p:cNvSpPr>
            <a:spLocks noGrp="1"/>
          </p:cNvSpPr>
          <p:nvPr>
            <p:ph type="sldNum" sz="quarter" idx="12"/>
          </p:nvPr>
        </p:nvSpPr>
        <p:spPr/>
        <p:txBody>
          <a:bodyPr/>
          <a:lstStyle/>
          <a:p>
            <a:fld id="{8B81DBAA-6A6C-48E0-BD85-D374A9AFC472}" type="slidenum">
              <a:rPr lang="zh-HK" altLang="en-US" smtClean="0"/>
              <a:t>10</a:t>
            </a:fld>
            <a:endParaRPr lang="zh-HK" altLang="en-US"/>
          </a:p>
        </p:txBody>
      </p:sp>
    </p:spTree>
    <p:extLst>
      <p:ext uri="{BB962C8B-B14F-4D97-AF65-F5344CB8AC3E}">
        <p14:creationId xmlns:p14="http://schemas.microsoft.com/office/powerpoint/2010/main" val="6555014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7ED964D2-6752-4AC5-81D2-150E0B01FBEE}"/>
              </a:ext>
            </a:extLst>
          </p:cNvPr>
          <p:cNvSpPr>
            <a:spLocks noGrp="1"/>
          </p:cNvSpPr>
          <p:nvPr>
            <p:ph type="title"/>
          </p:nvPr>
        </p:nvSpPr>
        <p:spPr/>
        <p:txBody>
          <a:bodyPr/>
          <a:lstStyle/>
          <a:p>
            <a:r>
              <a:rPr lang="en-US" altLang="zh-HK" dirty="0"/>
              <a:t>HOUSING BUBBLE</a:t>
            </a:r>
            <a:endParaRPr lang="zh-HK" altLang="en-US" dirty="0"/>
          </a:p>
        </p:txBody>
      </p:sp>
      <p:sp>
        <p:nvSpPr>
          <p:cNvPr id="3" name="內容版面配置區 2">
            <a:extLst>
              <a:ext uri="{FF2B5EF4-FFF2-40B4-BE49-F238E27FC236}">
                <a16:creationId xmlns:a16="http://schemas.microsoft.com/office/drawing/2014/main" id="{A83B38F7-720E-45AC-A3FA-D21A2EA609A3}"/>
              </a:ext>
            </a:extLst>
          </p:cNvPr>
          <p:cNvSpPr>
            <a:spLocks noGrp="1"/>
          </p:cNvSpPr>
          <p:nvPr>
            <p:ph idx="1"/>
          </p:nvPr>
        </p:nvSpPr>
        <p:spPr/>
        <p:txBody>
          <a:bodyPr>
            <a:normAutofit/>
          </a:bodyPr>
          <a:lstStyle/>
          <a:p>
            <a:r>
              <a:rPr lang="en-US" altLang="zh-CN" sz="2800" dirty="0" err="1"/>
              <a:t>Himmelberg</a:t>
            </a:r>
            <a:r>
              <a:rPr lang="en-US" altLang="zh-CN" sz="2800" dirty="0"/>
              <a:t> considers that bubble is formed when the buyers are willing to purchase properties with inflated prices because they expect to enjoy future appreciation (</a:t>
            </a:r>
            <a:r>
              <a:rPr lang="en-US" altLang="zh-CN" sz="2800" dirty="0" err="1"/>
              <a:t>Himmelberg</a:t>
            </a:r>
            <a:r>
              <a:rPr lang="en-US" altLang="zh-CN" sz="2800" dirty="0"/>
              <a:t> et, al., 2005).</a:t>
            </a:r>
            <a:endParaRPr lang="zh-HK" altLang="en-US" sz="2800" dirty="0"/>
          </a:p>
        </p:txBody>
      </p:sp>
      <p:sp>
        <p:nvSpPr>
          <p:cNvPr id="4" name="投影片編號版面配置區 3">
            <a:extLst>
              <a:ext uri="{FF2B5EF4-FFF2-40B4-BE49-F238E27FC236}">
                <a16:creationId xmlns:a16="http://schemas.microsoft.com/office/drawing/2014/main" id="{DAF01EFD-4F1A-4F8B-A11A-9066DE7D433E}"/>
              </a:ext>
            </a:extLst>
          </p:cNvPr>
          <p:cNvSpPr>
            <a:spLocks noGrp="1"/>
          </p:cNvSpPr>
          <p:nvPr>
            <p:ph type="sldNum" sz="quarter" idx="12"/>
          </p:nvPr>
        </p:nvSpPr>
        <p:spPr/>
        <p:txBody>
          <a:bodyPr/>
          <a:lstStyle/>
          <a:p>
            <a:fld id="{8B81DBAA-6A6C-48E0-BD85-D374A9AFC472}" type="slidenum">
              <a:rPr lang="zh-HK" altLang="en-US" smtClean="0"/>
              <a:t>11</a:t>
            </a:fld>
            <a:endParaRPr lang="zh-HK" altLang="en-US"/>
          </a:p>
        </p:txBody>
      </p:sp>
    </p:spTree>
    <p:extLst>
      <p:ext uri="{BB962C8B-B14F-4D97-AF65-F5344CB8AC3E}">
        <p14:creationId xmlns:p14="http://schemas.microsoft.com/office/powerpoint/2010/main" val="13535961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0B1FD33-F149-40EA-ADE8-41DBC3379319}"/>
              </a:ext>
            </a:extLst>
          </p:cNvPr>
          <p:cNvSpPr>
            <a:spLocks noGrp="1"/>
          </p:cNvSpPr>
          <p:nvPr>
            <p:ph type="title"/>
          </p:nvPr>
        </p:nvSpPr>
        <p:spPr/>
        <p:txBody>
          <a:bodyPr>
            <a:normAutofit/>
          </a:bodyPr>
          <a:lstStyle/>
          <a:p>
            <a:r>
              <a:rPr lang="en-US" altLang="zh-HK" sz="3600" dirty="0"/>
              <a:t>Is there housing bubble?</a:t>
            </a:r>
            <a:endParaRPr lang="zh-HK" altLang="en-US" sz="3600" dirty="0"/>
          </a:p>
        </p:txBody>
      </p:sp>
      <p:sp>
        <p:nvSpPr>
          <p:cNvPr id="3" name="內容版面配置區 2">
            <a:extLst>
              <a:ext uri="{FF2B5EF4-FFF2-40B4-BE49-F238E27FC236}">
                <a16:creationId xmlns:a16="http://schemas.microsoft.com/office/drawing/2014/main" id="{2AF8160C-2E1C-4360-B855-A8FB33432C27}"/>
              </a:ext>
            </a:extLst>
          </p:cNvPr>
          <p:cNvSpPr>
            <a:spLocks noGrp="1"/>
          </p:cNvSpPr>
          <p:nvPr>
            <p:ph idx="1"/>
          </p:nvPr>
        </p:nvSpPr>
        <p:spPr>
          <a:xfrm>
            <a:off x="1451580" y="2015732"/>
            <a:ext cx="9432444" cy="3905674"/>
          </a:xfrm>
        </p:spPr>
        <p:txBody>
          <a:bodyPr>
            <a:normAutofit fontScale="92500" lnSpcReduction="10000"/>
          </a:bodyPr>
          <a:lstStyle/>
          <a:p>
            <a:r>
              <a:rPr lang="en-US" altLang="zh-HK" sz="2400" dirty="0"/>
              <a:t>LAWRENCE:  CANNOT SIMPLY CONCLUDE THAT THERE IS HOUSING BUBBLE GIVEN “PRICE-TO-INCOME 19.4” IS VERY HIGH.</a:t>
            </a:r>
          </a:p>
          <a:p>
            <a:r>
              <a:rPr lang="en-US" altLang="zh-HK" sz="2400" dirty="0"/>
              <a:t>ALSO CAN’T JUST SAY HONG KONG IS HAVING BUBBLE DUE TO LIMITED LAND SUPPLY, </a:t>
            </a:r>
            <a:r>
              <a:rPr lang="zh-CN" altLang="en-US" sz="2400" dirty="0"/>
              <a:t> </a:t>
            </a:r>
            <a:r>
              <a:rPr lang="en-US" altLang="zh-CN" sz="2400" dirty="0"/>
              <a:t>INVESTORS FROM CHINA</a:t>
            </a:r>
            <a:r>
              <a:rPr lang="en-US" altLang="zh-HK" sz="2400" dirty="0"/>
              <a:t> AND NATURAL INCREASE IN POPULATION.</a:t>
            </a:r>
          </a:p>
          <a:p>
            <a:endParaRPr lang="en-US" altLang="zh-HK" dirty="0"/>
          </a:p>
          <a:p>
            <a:endParaRPr lang="en-US" altLang="zh-HK" dirty="0"/>
          </a:p>
          <a:p>
            <a:r>
              <a:rPr lang="en-US" altLang="zh-HK" sz="2400" dirty="0"/>
              <a:t>RESEARCH GAP – FACTORS WHICH SUPPORT SURGE IN HOUSING PRICES HAVE BEEN UNDER-RESEARCHED IN MOST STUDIES.</a:t>
            </a:r>
          </a:p>
          <a:p>
            <a:endParaRPr lang="zh-HK" altLang="en-US" dirty="0"/>
          </a:p>
        </p:txBody>
      </p:sp>
      <p:sp>
        <p:nvSpPr>
          <p:cNvPr id="4" name="箭號: 向下 3">
            <a:extLst>
              <a:ext uri="{FF2B5EF4-FFF2-40B4-BE49-F238E27FC236}">
                <a16:creationId xmlns:a16="http://schemas.microsoft.com/office/drawing/2014/main" id="{1DD4EA78-F986-4323-9DC1-6330465C9AA1}"/>
              </a:ext>
            </a:extLst>
          </p:cNvPr>
          <p:cNvSpPr/>
          <p:nvPr/>
        </p:nvSpPr>
        <p:spPr>
          <a:xfrm>
            <a:off x="5433132" y="4190510"/>
            <a:ext cx="360345" cy="60554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HK" altLang="en-US"/>
          </a:p>
        </p:txBody>
      </p:sp>
      <p:sp>
        <p:nvSpPr>
          <p:cNvPr id="5" name="投影片編號版面配置區 4">
            <a:extLst>
              <a:ext uri="{FF2B5EF4-FFF2-40B4-BE49-F238E27FC236}">
                <a16:creationId xmlns:a16="http://schemas.microsoft.com/office/drawing/2014/main" id="{8CEB0A2F-C4DD-44B7-8D6F-04270EDF0900}"/>
              </a:ext>
            </a:extLst>
          </p:cNvPr>
          <p:cNvSpPr>
            <a:spLocks noGrp="1"/>
          </p:cNvSpPr>
          <p:nvPr>
            <p:ph type="sldNum" sz="quarter" idx="12"/>
          </p:nvPr>
        </p:nvSpPr>
        <p:spPr/>
        <p:txBody>
          <a:bodyPr/>
          <a:lstStyle/>
          <a:p>
            <a:fld id="{8B81DBAA-6A6C-48E0-BD85-D374A9AFC472}" type="slidenum">
              <a:rPr lang="zh-HK" altLang="en-US" smtClean="0"/>
              <a:t>12</a:t>
            </a:fld>
            <a:endParaRPr lang="zh-HK" altLang="en-US"/>
          </a:p>
        </p:txBody>
      </p:sp>
    </p:spTree>
    <p:extLst>
      <p:ext uri="{BB962C8B-B14F-4D97-AF65-F5344CB8AC3E}">
        <p14:creationId xmlns:p14="http://schemas.microsoft.com/office/powerpoint/2010/main" val="15256053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3FB11567-29B4-4324-B2C6-3B934F72B90F}"/>
              </a:ext>
            </a:extLst>
          </p:cNvPr>
          <p:cNvSpPr>
            <a:spLocks noGrp="1"/>
          </p:cNvSpPr>
          <p:nvPr>
            <p:ph type="title"/>
          </p:nvPr>
        </p:nvSpPr>
        <p:spPr/>
        <p:txBody>
          <a:bodyPr>
            <a:noAutofit/>
          </a:bodyPr>
          <a:lstStyle/>
          <a:p>
            <a:r>
              <a:rPr lang="en-US" altLang="zh-HK" sz="3600" dirty="0"/>
              <a:t>ONTALOGY </a:t>
            </a:r>
            <a:br>
              <a:rPr lang="en-US" altLang="zh-HK" sz="3600" dirty="0"/>
            </a:br>
            <a:r>
              <a:rPr lang="en-US" altLang="zh-HK" sz="3600" dirty="0"/>
              <a:t>    - </a:t>
            </a:r>
            <a:r>
              <a:rPr lang="en-US" altLang="zh-HK" sz="3600" dirty="0">
                <a:solidFill>
                  <a:srgbClr val="FF0000"/>
                </a:solidFill>
              </a:rPr>
              <a:t>COMMON BELIEFS IN SOCIETY</a:t>
            </a:r>
            <a:endParaRPr lang="zh-HK" altLang="en-US" sz="3600" dirty="0">
              <a:solidFill>
                <a:srgbClr val="FF0000"/>
              </a:solidFill>
            </a:endParaRPr>
          </a:p>
        </p:txBody>
      </p:sp>
      <p:sp>
        <p:nvSpPr>
          <p:cNvPr id="3" name="內容版面配置區 2">
            <a:extLst>
              <a:ext uri="{FF2B5EF4-FFF2-40B4-BE49-F238E27FC236}">
                <a16:creationId xmlns:a16="http://schemas.microsoft.com/office/drawing/2014/main" id="{FCE12542-D905-41DD-85B7-854397D4CDC2}"/>
              </a:ext>
            </a:extLst>
          </p:cNvPr>
          <p:cNvSpPr>
            <a:spLocks noGrp="1"/>
          </p:cNvSpPr>
          <p:nvPr>
            <p:ph idx="1"/>
          </p:nvPr>
        </p:nvSpPr>
        <p:spPr>
          <a:xfrm>
            <a:off x="1451579" y="2015732"/>
            <a:ext cx="9778673" cy="3816897"/>
          </a:xfrm>
        </p:spPr>
        <p:txBody>
          <a:bodyPr>
            <a:normAutofit/>
          </a:bodyPr>
          <a:lstStyle/>
          <a:p>
            <a:r>
              <a:rPr lang="en-US" altLang="zh-HK" sz="3200" dirty="0"/>
              <a:t>LAND SUPPLY</a:t>
            </a:r>
            <a:endParaRPr lang="en-US" altLang="zh-HK" sz="3000" dirty="0"/>
          </a:p>
          <a:p>
            <a:r>
              <a:rPr lang="en-US" altLang="zh-HK" sz="3200" dirty="0"/>
              <a:t>HOUSING SUPPLY</a:t>
            </a:r>
          </a:p>
          <a:p>
            <a:r>
              <a:rPr lang="en-US" altLang="zh-HK" sz="3200" dirty="0"/>
              <a:t>INVESTORS FROM CHINA</a:t>
            </a:r>
          </a:p>
          <a:p>
            <a:r>
              <a:rPr lang="en-US" altLang="zh-HK" sz="3200" dirty="0"/>
              <a:t>NATURAL INCREASE IN POPULATION</a:t>
            </a:r>
          </a:p>
          <a:p>
            <a:endParaRPr lang="en-US" altLang="zh-HK" sz="3200" dirty="0"/>
          </a:p>
        </p:txBody>
      </p:sp>
      <p:sp>
        <p:nvSpPr>
          <p:cNvPr id="4" name="投影片編號版面配置區 3">
            <a:extLst>
              <a:ext uri="{FF2B5EF4-FFF2-40B4-BE49-F238E27FC236}">
                <a16:creationId xmlns:a16="http://schemas.microsoft.com/office/drawing/2014/main" id="{B8310E77-065A-4BE9-8B43-99B381961521}"/>
              </a:ext>
            </a:extLst>
          </p:cNvPr>
          <p:cNvSpPr>
            <a:spLocks noGrp="1"/>
          </p:cNvSpPr>
          <p:nvPr>
            <p:ph type="sldNum" sz="quarter" idx="12"/>
          </p:nvPr>
        </p:nvSpPr>
        <p:spPr/>
        <p:txBody>
          <a:bodyPr/>
          <a:lstStyle/>
          <a:p>
            <a:fld id="{8B81DBAA-6A6C-48E0-BD85-D374A9AFC472}" type="slidenum">
              <a:rPr lang="zh-HK" altLang="en-US" smtClean="0"/>
              <a:t>13</a:t>
            </a:fld>
            <a:endParaRPr lang="zh-HK" altLang="en-US"/>
          </a:p>
        </p:txBody>
      </p:sp>
    </p:spTree>
    <p:extLst>
      <p:ext uri="{BB962C8B-B14F-4D97-AF65-F5344CB8AC3E}">
        <p14:creationId xmlns:p14="http://schemas.microsoft.com/office/powerpoint/2010/main" val="19449955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A273BBEC-7594-43BD-9E98-8BDDA555E0DB}"/>
              </a:ext>
            </a:extLst>
          </p:cNvPr>
          <p:cNvSpPr>
            <a:spLocks noGrp="1"/>
          </p:cNvSpPr>
          <p:nvPr>
            <p:ph type="title"/>
          </p:nvPr>
        </p:nvSpPr>
        <p:spPr/>
        <p:txBody>
          <a:bodyPr>
            <a:normAutofit/>
          </a:bodyPr>
          <a:lstStyle/>
          <a:p>
            <a:r>
              <a:rPr lang="en-US" altLang="zh-HK" sz="3600" dirty="0"/>
              <a:t>ONTALOGY</a:t>
            </a:r>
            <a:endParaRPr lang="zh-HK" altLang="en-US" sz="3600" dirty="0"/>
          </a:p>
        </p:txBody>
      </p:sp>
      <p:sp>
        <p:nvSpPr>
          <p:cNvPr id="3" name="內容版面配置區 2">
            <a:extLst>
              <a:ext uri="{FF2B5EF4-FFF2-40B4-BE49-F238E27FC236}">
                <a16:creationId xmlns:a16="http://schemas.microsoft.com/office/drawing/2014/main" id="{222590D0-36B7-4F28-AB98-09CDC8B3EA7E}"/>
              </a:ext>
            </a:extLst>
          </p:cNvPr>
          <p:cNvSpPr>
            <a:spLocks noGrp="1"/>
          </p:cNvSpPr>
          <p:nvPr>
            <p:ph idx="1"/>
          </p:nvPr>
        </p:nvSpPr>
        <p:spPr>
          <a:xfrm>
            <a:off x="1451579" y="1853754"/>
            <a:ext cx="9894083" cy="4014386"/>
          </a:xfrm>
        </p:spPr>
        <p:txBody>
          <a:bodyPr>
            <a:normAutofit/>
          </a:bodyPr>
          <a:lstStyle/>
          <a:p>
            <a:r>
              <a:rPr lang="en-US" altLang="zh-HK" sz="3200" dirty="0">
                <a:solidFill>
                  <a:srgbClr val="FF0000"/>
                </a:solidFill>
              </a:rPr>
              <a:t>LAND SUPPLY</a:t>
            </a:r>
          </a:p>
          <a:p>
            <a:pPr lvl="1"/>
            <a:r>
              <a:rPr lang="en-US" altLang="zh-CN" sz="2800" dirty="0"/>
              <a:t>In 2002, Hong Kong issued “Statement on Housing Policy” (Li, 2010) ~ the Government decided to cancel all scheduled land sales.  Future land sales would only be conducted upon successful triggering of land sites.</a:t>
            </a:r>
          </a:p>
          <a:p>
            <a:pPr lvl="1"/>
            <a:r>
              <a:rPr lang="en-US" altLang="zh-HK" sz="2800" dirty="0"/>
              <a:t>Big 4 property developers are holding 1,000 hectares of farmland (</a:t>
            </a:r>
            <a:r>
              <a:rPr lang="en-US" altLang="zh-HK" sz="2800" dirty="0" err="1"/>
              <a:t>Tse</a:t>
            </a:r>
            <a:r>
              <a:rPr lang="en-US" altLang="zh-HK" sz="2800" dirty="0"/>
              <a:t>, 2018).</a:t>
            </a:r>
            <a:endParaRPr lang="zh-HK" altLang="en-US" sz="2800" dirty="0"/>
          </a:p>
        </p:txBody>
      </p:sp>
      <p:sp>
        <p:nvSpPr>
          <p:cNvPr id="4" name="投影片編號版面配置區 3">
            <a:extLst>
              <a:ext uri="{FF2B5EF4-FFF2-40B4-BE49-F238E27FC236}">
                <a16:creationId xmlns:a16="http://schemas.microsoft.com/office/drawing/2014/main" id="{C99E5844-5D62-43C4-A73F-2444A4B116DF}"/>
              </a:ext>
            </a:extLst>
          </p:cNvPr>
          <p:cNvSpPr>
            <a:spLocks noGrp="1"/>
          </p:cNvSpPr>
          <p:nvPr>
            <p:ph type="sldNum" sz="quarter" idx="12"/>
          </p:nvPr>
        </p:nvSpPr>
        <p:spPr/>
        <p:txBody>
          <a:bodyPr/>
          <a:lstStyle/>
          <a:p>
            <a:fld id="{8B81DBAA-6A6C-48E0-BD85-D374A9AFC472}" type="slidenum">
              <a:rPr lang="zh-HK" altLang="en-US" smtClean="0"/>
              <a:t>14</a:t>
            </a:fld>
            <a:endParaRPr lang="zh-HK" altLang="en-US"/>
          </a:p>
        </p:txBody>
      </p:sp>
    </p:spTree>
    <p:extLst>
      <p:ext uri="{BB962C8B-B14F-4D97-AF65-F5344CB8AC3E}">
        <p14:creationId xmlns:p14="http://schemas.microsoft.com/office/powerpoint/2010/main" val="3714770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A1A85E8E-2AA9-407A-963D-7B56A15BFB12}"/>
              </a:ext>
            </a:extLst>
          </p:cNvPr>
          <p:cNvSpPr>
            <a:spLocks noGrp="1"/>
          </p:cNvSpPr>
          <p:nvPr>
            <p:ph type="title"/>
          </p:nvPr>
        </p:nvSpPr>
        <p:spPr/>
        <p:txBody>
          <a:bodyPr>
            <a:normAutofit/>
          </a:bodyPr>
          <a:lstStyle/>
          <a:p>
            <a:r>
              <a:rPr lang="en-US" altLang="zh-HK" sz="3600" dirty="0" err="1"/>
              <a:t>ontalogy</a:t>
            </a:r>
            <a:endParaRPr lang="zh-HK" altLang="en-US" sz="3600" dirty="0"/>
          </a:p>
        </p:txBody>
      </p:sp>
      <p:sp>
        <p:nvSpPr>
          <p:cNvPr id="3" name="內容版面配置區 2">
            <a:extLst>
              <a:ext uri="{FF2B5EF4-FFF2-40B4-BE49-F238E27FC236}">
                <a16:creationId xmlns:a16="http://schemas.microsoft.com/office/drawing/2014/main" id="{3382FBAB-5531-4FFB-8A9A-B520FB29FE04}"/>
              </a:ext>
            </a:extLst>
          </p:cNvPr>
          <p:cNvSpPr>
            <a:spLocks noGrp="1"/>
          </p:cNvSpPr>
          <p:nvPr>
            <p:ph idx="1"/>
          </p:nvPr>
        </p:nvSpPr>
        <p:spPr>
          <a:xfrm>
            <a:off x="1451579" y="2015733"/>
            <a:ext cx="10151536" cy="4037748"/>
          </a:xfrm>
        </p:spPr>
        <p:txBody>
          <a:bodyPr>
            <a:normAutofit fontScale="92500" lnSpcReduction="10000"/>
          </a:bodyPr>
          <a:lstStyle/>
          <a:p>
            <a:r>
              <a:rPr lang="en-US" altLang="zh-HK" sz="3200" dirty="0">
                <a:solidFill>
                  <a:srgbClr val="FF0000"/>
                </a:solidFill>
              </a:rPr>
              <a:t>HOUSING SUPPLY</a:t>
            </a:r>
          </a:p>
          <a:p>
            <a:pPr lvl="1"/>
            <a:r>
              <a:rPr lang="en-US" altLang="zh-HK" sz="3000" dirty="0"/>
              <a:t>From 2007 to 2017, the number of housing increased by only 266,000 units, of which 173,000 is private housing.</a:t>
            </a:r>
          </a:p>
          <a:p>
            <a:r>
              <a:rPr lang="en-US" altLang="zh-HK" sz="3200" dirty="0"/>
              <a:t>APPRECIATION OF LAND PRICE</a:t>
            </a:r>
          </a:p>
          <a:p>
            <a:pPr lvl="1"/>
            <a:r>
              <a:rPr lang="en-US" altLang="zh-HK" sz="3000" dirty="0"/>
              <a:t>Sun Kung Kai won the tender in </a:t>
            </a:r>
            <a:r>
              <a:rPr lang="en-US" altLang="zh-CN" sz="3000" dirty="0"/>
              <a:t>May 2018 for a plot of residential land in Kai </a:t>
            </a:r>
            <a:r>
              <a:rPr lang="en-US" altLang="zh-CN" sz="3000" dirty="0" err="1"/>
              <a:t>Tak</a:t>
            </a:r>
            <a:r>
              <a:rPr lang="en-US" altLang="zh-CN" sz="3000" dirty="0"/>
              <a:t> for HK$25.16 billion.</a:t>
            </a:r>
          </a:p>
          <a:p>
            <a:pPr lvl="1"/>
            <a:r>
              <a:rPr lang="en-US" altLang="zh-HK" sz="3000" dirty="0"/>
              <a:t>Accelerated land price leads to higher cost of completed homes.</a:t>
            </a:r>
          </a:p>
          <a:p>
            <a:endParaRPr lang="en-US" altLang="zh-HK" sz="3200" dirty="0"/>
          </a:p>
          <a:p>
            <a:endParaRPr lang="en-US" altLang="zh-HK" sz="3200" dirty="0"/>
          </a:p>
          <a:p>
            <a:endParaRPr lang="zh-HK" altLang="en-US" dirty="0"/>
          </a:p>
        </p:txBody>
      </p:sp>
      <p:sp>
        <p:nvSpPr>
          <p:cNvPr id="4" name="投影片編號版面配置區 3">
            <a:extLst>
              <a:ext uri="{FF2B5EF4-FFF2-40B4-BE49-F238E27FC236}">
                <a16:creationId xmlns:a16="http://schemas.microsoft.com/office/drawing/2014/main" id="{8F3B4753-79EB-45FB-8EE3-33A766E646E5}"/>
              </a:ext>
            </a:extLst>
          </p:cNvPr>
          <p:cNvSpPr>
            <a:spLocks noGrp="1"/>
          </p:cNvSpPr>
          <p:nvPr>
            <p:ph type="sldNum" sz="quarter" idx="12"/>
          </p:nvPr>
        </p:nvSpPr>
        <p:spPr/>
        <p:txBody>
          <a:bodyPr/>
          <a:lstStyle/>
          <a:p>
            <a:fld id="{8B81DBAA-6A6C-48E0-BD85-D374A9AFC472}" type="slidenum">
              <a:rPr lang="zh-HK" altLang="en-US" smtClean="0"/>
              <a:t>15</a:t>
            </a:fld>
            <a:endParaRPr lang="zh-HK" altLang="en-US"/>
          </a:p>
        </p:txBody>
      </p:sp>
    </p:spTree>
    <p:extLst>
      <p:ext uri="{BB962C8B-B14F-4D97-AF65-F5344CB8AC3E}">
        <p14:creationId xmlns:p14="http://schemas.microsoft.com/office/powerpoint/2010/main" val="1840782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07AF89DE-F17B-480F-AF78-92FC217E6058}"/>
              </a:ext>
            </a:extLst>
          </p:cNvPr>
          <p:cNvSpPr>
            <a:spLocks noGrp="1"/>
          </p:cNvSpPr>
          <p:nvPr>
            <p:ph type="title"/>
          </p:nvPr>
        </p:nvSpPr>
        <p:spPr/>
        <p:txBody>
          <a:bodyPr>
            <a:normAutofit/>
          </a:bodyPr>
          <a:lstStyle/>
          <a:p>
            <a:r>
              <a:rPr lang="en-US" altLang="zh-HK" sz="3600" dirty="0" err="1"/>
              <a:t>ontalogy</a:t>
            </a:r>
            <a:endParaRPr lang="zh-HK" altLang="en-US" sz="3600" dirty="0"/>
          </a:p>
        </p:txBody>
      </p:sp>
      <p:sp>
        <p:nvSpPr>
          <p:cNvPr id="3" name="內容版面配置區 2">
            <a:extLst>
              <a:ext uri="{FF2B5EF4-FFF2-40B4-BE49-F238E27FC236}">
                <a16:creationId xmlns:a16="http://schemas.microsoft.com/office/drawing/2014/main" id="{B5913366-8892-4BB9-9AE8-3F87093B22DB}"/>
              </a:ext>
            </a:extLst>
          </p:cNvPr>
          <p:cNvSpPr>
            <a:spLocks noGrp="1"/>
          </p:cNvSpPr>
          <p:nvPr>
            <p:ph idx="1"/>
          </p:nvPr>
        </p:nvSpPr>
        <p:spPr>
          <a:xfrm>
            <a:off x="1451579" y="1953088"/>
            <a:ext cx="10533275" cy="4385568"/>
          </a:xfrm>
        </p:spPr>
        <p:txBody>
          <a:bodyPr>
            <a:normAutofit fontScale="92500" lnSpcReduction="10000"/>
          </a:bodyPr>
          <a:lstStyle/>
          <a:p>
            <a:r>
              <a:rPr lang="en-US" altLang="zh-HK" sz="3200" dirty="0">
                <a:solidFill>
                  <a:srgbClr val="FF0000"/>
                </a:solidFill>
              </a:rPr>
              <a:t>INVESTORS FROM MAINLAND CHINA</a:t>
            </a:r>
          </a:p>
          <a:p>
            <a:r>
              <a:rPr lang="en-US" altLang="zh-HK" sz="3200" dirty="0"/>
              <a:t>This is also a common belief in society.  </a:t>
            </a:r>
          </a:p>
          <a:p>
            <a:r>
              <a:rPr lang="en-US" altLang="zh-HK" sz="3200" dirty="0"/>
              <a:t>But this factor is not a major one.</a:t>
            </a:r>
          </a:p>
          <a:p>
            <a:r>
              <a:rPr lang="en-US" altLang="zh-HK" sz="3200" dirty="0"/>
              <a:t>Only less than 10% of purchase volume of Hong Kong properties is from Mainland buyers (per </a:t>
            </a:r>
            <a:r>
              <a:rPr lang="en-US" altLang="zh-CN" sz="3200" dirty="0"/>
              <a:t>Shih Wing Ching)</a:t>
            </a:r>
            <a:r>
              <a:rPr lang="en-US" altLang="zh-HK" sz="3200" dirty="0"/>
              <a:t>.</a:t>
            </a:r>
          </a:p>
          <a:p>
            <a:r>
              <a:rPr lang="en-US" altLang="zh-HK" sz="3200" dirty="0"/>
              <a:t>Under-researched areas &amp; new knowledge – see EPISTEMOLOGY.</a:t>
            </a:r>
          </a:p>
          <a:p>
            <a:endParaRPr lang="zh-HK" altLang="en-US" sz="3200" dirty="0"/>
          </a:p>
        </p:txBody>
      </p:sp>
      <p:sp>
        <p:nvSpPr>
          <p:cNvPr id="4" name="投影片編號版面配置區 3">
            <a:extLst>
              <a:ext uri="{FF2B5EF4-FFF2-40B4-BE49-F238E27FC236}">
                <a16:creationId xmlns:a16="http://schemas.microsoft.com/office/drawing/2014/main" id="{575A4286-B5F0-4CBC-A13D-C6657713170A}"/>
              </a:ext>
            </a:extLst>
          </p:cNvPr>
          <p:cNvSpPr>
            <a:spLocks noGrp="1"/>
          </p:cNvSpPr>
          <p:nvPr>
            <p:ph type="sldNum" sz="quarter" idx="12"/>
          </p:nvPr>
        </p:nvSpPr>
        <p:spPr/>
        <p:txBody>
          <a:bodyPr/>
          <a:lstStyle/>
          <a:p>
            <a:fld id="{8B81DBAA-6A6C-48E0-BD85-D374A9AFC472}" type="slidenum">
              <a:rPr lang="zh-HK" altLang="en-US" smtClean="0"/>
              <a:t>16</a:t>
            </a:fld>
            <a:endParaRPr lang="zh-HK" altLang="en-US"/>
          </a:p>
        </p:txBody>
      </p:sp>
    </p:spTree>
    <p:extLst>
      <p:ext uri="{BB962C8B-B14F-4D97-AF65-F5344CB8AC3E}">
        <p14:creationId xmlns:p14="http://schemas.microsoft.com/office/powerpoint/2010/main" val="23718013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7813787D-DACB-4067-9747-371BB60C628B}"/>
              </a:ext>
            </a:extLst>
          </p:cNvPr>
          <p:cNvSpPr>
            <a:spLocks noGrp="1"/>
          </p:cNvSpPr>
          <p:nvPr>
            <p:ph type="title"/>
          </p:nvPr>
        </p:nvSpPr>
        <p:spPr/>
        <p:txBody>
          <a:bodyPr>
            <a:normAutofit/>
          </a:bodyPr>
          <a:lstStyle/>
          <a:p>
            <a:r>
              <a:rPr lang="en-US" altLang="zh-HK" sz="3600" dirty="0"/>
              <a:t>EPISTEMOLOGY</a:t>
            </a:r>
            <a:endParaRPr lang="zh-HK" altLang="en-US" sz="3600" dirty="0"/>
          </a:p>
        </p:txBody>
      </p:sp>
      <p:sp>
        <p:nvSpPr>
          <p:cNvPr id="3" name="內容版面配置區 2">
            <a:extLst>
              <a:ext uri="{FF2B5EF4-FFF2-40B4-BE49-F238E27FC236}">
                <a16:creationId xmlns:a16="http://schemas.microsoft.com/office/drawing/2014/main" id="{DA56D811-C4CC-4217-B0B1-4CC86B33B43C}"/>
              </a:ext>
            </a:extLst>
          </p:cNvPr>
          <p:cNvSpPr>
            <a:spLocks noGrp="1"/>
          </p:cNvSpPr>
          <p:nvPr>
            <p:ph idx="1"/>
          </p:nvPr>
        </p:nvSpPr>
        <p:spPr>
          <a:xfrm>
            <a:off x="1451579" y="2015732"/>
            <a:ext cx="9876328" cy="3790264"/>
          </a:xfrm>
        </p:spPr>
        <p:txBody>
          <a:bodyPr>
            <a:normAutofit lnSpcReduction="10000"/>
          </a:bodyPr>
          <a:lstStyle/>
          <a:p>
            <a:r>
              <a:rPr lang="en-US" altLang="zh-HK" sz="3200" dirty="0">
                <a:solidFill>
                  <a:srgbClr val="FF0000"/>
                </a:solidFill>
              </a:rPr>
              <a:t>QUANTITATIVE EASING &amp; MONEY SUPPLY</a:t>
            </a:r>
          </a:p>
          <a:p>
            <a:r>
              <a:rPr lang="en-US" altLang="zh-HK" sz="3200" dirty="0"/>
              <a:t>QE1 TO QE4 IN THE U.S.</a:t>
            </a:r>
          </a:p>
          <a:p>
            <a:r>
              <a:rPr lang="en-US" altLang="zh-HK" sz="3200" dirty="0"/>
              <a:t>SIMILAR MEASURES FOLLOWED TO TAKE PLACE IN EUROPE, CHINA AND JAPAN.</a:t>
            </a:r>
          </a:p>
          <a:p>
            <a:r>
              <a:rPr lang="en-US" altLang="zh-HK" sz="3200" dirty="0"/>
              <a:t>AFTER 2008, MONEY SUPPLY INCREASED MORE THAN DOUBLED.</a:t>
            </a:r>
            <a:endParaRPr lang="zh-HK" altLang="en-US" sz="3200" dirty="0"/>
          </a:p>
        </p:txBody>
      </p:sp>
      <p:sp>
        <p:nvSpPr>
          <p:cNvPr id="4" name="投影片編號版面配置區 3">
            <a:extLst>
              <a:ext uri="{FF2B5EF4-FFF2-40B4-BE49-F238E27FC236}">
                <a16:creationId xmlns:a16="http://schemas.microsoft.com/office/drawing/2014/main" id="{9AA33C83-FDA7-4AAF-BEB1-370F7A732A02}"/>
              </a:ext>
            </a:extLst>
          </p:cNvPr>
          <p:cNvSpPr>
            <a:spLocks noGrp="1"/>
          </p:cNvSpPr>
          <p:nvPr>
            <p:ph type="sldNum" sz="quarter" idx="12"/>
          </p:nvPr>
        </p:nvSpPr>
        <p:spPr/>
        <p:txBody>
          <a:bodyPr/>
          <a:lstStyle/>
          <a:p>
            <a:fld id="{8B81DBAA-6A6C-48E0-BD85-D374A9AFC472}" type="slidenum">
              <a:rPr lang="zh-HK" altLang="en-US" smtClean="0"/>
              <a:t>17</a:t>
            </a:fld>
            <a:endParaRPr lang="zh-HK" altLang="en-US"/>
          </a:p>
        </p:txBody>
      </p:sp>
    </p:spTree>
    <p:extLst>
      <p:ext uri="{BB962C8B-B14F-4D97-AF65-F5344CB8AC3E}">
        <p14:creationId xmlns:p14="http://schemas.microsoft.com/office/powerpoint/2010/main" val="13293222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5441CD3-FDD7-4A8C-9B6B-BE1648047F5D}"/>
              </a:ext>
            </a:extLst>
          </p:cNvPr>
          <p:cNvSpPr>
            <a:spLocks noGrp="1"/>
          </p:cNvSpPr>
          <p:nvPr>
            <p:ph type="title"/>
          </p:nvPr>
        </p:nvSpPr>
        <p:spPr/>
        <p:txBody>
          <a:bodyPr>
            <a:normAutofit/>
          </a:bodyPr>
          <a:lstStyle/>
          <a:p>
            <a:r>
              <a:rPr lang="en-US" altLang="zh-HK" sz="3600" dirty="0"/>
              <a:t>EPISTEMOLOGY</a:t>
            </a:r>
            <a:endParaRPr lang="zh-HK" altLang="en-US" sz="3600" dirty="0"/>
          </a:p>
        </p:txBody>
      </p:sp>
      <p:sp>
        <p:nvSpPr>
          <p:cNvPr id="3" name="內容版面配置區 2">
            <a:extLst>
              <a:ext uri="{FF2B5EF4-FFF2-40B4-BE49-F238E27FC236}">
                <a16:creationId xmlns:a16="http://schemas.microsoft.com/office/drawing/2014/main" id="{D9D5F353-0F40-478B-9465-DCF0BE8579D7}"/>
              </a:ext>
            </a:extLst>
          </p:cNvPr>
          <p:cNvSpPr>
            <a:spLocks noGrp="1"/>
          </p:cNvSpPr>
          <p:nvPr>
            <p:ph idx="1"/>
          </p:nvPr>
        </p:nvSpPr>
        <p:spPr>
          <a:xfrm>
            <a:off x="1451579" y="2015732"/>
            <a:ext cx="10027248" cy="3887918"/>
          </a:xfrm>
        </p:spPr>
        <p:txBody>
          <a:bodyPr>
            <a:normAutofit fontScale="92500" lnSpcReduction="10000"/>
          </a:bodyPr>
          <a:lstStyle/>
          <a:p>
            <a:r>
              <a:rPr lang="en-US" altLang="zh-HK" sz="3200" dirty="0">
                <a:solidFill>
                  <a:srgbClr val="FF0000"/>
                </a:solidFill>
              </a:rPr>
              <a:t>ASSET PRICES</a:t>
            </a:r>
            <a:r>
              <a:rPr lang="en-US" altLang="zh-HK" sz="3200" dirty="0"/>
              <a:t> HAVE SURGED OVER 100% IN HONG KONG, CHINA AND INDIA FROM 2008 TO 2012 (Cho and Rhee, 2013)</a:t>
            </a:r>
          </a:p>
          <a:p>
            <a:r>
              <a:rPr lang="en-US" altLang="zh-HK" sz="3200" dirty="0">
                <a:solidFill>
                  <a:srgbClr val="FF0000"/>
                </a:solidFill>
              </a:rPr>
              <a:t>M1</a:t>
            </a:r>
            <a:r>
              <a:rPr lang="zh-HK" altLang="en-US" sz="3200" dirty="0">
                <a:solidFill>
                  <a:srgbClr val="FF0000"/>
                </a:solidFill>
              </a:rPr>
              <a:t> </a:t>
            </a:r>
            <a:r>
              <a:rPr lang="en-US" altLang="zh-HK" sz="3200" dirty="0">
                <a:solidFill>
                  <a:srgbClr val="FF0000"/>
                </a:solidFill>
              </a:rPr>
              <a:t>SUPPLY</a:t>
            </a:r>
            <a:r>
              <a:rPr lang="zh-HK" altLang="en-US" sz="3200" dirty="0"/>
              <a:t> </a:t>
            </a:r>
            <a:r>
              <a:rPr lang="en-US" altLang="zh-HK" sz="3200" dirty="0"/>
              <a:t>IN</a:t>
            </a:r>
            <a:r>
              <a:rPr lang="zh-HK" altLang="en-US" sz="3200" dirty="0"/>
              <a:t> </a:t>
            </a:r>
            <a:r>
              <a:rPr lang="en-US" altLang="zh-HK" sz="3200" dirty="0"/>
              <a:t>HONG</a:t>
            </a:r>
            <a:r>
              <a:rPr lang="zh-HK" altLang="en-US" sz="3200" dirty="0"/>
              <a:t> </a:t>
            </a:r>
            <a:r>
              <a:rPr lang="en-US" altLang="zh-HK" sz="3200" dirty="0"/>
              <a:t>KONG</a:t>
            </a:r>
            <a:r>
              <a:rPr lang="zh-HK" altLang="en-US" sz="3200" dirty="0"/>
              <a:t> </a:t>
            </a:r>
            <a:r>
              <a:rPr lang="en-US" altLang="zh-HK" sz="3200" dirty="0"/>
              <a:t>INCREASED EVERY YEAR, GRADUALLY FROM</a:t>
            </a:r>
            <a:r>
              <a:rPr lang="zh-HK" altLang="en-US" sz="3200" dirty="0"/>
              <a:t> </a:t>
            </a:r>
            <a:r>
              <a:rPr lang="en-US" altLang="zh-HK" sz="3200" dirty="0"/>
              <a:t>HK$645B IN 2008 TO HK$2,431B IN 2017  (</a:t>
            </a:r>
            <a:r>
              <a:rPr lang="en-US" altLang="zh-HK" sz="3200" dirty="0">
                <a:solidFill>
                  <a:srgbClr val="0070C0"/>
                </a:solidFill>
              </a:rPr>
              <a:t>   </a:t>
            </a:r>
            <a:r>
              <a:rPr lang="en-US" altLang="zh-HK" sz="3200" dirty="0"/>
              <a:t>276%) </a:t>
            </a:r>
          </a:p>
          <a:p>
            <a:r>
              <a:rPr lang="en-US" altLang="zh-HK" sz="3200" dirty="0"/>
              <a:t> VS     194% OF CENTA CITY LEADING INDEX</a:t>
            </a:r>
          </a:p>
          <a:p>
            <a:endParaRPr lang="en-US" altLang="zh-HK" sz="3200" dirty="0"/>
          </a:p>
          <a:p>
            <a:endParaRPr lang="en-US" altLang="zh-HK" sz="3200" dirty="0"/>
          </a:p>
          <a:p>
            <a:endParaRPr lang="en-US" altLang="zh-HK" sz="3200" dirty="0"/>
          </a:p>
        </p:txBody>
      </p:sp>
      <p:sp>
        <p:nvSpPr>
          <p:cNvPr id="4" name="箭號: 向上 3">
            <a:extLst>
              <a:ext uri="{FF2B5EF4-FFF2-40B4-BE49-F238E27FC236}">
                <a16:creationId xmlns:a16="http://schemas.microsoft.com/office/drawing/2014/main" id="{30330BED-C9E1-4463-A82A-9147E6B924D0}"/>
              </a:ext>
            </a:extLst>
          </p:cNvPr>
          <p:cNvSpPr/>
          <p:nvPr/>
        </p:nvSpPr>
        <p:spPr>
          <a:xfrm>
            <a:off x="2947387" y="4767308"/>
            <a:ext cx="275207" cy="36398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HK" altLang="en-US"/>
          </a:p>
        </p:txBody>
      </p:sp>
      <p:sp>
        <p:nvSpPr>
          <p:cNvPr id="5" name="箭號: 向上 4">
            <a:extLst>
              <a:ext uri="{FF2B5EF4-FFF2-40B4-BE49-F238E27FC236}">
                <a16:creationId xmlns:a16="http://schemas.microsoft.com/office/drawing/2014/main" id="{393E09B3-8CC1-4ADF-8D04-66F7F8C4CA69}"/>
              </a:ext>
            </a:extLst>
          </p:cNvPr>
          <p:cNvSpPr/>
          <p:nvPr/>
        </p:nvSpPr>
        <p:spPr>
          <a:xfrm>
            <a:off x="2405768" y="5362111"/>
            <a:ext cx="275207" cy="36398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HK" altLang="en-US"/>
          </a:p>
        </p:txBody>
      </p:sp>
      <p:sp>
        <p:nvSpPr>
          <p:cNvPr id="6" name="投影片編號版面配置區 5">
            <a:extLst>
              <a:ext uri="{FF2B5EF4-FFF2-40B4-BE49-F238E27FC236}">
                <a16:creationId xmlns:a16="http://schemas.microsoft.com/office/drawing/2014/main" id="{BDEA7A4D-17C5-4158-8DED-85B217723900}"/>
              </a:ext>
            </a:extLst>
          </p:cNvPr>
          <p:cNvSpPr>
            <a:spLocks noGrp="1"/>
          </p:cNvSpPr>
          <p:nvPr>
            <p:ph type="sldNum" sz="quarter" idx="12"/>
          </p:nvPr>
        </p:nvSpPr>
        <p:spPr/>
        <p:txBody>
          <a:bodyPr/>
          <a:lstStyle/>
          <a:p>
            <a:fld id="{8B81DBAA-6A6C-48E0-BD85-D374A9AFC472}" type="slidenum">
              <a:rPr lang="zh-HK" altLang="en-US" smtClean="0"/>
              <a:t>18</a:t>
            </a:fld>
            <a:endParaRPr lang="zh-HK" altLang="en-US"/>
          </a:p>
        </p:txBody>
      </p:sp>
    </p:spTree>
    <p:extLst>
      <p:ext uri="{BB962C8B-B14F-4D97-AF65-F5344CB8AC3E}">
        <p14:creationId xmlns:p14="http://schemas.microsoft.com/office/powerpoint/2010/main" val="30781808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3E2FAEAA-11E6-4DC4-8984-C970DBFE013D}"/>
              </a:ext>
            </a:extLst>
          </p:cNvPr>
          <p:cNvSpPr>
            <a:spLocks noGrp="1"/>
          </p:cNvSpPr>
          <p:nvPr>
            <p:ph type="title"/>
          </p:nvPr>
        </p:nvSpPr>
        <p:spPr/>
        <p:txBody>
          <a:bodyPr>
            <a:normAutofit/>
          </a:bodyPr>
          <a:lstStyle/>
          <a:p>
            <a:r>
              <a:rPr lang="en-US" altLang="zh-HK" sz="3600" dirty="0"/>
              <a:t>EPISTEMOLOGY</a:t>
            </a:r>
            <a:endParaRPr lang="zh-HK" altLang="en-US" sz="3600" dirty="0"/>
          </a:p>
        </p:txBody>
      </p:sp>
      <p:sp>
        <p:nvSpPr>
          <p:cNvPr id="3" name="內容版面配置區 2">
            <a:extLst>
              <a:ext uri="{FF2B5EF4-FFF2-40B4-BE49-F238E27FC236}">
                <a16:creationId xmlns:a16="http://schemas.microsoft.com/office/drawing/2014/main" id="{91D5F112-0F0E-45E9-89B2-A4E4EBB9E403}"/>
              </a:ext>
            </a:extLst>
          </p:cNvPr>
          <p:cNvSpPr>
            <a:spLocks noGrp="1"/>
          </p:cNvSpPr>
          <p:nvPr>
            <p:ph idx="1"/>
          </p:nvPr>
        </p:nvSpPr>
        <p:spPr>
          <a:xfrm>
            <a:off x="1451579" y="2015732"/>
            <a:ext cx="9681019" cy="3816897"/>
          </a:xfrm>
        </p:spPr>
        <p:txBody>
          <a:bodyPr>
            <a:normAutofit/>
          </a:bodyPr>
          <a:lstStyle/>
          <a:p>
            <a:r>
              <a:rPr lang="en-US" altLang="zh-HK" sz="3200" dirty="0">
                <a:solidFill>
                  <a:srgbClr val="FF0000"/>
                </a:solidFill>
              </a:rPr>
              <a:t>LOW INTEREST RATES FOR MORTGAGES</a:t>
            </a:r>
          </a:p>
          <a:p>
            <a:r>
              <a:rPr lang="en-US" altLang="zh-HK" sz="2800" dirty="0"/>
              <a:t>1% - 2.15%</a:t>
            </a:r>
          </a:p>
          <a:p>
            <a:r>
              <a:rPr lang="en-US" altLang="zh-CN" sz="2800" dirty="0"/>
              <a:t>Low cost of borrowing attracts investors to purchases of properties</a:t>
            </a:r>
          </a:p>
          <a:p>
            <a:r>
              <a:rPr lang="en-US" altLang="zh-CN" sz="2800" dirty="0"/>
              <a:t>Both investors and users believe property price will increase while at the same time the cost of funds is immaterial.</a:t>
            </a:r>
          </a:p>
          <a:p>
            <a:endParaRPr lang="zh-HK" altLang="en-US" sz="2800" dirty="0"/>
          </a:p>
        </p:txBody>
      </p:sp>
      <p:sp>
        <p:nvSpPr>
          <p:cNvPr id="4" name="投影片編號版面配置區 3">
            <a:extLst>
              <a:ext uri="{FF2B5EF4-FFF2-40B4-BE49-F238E27FC236}">
                <a16:creationId xmlns:a16="http://schemas.microsoft.com/office/drawing/2014/main" id="{EC272844-BF50-4269-B701-F1DEBBD2F34C}"/>
              </a:ext>
            </a:extLst>
          </p:cNvPr>
          <p:cNvSpPr>
            <a:spLocks noGrp="1"/>
          </p:cNvSpPr>
          <p:nvPr>
            <p:ph type="sldNum" sz="quarter" idx="12"/>
          </p:nvPr>
        </p:nvSpPr>
        <p:spPr/>
        <p:txBody>
          <a:bodyPr/>
          <a:lstStyle/>
          <a:p>
            <a:fld id="{8B81DBAA-6A6C-48E0-BD85-D374A9AFC472}" type="slidenum">
              <a:rPr lang="zh-HK" altLang="en-US" smtClean="0"/>
              <a:t>19</a:t>
            </a:fld>
            <a:endParaRPr lang="zh-HK" altLang="en-US"/>
          </a:p>
        </p:txBody>
      </p:sp>
    </p:spTree>
    <p:extLst>
      <p:ext uri="{BB962C8B-B14F-4D97-AF65-F5344CB8AC3E}">
        <p14:creationId xmlns:p14="http://schemas.microsoft.com/office/powerpoint/2010/main" val="17202187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213F286E-FB3A-4D98-B4BC-603455D52400}"/>
              </a:ext>
            </a:extLst>
          </p:cNvPr>
          <p:cNvSpPr>
            <a:spLocks noGrp="1"/>
          </p:cNvSpPr>
          <p:nvPr>
            <p:ph type="title"/>
          </p:nvPr>
        </p:nvSpPr>
        <p:spPr/>
        <p:txBody>
          <a:bodyPr>
            <a:normAutofit/>
          </a:bodyPr>
          <a:lstStyle/>
          <a:p>
            <a:r>
              <a:rPr lang="en-US" altLang="zh-HK" sz="3600" dirty="0"/>
              <a:t>EPISTEMOLOGY</a:t>
            </a:r>
            <a:endParaRPr lang="zh-HK" altLang="en-US" sz="3600" dirty="0"/>
          </a:p>
        </p:txBody>
      </p:sp>
      <p:sp>
        <p:nvSpPr>
          <p:cNvPr id="3" name="內容版面配置區 2">
            <a:extLst>
              <a:ext uri="{FF2B5EF4-FFF2-40B4-BE49-F238E27FC236}">
                <a16:creationId xmlns:a16="http://schemas.microsoft.com/office/drawing/2014/main" id="{A162E949-C41E-4BF1-9F10-31DFE76303F4}"/>
              </a:ext>
            </a:extLst>
          </p:cNvPr>
          <p:cNvSpPr>
            <a:spLocks noGrp="1"/>
          </p:cNvSpPr>
          <p:nvPr>
            <p:ph idx="1"/>
          </p:nvPr>
        </p:nvSpPr>
        <p:spPr>
          <a:xfrm>
            <a:off x="1451579" y="1853754"/>
            <a:ext cx="9603275" cy="4014386"/>
          </a:xfrm>
        </p:spPr>
        <p:txBody>
          <a:bodyPr>
            <a:noAutofit/>
          </a:bodyPr>
          <a:lstStyle/>
          <a:p>
            <a:r>
              <a:rPr lang="en-US" altLang="zh-HK" sz="2800" dirty="0"/>
              <a:t>FROM 2010 – 2016, HK </a:t>
            </a:r>
            <a:r>
              <a:rPr lang="en-US" altLang="zh-HK" sz="2800" dirty="0">
                <a:solidFill>
                  <a:srgbClr val="FF0000"/>
                </a:solidFill>
              </a:rPr>
              <a:t>GOVERNMENT IMPLEMENTED MEASURES</a:t>
            </a:r>
            <a:r>
              <a:rPr lang="en-US" altLang="zh-HK" sz="2800" dirty="0"/>
              <a:t> TO COOL DOWN THE REAL ESTATE MARKET. </a:t>
            </a:r>
          </a:p>
          <a:p>
            <a:r>
              <a:rPr lang="en-US" altLang="zh-HK" sz="2800" dirty="0"/>
              <a:t>SSD, BSD, DSD, LOAN-TO-VALUE RATIO ARRANGEMENTS</a:t>
            </a:r>
          </a:p>
          <a:p>
            <a:r>
              <a:rPr lang="en-US" altLang="zh-HK" sz="2800" dirty="0"/>
              <a:t>MAJORITY OF PEOPLE HONESTLY BELIEVE THIS WILL BRING DOWN PRICES.</a:t>
            </a:r>
          </a:p>
          <a:p>
            <a:r>
              <a:rPr lang="en-US" altLang="zh-HK" sz="2800" dirty="0"/>
              <a:t>SUPPLY HAS SERIOUSLY BEEN CONTRACTED BECAUSE OWNERS ARE NOT WILLING TO SELL THEIR HOUSES.</a:t>
            </a:r>
            <a:endParaRPr lang="zh-HK" altLang="en-US" sz="2800" dirty="0"/>
          </a:p>
        </p:txBody>
      </p:sp>
      <p:sp>
        <p:nvSpPr>
          <p:cNvPr id="4" name="投影片編號版面配置區 3">
            <a:extLst>
              <a:ext uri="{FF2B5EF4-FFF2-40B4-BE49-F238E27FC236}">
                <a16:creationId xmlns:a16="http://schemas.microsoft.com/office/drawing/2014/main" id="{526F8121-14F3-4EF0-96ED-273277E569DC}"/>
              </a:ext>
            </a:extLst>
          </p:cNvPr>
          <p:cNvSpPr>
            <a:spLocks noGrp="1"/>
          </p:cNvSpPr>
          <p:nvPr>
            <p:ph type="sldNum" sz="quarter" idx="12"/>
          </p:nvPr>
        </p:nvSpPr>
        <p:spPr/>
        <p:txBody>
          <a:bodyPr/>
          <a:lstStyle/>
          <a:p>
            <a:fld id="{8B81DBAA-6A6C-48E0-BD85-D374A9AFC472}" type="slidenum">
              <a:rPr lang="zh-HK" altLang="en-US" smtClean="0"/>
              <a:t>20</a:t>
            </a:fld>
            <a:endParaRPr lang="zh-HK" altLang="en-US"/>
          </a:p>
        </p:txBody>
      </p:sp>
    </p:spTree>
    <p:extLst>
      <p:ext uri="{BB962C8B-B14F-4D97-AF65-F5344CB8AC3E}">
        <p14:creationId xmlns:p14="http://schemas.microsoft.com/office/powerpoint/2010/main" val="41527664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BD42D9C-2F80-4AF8-8263-DE2672AA585F}"/>
              </a:ext>
            </a:extLst>
          </p:cNvPr>
          <p:cNvSpPr>
            <a:spLocks noGrp="1"/>
          </p:cNvSpPr>
          <p:nvPr>
            <p:ph type="title"/>
          </p:nvPr>
        </p:nvSpPr>
        <p:spPr/>
        <p:txBody>
          <a:bodyPr>
            <a:normAutofit/>
          </a:bodyPr>
          <a:lstStyle/>
          <a:p>
            <a:r>
              <a:rPr lang="en-US" altLang="zh-HK" sz="3600" dirty="0"/>
              <a:t>EPISTEMOLOGY</a:t>
            </a:r>
            <a:endParaRPr lang="zh-HK" altLang="en-US" sz="3600" dirty="0"/>
          </a:p>
        </p:txBody>
      </p:sp>
      <p:sp>
        <p:nvSpPr>
          <p:cNvPr id="3" name="內容版面配置區 2">
            <a:extLst>
              <a:ext uri="{FF2B5EF4-FFF2-40B4-BE49-F238E27FC236}">
                <a16:creationId xmlns:a16="http://schemas.microsoft.com/office/drawing/2014/main" id="{3B046328-CB8A-4428-971C-A0C888F852F8}"/>
              </a:ext>
            </a:extLst>
          </p:cNvPr>
          <p:cNvSpPr>
            <a:spLocks noGrp="1"/>
          </p:cNvSpPr>
          <p:nvPr>
            <p:ph idx="1"/>
          </p:nvPr>
        </p:nvSpPr>
        <p:spPr/>
        <p:txBody>
          <a:bodyPr>
            <a:normAutofit/>
          </a:bodyPr>
          <a:lstStyle/>
          <a:p>
            <a:r>
              <a:rPr lang="en-US" altLang="zh-HK" sz="2800" dirty="0"/>
              <a:t>THE EASE OF TOPPING UP MORTGAGES</a:t>
            </a:r>
          </a:p>
          <a:p>
            <a:r>
              <a:rPr lang="en-US" altLang="zh-HK" sz="2800" dirty="0"/>
              <a:t>MORE THAN 400,000 FAMILIES OF WHICH THE OWNERS ARE AGED OVER 50 DO NOT HAVE ANY LIABILITIES.</a:t>
            </a:r>
          </a:p>
          <a:p>
            <a:r>
              <a:rPr lang="en-US" altLang="zh-HK" sz="2800" dirty="0"/>
              <a:t>A POWERFUL ACCUMULATION OF PURCHASING POWER</a:t>
            </a:r>
          </a:p>
          <a:p>
            <a:endParaRPr lang="en-US" altLang="zh-HK" sz="2800" dirty="0"/>
          </a:p>
          <a:p>
            <a:pPr marL="0" indent="0">
              <a:buNone/>
            </a:pPr>
            <a:endParaRPr lang="zh-HK" altLang="en-US" sz="2800" dirty="0"/>
          </a:p>
        </p:txBody>
      </p:sp>
      <p:sp>
        <p:nvSpPr>
          <p:cNvPr id="4" name="投影片編號版面配置區 3">
            <a:extLst>
              <a:ext uri="{FF2B5EF4-FFF2-40B4-BE49-F238E27FC236}">
                <a16:creationId xmlns:a16="http://schemas.microsoft.com/office/drawing/2014/main" id="{9633219D-DED5-45A6-BE31-34F80A608A9C}"/>
              </a:ext>
            </a:extLst>
          </p:cNvPr>
          <p:cNvSpPr>
            <a:spLocks noGrp="1"/>
          </p:cNvSpPr>
          <p:nvPr>
            <p:ph type="sldNum" sz="quarter" idx="12"/>
          </p:nvPr>
        </p:nvSpPr>
        <p:spPr/>
        <p:txBody>
          <a:bodyPr/>
          <a:lstStyle/>
          <a:p>
            <a:fld id="{8B81DBAA-6A6C-48E0-BD85-D374A9AFC472}" type="slidenum">
              <a:rPr lang="zh-HK" altLang="en-US" smtClean="0"/>
              <a:t>21</a:t>
            </a:fld>
            <a:endParaRPr lang="zh-HK" altLang="en-US"/>
          </a:p>
        </p:txBody>
      </p:sp>
    </p:spTree>
    <p:extLst>
      <p:ext uri="{BB962C8B-B14F-4D97-AF65-F5344CB8AC3E}">
        <p14:creationId xmlns:p14="http://schemas.microsoft.com/office/powerpoint/2010/main" val="21791055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5AE2D3AE-1F48-4CC8-AC1B-F78C2CFDB028}"/>
              </a:ext>
            </a:extLst>
          </p:cNvPr>
          <p:cNvSpPr>
            <a:spLocks noGrp="1"/>
          </p:cNvSpPr>
          <p:nvPr>
            <p:ph type="title"/>
          </p:nvPr>
        </p:nvSpPr>
        <p:spPr/>
        <p:txBody>
          <a:bodyPr>
            <a:normAutofit/>
          </a:bodyPr>
          <a:lstStyle/>
          <a:p>
            <a:r>
              <a:rPr lang="en-US" altLang="zh-HK" sz="3600" dirty="0"/>
              <a:t>EPISTEMOLOGY</a:t>
            </a:r>
            <a:endParaRPr lang="zh-HK" altLang="en-US" sz="3600" dirty="0"/>
          </a:p>
        </p:txBody>
      </p:sp>
      <p:sp>
        <p:nvSpPr>
          <p:cNvPr id="3" name="內容版面配置區 2">
            <a:extLst>
              <a:ext uri="{FF2B5EF4-FFF2-40B4-BE49-F238E27FC236}">
                <a16:creationId xmlns:a16="http://schemas.microsoft.com/office/drawing/2014/main" id="{5B6B6955-D59D-44A0-AF59-FAA7A674A557}"/>
              </a:ext>
            </a:extLst>
          </p:cNvPr>
          <p:cNvSpPr>
            <a:spLocks noGrp="1"/>
          </p:cNvSpPr>
          <p:nvPr>
            <p:ph idx="1"/>
          </p:nvPr>
        </p:nvSpPr>
        <p:spPr>
          <a:xfrm>
            <a:off x="1451579" y="2015732"/>
            <a:ext cx="10045004" cy="4037749"/>
          </a:xfrm>
        </p:spPr>
        <p:txBody>
          <a:bodyPr>
            <a:normAutofit/>
          </a:bodyPr>
          <a:lstStyle/>
          <a:p>
            <a:r>
              <a:rPr lang="en-US" altLang="zh-HK" sz="3200" dirty="0">
                <a:solidFill>
                  <a:srgbClr val="FF0000"/>
                </a:solidFill>
              </a:rPr>
              <a:t>POPULATION AND THE UNSEEN POPULATION</a:t>
            </a:r>
          </a:p>
          <a:p>
            <a:r>
              <a:rPr lang="en-US" altLang="zh-HK" sz="2800" dirty="0"/>
              <a:t>HK POPULATION (6.99M in 2006 to 7.34</a:t>
            </a:r>
            <a:r>
              <a:rPr lang="en-US" altLang="zh-CN" sz="2800" dirty="0"/>
              <a:t>M in 2016)</a:t>
            </a:r>
            <a:endParaRPr lang="en-US" altLang="zh-HK" sz="2800" dirty="0"/>
          </a:p>
          <a:p>
            <a:r>
              <a:rPr lang="en-US" altLang="zh-HK" sz="2800" dirty="0"/>
              <a:t>TOURISTS (28M in 2007     to 58M in 2017)</a:t>
            </a:r>
          </a:p>
          <a:p>
            <a:r>
              <a:rPr lang="en-US" altLang="zh-HK" sz="2800" dirty="0"/>
              <a:t>MAINLAND CHINESE – OWP HOLDERS </a:t>
            </a:r>
          </a:p>
          <a:p>
            <a:r>
              <a:rPr lang="en-US" altLang="zh-HK" sz="2800" dirty="0"/>
              <a:t>MAINLAND TALENTS &amp; PROFESSIONALS</a:t>
            </a:r>
          </a:p>
          <a:p>
            <a:r>
              <a:rPr lang="en-US" altLang="zh-HK" sz="2800" dirty="0"/>
              <a:t>MAINLAND STUDENTS</a:t>
            </a:r>
          </a:p>
          <a:p>
            <a:pPr marL="0" indent="0">
              <a:buNone/>
            </a:pPr>
            <a:endParaRPr lang="en-US" altLang="zh-HK" sz="3200" dirty="0"/>
          </a:p>
          <a:p>
            <a:endParaRPr lang="zh-HK" altLang="en-US" sz="3200" dirty="0"/>
          </a:p>
        </p:txBody>
      </p:sp>
      <p:sp>
        <p:nvSpPr>
          <p:cNvPr id="4" name="箭號: 向上 3">
            <a:extLst>
              <a:ext uri="{FF2B5EF4-FFF2-40B4-BE49-F238E27FC236}">
                <a16:creationId xmlns:a16="http://schemas.microsoft.com/office/drawing/2014/main" id="{ED167428-61F1-4373-AA2A-227D23AB560A}"/>
              </a:ext>
            </a:extLst>
          </p:cNvPr>
          <p:cNvSpPr/>
          <p:nvPr/>
        </p:nvSpPr>
        <p:spPr>
          <a:xfrm>
            <a:off x="6046069" y="3559045"/>
            <a:ext cx="275207" cy="36398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HK" altLang="en-US"/>
          </a:p>
        </p:txBody>
      </p:sp>
      <p:sp>
        <p:nvSpPr>
          <p:cNvPr id="5" name="投影片編號版面配置區 4">
            <a:extLst>
              <a:ext uri="{FF2B5EF4-FFF2-40B4-BE49-F238E27FC236}">
                <a16:creationId xmlns:a16="http://schemas.microsoft.com/office/drawing/2014/main" id="{6D969FD7-274E-4829-AECA-A0016EF099EB}"/>
              </a:ext>
            </a:extLst>
          </p:cNvPr>
          <p:cNvSpPr>
            <a:spLocks noGrp="1"/>
          </p:cNvSpPr>
          <p:nvPr>
            <p:ph type="sldNum" sz="quarter" idx="12"/>
          </p:nvPr>
        </p:nvSpPr>
        <p:spPr/>
        <p:txBody>
          <a:bodyPr/>
          <a:lstStyle/>
          <a:p>
            <a:fld id="{8B81DBAA-6A6C-48E0-BD85-D374A9AFC472}" type="slidenum">
              <a:rPr lang="zh-HK" altLang="en-US" smtClean="0"/>
              <a:t>22</a:t>
            </a:fld>
            <a:endParaRPr lang="zh-HK" altLang="en-US"/>
          </a:p>
        </p:txBody>
      </p:sp>
    </p:spTree>
    <p:extLst>
      <p:ext uri="{BB962C8B-B14F-4D97-AF65-F5344CB8AC3E}">
        <p14:creationId xmlns:p14="http://schemas.microsoft.com/office/powerpoint/2010/main" val="12959087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68555FA1-4D4C-4AD4-AF64-185088F226D9}"/>
              </a:ext>
            </a:extLst>
          </p:cNvPr>
          <p:cNvSpPr>
            <a:spLocks noGrp="1"/>
          </p:cNvSpPr>
          <p:nvPr>
            <p:ph type="title"/>
          </p:nvPr>
        </p:nvSpPr>
        <p:spPr/>
        <p:txBody>
          <a:bodyPr/>
          <a:lstStyle/>
          <a:p>
            <a:r>
              <a:rPr lang="en-US" altLang="zh-HK" dirty="0">
                <a:solidFill>
                  <a:srgbClr val="FF0000"/>
                </a:solidFill>
              </a:rPr>
              <a:t>Ethical issues</a:t>
            </a:r>
            <a:endParaRPr lang="zh-HK" altLang="en-US" dirty="0">
              <a:solidFill>
                <a:srgbClr val="FF0000"/>
              </a:solidFill>
            </a:endParaRPr>
          </a:p>
        </p:txBody>
      </p:sp>
      <p:sp>
        <p:nvSpPr>
          <p:cNvPr id="3" name="內容版面配置區 2">
            <a:extLst>
              <a:ext uri="{FF2B5EF4-FFF2-40B4-BE49-F238E27FC236}">
                <a16:creationId xmlns:a16="http://schemas.microsoft.com/office/drawing/2014/main" id="{7E3A3AE1-6E20-478B-9552-4AE9B8732A6D}"/>
              </a:ext>
            </a:extLst>
          </p:cNvPr>
          <p:cNvSpPr>
            <a:spLocks noGrp="1"/>
          </p:cNvSpPr>
          <p:nvPr>
            <p:ph idx="1"/>
          </p:nvPr>
        </p:nvSpPr>
        <p:spPr>
          <a:xfrm>
            <a:off x="1451579" y="1853754"/>
            <a:ext cx="9603275" cy="4199727"/>
          </a:xfrm>
        </p:spPr>
        <p:txBody>
          <a:bodyPr>
            <a:normAutofit fontScale="85000" lnSpcReduction="20000"/>
          </a:bodyPr>
          <a:lstStyle/>
          <a:p>
            <a:r>
              <a:rPr lang="en-US" altLang="zh-HK" sz="2800" dirty="0"/>
              <a:t>POLICY ISSUES</a:t>
            </a:r>
          </a:p>
          <a:p>
            <a:r>
              <a:rPr lang="en-US" altLang="zh-HK" sz="2800" dirty="0"/>
              <a:t>INDUSTRY PRACTICE</a:t>
            </a:r>
          </a:p>
          <a:p>
            <a:r>
              <a:rPr lang="en-US" altLang="zh-HK" sz="2800" dirty="0"/>
              <a:t>ENVIRONMENTAL ISSUES</a:t>
            </a:r>
          </a:p>
          <a:p>
            <a:r>
              <a:rPr lang="en-US" altLang="zh-HK" sz="2800" dirty="0"/>
              <a:t>ETHICAL ISSUES IN THE CONTEXT OF TRANSACTIONS</a:t>
            </a:r>
          </a:p>
          <a:p>
            <a:r>
              <a:rPr lang="en-US" altLang="zh-HK" sz="2800" dirty="0"/>
              <a:t>ROULAC (1995) POINTED OUT THAT HIGHLY ETHICAL ISSUES CAN BE ASSOCIATED WITH TENANTS</a:t>
            </a:r>
          </a:p>
          <a:p>
            <a:r>
              <a:rPr lang="en-US" altLang="zh-HK" sz="2800" dirty="0"/>
              <a:t>LEFCOE (1996) ADDRESSED RISKY AREAS SUCH AS AGENCY COMMISSION, INSIDER INFO, OMISSION OF DISCLOSURES, FRAUD, ETC.</a:t>
            </a:r>
            <a:endParaRPr lang="zh-HK" altLang="en-US" sz="2800" dirty="0"/>
          </a:p>
        </p:txBody>
      </p:sp>
      <p:sp>
        <p:nvSpPr>
          <p:cNvPr id="4" name="投影片編號版面配置區 3">
            <a:extLst>
              <a:ext uri="{FF2B5EF4-FFF2-40B4-BE49-F238E27FC236}">
                <a16:creationId xmlns:a16="http://schemas.microsoft.com/office/drawing/2014/main" id="{09B927E3-073B-4268-946A-3C2CE178AC41}"/>
              </a:ext>
            </a:extLst>
          </p:cNvPr>
          <p:cNvSpPr>
            <a:spLocks noGrp="1"/>
          </p:cNvSpPr>
          <p:nvPr>
            <p:ph type="sldNum" sz="quarter" idx="12"/>
          </p:nvPr>
        </p:nvSpPr>
        <p:spPr/>
        <p:txBody>
          <a:bodyPr/>
          <a:lstStyle/>
          <a:p>
            <a:fld id="{8B81DBAA-6A6C-48E0-BD85-D374A9AFC472}" type="slidenum">
              <a:rPr lang="zh-HK" altLang="en-US" smtClean="0"/>
              <a:t>23</a:t>
            </a:fld>
            <a:endParaRPr lang="zh-HK" altLang="en-US"/>
          </a:p>
        </p:txBody>
      </p:sp>
    </p:spTree>
    <p:extLst>
      <p:ext uri="{BB962C8B-B14F-4D97-AF65-F5344CB8AC3E}">
        <p14:creationId xmlns:p14="http://schemas.microsoft.com/office/powerpoint/2010/main" val="9171662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B647D398-85C6-4693-95F7-A46EB2CED845}"/>
              </a:ext>
            </a:extLst>
          </p:cNvPr>
          <p:cNvSpPr>
            <a:spLocks noGrp="1"/>
          </p:cNvSpPr>
          <p:nvPr>
            <p:ph type="title"/>
          </p:nvPr>
        </p:nvSpPr>
        <p:spPr/>
        <p:txBody>
          <a:bodyPr>
            <a:normAutofit/>
          </a:bodyPr>
          <a:lstStyle/>
          <a:p>
            <a:r>
              <a:rPr lang="en-US" altLang="zh-HK" sz="3600" dirty="0">
                <a:solidFill>
                  <a:srgbClr val="FF0000"/>
                </a:solidFill>
              </a:rPr>
              <a:t>CONCLUSION</a:t>
            </a:r>
            <a:endParaRPr lang="zh-HK" altLang="en-US" sz="3600" dirty="0">
              <a:solidFill>
                <a:srgbClr val="FF0000"/>
              </a:solidFill>
            </a:endParaRPr>
          </a:p>
        </p:txBody>
      </p:sp>
      <p:sp>
        <p:nvSpPr>
          <p:cNvPr id="3" name="內容版面配置區 2">
            <a:extLst>
              <a:ext uri="{FF2B5EF4-FFF2-40B4-BE49-F238E27FC236}">
                <a16:creationId xmlns:a16="http://schemas.microsoft.com/office/drawing/2014/main" id="{AF092F70-F68E-45F8-B08D-EE07CB37C79B}"/>
              </a:ext>
            </a:extLst>
          </p:cNvPr>
          <p:cNvSpPr>
            <a:spLocks noGrp="1"/>
          </p:cNvSpPr>
          <p:nvPr>
            <p:ph idx="1"/>
          </p:nvPr>
        </p:nvSpPr>
        <p:spPr>
          <a:xfrm>
            <a:off x="1251751" y="1853755"/>
            <a:ext cx="10191566" cy="4199726"/>
          </a:xfrm>
        </p:spPr>
        <p:txBody>
          <a:bodyPr>
            <a:normAutofit fontScale="92500"/>
          </a:bodyPr>
          <a:lstStyle/>
          <a:p>
            <a:r>
              <a:rPr lang="en-US" altLang="zh-HK" sz="2800" dirty="0"/>
              <a:t>NO HOUSING BUBBLE</a:t>
            </a:r>
          </a:p>
          <a:p>
            <a:r>
              <a:rPr lang="en-US" altLang="zh-HK" sz="2800" dirty="0"/>
              <a:t>PROVED THAT UNDER-RESEARCHED AREAS ARE CRITICAL IN DETERMINING THE HOUSING MARKET</a:t>
            </a:r>
          </a:p>
          <a:p>
            <a:r>
              <a:rPr lang="en-US" altLang="zh-HK" sz="2800" dirty="0"/>
              <a:t>CANNOT SAY MARKET IS OVERHEATED SIMPLY BY ADDRESSING PRICE-TO-INCOME RATIO,  LIMITED LAND SUPPLY AND INVESTORS FROM CHINA.</a:t>
            </a:r>
          </a:p>
          <a:p>
            <a:r>
              <a:rPr lang="en-US" altLang="zh-HK" sz="2800" dirty="0"/>
              <a:t>HOUSING MARKET MUST BE ANALYZED IN A COMPLETE PICTURE.</a:t>
            </a:r>
          </a:p>
          <a:p>
            <a:endParaRPr lang="zh-HK" altLang="en-US" sz="2800" dirty="0"/>
          </a:p>
        </p:txBody>
      </p:sp>
      <p:sp>
        <p:nvSpPr>
          <p:cNvPr id="4" name="投影片編號版面配置區 3">
            <a:extLst>
              <a:ext uri="{FF2B5EF4-FFF2-40B4-BE49-F238E27FC236}">
                <a16:creationId xmlns:a16="http://schemas.microsoft.com/office/drawing/2014/main" id="{05365C13-0C38-4B3A-8F20-BB6CD168053C}"/>
              </a:ext>
            </a:extLst>
          </p:cNvPr>
          <p:cNvSpPr>
            <a:spLocks noGrp="1"/>
          </p:cNvSpPr>
          <p:nvPr>
            <p:ph type="sldNum" sz="quarter" idx="12"/>
          </p:nvPr>
        </p:nvSpPr>
        <p:spPr/>
        <p:txBody>
          <a:bodyPr/>
          <a:lstStyle/>
          <a:p>
            <a:fld id="{8B81DBAA-6A6C-48E0-BD85-D374A9AFC472}" type="slidenum">
              <a:rPr lang="zh-HK" altLang="en-US" smtClean="0"/>
              <a:t>24</a:t>
            </a:fld>
            <a:endParaRPr lang="zh-HK" altLang="en-US"/>
          </a:p>
        </p:txBody>
      </p:sp>
    </p:spTree>
    <p:extLst>
      <p:ext uri="{BB962C8B-B14F-4D97-AF65-F5344CB8AC3E}">
        <p14:creationId xmlns:p14="http://schemas.microsoft.com/office/powerpoint/2010/main" val="23379320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64CA4AF2-6CC5-48C6-A9D3-BA0398C1C38B}"/>
              </a:ext>
            </a:extLst>
          </p:cNvPr>
          <p:cNvSpPr>
            <a:spLocks noGrp="1"/>
          </p:cNvSpPr>
          <p:nvPr>
            <p:ph type="title"/>
          </p:nvPr>
        </p:nvSpPr>
        <p:spPr>
          <a:xfrm>
            <a:off x="1451579" y="417251"/>
            <a:ext cx="9603275" cy="1436504"/>
          </a:xfrm>
        </p:spPr>
        <p:txBody>
          <a:bodyPr>
            <a:normAutofit/>
          </a:bodyPr>
          <a:lstStyle/>
          <a:p>
            <a:r>
              <a:rPr lang="en-US" altLang="zh-HK" dirty="0"/>
              <a:t>CRITIQUING THE PAPER</a:t>
            </a:r>
            <a:br>
              <a:rPr lang="en-US" altLang="zh-HK" dirty="0"/>
            </a:br>
            <a:r>
              <a:rPr lang="en-US" altLang="zh-HK" dirty="0">
                <a:solidFill>
                  <a:srgbClr val="0070C0"/>
                </a:solidFill>
              </a:rPr>
              <a:t>“THE IMMINENT HOUSING COLLAPSE – WILL HISTORY REPEAT ITSELF?”</a:t>
            </a:r>
            <a:endParaRPr lang="zh-HK" altLang="en-US" dirty="0">
              <a:solidFill>
                <a:srgbClr val="0070C0"/>
              </a:solidFill>
            </a:endParaRPr>
          </a:p>
        </p:txBody>
      </p:sp>
      <p:sp>
        <p:nvSpPr>
          <p:cNvPr id="3" name="內容版面配置區 2">
            <a:extLst>
              <a:ext uri="{FF2B5EF4-FFF2-40B4-BE49-F238E27FC236}">
                <a16:creationId xmlns:a16="http://schemas.microsoft.com/office/drawing/2014/main" id="{19E8B26B-9858-4215-B09A-B31CDD4F2BC3}"/>
              </a:ext>
            </a:extLst>
          </p:cNvPr>
          <p:cNvSpPr>
            <a:spLocks noGrp="1"/>
          </p:cNvSpPr>
          <p:nvPr>
            <p:ph idx="1"/>
          </p:nvPr>
        </p:nvSpPr>
        <p:spPr>
          <a:xfrm>
            <a:off x="1451579" y="2015732"/>
            <a:ext cx="9778673" cy="3932307"/>
          </a:xfrm>
        </p:spPr>
        <p:txBody>
          <a:bodyPr>
            <a:noAutofit/>
          </a:bodyPr>
          <a:lstStyle/>
          <a:p>
            <a:r>
              <a:rPr lang="en-US" altLang="zh-HK" sz="2800" dirty="0"/>
              <a:t>AUTHORS: PING-FU (BRIAN) LAI,</a:t>
            </a:r>
            <a:r>
              <a:rPr lang="zh-HK" altLang="en-US" sz="2800" dirty="0"/>
              <a:t> </a:t>
            </a:r>
            <a:r>
              <a:rPr lang="en-US" altLang="zh-HK" sz="2800" dirty="0"/>
              <a:t>HO</a:t>
            </a:r>
            <a:r>
              <a:rPr lang="zh-HK" altLang="en-US" sz="2800" dirty="0"/>
              <a:t> </a:t>
            </a:r>
            <a:r>
              <a:rPr lang="en-US" altLang="zh-HK" sz="2800" dirty="0"/>
              <a:t>SUM</a:t>
            </a:r>
            <a:r>
              <a:rPr lang="zh-HK" altLang="en-US" sz="2800" dirty="0"/>
              <a:t> </a:t>
            </a:r>
            <a:r>
              <a:rPr lang="en-US" altLang="zh-HK" sz="2800" dirty="0"/>
              <a:t>CHAN</a:t>
            </a:r>
          </a:p>
          <a:p>
            <a:r>
              <a:rPr lang="en-US" altLang="zh-HK" sz="2800" dirty="0"/>
              <a:t>PUBLISHED IN 2014</a:t>
            </a:r>
          </a:p>
          <a:p>
            <a:endParaRPr lang="en-US" altLang="zh-HK" sz="2800" dirty="0"/>
          </a:p>
          <a:p>
            <a:r>
              <a:rPr lang="en-US" altLang="zh-HK" sz="2800" dirty="0">
                <a:solidFill>
                  <a:srgbClr val="FF0000"/>
                </a:solidFill>
              </a:rPr>
              <a:t>MY VIEW</a:t>
            </a:r>
            <a:r>
              <a:rPr lang="en-US" altLang="zh-HK" sz="2800" dirty="0"/>
              <a:t>:  THIS PAPER DOES NOT LAND ON A GOOD THEORY BECAUSE A WIDE SPECTRUM IS NECESSARY TO BE STUDIED SO AS TO COME UP WITH A CONCLUSION ON PROPERTY PRICES.</a:t>
            </a:r>
          </a:p>
        </p:txBody>
      </p:sp>
      <p:sp>
        <p:nvSpPr>
          <p:cNvPr id="4" name="投影片編號版面配置區 3">
            <a:extLst>
              <a:ext uri="{FF2B5EF4-FFF2-40B4-BE49-F238E27FC236}">
                <a16:creationId xmlns:a16="http://schemas.microsoft.com/office/drawing/2014/main" id="{18CFD96B-9BC6-45F1-9EF6-204481CBB55E}"/>
              </a:ext>
            </a:extLst>
          </p:cNvPr>
          <p:cNvSpPr>
            <a:spLocks noGrp="1"/>
          </p:cNvSpPr>
          <p:nvPr>
            <p:ph type="sldNum" sz="quarter" idx="12"/>
          </p:nvPr>
        </p:nvSpPr>
        <p:spPr/>
        <p:txBody>
          <a:bodyPr/>
          <a:lstStyle/>
          <a:p>
            <a:fld id="{8B81DBAA-6A6C-48E0-BD85-D374A9AFC472}" type="slidenum">
              <a:rPr lang="zh-HK" altLang="en-US" smtClean="0"/>
              <a:t>25</a:t>
            </a:fld>
            <a:endParaRPr lang="zh-HK" altLang="en-US"/>
          </a:p>
        </p:txBody>
      </p:sp>
    </p:spTree>
    <p:extLst>
      <p:ext uri="{BB962C8B-B14F-4D97-AF65-F5344CB8AC3E}">
        <p14:creationId xmlns:p14="http://schemas.microsoft.com/office/powerpoint/2010/main" val="10222018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7DC44A2B-25A8-4574-8A7B-BE810758DB79}"/>
              </a:ext>
            </a:extLst>
          </p:cNvPr>
          <p:cNvSpPr>
            <a:spLocks noGrp="1"/>
          </p:cNvSpPr>
          <p:nvPr>
            <p:ph type="title"/>
          </p:nvPr>
        </p:nvSpPr>
        <p:spPr/>
        <p:txBody>
          <a:bodyPr/>
          <a:lstStyle/>
          <a:p>
            <a:r>
              <a:rPr lang="en-US" altLang="zh-HK" dirty="0"/>
              <a:t>WHY IS THIS ARTICLE NO GOOD?</a:t>
            </a:r>
            <a:endParaRPr lang="zh-HK" altLang="en-US" dirty="0"/>
          </a:p>
        </p:txBody>
      </p:sp>
      <p:sp>
        <p:nvSpPr>
          <p:cNvPr id="3" name="內容版面配置區 2">
            <a:extLst>
              <a:ext uri="{FF2B5EF4-FFF2-40B4-BE49-F238E27FC236}">
                <a16:creationId xmlns:a16="http://schemas.microsoft.com/office/drawing/2014/main" id="{97147978-B0AE-44D8-B83C-20FB846D832C}"/>
              </a:ext>
            </a:extLst>
          </p:cNvPr>
          <p:cNvSpPr>
            <a:spLocks noGrp="1"/>
          </p:cNvSpPr>
          <p:nvPr>
            <p:ph idx="1"/>
          </p:nvPr>
        </p:nvSpPr>
        <p:spPr>
          <a:xfrm>
            <a:off x="1451579" y="2015732"/>
            <a:ext cx="10222557" cy="3914551"/>
          </a:xfrm>
        </p:spPr>
        <p:txBody>
          <a:bodyPr>
            <a:normAutofit/>
          </a:bodyPr>
          <a:lstStyle/>
          <a:p>
            <a:r>
              <a:rPr lang="en-US" altLang="zh-HK" sz="2800" dirty="0"/>
              <a:t>1.	DID NOT IDENTIFY RESEARCH QUESTIONS</a:t>
            </a:r>
          </a:p>
          <a:p>
            <a:r>
              <a:rPr lang="en-US" altLang="zh-HK" sz="2800" dirty="0"/>
              <a:t>2.	DID NOT IDENTIFY RESEARCH GAP &amp; CONTRIBUTIONS</a:t>
            </a:r>
          </a:p>
          <a:p>
            <a:r>
              <a:rPr lang="en-US" altLang="zh-HK" sz="2800" dirty="0"/>
              <a:t>3.	BAD OPENING WITH WEAK POINTS TO SUPPORT:</a:t>
            </a:r>
          </a:p>
          <a:p>
            <a:pPr lvl="2"/>
            <a:r>
              <a:rPr lang="en-US" altLang="zh-HK" sz="2400" dirty="0"/>
              <a:t>THERE WAS STAGNANT TRANSACTON VOLUME</a:t>
            </a:r>
          </a:p>
          <a:p>
            <a:pPr lvl="2"/>
            <a:r>
              <a:rPr lang="en-US" altLang="zh-HK" sz="2400" dirty="0"/>
              <a:t>CHINA’S ECONOMIC GROWTH WAS SLOWING DOWN</a:t>
            </a:r>
          </a:p>
          <a:p>
            <a:pPr lvl="2"/>
            <a:r>
              <a:rPr lang="en-US" altLang="zh-HK" sz="2400" dirty="0"/>
              <a:t>INTEREST RATES WOULD CERTAINLY GO UP</a:t>
            </a:r>
          </a:p>
          <a:p>
            <a:pPr lvl="2"/>
            <a:r>
              <a:rPr lang="en-US" altLang="zh-HK" sz="2400" dirty="0"/>
              <a:t>HONG KONG GOV’T IMPOSED NEW REGULATIONS </a:t>
            </a:r>
            <a:endParaRPr lang="zh-HK" altLang="en-US" sz="2400" dirty="0"/>
          </a:p>
        </p:txBody>
      </p:sp>
      <p:sp>
        <p:nvSpPr>
          <p:cNvPr id="4" name="投影片編號版面配置區 3">
            <a:extLst>
              <a:ext uri="{FF2B5EF4-FFF2-40B4-BE49-F238E27FC236}">
                <a16:creationId xmlns:a16="http://schemas.microsoft.com/office/drawing/2014/main" id="{044B3232-2E62-4A08-8E52-943BEE48FC0F}"/>
              </a:ext>
            </a:extLst>
          </p:cNvPr>
          <p:cNvSpPr>
            <a:spLocks noGrp="1"/>
          </p:cNvSpPr>
          <p:nvPr>
            <p:ph type="sldNum" sz="quarter" idx="12"/>
          </p:nvPr>
        </p:nvSpPr>
        <p:spPr/>
        <p:txBody>
          <a:bodyPr/>
          <a:lstStyle/>
          <a:p>
            <a:fld id="{8B81DBAA-6A6C-48E0-BD85-D374A9AFC472}" type="slidenum">
              <a:rPr lang="zh-HK" altLang="en-US" smtClean="0"/>
              <a:t>26</a:t>
            </a:fld>
            <a:endParaRPr lang="zh-HK" altLang="en-US"/>
          </a:p>
        </p:txBody>
      </p:sp>
    </p:spTree>
    <p:extLst>
      <p:ext uri="{BB962C8B-B14F-4D97-AF65-F5344CB8AC3E}">
        <p14:creationId xmlns:p14="http://schemas.microsoft.com/office/powerpoint/2010/main" val="35535046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53D5FC3D-E619-4DE9-80DF-7C271DA2A576}"/>
              </a:ext>
            </a:extLst>
          </p:cNvPr>
          <p:cNvSpPr>
            <a:spLocks noGrp="1"/>
          </p:cNvSpPr>
          <p:nvPr>
            <p:ph type="title"/>
          </p:nvPr>
        </p:nvSpPr>
        <p:spPr/>
        <p:txBody>
          <a:bodyPr>
            <a:normAutofit/>
          </a:bodyPr>
          <a:lstStyle/>
          <a:p>
            <a:r>
              <a:rPr lang="en-US" altLang="zh-HK" sz="3600" dirty="0"/>
              <a:t>WHY IS THIS ARTICLE NO GOOD?</a:t>
            </a:r>
            <a:endParaRPr lang="zh-HK" altLang="en-US" sz="3600" dirty="0"/>
          </a:p>
        </p:txBody>
      </p:sp>
      <p:sp>
        <p:nvSpPr>
          <p:cNvPr id="3" name="內容版面配置區 2">
            <a:extLst>
              <a:ext uri="{FF2B5EF4-FFF2-40B4-BE49-F238E27FC236}">
                <a16:creationId xmlns:a16="http://schemas.microsoft.com/office/drawing/2014/main" id="{ED9BFF57-0256-41E3-9B0A-A9E8269F1964}"/>
              </a:ext>
            </a:extLst>
          </p:cNvPr>
          <p:cNvSpPr>
            <a:spLocks noGrp="1"/>
          </p:cNvSpPr>
          <p:nvPr>
            <p:ph idx="1"/>
          </p:nvPr>
        </p:nvSpPr>
        <p:spPr>
          <a:xfrm>
            <a:off x="1451579" y="2015732"/>
            <a:ext cx="9707652" cy="3914551"/>
          </a:xfrm>
        </p:spPr>
        <p:txBody>
          <a:bodyPr>
            <a:normAutofit fontScale="92500" lnSpcReduction="20000"/>
          </a:bodyPr>
          <a:lstStyle/>
          <a:p>
            <a:r>
              <a:rPr lang="en-US" altLang="zh-HK" sz="3200" dirty="0"/>
              <a:t>BAD INTRODUCTION: </a:t>
            </a:r>
          </a:p>
          <a:p>
            <a:r>
              <a:rPr lang="en-US" altLang="zh-HK" sz="3200" dirty="0"/>
              <a:t>IT DOES NOT PREPARE THE READERS FOR THE INFO THEY WILL GAIN FROM THIS ARTICLE.</a:t>
            </a:r>
          </a:p>
          <a:p>
            <a:r>
              <a:rPr lang="en-US" altLang="zh-HK" sz="3200" dirty="0"/>
              <a:t>IT IS NOT ABLE TO HOOK THE READER INTO MASTICATING THE ARTICLE.</a:t>
            </a:r>
          </a:p>
          <a:p>
            <a:r>
              <a:rPr lang="en-US" altLang="zh-HK" sz="3200" dirty="0"/>
              <a:t>THERE IS NO STATEMENT THAT LABELS WHAT THE ARTICLE IS ABOUT.</a:t>
            </a:r>
            <a:endParaRPr lang="zh-HK" altLang="en-US" sz="3200" dirty="0"/>
          </a:p>
        </p:txBody>
      </p:sp>
      <p:sp>
        <p:nvSpPr>
          <p:cNvPr id="4" name="投影片編號版面配置區 3">
            <a:extLst>
              <a:ext uri="{FF2B5EF4-FFF2-40B4-BE49-F238E27FC236}">
                <a16:creationId xmlns:a16="http://schemas.microsoft.com/office/drawing/2014/main" id="{E6458758-854D-4526-A099-C58F65B16602}"/>
              </a:ext>
            </a:extLst>
          </p:cNvPr>
          <p:cNvSpPr>
            <a:spLocks noGrp="1"/>
          </p:cNvSpPr>
          <p:nvPr>
            <p:ph type="sldNum" sz="quarter" idx="12"/>
          </p:nvPr>
        </p:nvSpPr>
        <p:spPr/>
        <p:txBody>
          <a:bodyPr/>
          <a:lstStyle/>
          <a:p>
            <a:fld id="{8B81DBAA-6A6C-48E0-BD85-D374A9AFC472}" type="slidenum">
              <a:rPr lang="zh-HK" altLang="en-US" smtClean="0"/>
              <a:t>27</a:t>
            </a:fld>
            <a:endParaRPr lang="zh-HK" altLang="en-US"/>
          </a:p>
        </p:txBody>
      </p:sp>
    </p:spTree>
    <p:extLst>
      <p:ext uri="{BB962C8B-B14F-4D97-AF65-F5344CB8AC3E}">
        <p14:creationId xmlns:p14="http://schemas.microsoft.com/office/powerpoint/2010/main" val="27837445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A3ACB2C9-26C0-48D7-84DC-D9EB1480F6A0}"/>
              </a:ext>
            </a:extLst>
          </p:cNvPr>
          <p:cNvSpPr>
            <a:spLocks noGrp="1"/>
          </p:cNvSpPr>
          <p:nvPr>
            <p:ph type="title"/>
          </p:nvPr>
        </p:nvSpPr>
        <p:spPr/>
        <p:txBody>
          <a:bodyPr>
            <a:normAutofit/>
          </a:bodyPr>
          <a:lstStyle/>
          <a:p>
            <a:r>
              <a:rPr lang="en-US" altLang="zh-HK" sz="3600" dirty="0"/>
              <a:t>WHY IS THIS ARTICLE NO GOOD?</a:t>
            </a:r>
            <a:endParaRPr lang="zh-HK" altLang="en-US" sz="3600" dirty="0"/>
          </a:p>
        </p:txBody>
      </p:sp>
      <p:sp>
        <p:nvSpPr>
          <p:cNvPr id="3" name="內容版面配置區 2">
            <a:extLst>
              <a:ext uri="{FF2B5EF4-FFF2-40B4-BE49-F238E27FC236}">
                <a16:creationId xmlns:a16="http://schemas.microsoft.com/office/drawing/2014/main" id="{42E6EF3F-4D10-4435-82D5-772DD2F8636C}"/>
              </a:ext>
            </a:extLst>
          </p:cNvPr>
          <p:cNvSpPr>
            <a:spLocks noGrp="1"/>
          </p:cNvSpPr>
          <p:nvPr>
            <p:ph idx="1"/>
          </p:nvPr>
        </p:nvSpPr>
        <p:spPr>
          <a:xfrm>
            <a:off x="1296140" y="1853754"/>
            <a:ext cx="10360241" cy="4199727"/>
          </a:xfrm>
        </p:spPr>
        <p:txBody>
          <a:bodyPr>
            <a:normAutofit fontScale="92500"/>
          </a:bodyPr>
          <a:lstStyle/>
          <a:p>
            <a:r>
              <a:rPr lang="en-US" altLang="zh-HK" sz="3200" dirty="0">
                <a:solidFill>
                  <a:srgbClr val="FF0000"/>
                </a:solidFill>
              </a:rPr>
              <a:t>RESEARCH ISSUE</a:t>
            </a:r>
            <a:r>
              <a:rPr lang="en-US" altLang="zh-HK" sz="3200" dirty="0"/>
              <a:t> IN THE PAPER IS NOT CLEARLY WITH DISCUSSION ON SIGNIFICANCE.</a:t>
            </a:r>
          </a:p>
          <a:p>
            <a:r>
              <a:rPr lang="en-US" altLang="zh-HK" sz="3200" dirty="0"/>
              <a:t>WITHOUT CLEARLY STATING THE RESEARCH PROBLEM, IT MISSES THE CHANCE TO INTRODUCE THE READER TO THE IMPORTANCE OF THE TOPIC BEING STUDIED.</a:t>
            </a:r>
          </a:p>
          <a:p>
            <a:r>
              <a:rPr lang="en-US" altLang="zh-HK" sz="3200" dirty="0">
                <a:solidFill>
                  <a:srgbClr val="FF0000"/>
                </a:solidFill>
              </a:rPr>
              <a:t>INSUFFICIENT INFORMATION</a:t>
            </a:r>
            <a:r>
              <a:rPr lang="en-US" altLang="zh-HK" sz="3200" dirty="0"/>
              <a:t> – SHOULD INTRODUCE MORE BACKGROUND ON EXISTING HOUSING MARKET.</a:t>
            </a:r>
          </a:p>
          <a:p>
            <a:endParaRPr lang="zh-HK" altLang="en-US" sz="3200" dirty="0"/>
          </a:p>
        </p:txBody>
      </p:sp>
      <p:sp>
        <p:nvSpPr>
          <p:cNvPr id="4" name="投影片編號版面配置區 3">
            <a:extLst>
              <a:ext uri="{FF2B5EF4-FFF2-40B4-BE49-F238E27FC236}">
                <a16:creationId xmlns:a16="http://schemas.microsoft.com/office/drawing/2014/main" id="{7CD7A63A-29E6-49FD-94CD-FDA7548F2C65}"/>
              </a:ext>
            </a:extLst>
          </p:cNvPr>
          <p:cNvSpPr>
            <a:spLocks noGrp="1"/>
          </p:cNvSpPr>
          <p:nvPr>
            <p:ph type="sldNum" sz="quarter" idx="12"/>
          </p:nvPr>
        </p:nvSpPr>
        <p:spPr/>
        <p:txBody>
          <a:bodyPr/>
          <a:lstStyle/>
          <a:p>
            <a:fld id="{8B81DBAA-6A6C-48E0-BD85-D374A9AFC472}" type="slidenum">
              <a:rPr lang="zh-HK" altLang="en-US" smtClean="0"/>
              <a:t>28</a:t>
            </a:fld>
            <a:endParaRPr lang="zh-HK" altLang="en-US"/>
          </a:p>
        </p:txBody>
      </p:sp>
    </p:spTree>
    <p:extLst>
      <p:ext uri="{BB962C8B-B14F-4D97-AF65-F5344CB8AC3E}">
        <p14:creationId xmlns:p14="http://schemas.microsoft.com/office/powerpoint/2010/main" val="17421579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DE125337-6933-458E-A2F0-868AEBFC8B3E}"/>
              </a:ext>
            </a:extLst>
          </p:cNvPr>
          <p:cNvSpPr>
            <a:spLocks noGrp="1"/>
          </p:cNvSpPr>
          <p:nvPr>
            <p:ph type="title"/>
          </p:nvPr>
        </p:nvSpPr>
        <p:spPr/>
        <p:txBody>
          <a:bodyPr>
            <a:normAutofit/>
          </a:bodyPr>
          <a:lstStyle/>
          <a:p>
            <a:r>
              <a:rPr lang="en-US" altLang="zh-HK" sz="3600" dirty="0"/>
              <a:t>EVALUATION</a:t>
            </a:r>
            <a:endParaRPr lang="zh-HK" altLang="en-US" sz="3600" dirty="0"/>
          </a:p>
        </p:txBody>
      </p:sp>
      <p:sp>
        <p:nvSpPr>
          <p:cNvPr id="3" name="內容版面配置區 2">
            <a:extLst>
              <a:ext uri="{FF2B5EF4-FFF2-40B4-BE49-F238E27FC236}">
                <a16:creationId xmlns:a16="http://schemas.microsoft.com/office/drawing/2014/main" id="{853A77BF-1FCB-444E-9DBA-A3E93C7848BA}"/>
              </a:ext>
            </a:extLst>
          </p:cNvPr>
          <p:cNvSpPr>
            <a:spLocks noGrp="1"/>
          </p:cNvSpPr>
          <p:nvPr>
            <p:ph idx="1"/>
          </p:nvPr>
        </p:nvSpPr>
        <p:spPr>
          <a:xfrm>
            <a:off x="949911" y="1853754"/>
            <a:ext cx="10218198" cy="4199727"/>
          </a:xfrm>
        </p:spPr>
        <p:txBody>
          <a:bodyPr>
            <a:normAutofit fontScale="92500" lnSpcReduction="20000"/>
          </a:bodyPr>
          <a:lstStyle/>
          <a:p>
            <a:r>
              <a:rPr lang="en-US" altLang="zh-HK" sz="2800" dirty="0">
                <a:solidFill>
                  <a:srgbClr val="FF0000"/>
                </a:solidFill>
              </a:rPr>
              <a:t>LAI AND CHAN’S PERSPECTIVES ARE TECHINICALLY WRONG, UNFAIR OR INDEQUATELY RESEARCHED.</a:t>
            </a:r>
          </a:p>
          <a:p>
            <a:endParaRPr lang="en-US" altLang="zh-HK" sz="2800" dirty="0"/>
          </a:p>
          <a:p>
            <a:r>
              <a:rPr lang="en-US" altLang="zh-HK" sz="2800" dirty="0"/>
              <a:t>AUTHORS:  </a:t>
            </a:r>
            <a:r>
              <a:rPr lang="en-US" altLang="zh-CN" sz="2800" dirty="0"/>
              <a:t>Low birth rate and aging of population will lower residential housing demand.</a:t>
            </a:r>
          </a:p>
          <a:p>
            <a:r>
              <a:rPr lang="en-US" altLang="zh-HK" sz="2800" dirty="0"/>
              <a:t>LAWRENCE:  Article does not consider the impact brought by </a:t>
            </a:r>
            <a:r>
              <a:rPr lang="en-US" altLang="zh-CN" sz="2800" dirty="0"/>
              <a:t>Mainland Chinese who are OWP holders, mainland professionals and students in Hong Kong.</a:t>
            </a:r>
          </a:p>
          <a:p>
            <a:r>
              <a:rPr lang="en-US" altLang="zh-HK" sz="2800" dirty="0"/>
              <a:t>LAWRENCE:  Population </a:t>
            </a:r>
            <a:r>
              <a:rPr lang="en-US" altLang="zh-CN" sz="2800" dirty="0"/>
              <a:t>aging will cause reduction in housing supply.</a:t>
            </a:r>
            <a:endParaRPr lang="zh-HK" altLang="en-US" sz="2800" dirty="0"/>
          </a:p>
        </p:txBody>
      </p:sp>
      <p:sp>
        <p:nvSpPr>
          <p:cNvPr id="4" name="投影片編號版面配置區 3">
            <a:extLst>
              <a:ext uri="{FF2B5EF4-FFF2-40B4-BE49-F238E27FC236}">
                <a16:creationId xmlns:a16="http://schemas.microsoft.com/office/drawing/2014/main" id="{CEF5008D-5E4C-4D0A-B404-17015F6BAE57}"/>
              </a:ext>
            </a:extLst>
          </p:cNvPr>
          <p:cNvSpPr>
            <a:spLocks noGrp="1"/>
          </p:cNvSpPr>
          <p:nvPr>
            <p:ph type="sldNum" sz="quarter" idx="12"/>
          </p:nvPr>
        </p:nvSpPr>
        <p:spPr/>
        <p:txBody>
          <a:bodyPr/>
          <a:lstStyle/>
          <a:p>
            <a:fld id="{8B81DBAA-6A6C-48E0-BD85-D374A9AFC472}" type="slidenum">
              <a:rPr lang="zh-HK" altLang="en-US" smtClean="0"/>
              <a:t>29</a:t>
            </a:fld>
            <a:endParaRPr lang="zh-HK" altLang="en-US"/>
          </a:p>
        </p:txBody>
      </p:sp>
    </p:spTree>
    <p:extLst>
      <p:ext uri="{BB962C8B-B14F-4D97-AF65-F5344CB8AC3E}">
        <p14:creationId xmlns:p14="http://schemas.microsoft.com/office/powerpoint/2010/main" val="32487752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C9511687-157B-4952-B37C-F497D9343F2D}"/>
              </a:ext>
            </a:extLst>
          </p:cNvPr>
          <p:cNvSpPr>
            <a:spLocks noGrp="1"/>
          </p:cNvSpPr>
          <p:nvPr>
            <p:ph type="title"/>
          </p:nvPr>
        </p:nvSpPr>
        <p:spPr/>
        <p:txBody>
          <a:bodyPr>
            <a:normAutofit/>
          </a:bodyPr>
          <a:lstStyle/>
          <a:p>
            <a:r>
              <a:rPr lang="en-US" altLang="zh-HK" sz="3600" dirty="0"/>
              <a:t>evaluation</a:t>
            </a:r>
            <a:endParaRPr lang="zh-HK" altLang="en-US" sz="3600" dirty="0"/>
          </a:p>
        </p:txBody>
      </p:sp>
      <p:sp>
        <p:nvSpPr>
          <p:cNvPr id="3" name="內容版面配置區 2">
            <a:extLst>
              <a:ext uri="{FF2B5EF4-FFF2-40B4-BE49-F238E27FC236}">
                <a16:creationId xmlns:a16="http://schemas.microsoft.com/office/drawing/2014/main" id="{4840C49E-CF48-4DD9-85FB-D937F553E90B}"/>
              </a:ext>
            </a:extLst>
          </p:cNvPr>
          <p:cNvSpPr>
            <a:spLocks noGrp="1"/>
          </p:cNvSpPr>
          <p:nvPr>
            <p:ph idx="1"/>
          </p:nvPr>
        </p:nvSpPr>
        <p:spPr>
          <a:xfrm>
            <a:off x="1451579" y="2015732"/>
            <a:ext cx="9689897" cy="3923429"/>
          </a:xfrm>
        </p:spPr>
        <p:txBody>
          <a:bodyPr>
            <a:normAutofit fontScale="77500" lnSpcReduction="20000"/>
          </a:bodyPr>
          <a:lstStyle/>
          <a:p>
            <a:r>
              <a:rPr lang="en-US" altLang="zh-HK" sz="3200" dirty="0"/>
              <a:t>COHERENCE PROBLEM</a:t>
            </a:r>
          </a:p>
          <a:p>
            <a:r>
              <a:rPr lang="en-US" altLang="zh-HK" sz="3100" dirty="0"/>
              <a:t>Some points have little value to the Article.</a:t>
            </a:r>
          </a:p>
          <a:p>
            <a:r>
              <a:rPr lang="en-US" altLang="zh-CN" sz="3100" dirty="0"/>
              <a:t>Lai and Chan quoted words from Neil </a:t>
            </a:r>
            <a:r>
              <a:rPr lang="en-US" altLang="zh-CN" sz="3100" dirty="0" err="1"/>
              <a:t>Monnery</a:t>
            </a:r>
            <a:r>
              <a:rPr lang="en-US" altLang="zh-CN" sz="3100" dirty="0"/>
              <a:t> (2012),  who presents housing statistics for a few hundred years.  Neil found that the REAL house prices rose only 1% per year.   Such info has no value to the Article.</a:t>
            </a:r>
          </a:p>
          <a:p>
            <a:endParaRPr lang="en-US" altLang="zh-CN" sz="3100" dirty="0"/>
          </a:p>
          <a:p>
            <a:r>
              <a:rPr lang="en-US" altLang="zh-CN" sz="3100" dirty="0"/>
              <a:t>Lai and Chan also mentioned house price trend for Germany and Switzerland – this has very little value to a study performed for HK market. </a:t>
            </a:r>
            <a:br>
              <a:rPr lang="en-US" altLang="zh-HK" sz="3100" dirty="0"/>
            </a:br>
            <a:endParaRPr lang="en-US" altLang="zh-HK" sz="3100" dirty="0"/>
          </a:p>
          <a:p>
            <a:pPr marL="0" indent="0">
              <a:buNone/>
            </a:pPr>
            <a:endParaRPr lang="en-US" altLang="zh-HK" dirty="0"/>
          </a:p>
        </p:txBody>
      </p:sp>
      <p:sp>
        <p:nvSpPr>
          <p:cNvPr id="4" name="投影片編號版面配置區 3">
            <a:extLst>
              <a:ext uri="{FF2B5EF4-FFF2-40B4-BE49-F238E27FC236}">
                <a16:creationId xmlns:a16="http://schemas.microsoft.com/office/drawing/2014/main" id="{1F6B1879-F135-43AE-8EBB-DED821F23E07}"/>
              </a:ext>
            </a:extLst>
          </p:cNvPr>
          <p:cNvSpPr>
            <a:spLocks noGrp="1"/>
          </p:cNvSpPr>
          <p:nvPr>
            <p:ph type="sldNum" sz="quarter" idx="12"/>
          </p:nvPr>
        </p:nvSpPr>
        <p:spPr/>
        <p:txBody>
          <a:bodyPr/>
          <a:lstStyle/>
          <a:p>
            <a:fld id="{8B81DBAA-6A6C-48E0-BD85-D374A9AFC472}" type="slidenum">
              <a:rPr lang="zh-HK" altLang="en-US" smtClean="0"/>
              <a:t>30</a:t>
            </a:fld>
            <a:endParaRPr lang="zh-HK" altLang="en-US"/>
          </a:p>
        </p:txBody>
      </p:sp>
    </p:spTree>
    <p:extLst>
      <p:ext uri="{BB962C8B-B14F-4D97-AF65-F5344CB8AC3E}">
        <p14:creationId xmlns:p14="http://schemas.microsoft.com/office/powerpoint/2010/main" val="37627710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B073275-FF86-47D7-9E0C-222D992D547B}"/>
              </a:ext>
            </a:extLst>
          </p:cNvPr>
          <p:cNvSpPr>
            <a:spLocks noGrp="1"/>
          </p:cNvSpPr>
          <p:nvPr>
            <p:ph type="title"/>
          </p:nvPr>
        </p:nvSpPr>
        <p:spPr/>
        <p:txBody>
          <a:bodyPr>
            <a:normAutofit/>
          </a:bodyPr>
          <a:lstStyle/>
          <a:p>
            <a:r>
              <a:rPr lang="en-US" altLang="zh-HK" sz="3600" dirty="0"/>
              <a:t>EVALUATION</a:t>
            </a:r>
            <a:endParaRPr lang="zh-HK" altLang="en-US" sz="3600" dirty="0"/>
          </a:p>
        </p:txBody>
      </p:sp>
      <p:sp>
        <p:nvSpPr>
          <p:cNvPr id="3" name="內容版面配置區 2">
            <a:extLst>
              <a:ext uri="{FF2B5EF4-FFF2-40B4-BE49-F238E27FC236}">
                <a16:creationId xmlns:a16="http://schemas.microsoft.com/office/drawing/2014/main" id="{BCB1041F-DA93-4CEF-8AA2-E220BEC0F62E}"/>
              </a:ext>
            </a:extLst>
          </p:cNvPr>
          <p:cNvSpPr>
            <a:spLocks noGrp="1"/>
          </p:cNvSpPr>
          <p:nvPr>
            <p:ph idx="1"/>
          </p:nvPr>
        </p:nvSpPr>
        <p:spPr>
          <a:xfrm>
            <a:off x="1451579" y="2015732"/>
            <a:ext cx="9423567" cy="4037749"/>
          </a:xfrm>
        </p:spPr>
        <p:txBody>
          <a:bodyPr>
            <a:normAutofit fontScale="92500"/>
          </a:bodyPr>
          <a:lstStyle/>
          <a:p>
            <a:r>
              <a:rPr lang="en-US" altLang="zh-HK" sz="2800" dirty="0">
                <a:solidFill>
                  <a:srgbClr val="FF0000"/>
                </a:solidFill>
              </a:rPr>
              <a:t>ASSUMPTIONS &amp; AUTHORS’ CRITICAL THINKING ABILITY</a:t>
            </a:r>
          </a:p>
          <a:p>
            <a:r>
              <a:rPr lang="en-US" altLang="zh-HK" sz="2800" dirty="0"/>
              <a:t>LAI AND CHAN ASSUME THAT GOVERNMENT POLICIES IMPOSED IN 2010 – 2013 “WILL DAMPEN THE PRIVATE MARKET”.</a:t>
            </a:r>
          </a:p>
          <a:p>
            <a:r>
              <a:rPr lang="en-US" altLang="zh-HK" sz="2800" dirty="0"/>
              <a:t>LAWRENCE: PEOPLE ARE UNWILLING TO SELL THEIR PROPERTIES DUE TO HIGHER TRANSACTION COSTS FOR FUTURE PURCHASE.</a:t>
            </a:r>
            <a:endParaRPr lang="zh-HK" altLang="en-US" sz="2800" dirty="0"/>
          </a:p>
        </p:txBody>
      </p:sp>
      <p:sp>
        <p:nvSpPr>
          <p:cNvPr id="4" name="投影片編號版面配置區 3">
            <a:extLst>
              <a:ext uri="{FF2B5EF4-FFF2-40B4-BE49-F238E27FC236}">
                <a16:creationId xmlns:a16="http://schemas.microsoft.com/office/drawing/2014/main" id="{8E747142-879E-48D9-9258-0D840429D6AB}"/>
              </a:ext>
            </a:extLst>
          </p:cNvPr>
          <p:cNvSpPr>
            <a:spLocks noGrp="1"/>
          </p:cNvSpPr>
          <p:nvPr>
            <p:ph type="sldNum" sz="quarter" idx="12"/>
          </p:nvPr>
        </p:nvSpPr>
        <p:spPr/>
        <p:txBody>
          <a:bodyPr/>
          <a:lstStyle/>
          <a:p>
            <a:fld id="{8B81DBAA-6A6C-48E0-BD85-D374A9AFC472}" type="slidenum">
              <a:rPr lang="zh-HK" altLang="en-US" smtClean="0"/>
              <a:t>31</a:t>
            </a:fld>
            <a:endParaRPr lang="zh-HK" altLang="en-US"/>
          </a:p>
        </p:txBody>
      </p:sp>
    </p:spTree>
    <p:extLst>
      <p:ext uri="{BB962C8B-B14F-4D97-AF65-F5344CB8AC3E}">
        <p14:creationId xmlns:p14="http://schemas.microsoft.com/office/powerpoint/2010/main" val="36016031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F2432E0A-88B2-483B-B2EB-1F729CC93D30}"/>
              </a:ext>
            </a:extLst>
          </p:cNvPr>
          <p:cNvSpPr>
            <a:spLocks noGrp="1"/>
          </p:cNvSpPr>
          <p:nvPr>
            <p:ph type="title"/>
          </p:nvPr>
        </p:nvSpPr>
        <p:spPr/>
        <p:txBody>
          <a:bodyPr>
            <a:normAutofit/>
          </a:bodyPr>
          <a:lstStyle/>
          <a:p>
            <a:r>
              <a:rPr lang="en-US" altLang="zh-HK" sz="3600" dirty="0"/>
              <a:t>EVALUATION</a:t>
            </a:r>
            <a:endParaRPr lang="zh-HK" altLang="en-US" sz="3600" dirty="0"/>
          </a:p>
        </p:txBody>
      </p:sp>
      <p:sp>
        <p:nvSpPr>
          <p:cNvPr id="3" name="內容版面配置區 2">
            <a:extLst>
              <a:ext uri="{FF2B5EF4-FFF2-40B4-BE49-F238E27FC236}">
                <a16:creationId xmlns:a16="http://schemas.microsoft.com/office/drawing/2014/main" id="{19AD12CD-9F78-484D-9E60-56052CA55413}"/>
              </a:ext>
            </a:extLst>
          </p:cNvPr>
          <p:cNvSpPr>
            <a:spLocks noGrp="1"/>
          </p:cNvSpPr>
          <p:nvPr>
            <p:ph idx="1"/>
          </p:nvPr>
        </p:nvSpPr>
        <p:spPr>
          <a:xfrm>
            <a:off x="1451580" y="2015732"/>
            <a:ext cx="9166114" cy="3896796"/>
          </a:xfrm>
        </p:spPr>
        <p:txBody>
          <a:bodyPr>
            <a:normAutofit fontScale="92500" lnSpcReduction="20000"/>
          </a:bodyPr>
          <a:lstStyle/>
          <a:p>
            <a:r>
              <a:rPr lang="en-US" altLang="zh-HK" sz="2800" dirty="0">
                <a:solidFill>
                  <a:srgbClr val="FF0000"/>
                </a:solidFill>
              </a:rPr>
              <a:t>AUTHORS’ INDEPENDENT THINKING ABILITY</a:t>
            </a:r>
          </a:p>
          <a:p>
            <a:r>
              <a:rPr lang="en-US" altLang="zh-HK" sz="2800" dirty="0"/>
              <a:t>Lai and Chan trusted the promises made by ex-Chief Executive, C.Y. Leung in 2012 that </a:t>
            </a:r>
            <a:br>
              <a:rPr lang="en-US" altLang="zh-HK" sz="2800" dirty="0"/>
            </a:br>
            <a:r>
              <a:rPr lang="en-US" altLang="zh-HK" sz="2800" dirty="0"/>
              <a:t>“We are going to end the expensive land policy in HK” ;</a:t>
            </a:r>
            <a:br>
              <a:rPr lang="en-US" altLang="zh-HK" sz="2800" dirty="0"/>
            </a:br>
            <a:r>
              <a:rPr lang="en-US" altLang="zh-HK" sz="2800" dirty="0"/>
              <a:t>“we will speed up the rollout of subsidized housing” ;</a:t>
            </a:r>
          </a:p>
          <a:p>
            <a:r>
              <a:rPr lang="en-US" altLang="zh-HK" sz="2800" dirty="0"/>
              <a:t>“we will make more land available”.</a:t>
            </a:r>
          </a:p>
          <a:p>
            <a:r>
              <a:rPr lang="en-US" altLang="zh-HK" sz="2800" dirty="0"/>
              <a:t>This shows that the authors did not have independent thinking ability to analyze the difficulties in achieving these goals.</a:t>
            </a:r>
            <a:endParaRPr lang="zh-HK" altLang="en-US" sz="2800" dirty="0"/>
          </a:p>
        </p:txBody>
      </p:sp>
      <p:sp>
        <p:nvSpPr>
          <p:cNvPr id="4" name="投影片編號版面配置區 3">
            <a:extLst>
              <a:ext uri="{FF2B5EF4-FFF2-40B4-BE49-F238E27FC236}">
                <a16:creationId xmlns:a16="http://schemas.microsoft.com/office/drawing/2014/main" id="{FA44E9F7-A5ED-4527-8033-406A2FCC42A3}"/>
              </a:ext>
            </a:extLst>
          </p:cNvPr>
          <p:cNvSpPr>
            <a:spLocks noGrp="1"/>
          </p:cNvSpPr>
          <p:nvPr>
            <p:ph type="sldNum" sz="quarter" idx="12"/>
          </p:nvPr>
        </p:nvSpPr>
        <p:spPr/>
        <p:txBody>
          <a:bodyPr/>
          <a:lstStyle/>
          <a:p>
            <a:fld id="{8B81DBAA-6A6C-48E0-BD85-D374A9AFC472}" type="slidenum">
              <a:rPr lang="zh-HK" altLang="en-US" smtClean="0"/>
              <a:t>32</a:t>
            </a:fld>
            <a:endParaRPr lang="zh-HK" altLang="en-US"/>
          </a:p>
        </p:txBody>
      </p:sp>
    </p:spTree>
    <p:extLst>
      <p:ext uri="{BB962C8B-B14F-4D97-AF65-F5344CB8AC3E}">
        <p14:creationId xmlns:p14="http://schemas.microsoft.com/office/powerpoint/2010/main" val="13033507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0CA78276-3C07-4708-AE18-8945C2A8AB3F}"/>
              </a:ext>
            </a:extLst>
          </p:cNvPr>
          <p:cNvSpPr>
            <a:spLocks noGrp="1"/>
          </p:cNvSpPr>
          <p:nvPr>
            <p:ph type="title"/>
          </p:nvPr>
        </p:nvSpPr>
        <p:spPr/>
        <p:txBody>
          <a:bodyPr>
            <a:normAutofit/>
          </a:bodyPr>
          <a:lstStyle/>
          <a:p>
            <a:r>
              <a:rPr lang="en-US" altLang="zh-HK" sz="3600" dirty="0"/>
              <a:t>evaluation</a:t>
            </a:r>
            <a:endParaRPr lang="zh-HK" altLang="en-US" sz="3600" dirty="0"/>
          </a:p>
        </p:txBody>
      </p:sp>
      <p:sp>
        <p:nvSpPr>
          <p:cNvPr id="3" name="內容版面配置區 2">
            <a:extLst>
              <a:ext uri="{FF2B5EF4-FFF2-40B4-BE49-F238E27FC236}">
                <a16:creationId xmlns:a16="http://schemas.microsoft.com/office/drawing/2014/main" id="{4281EECA-9609-4A68-AB77-0E70A5AF83E0}"/>
              </a:ext>
            </a:extLst>
          </p:cNvPr>
          <p:cNvSpPr>
            <a:spLocks noGrp="1"/>
          </p:cNvSpPr>
          <p:nvPr>
            <p:ph idx="1"/>
          </p:nvPr>
        </p:nvSpPr>
        <p:spPr>
          <a:xfrm>
            <a:off x="1451579" y="2015732"/>
            <a:ext cx="9603275" cy="3879041"/>
          </a:xfrm>
        </p:spPr>
        <p:txBody>
          <a:bodyPr>
            <a:normAutofit lnSpcReduction="10000"/>
          </a:bodyPr>
          <a:lstStyle/>
          <a:p>
            <a:r>
              <a:rPr lang="en-US" altLang="zh-HK" sz="2800" dirty="0">
                <a:solidFill>
                  <a:srgbClr val="FF0000"/>
                </a:solidFill>
              </a:rPr>
              <a:t>LOGIC PROBLEM</a:t>
            </a:r>
          </a:p>
          <a:p>
            <a:r>
              <a:rPr lang="en-US" altLang="zh-HK" sz="2800" dirty="0"/>
              <a:t>AUTHORS:  55% OF RICH MAINLAND CHINESE PREFERRED HONG KONG OVER OTHER PLACES “BECAUSE OF THE STRENGTH OF CNY”.</a:t>
            </a:r>
          </a:p>
          <a:p>
            <a:r>
              <a:rPr lang="en-US" altLang="zh-HK" sz="2800" dirty="0"/>
              <a:t>LAWRENCE:  THE AUTHORS DID NOT ELABORATE WHY THE BUYERS PREFERRED HK.  THE STRENGTH OF CNY ALSO APPLIES TO MANY COUNTRIES.</a:t>
            </a:r>
          </a:p>
        </p:txBody>
      </p:sp>
      <p:sp>
        <p:nvSpPr>
          <p:cNvPr id="4" name="投影片編號版面配置區 3">
            <a:extLst>
              <a:ext uri="{FF2B5EF4-FFF2-40B4-BE49-F238E27FC236}">
                <a16:creationId xmlns:a16="http://schemas.microsoft.com/office/drawing/2014/main" id="{C9EB5073-DA32-4FAF-97F2-A2321F5248A5}"/>
              </a:ext>
            </a:extLst>
          </p:cNvPr>
          <p:cNvSpPr>
            <a:spLocks noGrp="1"/>
          </p:cNvSpPr>
          <p:nvPr>
            <p:ph type="sldNum" sz="quarter" idx="12"/>
          </p:nvPr>
        </p:nvSpPr>
        <p:spPr/>
        <p:txBody>
          <a:bodyPr/>
          <a:lstStyle/>
          <a:p>
            <a:fld id="{8B81DBAA-6A6C-48E0-BD85-D374A9AFC472}" type="slidenum">
              <a:rPr lang="zh-HK" altLang="en-US" smtClean="0"/>
              <a:t>33</a:t>
            </a:fld>
            <a:endParaRPr lang="zh-HK" altLang="en-US"/>
          </a:p>
        </p:txBody>
      </p:sp>
    </p:spTree>
    <p:extLst>
      <p:ext uri="{BB962C8B-B14F-4D97-AF65-F5344CB8AC3E}">
        <p14:creationId xmlns:p14="http://schemas.microsoft.com/office/powerpoint/2010/main" val="36163149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C8E6F465-5D9E-4F34-B0E6-0E5F04A3F75A}"/>
              </a:ext>
            </a:extLst>
          </p:cNvPr>
          <p:cNvSpPr>
            <a:spLocks noGrp="1"/>
          </p:cNvSpPr>
          <p:nvPr>
            <p:ph type="title"/>
          </p:nvPr>
        </p:nvSpPr>
        <p:spPr/>
        <p:txBody>
          <a:bodyPr/>
          <a:lstStyle/>
          <a:p>
            <a:r>
              <a:rPr lang="en-US" altLang="zh-HK" dirty="0"/>
              <a:t>EVALUATION</a:t>
            </a:r>
            <a:endParaRPr lang="zh-HK" altLang="en-US" dirty="0"/>
          </a:p>
        </p:txBody>
      </p:sp>
      <p:sp>
        <p:nvSpPr>
          <p:cNvPr id="3" name="內容版面配置區 2">
            <a:extLst>
              <a:ext uri="{FF2B5EF4-FFF2-40B4-BE49-F238E27FC236}">
                <a16:creationId xmlns:a16="http://schemas.microsoft.com/office/drawing/2014/main" id="{232F49FE-42FF-43D1-B738-24B727D0A437}"/>
              </a:ext>
            </a:extLst>
          </p:cNvPr>
          <p:cNvSpPr>
            <a:spLocks noGrp="1"/>
          </p:cNvSpPr>
          <p:nvPr>
            <p:ph idx="1"/>
          </p:nvPr>
        </p:nvSpPr>
        <p:spPr>
          <a:xfrm>
            <a:off x="1451579" y="2015732"/>
            <a:ext cx="9938471" cy="3799142"/>
          </a:xfrm>
        </p:spPr>
        <p:txBody>
          <a:bodyPr>
            <a:normAutofit lnSpcReduction="10000"/>
          </a:bodyPr>
          <a:lstStyle/>
          <a:p>
            <a:r>
              <a:rPr lang="en-US" altLang="zh-HK" sz="2400" dirty="0">
                <a:solidFill>
                  <a:srgbClr val="FF0000"/>
                </a:solidFill>
              </a:rPr>
              <a:t>ENGLISH PROFICIENCY AND CLARITY</a:t>
            </a:r>
          </a:p>
          <a:p>
            <a:r>
              <a:rPr lang="en-US" altLang="zh-CN" dirty="0"/>
              <a:t>Quoted from Lai and Chan</a:t>
            </a:r>
            <a:endParaRPr lang="en-US" altLang="zh-HK" dirty="0"/>
          </a:p>
          <a:p>
            <a:r>
              <a:rPr lang="en-US" altLang="zh-HK" dirty="0"/>
              <a:t> “As a reminder, unless ‘China is fixed’ and quite soon, the situation will first get worse before it gets much worse.”</a:t>
            </a:r>
            <a:endParaRPr lang="zh-TW" altLang="zh-HK" dirty="0"/>
          </a:p>
          <a:p>
            <a:pPr lvl="0"/>
            <a:r>
              <a:rPr lang="en-US" altLang="zh-HK" dirty="0"/>
              <a:t>“We have already aware about something very obvious but Andrew and Lawrence didn’t thought so: Federal Reserve does not determine interest rates in Hong Kong, but the Hong Kong banking system does.”</a:t>
            </a:r>
            <a:endParaRPr lang="zh-TW" altLang="zh-HK" dirty="0"/>
          </a:p>
          <a:p>
            <a:pPr lvl="0"/>
            <a:r>
              <a:rPr lang="en-US" altLang="zh-HK" dirty="0"/>
              <a:t>“The report added that, at the moment, impact of BSD, mainlanders wealthy segment is very conservative, thus, only less than 5% bought property by mainlanders in 2013.”</a:t>
            </a:r>
            <a:endParaRPr lang="zh-TW" altLang="zh-HK" dirty="0"/>
          </a:p>
          <a:p>
            <a:endParaRPr lang="zh-HK" altLang="en-US" sz="2400" dirty="0"/>
          </a:p>
        </p:txBody>
      </p:sp>
      <p:sp>
        <p:nvSpPr>
          <p:cNvPr id="4" name="投影片編號版面配置區 3">
            <a:extLst>
              <a:ext uri="{FF2B5EF4-FFF2-40B4-BE49-F238E27FC236}">
                <a16:creationId xmlns:a16="http://schemas.microsoft.com/office/drawing/2014/main" id="{29FAD8A6-A3B7-4223-8895-95945AF35147}"/>
              </a:ext>
            </a:extLst>
          </p:cNvPr>
          <p:cNvSpPr>
            <a:spLocks noGrp="1"/>
          </p:cNvSpPr>
          <p:nvPr>
            <p:ph type="sldNum" sz="quarter" idx="12"/>
          </p:nvPr>
        </p:nvSpPr>
        <p:spPr/>
        <p:txBody>
          <a:bodyPr/>
          <a:lstStyle/>
          <a:p>
            <a:fld id="{8B81DBAA-6A6C-48E0-BD85-D374A9AFC472}" type="slidenum">
              <a:rPr lang="zh-HK" altLang="en-US" smtClean="0"/>
              <a:t>34</a:t>
            </a:fld>
            <a:endParaRPr lang="zh-HK" altLang="en-US"/>
          </a:p>
        </p:txBody>
      </p:sp>
    </p:spTree>
    <p:extLst>
      <p:ext uri="{BB962C8B-B14F-4D97-AF65-F5344CB8AC3E}">
        <p14:creationId xmlns:p14="http://schemas.microsoft.com/office/powerpoint/2010/main" val="11762273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2B72AB72-23D8-42A9-9914-A6983D0B5FD4}"/>
              </a:ext>
            </a:extLst>
          </p:cNvPr>
          <p:cNvSpPr>
            <a:spLocks noGrp="1"/>
          </p:cNvSpPr>
          <p:nvPr>
            <p:ph type="title"/>
          </p:nvPr>
        </p:nvSpPr>
        <p:spPr>
          <a:xfrm>
            <a:off x="1451579" y="790113"/>
            <a:ext cx="9603275" cy="1063641"/>
          </a:xfrm>
        </p:spPr>
        <p:txBody>
          <a:bodyPr/>
          <a:lstStyle/>
          <a:p>
            <a:r>
              <a:rPr lang="en-US" altLang="zh-HK" dirty="0" err="1"/>
              <a:t>rEFERENCES</a:t>
            </a:r>
            <a:endParaRPr lang="zh-HK" altLang="en-US" dirty="0"/>
          </a:p>
        </p:txBody>
      </p:sp>
      <p:sp>
        <p:nvSpPr>
          <p:cNvPr id="3" name="內容版面配置區 2">
            <a:extLst>
              <a:ext uri="{FF2B5EF4-FFF2-40B4-BE49-F238E27FC236}">
                <a16:creationId xmlns:a16="http://schemas.microsoft.com/office/drawing/2014/main" id="{5A5D212F-EE0C-4932-BFB1-612E21205655}"/>
              </a:ext>
            </a:extLst>
          </p:cNvPr>
          <p:cNvSpPr>
            <a:spLocks noGrp="1"/>
          </p:cNvSpPr>
          <p:nvPr>
            <p:ph idx="1"/>
          </p:nvPr>
        </p:nvSpPr>
        <p:spPr>
          <a:xfrm>
            <a:off x="1451579" y="2015732"/>
            <a:ext cx="10364600" cy="3958940"/>
          </a:xfrm>
        </p:spPr>
        <p:txBody>
          <a:bodyPr>
            <a:normAutofit lnSpcReduction="10000"/>
          </a:bodyPr>
          <a:lstStyle/>
          <a:p>
            <a:r>
              <a:rPr lang="en-US" altLang="zh-HK" dirty="0"/>
              <a:t> Amadeo, K. (2018). </a:t>
            </a:r>
            <a:r>
              <a:rPr lang="en-US" altLang="zh-HK" i="1" dirty="0"/>
              <a:t>How QE4 Changed Fed History</a:t>
            </a:r>
            <a:r>
              <a:rPr lang="en-US" altLang="zh-HK" dirty="0"/>
              <a:t>. [online] The Balance.  Available at: </a:t>
            </a:r>
            <a:r>
              <a:rPr lang="en-US" altLang="zh-HK" u="sng" dirty="0">
                <a:hlinkClick r:id="rId2"/>
              </a:rPr>
              <a:t>http://www.thebalance.com/qe4-explanation-pros-and-cons-3305532</a:t>
            </a:r>
            <a:r>
              <a:rPr lang="en-US" altLang="zh-HK" dirty="0"/>
              <a:t> [Assessed 13 Aug 2018]</a:t>
            </a:r>
            <a:endParaRPr lang="zh-TW" altLang="zh-HK" dirty="0"/>
          </a:p>
          <a:p>
            <a:r>
              <a:rPr lang="en-US" altLang="zh-HK" dirty="0"/>
              <a:t>Cho, D. and Rhee, C. (2013). Effects of Quantitative Easing on Asia: Capital Flows and Financial Markets. </a:t>
            </a:r>
            <a:r>
              <a:rPr lang="en-US" altLang="zh-HK" i="1" dirty="0"/>
              <a:t>ADB Economic Working Paper Series</a:t>
            </a:r>
            <a:r>
              <a:rPr lang="en-US" altLang="zh-HK" dirty="0"/>
              <a:t>, (350), pp.14-15</a:t>
            </a:r>
            <a:endParaRPr lang="zh-TW" altLang="zh-HK" dirty="0"/>
          </a:p>
          <a:p>
            <a:r>
              <a:rPr lang="en-US" altLang="zh-HK" dirty="0" err="1"/>
              <a:t>Himmelberg</a:t>
            </a:r>
            <a:r>
              <a:rPr lang="en-US" altLang="zh-HK" dirty="0"/>
              <a:t>, C., Mayer, C. and Sinai, T. (2005).  Assessing High House Prices: Bubbles, Fundamentals and Misperceptions.  </a:t>
            </a:r>
            <a:r>
              <a:rPr lang="en-US" altLang="zh-HK" i="1" dirty="0"/>
              <a:t>Journal of Economic Perspectives,</a:t>
            </a:r>
            <a:r>
              <a:rPr lang="en-US" altLang="zh-HK" dirty="0"/>
              <a:t> 19(4), pp.67-92.</a:t>
            </a:r>
            <a:endParaRPr lang="zh-TW" altLang="zh-HK" dirty="0"/>
          </a:p>
          <a:p>
            <a:r>
              <a:rPr lang="en-US" altLang="zh-HK" dirty="0"/>
              <a:t>Info.gov.hk. (2018).  Admission Scheme for Mainland Talents and Professionals. [online] Available at: </a:t>
            </a:r>
            <a:r>
              <a:rPr lang="en-US" altLang="zh-HK" u="sng" dirty="0">
                <a:hlinkClick r:id="rId3"/>
              </a:rPr>
              <a:t>http://www.info.gov.hk/gia/general/200307/03/0703170.htm</a:t>
            </a:r>
            <a:r>
              <a:rPr lang="en-US" altLang="zh-HK" dirty="0"/>
              <a:t> [Accessed 16 Aug. 2018].</a:t>
            </a:r>
            <a:endParaRPr lang="zh-TW" altLang="zh-HK" dirty="0"/>
          </a:p>
          <a:p>
            <a:r>
              <a:rPr lang="en-US" altLang="zh-HK" dirty="0" err="1"/>
              <a:t>Kindleberger</a:t>
            </a:r>
            <a:r>
              <a:rPr lang="en-US" altLang="zh-HK" dirty="0"/>
              <a:t>, C.P. (1987).  Bubbles, in Eatwell, J., </a:t>
            </a:r>
            <a:r>
              <a:rPr lang="en-US" altLang="zh-HK" dirty="0" err="1"/>
              <a:t>Milgate</a:t>
            </a:r>
            <a:r>
              <a:rPr lang="en-US" altLang="zh-HK" dirty="0"/>
              <a:t>, M. and Newman, P. (eds) </a:t>
            </a:r>
            <a:r>
              <a:rPr lang="en-US" altLang="zh-HK" i="1" dirty="0"/>
              <a:t>The New </a:t>
            </a:r>
            <a:r>
              <a:rPr lang="en-US" altLang="zh-HK" i="1" dirty="0" err="1"/>
              <a:t>Pulgrave</a:t>
            </a:r>
            <a:r>
              <a:rPr lang="en-US" altLang="zh-HK" i="1" dirty="0"/>
              <a:t>: A Dictionary of Economics</a:t>
            </a:r>
            <a:r>
              <a:rPr lang="en-US" altLang="zh-HK" dirty="0"/>
              <a:t>, Vol. 1, A to D, Maruzen, London, pp. 281-2.</a:t>
            </a:r>
            <a:endParaRPr lang="zh-TW" altLang="zh-HK" dirty="0"/>
          </a:p>
          <a:p>
            <a:endParaRPr lang="zh-HK" altLang="en-US" dirty="0"/>
          </a:p>
        </p:txBody>
      </p:sp>
      <p:sp>
        <p:nvSpPr>
          <p:cNvPr id="4" name="投影片編號版面配置區 3">
            <a:extLst>
              <a:ext uri="{FF2B5EF4-FFF2-40B4-BE49-F238E27FC236}">
                <a16:creationId xmlns:a16="http://schemas.microsoft.com/office/drawing/2014/main" id="{9541B9CB-A2B0-4948-81AE-25F3C5CC5880}"/>
              </a:ext>
            </a:extLst>
          </p:cNvPr>
          <p:cNvSpPr>
            <a:spLocks noGrp="1"/>
          </p:cNvSpPr>
          <p:nvPr>
            <p:ph type="sldNum" sz="quarter" idx="12"/>
          </p:nvPr>
        </p:nvSpPr>
        <p:spPr/>
        <p:txBody>
          <a:bodyPr/>
          <a:lstStyle/>
          <a:p>
            <a:fld id="{8B81DBAA-6A6C-48E0-BD85-D374A9AFC472}" type="slidenum">
              <a:rPr lang="zh-HK" altLang="en-US" smtClean="0"/>
              <a:t>35</a:t>
            </a:fld>
            <a:endParaRPr lang="zh-HK" altLang="en-US"/>
          </a:p>
        </p:txBody>
      </p:sp>
    </p:spTree>
    <p:extLst>
      <p:ext uri="{BB962C8B-B14F-4D97-AF65-F5344CB8AC3E}">
        <p14:creationId xmlns:p14="http://schemas.microsoft.com/office/powerpoint/2010/main" val="6171648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CB2742AE-CEE6-4B93-AF77-9505B28C15EA}"/>
              </a:ext>
            </a:extLst>
          </p:cNvPr>
          <p:cNvSpPr>
            <a:spLocks noGrp="1"/>
          </p:cNvSpPr>
          <p:nvPr>
            <p:ph type="title"/>
          </p:nvPr>
        </p:nvSpPr>
        <p:spPr>
          <a:xfrm>
            <a:off x="906327" y="648071"/>
            <a:ext cx="10148528" cy="1205684"/>
          </a:xfrm>
        </p:spPr>
        <p:txBody>
          <a:bodyPr>
            <a:normAutofit/>
          </a:bodyPr>
          <a:lstStyle/>
          <a:p>
            <a:r>
              <a:rPr lang="en-US" altLang="zh-HK" sz="3600" dirty="0"/>
              <a:t>References (cont’d)</a:t>
            </a:r>
            <a:endParaRPr lang="zh-HK" altLang="en-US" sz="3600" dirty="0"/>
          </a:p>
        </p:txBody>
      </p:sp>
      <p:sp>
        <p:nvSpPr>
          <p:cNvPr id="3" name="內容版面配置區 2">
            <a:extLst>
              <a:ext uri="{FF2B5EF4-FFF2-40B4-BE49-F238E27FC236}">
                <a16:creationId xmlns:a16="http://schemas.microsoft.com/office/drawing/2014/main" id="{000701BA-2B1C-449A-A5B4-E8002F905442}"/>
              </a:ext>
            </a:extLst>
          </p:cNvPr>
          <p:cNvSpPr>
            <a:spLocks noGrp="1"/>
          </p:cNvSpPr>
          <p:nvPr>
            <p:ph idx="1"/>
          </p:nvPr>
        </p:nvSpPr>
        <p:spPr>
          <a:xfrm>
            <a:off x="906326" y="1853754"/>
            <a:ext cx="10900973" cy="4199727"/>
          </a:xfrm>
        </p:spPr>
        <p:txBody>
          <a:bodyPr>
            <a:noAutofit/>
          </a:bodyPr>
          <a:lstStyle/>
          <a:p>
            <a:r>
              <a:rPr lang="en-US" altLang="zh-HK" dirty="0"/>
              <a:t>Lai P, &amp; Chan, H. (2014). 'THE IMMINENT HOUSING COLLAPSE - WILL HISTORY REPEAT ITSELF?', Financial Studies, 18, 4, pp. 63-104, Business Source Complete, EBSCOhost, viewed 21 July 2018.</a:t>
            </a:r>
            <a:endParaRPr lang="zh-TW" altLang="zh-HK" dirty="0"/>
          </a:p>
          <a:p>
            <a:r>
              <a:rPr lang="en-US" altLang="zh-HK" dirty="0"/>
              <a:t> </a:t>
            </a:r>
            <a:r>
              <a:rPr lang="en-US" altLang="zh-HK" dirty="0" err="1"/>
              <a:t>Lefcoe</a:t>
            </a:r>
            <a:r>
              <a:rPr lang="en-US" altLang="zh-HK" dirty="0"/>
              <a:t> G. (2016).  Students’ Guide and Supplement to Real Estate Law and Business (2016).  </a:t>
            </a:r>
            <a:r>
              <a:rPr lang="en-US" altLang="zh-HK" i="1" dirty="0"/>
              <a:t>Brokering, Buying, Selling, and Financing Realty</a:t>
            </a:r>
            <a:r>
              <a:rPr lang="en-US" altLang="zh-HK" dirty="0"/>
              <a:t>, Chapter 3, pp.1-7.</a:t>
            </a:r>
            <a:endParaRPr lang="zh-TW" altLang="zh-HK" dirty="0"/>
          </a:p>
          <a:p>
            <a:r>
              <a:rPr lang="en-US" altLang="zh-HK" dirty="0"/>
              <a:t> Md. Sani @ Abd. Rahim, N. (2015). Price to Income Ratio Approach in Housing </a:t>
            </a:r>
            <a:r>
              <a:rPr lang="en-US" altLang="zh-HK" dirty="0" err="1"/>
              <a:t>Afforadability</a:t>
            </a:r>
            <a:r>
              <a:rPr lang="en-US" altLang="zh-HK" dirty="0"/>
              <a:t>.  </a:t>
            </a:r>
            <a:r>
              <a:rPr lang="en-US" altLang="zh-HK" i="1" dirty="0"/>
              <a:t>Journal of Economics, Business and Management</a:t>
            </a:r>
            <a:r>
              <a:rPr lang="en-US" altLang="zh-HK" dirty="0"/>
              <a:t>, pp. 1190-1193.</a:t>
            </a:r>
            <a:endParaRPr lang="zh-TW" altLang="zh-HK" dirty="0"/>
          </a:p>
          <a:p>
            <a:r>
              <a:rPr lang="en-US" altLang="zh-HK" dirty="0"/>
              <a:t> </a:t>
            </a:r>
            <a:r>
              <a:rPr lang="en-US" altLang="zh-HK" dirty="0" err="1"/>
              <a:t>Muth</a:t>
            </a:r>
            <a:r>
              <a:rPr lang="en-US" altLang="zh-HK" dirty="0"/>
              <a:t>, RF (1960).  The demand for nonfarm housing.  In </a:t>
            </a:r>
            <a:r>
              <a:rPr lang="en-US" altLang="zh-HK" i="1" dirty="0"/>
              <a:t>The Demand for Durable Goods</a:t>
            </a:r>
            <a:r>
              <a:rPr lang="en-US" altLang="zh-HK" dirty="0"/>
              <a:t>, AC </a:t>
            </a:r>
            <a:r>
              <a:rPr lang="en-US" altLang="zh-HK" dirty="0" err="1"/>
              <a:t>Harberger</a:t>
            </a:r>
            <a:r>
              <a:rPr lang="en-US" altLang="zh-HK" dirty="0"/>
              <a:t> (ed.), Chapter 2.  Chicago: University of Chicago Press.</a:t>
            </a:r>
            <a:endParaRPr lang="zh-TW" altLang="zh-HK" dirty="0"/>
          </a:p>
          <a:p>
            <a:r>
              <a:rPr lang="en-US" altLang="zh-HK" dirty="0"/>
              <a:t> </a:t>
            </a:r>
            <a:r>
              <a:rPr lang="en-US" altLang="zh-HK" dirty="0" err="1"/>
              <a:t>Roulac</a:t>
            </a:r>
            <a:r>
              <a:rPr lang="en-US" altLang="zh-HK" dirty="0"/>
              <a:t>, S. (1995). The Ethics of Property Involvements, Ethics in Real Estate, pp.21-25</a:t>
            </a:r>
            <a:endParaRPr lang="zh-TW" altLang="zh-HK" dirty="0"/>
          </a:p>
          <a:p>
            <a:endParaRPr lang="zh-HK" altLang="en-US" dirty="0"/>
          </a:p>
        </p:txBody>
      </p:sp>
      <p:sp>
        <p:nvSpPr>
          <p:cNvPr id="4" name="投影片編號版面配置區 3">
            <a:extLst>
              <a:ext uri="{FF2B5EF4-FFF2-40B4-BE49-F238E27FC236}">
                <a16:creationId xmlns:a16="http://schemas.microsoft.com/office/drawing/2014/main" id="{EDACE4CB-65D4-4936-9510-F28346CA0882}"/>
              </a:ext>
            </a:extLst>
          </p:cNvPr>
          <p:cNvSpPr>
            <a:spLocks noGrp="1"/>
          </p:cNvSpPr>
          <p:nvPr>
            <p:ph type="sldNum" sz="quarter" idx="12"/>
          </p:nvPr>
        </p:nvSpPr>
        <p:spPr/>
        <p:txBody>
          <a:bodyPr/>
          <a:lstStyle/>
          <a:p>
            <a:fld id="{8B81DBAA-6A6C-48E0-BD85-D374A9AFC472}" type="slidenum">
              <a:rPr lang="zh-HK" altLang="en-US" smtClean="0"/>
              <a:t>36</a:t>
            </a:fld>
            <a:endParaRPr lang="zh-HK" altLang="en-US"/>
          </a:p>
        </p:txBody>
      </p:sp>
    </p:spTree>
    <p:extLst>
      <p:ext uri="{BB962C8B-B14F-4D97-AF65-F5344CB8AC3E}">
        <p14:creationId xmlns:p14="http://schemas.microsoft.com/office/powerpoint/2010/main" val="27733732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D7521D9-5505-4AF1-9309-44CD9D908416}"/>
              </a:ext>
            </a:extLst>
          </p:cNvPr>
          <p:cNvSpPr>
            <a:spLocks noGrp="1"/>
          </p:cNvSpPr>
          <p:nvPr>
            <p:ph type="title"/>
          </p:nvPr>
        </p:nvSpPr>
        <p:spPr>
          <a:xfrm>
            <a:off x="1451579" y="772357"/>
            <a:ext cx="9603275" cy="1081397"/>
          </a:xfrm>
        </p:spPr>
        <p:txBody>
          <a:bodyPr>
            <a:normAutofit/>
          </a:bodyPr>
          <a:lstStyle/>
          <a:p>
            <a:r>
              <a:rPr lang="en-US" altLang="zh-HK" sz="3600" dirty="0" err="1"/>
              <a:t>rEFERENCES</a:t>
            </a:r>
            <a:r>
              <a:rPr lang="en-US" altLang="zh-HK" sz="3600" dirty="0"/>
              <a:t> (cont’d)</a:t>
            </a:r>
            <a:endParaRPr lang="zh-HK" altLang="en-US" sz="3600" dirty="0"/>
          </a:p>
        </p:txBody>
      </p:sp>
      <p:sp>
        <p:nvSpPr>
          <p:cNvPr id="3" name="內容版面配置區 2">
            <a:extLst>
              <a:ext uri="{FF2B5EF4-FFF2-40B4-BE49-F238E27FC236}">
                <a16:creationId xmlns:a16="http://schemas.microsoft.com/office/drawing/2014/main" id="{26D15E1E-7116-4E79-951A-19E1C6F765EF}"/>
              </a:ext>
            </a:extLst>
          </p:cNvPr>
          <p:cNvSpPr>
            <a:spLocks noGrp="1"/>
          </p:cNvSpPr>
          <p:nvPr>
            <p:ph idx="1"/>
          </p:nvPr>
        </p:nvSpPr>
        <p:spPr/>
        <p:txBody>
          <a:bodyPr/>
          <a:lstStyle/>
          <a:p>
            <a:r>
              <a:rPr lang="en-US" altLang="zh-HK" dirty="0" err="1"/>
              <a:t>Topel</a:t>
            </a:r>
            <a:r>
              <a:rPr lang="en-US" altLang="zh-HK" dirty="0"/>
              <a:t>, R and S Rosen (1988).  Housing investment in the United States.  </a:t>
            </a:r>
            <a:r>
              <a:rPr lang="en-US" altLang="zh-HK" i="1" dirty="0"/>
              <a:t>Journal of Political Economy</a:t>
            </a:r>
            <a:r>
              <a:rPr lang="en-US" altLang="zh-HK" dirty="0"/>
              <a:t>, 96(4), 718-739.</a:t>
            </a:r>
            <a:endParaRPr lang="zh-TW" altLang="zh-HK" dirty="0"/>
          </a:p>
          <a:p>
            <a:r>
              <a:rPr lang="en-US" altLang="zh-HK" dirty="0"/>
              <a:t> </a:t>
            </a:r>
            <a:r>
              <a:rPr lang="en-US" altLang="zh-HK" dirty="0" err="1"/>
              <a:t>Tse</a:t>
            </a:r>
            <a:r>
              <a:rPr lang="en-US" altLang="zh-HK" dirty="0"/>
              <a:t>, T. (2018).  </a:t>
            </a:r>
            <a:r>
              <a:rPr lang="en-US" altLang="zh-HK" i="1" dirty="0"/>
              <a:t>Seeking Land &amp; Improving Land Approval Procedures</a:t>
            </a:r>
            <a:r>
              <a:rPr lang="en-US" altLang="zh-HK" dirty="0"/>
              <a:t>. [online] Our Hong Kong Foundation.  Available at </a:t>
            </a:r>
            <a:r>
              <a:rPr lang="en-US" altLang="zh-HK" u="sng" dirty="0">
                <a:hlinkClick r:id="rId2"/>
              </a:rPr>
              <a:t>http://www.ourhkfoundation.org.hk/en/insight/18/land</a:t>
            </a:r>
            <a:r>
              <a:rPr lang="en-US" altLang="zh-HK" dirty="0"/>
              <a:t> [Accessed 12 Aug 2018].</a:t>
            </a:r>
            <a:endParaRPr lang="zh-TW" altLang="zh-HK" dirty="0"/>
          </a:p>
          <a:p>
            <a:endParaRPr lang="zh-HK" altLang="en-US" dirty="0"/>
          </a:p>
        </p:txBody>
      </p:sp>
      <p:sp>
        <p:nvSpPr>
          <p:cNvPr id="4" name="投影片編號版面配置區 3">
            <a:extLst>
              <a:ext uri="{FF2B5EF4-FFF2-40B4-BE49-F238E27FC236}">
                <a16:creationId xmlns:a16="http://schemas.microsoft.com/office/drawing/2014/main" id="{3B16FF90-678D-495E-96ED-5649F7DCB250}"/>
              </a:ext>
            </a:extLst>
          </p:cNvPr>
          <p:cNvSpPr>
            <a:spLocks noGrp="1"/>
          </p:cNvSpPr>
          <p:nvPr>
            <p:ph type="sldNum" sz="quarter" idx="12"/>
          </p:nvPr>
        </p:nvSpPr>
        <p:spPr/>
        <p:txBody>
          <a:bodyPr/>
          <a:lstStyle/>
          <a:p>
            <a:fld id="{8B81DBAA-6A6C-48E0-BD85-D374A9AFC472}" type="slidenum">
              <a:rPr lang="zh-HK" altLang="en-US" smtClean="0"/>
              <a:t>37</a:t>
            </a:fld>
            <a:endParaRPr lang="zh-HK" altLang="en-US"/>
          </a:p>
        </p:txBody>
      </p:sp>
    </p:spTree>
    <p:extLst>
      <p:ext uri="{BB962C8B-B14F-4D97-AF65-F5344CB8AC3E}">
        <p14:creationId xmlns:p14="http://schemas.microsoft.com/office/powerpoint/2010/main" val="24543959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5D30CD83-748F-4086-9F79-95839716DBAD}"/>
              </a:ext>
            </a:extLst>
          </p:cNvPr>
          <p:cNvSpPr>
            <a:spLocks noGrp="1"/>
          </p:cNvSpPr>
          <p:nvPr>
            <p:ph type="title"/>
          </p:nvPr>
        </p:nvSpPr>
        <p:spPr>
          <a:xfrm>
            <a:off x="814198" y="2689889"/>
            <a:ext cx="10563603" cy="953850"/>
          </a:xfrm>
        </p:spPr>
        <p:txBody>
          <a:bodyPr/>
          <a:lstStyle/>
          <a:p>
            <a:pPr algn="ctr"/>
            <a:r>
              <a:rPr lang="en-US" altLang="zh-HK" dirty="0"/>
              <a:t>END OF PRESENTATION</a:t>
            </a:r>
            <a:endParaRPr lang="zh-HK" altLang="en-US" dirty="0"/>
          </a:p>
        </p:txBody>
      </p:sp>
      <p:sp>
        <p:nvSpPr>
          <p:cNvPr id="3" name="投影片編號版面配置區 2">
            <a:extLst>
              <a:ext uri="{FF2B5EF4-FFF2-40B4-BE49-F238E27FC236}">
                <a16:creationId xmlns:a16="http://schemas.microsoft.com/office/drawing/2014/main" id="{B7987DED-88C3-456C-B123-2D227379E927}"/>
              </a:ext>
            </a:extLst>
          </p:cNvPr>
          <p:cNvSpPr>
            <a:spLocks noGrp="1"/>
          </p:cNvSpPr>
          <p:nvPr>
            <p:ph type="sldNum" sz="quarter" idx="12"/>
          </p:nvPr>
        </p:nvSpPr>
        <p:spPr/>
        <p:txBody>
          <a:bodyPr/>
          <a:lstStyle/>
          <a:p>
            <a:fld id="{8B81DBAA-6A6C-48E0-BD85-D374A9AFC472}" type="slidenum">
              <a:rPr lang="zh-HK" altLang="en-US" smtClean="0"/>
              <a:t>38</a:t>
            </a:fld>
            <a:endParaRPr lang="zh-HK" altLang="en-US"/>
          </a:p>
        </p:txBody>
      </p:sp>
    </p:spTree>
    <p:extLst>
      <p:ext uri="{BB962C8B-B14F-4D97-AF65-F5344CB8AC3E}">
        <p14:creationId xmlns:p14="http://schemas.microsoft.com/office/powerpoint/2010/main" val="178071116"/>
      </p:ext>
    </p:extLst>
  </p:cSld>
  <p:clrMapOvr>
    <a:masterClrMapping/>
  </p:clrMapOvr>
</p:sld>
</file>

<file path=ppt/theme/theme1.xml><?xml version="1.0" encoding="utf-8"?>
<a:theme xmlns:a="http://schemas.openxmlformats.org/drawingml/2006/main" name="圖庫">
  <a:themeElements>
    <a:clrScheme name="圖庫">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圖庫">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圖庫">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3941</TotalTime>
  <Words>1978</Words>
  <Application>Microsoft Office PowerPoint</Application>
  <PresentationFormat>寬螢幕</PresentationFormat>
  <Paragraphs>280</Paragraphs>
  <Slides>38</Slides>
  <Notes>0</Notes>
  <HiddenSlides>0</HiddenSlides>
  <MMClips>0</MMClips>
  <ScaleCrop>false</ScaleCrop>
  <HeadingPairs>
    <vt:vector size="6" baseType="variant">
      <vt:variant>
        <vt:lpstr>使用字型</vt:lpstr>
      </vt:variant>
      <vt:variant>
        <vt:i4>8</vt:i4>
      </vt:variant>
      <vt:variant>
        <vt:lpstr>佈景主題</vt:lpstr>
      </vt:variant>
      <vt:variant>
        <vt:i4>1</vt:i4>
      </vt:variant>
      <vt:variant>
        <vt:lpstr>投影片標題</vt:lpstr>
      </vt:variant>
      <vt:variant>
        <vt:i4>38</vt:i4>
      </vt:variant>
    </vt:vector>
  </HeadingPairs>
  <TitlesOfParts>
    <vt:vector size="47" baseType="lpstr">
      <vt:lpstr>DengXian</vt:lpstr>
      <vt:lpstr>DengXian</vt:lpstr>
      <vt:lpstr>新細明體</vt:lpstr>
      <vt:lpstr>新細明體</vt:lpstr>
      <vt:lpstr>Arial</vt:lpstr>
      <vt:lpstr>Calibri</vt:lpstr>
      <vt:lpstr>Gill Sans MT</vt:lpstr>
      <vt:lpstr>Times New Roman</vt:lpstr>
      <vt:lpstr>圖庫</vt:lpstr>
      <vt:lpstr>Assignment cover sheet</vt:lpstr>
      <vt:lpstr>HOUSING PRICES IN HONG KONG</vt:lpstr>
      <vt:lpstr>Objectives </vt:lpstr>
      <vt:lpstr>SIGNIFICANCE OF STUDY</vt:lpstr>
      <vt:lpstr>RESEARCH PROBLEM</vt:lpstr>
      <vt:lpstr>RESEARCH QUESTION/ RESEARCH GAP</vt:lpstr>
      <vt:lpstr>LITERATURE REVIEW</vt:lpstr>
      <vt:lpstr>Residential property prices</vt:lpstr>
      <vt:lpstr>Contemporary analysis uses affordability  (price to income ratio) to access housing market. </vt:lpstr>
      <vt:lpstr>HOUSING BUBBLE</vt:lpstr>
      <vt:lpstr>HOUSING BUBBLE</vt:lpstr>
      <vt:lpstr>Is there housing bubble?</vt:lpstr>
      <vt:lpstr>ONTALOGY      - COMMON BELIEFS IN SOCIETY</vt:lpstr>
      <vt:lpstr>ONTALOGY</vt:lpstr>
      <vt:lpstr>ontalogy</vt:lpstr>
      <vt:lpstr>ontalogy</vt:lpstr>
      <vt:lpstr>EPISTEMOLOGY</vt:lpstr>
      <vt:lpstr>EPISTEMOLOGY</vt:lpstr>
      <vt:lpstr>EPISTEMOLOGY</vt:lpstr>
      <vt:lpstr>EPISTEMOLOGY</vt:lpstr>
      <vt:lpstr>EPISTEMOLOGY</vt:lpstr>
      <vt:lpstr>EPISTEMOLOGY</vt:lpstr>
      <vt:lpstr>Ethical issues</vt:lpstr>
      <vt:lpstr>CONCLUSION</vt:lpstr>
      <vt:lpstr>CRITIQUING THE PAPER “THE IMMINENT HOUSING COLLAPSE – WILL HISTORY REPEAT ITSELF?”</vt:lpstr>
      <vt:lpstr>WHY IS THIS ARTICLE NO GOOD?</vt:lpstr>
      <vt:lpstr>WHY IS THIS ARTICLE NO GOOD?</vt:lpstr>
      <vt:lpstr>WHY IS THIS ARTICLE NO GOOD?</vt:lpstr>
      <vt:lpstr>EVALUATION</vt:lpstr>
      <vt:lpstr>evaluation</vt:lpstr>
      <vt:lpstr>EVALUATION</vt:lpstr>
      <vt:lpstr>EVALUATION</vt:lpstr>
      <vt:lpstr>evaluation</vt:lpstr>
      <vt:lpstr>EVALUATION</vt:lpstr>
      <vt:lpstr>rEFERENCES</vt:lpstr>
      <vt:lpstr>References (cont’d)</vt:lpstr>
      <vt:lpstr>rEFERENCES (cont’d)</vt:lpstr>
      <vt:lpstr>END OF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HOUSING PRICES IN HONG KONG</dc:title>
  <dc:creator>Lawrence</dc:creator>
  <cp:lastModifiedBy>Lawrence</cp:lastModifiedBy>
  <cp:revision>82</cp:revision>
  <cp:lastPrinted>2018-08-26T03:45:43Z</cp:lastPrinted>
  <dcterms:created xsi:type="dcterms:W3CDTF">2018-08-23T15:10:08Z</dcterms:created>
  <dcterms:modified xsi:type="dcterms:W3CDTF">2018-08-26T08:55:37Z</dcterms:modified>
</cp:coreProperties>
</file>