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6" r:id="rId3"/>
    <p:sldId id="257" r:id="rId4"/>
    <p:sldId id="259" r:id="rId5"/>
    <p:sldId id="260" r:id="rId6"/>
    <p:sldId id="261" r:id="rId7"/>
    <p:sldId id="262" r:id="rId8"/>
    <p:sldId id="263" r:id="rId9"/>
    <p:sldId id="265"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27" autoAdjust="0"/>
    <p:restoredTop sz="94660"/>
  </p:normalViewPr>
  <p:slideViewPr>
    <p:cSldViewPr>
      <p:cViewPr varScale="1">
        <p:scale>
          <a:sx n="162" d="100"/>
          <a:sy n="162" d="100"/>
        </p:scale>
        <p:origin x="1710"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205524-5D9E-47A0-8824-F551696634E3}" type="datetimeFigureOut">
              <a:rPr lang="en-US" smtClean="0"/>
              <a:t>7/22/2021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6E58CDC-0225-428A-8C7E-AAB524371D3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presentation discusses the brief information on John Deere that is a manufacturing agriculture machinery and equipment to improve the farms productivity. It illustrates finding of John Deere to gain knowledge about system (</a:t>
            </a:r>
            <a:r>
              <a:rPr lang="en-US" sz="1200" kern="1200" dirty="0" err="1">
                <a:solidFill>
                  <a:schemeClr val="tx1"/>
                </a:solidFill>
                <a:latin typeface="+mn-lt"/>
                <a:ea typeface="+mn-ea"/>
                <a:cs typeface="+mn-cs"/>
              </a:rPr>
              <a:t>Pedron</a:t>
            </a:r>
            <a:r>
              <a:rPr lang="en-US" sz="1200" kern="1200" dirty="0">
                <a:solidFill>
                  <a:schemeClr val="tx1"/>
                </a:solidFill>
                <a:latin typeface="+mn-lt"/>
                <a:ea typeface="+mn-ea"/>
                <a:cs typeface="+mn-cs"/>
              </a:rPr>
              <a:t> et al., 2018). This presentation discusses the limitation and recommendation for John Deere.</a:t>
            </a:r>
          </a:p>
          <a:p>
            <a:endParaRPr lang="en-US" dirty="0"/>
          </a:p>
        </p:txBody>
      </p:sp>
      <p:sp>
        <p:nvSpPr>
          <p:cNvPr id="4" name="Slide Number Placeholder 3"/>
          <p:cNvSpPr>
            <a:spLocks noGrp="1"/>
          </p:cNvSpPr>
          <p:nvPr>
            <p:ph type="sldNum" sz="quarter" idx="10"/>
          </p:nvPr>
        </p:nvSpPr>
        <p:spPr/>
        <p:txBody>
          <a:bodyPr/>
          <a:lstStyle/>
          <a:p>
            <a:fld id="{E6E58CDC-0225-428A-8C7E-AAB524371D32}"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slide mainly discuss about finding of John Deere to gain a customer attention. John Deere mainly focuses on agriculture machinery information system to collect relevant information regarding customer taste and behavior. John Deere supplies their machinery in more than 110 countries across the world (He et al., 2021). The Company has launched an online site to stay updated with latest software and sensor that help farmer to perform their operation effectively. John Deere must adopt a recycling method to reduce the operational mistakes and gain a customer attention (Lloyd, 2020). John Deere must focus on CRM system to improve the customer experiences. </a:t>
            </a:r>
          </a:p>
          <a:p>
            <a:endParaRPr lang="en-US" dirty="0"/>
          </a:p>
        </p:txBody>
      </p:sp>
      <p:sp>
        <p:nvSpPr>
          <p:cNvPr id="4" name="Slide Number Placeholder 3"/>
          <p:cNvSpPr>
            <a:spLocks noGrp="1"/>
          </p:cNvSpPr>
          <p:nvPr>
            <p:ph type="sldNum" sz="quarter" idx="10"/>
          </p:nvPr>
        </p:nvSpPr>
        <p:spPr/>
        <p:txBody>
          <a:bodyPr/>
          <a:lstStyle/>
          <a:p>
            <a:fld id="{E6E58CDC-0225-428A-8C7E-AAB524371D32}"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slide explains the limitation of John Deere that impact on business operations. During the global outbreak, Government has economical slowdown and temporary lockdown that impact on business operations (He et al., 2021).  Furthermore, John Deere face problem from privacy and security issues that impact on business efficiency. Due to big data analytics, John Deere has faced problem of stealing of sensitive data about customers (</a:t>
            </a:r>
            <a:r>
              <a:rPr lang="en-US" sz="1200" kern="1200" dirty="0" err="1">
                <a:solidFill>
                  <a:schemeClr val="tx1"/>
                </a:solidFill>
                <a:latin typeface="+mn-lt"/>
                <a:ea typeface="+mn-ea"/>
                <a:cs typeface="+mn-cs"/>
              </a:rPr>
              <a:t>Jahanbakhshi</a:t>
            </a:r>
            <a:r>
              <a:rPr lang="en-US" sz="1200" kern="1200" dirty="0">
                <a:solidFill>
                  <a:schemeClr val="tx1"/>
                </a:solidFill>
                <a:latin typeface="+mn-lt"/>
                <a:ea typeface="+mn-ea"/>
                <a:cs typeface="+mn-cs"/>
              </a:rPr>
              <a:t> et al., 2017). </a:t>
            </a:r>
          </a:p>
          <a:p>
            <a:endParaRPr lang="en-US" dirty="0"/>
          </a:p>
        </p:txBody>
      </p:sp>
      <p:sp>
        <p:nvSpPr>
          <p:cNvPr id="4" name="Slide Number Placeholder 3"/>
          <p:cNvSpPr>
            <a:spLocks noGrp="1"/>
          </p:cNvSpPr>
          <p:nvPr>
            <p:ph type="sldNum" sz="quarter" idx="10"/>
          </p:nvPr>
        </p:nvSpPr>
        <p:spPr/>
        <p:txBody>
          <a:bodyPr/>
          <a:lstStyle/>
          <a:p>
            <a:fld id="{E6E58CDC-0225-428A-8C7E-AAB524371D32}"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slide explains the suggestion for John Deere to gain a customer attention. The Company mainly focuses on latest technology to reduce stress and authentication (He et al., 2021). Furthermore, John Deere should effective knowledge to stay updated trends and technology to improve the customer experiences.  </a:t>
            </a:r>
          </a:p>
          <a:p>
            <a:endParaRPr lang="en-US" dirty="0"/>
          </a:p>
        </p:txBody>
      </p:sp>
      <p:sp>
        <p:nvSpPr>
          <p:cNvPr id="4" name="Slide Number Placeholder 3"/>
          <p:cNvSpPr>
            <a:spLocks noGrp="1"/>
          </p:cNvSpPr>
          <p:nvPr>
            <p:ph type="sldNum" sz="quarter" idx="10"/>
          </p:nvPr>
        </p:nvSpPr>
        <p:spPr/>
        <p:txBody>
          <a:bodyPr/>
          <a:lstStyle/>
          <a:p>
            <a:fld id="{E6E58CDC-0225-428A-8C7E-AAB524371D32}"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presentation concludes about the John Deere to stay updated technology to gain a customer attention. It includes information about CRM, information technology and suggestion to improve customer experiences. </a:t>
            </a:r>
          </a:p>
          <a:p>
            <a:endParaRPr lang="en-US" dirty="0"/>
          </a:p>
        </p:txBody>
      </p:sp>
      <p:sp>
        <p:nvSpPr>
          <p:cNvPr id="4" name="Slide Number Placeholder 3"/>
          <p:cNvSpPr>
            <a:spLocks noGrp="1"/>
          </p:cNvSpPr>
          <p:nvPr>
            <p:ph type="sldNum" sz="quarter" idx="10"/>
          </p:nvPr>
        </p:nvSpPr>
        <p:spPr/>
        <p:txBody>
          <a:bodyPr/>
          <a:lstStyle/>
          <a:p>
            <a:fld id="{E6E58CDC-0225-428A-8C7E-AAB524371D32}"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6E58CDC-0225-428A-8C7E-AAB524371D32}"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D996C2A-C6E8-4527-A703-49B490A3C504}" type="datetimeFigureOut">
              <a:rPr lang="en-US" smtClean="0"/>
              <a:t>7/22/2021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A15F5775-0969-433D-9211-84BC89223EFD}"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D996C2A-C6E8-4527-A703-49B490A3C504}" type="datetimeFigureOut">
              <a:rPr lang="en-US" smtClean="0"/>
              <a:t>7/22/2021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D996C2A-C6E8-4527-A703-49B490A3C504}" type="datetimeFigureOut">
              <a:rPr lang="en-US" smtClean="0"/>
              <a:t>7/22/2021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5F5775-0969-433D-9211-84BC89223EFD}"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D996C2A-C6E8-4527-A703-49B490A3C504}" type="datetimeFigureOut">
              <a:rPr lang="en-US" smtClean="0"/>
              <a:t>7/22/2021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D996C2A-C6E8-4527-A703-49B490A3C504}" type="datetimeFigureOut">
              <a:rPr lang="en-US" smtClean="0"/>
              <a:t>7/22/2021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D996C2A-C6E8-4527-A703-49B490A3C504}" type="datetimeFigureOut">
              <a:rPr lang="en-US" smtClean="0"/>
              <a:t>7/22/2021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996C2A-C6E8-4527-A703-49B490A3C504}" type="datetimeFigureOut">
              <a:rPr lang="en-US" smtClean="0"/>
              <a:t>7/22/2021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D996C2A-C6E8-4527-A703-49B490A3C504}" type="datetimeFigureOut">
              <a:rPr lang="en-US" smtClean="0"/>
              <a:t>7/22/2021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D996C2A-C6E8-4527-A703-49B490A3C504}" type="datetimeFigureOut">
              <a:rPr lang="en-US" smtClean="0"/>
              <a:t>7/22/2021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A15F5775-0969-433D-9211-84BC89223EFD}"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D996C2A-C6E8-4527-A703-49B490A3C504}" type="datetimeFigureOut">
              <a:rPr lang="en-US" smtClean="0"/>
              <a:t>7/22/2021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D996C2A-C6E8-4527-A703-49B490A3C504}" type="datetimeFigureOut">
              <a:rPr lang="en-US" smtClean="0"/>
              <a:t>7/22/2021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5F5775-0969-433D-9211-84BC89223EF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D996C2A-C6E8-4527-A703-49B490A3C504}" type="datetimeFigureOut">
              <a:rPr lang="en-US" smtClean="0"/>
              <a:t>7/22/2021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15F5775-0969-433D-9211-84BC89223EFD}"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6176" y="5562600"/>
            <a:ext cx="7851648" cy="2080846"/>
          </a:xfrm>
        </p:spPr>
        <p:txBody>
          <a:bodyPr>
            <a:normAutofit fontScale="90000"/>
          </a:bodyPr>
          <a:lstStyle/>
          <a:p>
            <a:pPr algn="l">
              <a:lnSpc>
                <a:spcPct val="150000"/>
              </a:lnSpc>
            </a:pPr>
            <a:br>
              <a:rPr lang="en-US" sz="3600" dirty="0">
                <a:latin typeface="Times New Roman" pitchFamily="18" charset="0"/>
                <a:cs typeface="Times New Roman" pitchFamily="18" charset="0"/>
              </a:rPr>
            </a:br>
            <a:br>
              <a:rPr lang="en-US" sz="3600" dirty="0">
                <a:latin typeface="Times New Roman" pitchFamily="18" charset="0"/>
                <a:cs typeface="Times New Roman" pitchFamily="18" charset="0"/>
              </a:rPr>
            </a:br>
            <a:br>
              <a:rPr lang="en-US" sz="3600" dirty="0">
                <a:latin typeface="Times New Roman" pitchFamily="18" charset="0"/>
                <a:cs typeface="Times New Roman" pitchFamily="18" charset="0"/>
              </a:rPr>
            </a:br>
            <a:r>
              <a:rPr lang="en-US" sz="3600" dirty="0">
                <a:latin typeface="Times New Roman" pitchFamily="18" charset="0"/>
                <a:cs typeface="Times New Roman" pitchFamily="18" charset="0"/>
              </a:rPr>
              <a:t>Module Name: Knowledge and Information Management Skills for the Workplace</a:t>
            </a:r>
            <a:br>
              <a:rPr lang="en-US" sz="3600" dirty="0">
                <a:latin typeface="Times New Roman" pitchFamily="18" charset="0"/>
                <a:cs typeface="Times New Roman" pitchFamily="18" charset="0"/>
              </a:rPr>
            </a:br>
            <a:r>
              <a:rPr lang="en-US" sz="3600" dirty="0">
                <a:latin typeface="Times New Roman" pitchFamily="18" charset="0"/>
                <a:cs typeface="Times New Roman" pitchFamily="18" charset="0"/>
              </a:rPr>
              <a:t>Student Name: Mihail-Bogdan Georgescu</a:t>
            </a:r>
            <a:br>
              <a:rPr lang="en-US" sz="3600" dirty="0">
                <a:latin typeface="Times New Roman" pitchFamily="18" charset="0"/>
                <a:cs typeface="Times New Roman" pitchFamily="18" charset="0"/>
              </a:rPr>
            </a:br>
            <a:r>
              <a:rPr lang="en-US" sz="3600" dirty="0">
                <a:latin typeface="Times New Roman" pitchFamily="18" charset="0"/>
                <a:cs typeface="Times New Roman" pitchFamily="18" charset="0"/>
              </a:rPr>
              <a:t>Student ID: 1906354</a:t>
            </a:r>
            <a:br>
              <a:rPr lang="en-US" sz="3600" dirty="0">
                <a:latin typeface="Times New Roman" pitchFamily="18" charset="0"/>
                <a:cs typeface="Times New Roman" pitchFamily="18" charset="0"/>
              </a:rPr>
            </a:br>
            <a:r>
              <a:rPr lang="en-US" sz="3600" dirty="0">
                <a:latin typeface="Times New Roman" pitchFamily="18" charset="0"/>
                <a:cs typeface="Times New Roman" pitchFamily="18" charset="0"/>
              </a:rPr>
              <a:t>Module Code: BMSW5106</a:t>
            </a:r>
            <a:br>
              <a:rPr lang="en-US" sz="3600" dirty="0">
                <a:latin typeface="Times New Roman" pitchFamily="18" charset="0"/>
                <a:cs typeface="Times New Roman" pitchFamily="18" charset="0"/>
              </a:rPr>
            </a:br>
            <a:r>
              <a:rPr lang="en-US" sz="3600" dirty="0">
                <a:latin typeface="Times New Roman" pitchFamily="18" charset="0"/>
                <a:cs typeface="Times New Roman" pitchFamily="18" charset="0"/>
              </a:rPr>
              <a:t>Lecturer Name: Seyed Nasirpourosgoei				</a:t>
            </a:r>
            <a:br>
              <a:rPr lang="en-US" sz="3600" dirty="0">
                <a:latin typeface="Times New Roman" pitchFamily="18" charset="0"/>
                <a:cs typeface="Times New Roman" pitchFamily="18" charset="0"/>
              </a:rPr>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134541A-78F2-4B7A-BCFF-432DFCDC2726}"/>
              </a:ext>
            </a:extLst>
          </p:cNvPr>
          <p:cNvSpPr>
            <a:spLocks noGrp="1"/>
          </p:cNvSpPr>
          <p:nvPr>
            <p:ph type="subTitle" idx="1"/>
          </p:nvPr>
        </p:nvSpPr>
        <p:spPr>
          <a:xfrm>
            <a:off x="152400" y="1066800"/>
            <a:ext cx="8839200" cy="5029200"/>
          </a:xfrm>
        </p:spPr>
        <p:txBody>
          <a:bodyPr>
            <a:normAutofit fontScale="70000" lnSpcReduction="20000"/>
          </a:bodyPr>
          <a:lstStyle/>
          <a:p>
            <a:pPr algn="l"/>
            <a:r>
              <a:rPr lang="en-US" sz="3200" b="1" dirty="0">
                <a:latin typeface="Arial" panose="020B0604020202020204" pitchFamily="34" charset="0"/>
                <a:cs typeface="Arial" panose="020B0604020202020204" pitchFamily="34" charset="0"/>
              </a:rPr>
              <a:t>My Video Details</a:t>
            </a:r>
          </a:p>
          <a:p>
            <a:pPr algn="l"/>
            <a:endParaRPr lang="en-US" sz="3200" b="1" dirty="0">
              <a:latin typeface="Arial" panose="020B0604020202020204" pitchFamily="34" charset="0"/>
              <a:cs typeface="Arial" panose="020B0604020202020204" pitchFamily="34" charset="0"/>
            </a:endParaRPr>
          </a:p>
          <a:p>
            <a:pPr algn="l"/>
            <a:r>
              <a:rPr lang="en-US" b="1" dirty="0">
                <a:latin typeface="Arial" panose="020B0604020202020204" pitchFamily="34" charset="0"/>
                <a:cs typeface="Arial" panose="020B0604020202020204" pitchFamily="34" charset="0"/>
              </a:rPr>
              <a:t>Your Full Name: Mihail-Bogdan Georgescu </a:t>
            </a:r>
          </a:p>
          <a:p>
            <a:pPr algn="l"/>
            <a:r>
              <a:rPr lang="en-US" b="1" dirty="0">
                <a:latin typeface="Arial" panose="020B0604020202020204" pitchFamily="34" charset="0"/>
                <a:cs typeface="Arial" panose="020B0604020202020204" pitchFamily="34" charset="0"/>
              </a:rPr>
              <a:t>	</a:t>
            </a:r>
          </a:p>
          <a:p>
            <a:pPr algn="l"/>
            <a:r>
              <a:rPr lang="en-US" b="1" dirty="0">
                <a:latin typeface="Arial" panose="020B0604020202020204" pitchFamily="34" charset="0"/>
                <a:cs typeface="Arial" panose="020B0604020202020204" pitchFamily="34" charset="0"/>
              </a:rPr>
              <a:t>Your Student Number: 1906354	</a:t>
            </a:r>
          </a:p>
          <a:p>
            <a:pPr algn="l"/>
            <a:endParaRPr lang="en-US" b="1" dirty="0">
              <a:latin typeface="Arial" panose="020B0604020202020204" pitchFamily="34" charset="0"/>
              <a:cs typeface="Arial" panose="020B0604020202020204" pitchFamily="34" charset="0"/>
            </a:endParaRPr>
          </a:p>
          <a:p>
            <a:pPr algn="l"/>
            <a:r>
              <a:rPr lang="en-US" b="1" dirty="0">
                <a:latin typeface="Arial" panose="020B0604020202020204" pitchFamily="34" charset="0"/>
                <a:cs typeface="Arial" panose="020B0604020202020204" pitchFamily="34" charset="0"/>
              </a:rPr>
              <a:t>Is your video on the Stream (Y/N): Yes</a:t>
            </a:r>
          </a:p>
          <a:p>
            <a:pPr algn="l"/>
            <a:r>
              <a:rPr lang="en-US" b="1" dirty="0">
                <a:latin typeface="Arial" panose="020B0604020202020204" pitchFamily="34" charset="0"/>
                <a:cs typeface="Arial" panose="020B0604020202020204" pitchFamily="34" charset="0"/>
              </a:rPr>
              <a:t>	</a:t>
            </a:r>
          </a:p>
          <a:p>
            <a:pPr algn="l"/>
            <a:r>
              <a:rPr lang="en-US" b="1" dirty="0">
                <a:latin typeface="Arial" panose="020B0604020202020204" pitchFamily="34" charset="0"/>
                <a:cs typeface="Arial" panose="020B0604020202020204" pitchFamily="34" charset="0"/>
              </a:rPr>
              <a:t>Your Module Name: Knowledge and Information Management Skills for the Workplace 	</a:t>
            </a:r>
          </a:p>
          <a:p>
            <a:pPr algn="l"/>
            <a:endParaRPr lang="en-US" b="1" dirty="0">
              <a:latin typeface="Arial" panose="020B0604020202020204" pitchFamily="34" charset="0"/>
              <a:cs typeface="Arial" panose="020B0604020202020204" pitchFamily="34" charset="0"/>
            </a:endParaRPr>
          </a:p>
          <a:p>
            <a:pPr algn="l"/>
            <a:r>
              <a:rPr lang="en-US" b="1" dirty="0">
                <a:latin typeface="Arial" panose="020B0604020202020204" pitchFamily="34" charset="0"/>
                <a:cs typeface="Arial" panose="020B0604020202020204" pitchFamily="34" charset="0"/>
              </a:rPr>
              <a:t>Your Module Code: BMSW5106 </a:t>
            </a:r>
          </a:p>
          <a:p>
            <a:pPr algn="l"/>
            <a:r>
              <a:rPr lang="en-US" b="1" dirty="0">
                <a:latin typeface="Arial" panose="020B0604020202020204" pitchFamily="34" charset="0"/>
                <a:cs typeface="Arial" panose="020B0604020202020204" pitchFamily="34" charset="0"/>
              </a:rPr>
              <a:t>	</a:t>
            </a:r>
          </a:p>
          <a:p>
            <a:pPr algn="l"/>
            <a:r>
              <a:rPr lang="en-US" b="1" dirty="0">
                <a:latin typeface="Arial" panose="020B0604020202020204" pitchFamily="34" charset="0"/>
                <a:cs typeface="Arial" panose="020B0604020202020204" pitchFamily="34" charset="0"/>
              </a:rPr>
              <a:t>Is your video shared with your lecturer (Y/N): Yes</a:t>
            </a:r>
          </a:p>
          <a:p>
            <a:pPr algn="l"/>
            <a:endParaRPr lang="en-US" b="1" dirty="0">
              <a:latin typeface="Arial" panose="020B0604020202020204" pitchFamily="34" charset="0"/>
              <a:cs typeface="Arial" panose="020B0604020202020204" pitchFamily="34" charset="0"/>
            </a:endParaRPr>
          </a:p>
          <a:p>
            <a:pPr algn="l"/>
            <a:r>
              <a:rPr lang="en-US" b="1" dirty="0">
                <a:latin typeface="Arial" panose="020B0604020202020204" pitchFamily="34" charset="0"/>
                <a:cs typeface="Arial" panose="020B0604020202020204" pitchFamily="34" charset="0"/>
              </a:rPr>
              <a:t>The URL (shared link of video): https://web.microsoftstream.com/video/5ab4bb45-e8de-4d98-9810-418b94994e08</a:t>
            </a:r>
          </a:p>
          <a:p>
            <a:pPr algn="l"/>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029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0"/>
            <a:ext cx="7851648" cy="1828800"/>
          </a:xfrm>
        </p:spPr>
        <p:txBody>
          <a:bodyPr>
            <a:noAutofit/>
          </a:bodyPr>
          <a:lstStyle/>
          <a:p>
            <a:pPr algn="ctr"/>
            <a:r>
              <a:rPr lang="en-US" sz="4800" dirty="0">
                <a:latin typeface="Times New Roman" pitchFamily="18" charset="0"/>
                <a:cs typeface="Times New Roman" pitchFamily="18" charset="0"/>
              </a:rPr>
              <a:t>Introduction</a:t>
            </a:r>
            <a:br>
              <a:rPr lang="en-US" sz="4800" dirty="0">
                <a:latin typeface="Times New Roman" pitchFamily="18" charset="0"/>
                <a:cs typeface="Times New Roman" pitchFamily="18" charset="0"/>
              </a:rPr>
            </a:br>
            <a:endParaRPr lang="en-US" sz="4800" dirty="0">
              <a:latin typeface="Times New Roman" pitchFamily="18" charset="0"/>
              <a:cs typeface="Times New Roman" pitchFamily="18" charset="0"/>
            </a:endParaRPr>
          </a:p>
        </p:txBody>
      </p:sp>
      <p:sp>
        <p:nvSpPr>
          <p:cNvPr id="3" name="Subtitle 2"/>
          <p:cNvSpPr>
            <a:spLocks noGrp="1"/>
          </p:cNvSpPr>
          <p:nvPr>
            <p:ph type="subTitle" idx="1"/>
          </p:nvPr>
        </p:nvSpPr>
        <p:spPr>
          <a:xfrm>
            <a:off x="457200" y="1752600"/>
            <a:ext cx="8229600" cy="4572000"/>
          </a:xfrm>
        </p:spPr>
        <p:txBody>
          <a:bodyPr/>
          <a:lstStyle/>
          <a:p>
            <a:pPr lvl="0" algn="just">
              <a:lnSpc>
                <a:spcPct val="150000"/>
              </a:lnSpc>
              <a:spcBef>
                <a:spcPts val="0"/>
              </a:spcBef>
              <a:buFont typeface="Arial" pitchFamily="34" charset="0"/>
              <a:buChar char="•"/>
            </a:pPr>
            <a:r>
              <a:rPr lang="en-US" dirty="0">
                <a:latin typeface="Times New Roman" pitchFamily="18" charset="0"/>
                <a:cs typeface="Times New Roman" pitchFamily="18" charset="0"/>
              </a:rPr>
              <a:t>The presentation explains John Deere and its information system.</a:t>
            </a:r>
          </a:p>
          <a:p>
            <a:pPr lvl="0" algn="just">
              <a:lnSpc>
                <a:spcPct val="150000"/>
              </a:lnSpc>
              <a:spcBef>
                <a:spcPts val="0"/>
              </a:spcBef>
              <a:buFont typeface="Arial" pitchFamily="34" charset="0"/>
              <a:buChar char="•"/>
            </a:pPr>
            <a:r>
              <a:rPr lang="en-US" dirty="0">
                <a:latin typeface="Times New Roman" pitchFamily="18" charset="0"/>
                <a:cs typeface="Times New Roman" pitchFamily="18" charset="0"/>
              </a:rPr>
              <a:t>It also discuss competitive advantage and finding of John Deere</a:t>
            </a:r>
          </a:p>
          <a:p>
            <a:pPr lvl="0" algn="just">
              <a:lnSpc>
                <a:spcPct val="150000"/>
              </a:lnSpc>
              <a:spcBef>
                <a:spcPts val="0"/>
              </a:spcBef>
              <a:buFont typeface="Arial" pitchFamily="34" charset="0"/>
              <a:buChar char="•"/>
            </a:pPr>
            <a:r>
              <a:rPr lang="en-US" dirty="0">
                <a:latin typeface="Times New Roman" pitchFamily="18" charset="0"/>
                <a:cs typeface="Times New Roman" pitchFamily="18" charset="0"/>
              </a:rPr>
              <a:t>It illustrates the suggestion to improve the challenges. </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304800"/>
            <a:ext cx="7851648" cy="1828800"/>
          </a:xfrm>
        </p:spPr>
        <p:txBody>
          <a:bodyPr/>
          <a:lstStyle/>
          <a:p>
            <a:pPr algn="ctr"/>
            <a:r>
              <a:rPr lang="en-US" sz="4400" dirty="0">
                <a:latin typeface="Times New Roman" pitchFamily="18" charset="0"/>
                <a:cs typeface="Times New Roman" pitchFamily="18" charset="0"/>
              </a:rPr>
              <a:t>Findings of John Deere</a:t>
            </a:r>
            <a:br>
              <a:rPr lang="en-US" dirty="0"/>
            </a:br>
            <a:endParaRPr lang="en-US" dirty="0"/>
          </a:p>
        </p:txBody>
      </p:sp>
      <p:sp>
        <p:nvSpPr>
          <p:cNvPr id="3" name="Subtitle 2"/>
          <p:cNvSpPr>
            <a:spLocks noGrp="1"/>
          </p:cNvSpPr>
          <p:nvPr>
            <p:ph type="subTitle" idx="1"/>
          </p:nvPr>
        </p:nvSpPr>
        <p:spPr>
          <a:xfrm>
            <a:off x="381000" y="1524000"/>
            <a:ext cx="4800600" cy="5105400"/>
          </a:xfrm>
        </p:spPr>
        <p:txBody>
          <a:bodyPr>
            <a:normAutofit fontScale="92500" lnSpcReduction="10000"/>
          </a:bodyPr>
          <a:lstStyle/>
          <a:p>
            <a:pPr lvl="0" algn="just">
              <a:lnSpc>
                <a:spcPct val="150000"/>
              </a:lnSpc>
              <a:spcBef>
                <a:spcPts val="0"/>
              </a:spcBef>
              <a:buFont typeface="Arial" pitchFamily="34" charset="0"/>
              <a:buChar char="•"/>
            </a:pPr>
            <a:r>
              <a:rPr lang="en-US" sz="2800" dirty="0">
                <a:latin typeface="Times New Roman" pitchFamily="18" charset="0"/>
                <a:cs typeface="Times New Roman" pitchFamily="18" charset="0"/>
              </a:rPr>
              <a:t>John Deere is a leading agriculture machinery to improve fertility of farms (He et al., 2021).</a:t>
            </a:r>
          </a:p>
          <a:p>
            <a:pPr lvl="0" algn="just">
              <a:lnSpc>
                <a:spcPct val="150000"/>
              </a:lnSpc>
              <a:spcBef>
                <a:spcPts val="0"/>
              </a:spcBef>
              <a:buFont typeface="Arial" pitchFamily="34" charset="0"/>
              <a:buChar char="•"/>
            </a:pPr>
            <a:r>
              <a:rPr lang="en-US" sz="2800" dirty="0">
                <a:latin typeface="Times New Roman" pitchFamily="18" charset="0"/>
                <a:cs typeface="Times New Roman" pitchFamily="18" charset="0"/>
              </a:rPr>
              <a:t>It exports their equipment and machinery in more than 110 countries across the world.</a:t>
            </a:r>
          </a:p>
          <a:p>
            <a:pPr lvl="0" algn="just">
              <a:lnSpc>
                <a:spcPct val="150000"/>
              </a:lnSpc>
              <a:spcBef>
                <a:spcPts val="0"/>
              </a:spcBef>
              <a:buFont typeface="Arial" pitchFamily="34" charset="0"/>
              <a:buChar char="•"/>
            </a:pPr>
            <a:r>
              <a:rPr lang="en-US" sz="2800" dirty="0">
                <a:latin typeface="Times New Roman" pitchFamily="18" charset="0"/>
                <a:cs typeface="Times New Roman" pitchFamily="18" charset="0"/>
              </a:rPr>
              <a:t>The Company mainly focus on information system to increase sales  (</a:t>
            </a:r>
            <a:r>
              <a:rPr lang="en-US" sz="2800" dirty="0" err="1">
                <a:latin typeface="Times New Roman" pitchFamily="18" charset="0"/>
                <a:cs typeface="Times New Roman" pitchFamily="18" charset="0"/>
              </a:rPr>
              <a:t>Pedron</a:t>
            </a:r>
            <a:r>
              <a:rPr lang="en-US" sz="2800" dirty="0">
                <a:latin typeface="Times New Roman" pitchFamily="18" charset="0"/>
                <a:cs typeface="Times New Roman" pitchFamily="18" charset="0"/>
              </a:rPr>
              <a:t> et al., 2018)</a:t>
            </a:r>
          </a:p>
          <a:p>
            <a:endParaRPr lang="en-US" dirty="0"/>
          </a:p>
        </p:txBody>
      </p:sp>
      <p:pic>
        <p:nvPicPr>
          <p:cNvPr id="4" name="Picture 3"/>
          <p:cNvPicPr/>
          <p:nvPr/>
        </p:nvPicPr>
        <p:blipFill>
          <a:blip r:embed="rId3"/>
          <a:srcRect/>
          <a:stretch>
            <a:fillRect/>
          </a:stretch>
        </p:blipFill>
        <p:spPr bwMode="auto">
          <a:xfrm>
            <a:off x="5334000" y="1752600"/>
            <a:ext cx="3657600" cy="4800600"/>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851648" cy="1828800"/>
          </a:xfrm>
        </p:spPr>
        <p:txBody>
          <a:bodyPr>
            <a:normAutofit/>
          </a:bodyPr>
          <a:lstStyle/>
          <a:p>
            <a:pPr algn="ctr"/>
            <a:r>
              <a:rPr lang="en-US" sz="4400" dirty="0">
                <a:latin typeface="Times New Roman" pitchFamily="18" charset="0"/>
                <a:cs typeface="Times New Roman" pitchFamily="18" charset="0"/>
              </a:rPr>
              <a:t>Limitations</a:t>
            </a:r>
            <a:br>
              <a:rPr lang="en-US" sz="4400" dirty="0">
                <a:latin typeface="Times New Roman" pitchFamily="18" charset="0"/>
                <a:cs typeface="Times New Roman" pitchFamily="18" charset="0"/>
              </a:rPr>
            </a:br>
            <a:endParaRPr lang="en-US" sz="4400" dirty="0">
              <a:latin typeface="Times New Roman" pitchFamily="18" charset="0"/>
              <a:cs typeface="Times New Roman" pitchFamily="18" charset="0"/>
            </a:endParaRPr>
          </a:p>
        </p:txBody>
      </p:sp>
      <p:sp>
        <p:nvSpPr>
          <p:cNvPr id="3" name="Subtitle 2"/>
          <p:cNvSpPr>
            <a:spLocks noGrp="1"/>
          </p:cNvSpPr>
          <p:nvPr>
            <p:ph type="subTitle" idx="1"/>
          </p:nvPr>
        </p:nvSpPr>
        <p:spPr>
          <a:xfrm>
            <a:off x="457200" y="1828800"/>
            <a:ext cx="8229600" cy="4572000"/>
          </a:xfrm>
        </p:spPr>
        <p:txBody>
          <a:bodyPr>
            <a:normAutofit/>
          </a:bodyPr>
          <a:lstStyle/>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The Global pandemic Covid-19 is a biggest threat for John Deere</a:t>
            </a:r>
          </a:p>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Privacy and security issues for different technology (Lloyd, 2020)</a:t>
            </a:r>
          </a:p>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Huge operation cost </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0"/>
            <a:ext cx="7851648" cy="1828800"/>
          </a:xfrm>
        </p:spPr>
        <p:txBody>
          <a:bodyPr/>
          <a:lstStyle/>
          <a:p>
            <a:pPr algn="ctr"/>
            <a:r>
              <a:rPr lang="en-US" sz="4800" dirty="0">
                <a:latin typeface="Times New Roman" pitchFamily="18" charset="0"/>
                <a:cs typeface="Times New Roman" pitchFamily="18" charset="0"/>
              </a:rPr>
              <a:t>Recommendation</a:t>
            </a:r>
            <a:br>
              <a:rPr lang="en-US" dirty="0"/>
            </a:br>
            <a:endParaRPr lang="en-US" dirty="0"/>
          </a:p>
        </p:txBody>
      </p:sp>
      <p:sp>
        <p:nvSpPr>
          <p:cNvPr id="3" name="Subtitle 2"/>
          <p:cNvSpPr>
            <a:spLocks noGrp="1"/>
          </p:cNvSpPr>
          <p:nvPr>
            <p:ph type="subTitle" idx="1"/>
          </p:nvPr>
        </p:nvSpPr>
        <p:spPr>
          <a:xfrm>
            <a:off x="609600" y="1600200"/>
            <a:ext cx="8001000" cy="4724400"/>
          </a:xfrm>
        </p:spPr>
        <p:txBody>
          <a:bodyPr>
            <a:normAutofit fontScale="92500"/>
          </a:bodyPr>
          <a:lstStyle/>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John Deere should adopt latest technology to gain customer experiences (</a:t>
            </a:r>
            <a:r>
              <a:rPr lang="en-US" sz="3200" dirty="0" err="1">
                <a:latin typeface="Times New Roman" pitchFamily="18" charset="0"/>
                <a:cs typeface="Times New Roman" pitchFamily="18" charset="0"/>
              </a:rPr>
              <a:t>Jahanbakhshi</a:t>
            </a:r>
            <a:r>
              <a:rPr lang="en-US" sz="3200" dirty="0">
                <a:latin typeface="Times New Roman" pitchFamily="18" charset="0"/>
                <a:cs typeface="Times New Roman" pitchFamily="18" charset="0"/>
              </a:rPr>
              <a:t> et al., 2017). </a:t>
            </a:r>
          </a:p>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The Company should set a weekly review to meet the organizational goals (Lloyd, 2020).</a:t>
            </a:r>
          </a:p>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John Deere must collaborate to retain a customer attention</a:t>
            </a:r>
            <a:r>
              <a:rPr lang="en-US" dirty="0"/>
              <a:t>. </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0"/>
            <a:ext cx="7851648" cy="1828800"/>
          </a:xfrm>
        </p:spPr>
        <p:txBody>
          <a:bodyPr>
            <a:normAutofit/>
          </a:bodyPr>
          <a:lstStyle/>
          <a:p>
            <a:pPr algn="ctr"/>
            <a:r>
              <a:rPr lang="en-US" sz="4800" dirty="0">
                <a:latin typeface="Times New Roman" pitchFamily="18" charset="0"/>
                <a:cs typeface="Times New Roman" pitchFamily="18" charset="0"/>
              </a:rPr>
              <a:t>Conclusion</a:t>
            </a:r>
            <a:br>
              <a:rPr lang="en-US" sz="4800" dirty="0">
                <a:latin typeface="Times New Roman" pitchFamily="18" charset="0"/>
                <a:cs typeface="Times New Roman" pitchFamily="18" charset="0"/>
              </a:rPr>
            </a:br>
            <a:endParaRPr lang="en-US" sz="4800" dirty="0">
              <a:latin typeface="Times New Roman" pitchFamily="18" charset="0"/>
              <a:cs typeface="Times New Roman" pitchFamily="18" charset="0"/>
            </a:endParaRPr>
          </a:p>
        </p:txBody>
      </p:sp>
      <p:sp>
        <p:nvSpPr>
          <p:cNvPr id="3" name="Subtitle 2"/>
          <p:cNvSpPr>
            <a:spLocks noGrp="1"/>
          </p:cNvSpPr>
          <p:nvPr>
            <p:ph type="subTitle" idx="1"/>
          </p:nvPr>
        </p:nvSpPr>
        <p:spPr>
          <a:xfrm>
            <a:off x="457200" y="1600200"/>
            <a:ext cx="8229600" cy="4648200"/>
          </a:xfrm>
        </p:spPr>
        <p:txBody>
          <a:bodyPr>
            <a:normAutofit/>
          </a:bodyPr>
          <a:lstStyle/>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This presentation concludes John Deere to maintain strong market position.</a:t>
            </a:r>
          </a:p>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It also discuss challenges face problem at John Deere.</a:t>
            </a:r>
          </a:p>
          <a:p>
            <a:pPr lvl="0" algn="just">
              <a:lnSpc>
                <a:spcPct val="150000"/>
              </a:lnSpc>
              <a:spcBef>
                <a:spcPts val="0"/>
              </a:spcBef>
              <a:buFont typeface="Arial" pitchFamily="34" charset="0"/>
              <a:buChar char="•"/>
            </a:pPr>
            <a:r>
              <a:rPr lang="en-US" sz="3200" dirty="0">
                <a:latin typeface="Times New Roman" pitchFamily="18" charset="0"/>
                <a:cs typeface="Times New Roman" pitchFamily="18" charset="0"/>
              </a:rPr>
              <a:t>The presentation provides recommendation at John Deere</a:t>
            </a:r>
            <a:r>
              <a:rPr lang="en-US" dirty="0"/>
              <a:t>.</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52400"/>
            <a:ext cx="7851648" cy="1828800"/>
          </a:xfrm>
        </p:spPr>
        <p:txBody>
          <a:bodyPr/>
          <a:lstStyle/>
          <a:p>
            <a:pPr algn="ctr"/>
            <a:r>
              <a:rPr lang="en-US" sz="4800" dirty="0">
                <a:latin typeface="Times New Roman" pitchFamily="18" charset="0"/>
                <a:cs typeface="Times New Roman" pitchFamily="18" charset="0"/>
              </a:rPr>
              <a:t>Reference List  </a:t>
            </a:r>
            <a:br>
              <a:rPr lang="en-US" dirty="0"/>
            </a:br>
            <a:endParaRPr lang="en-US" dirty="0"/>
          </a:p>
        </p:txBody>
      </p:sp>
      <p:sp>
        <p:nvSpPr>
          <p:cNvPr id="3" name="Subtitle 2"/>
          <p:cNvSpPr>
            <a:spLocks noGrp="1"/>
          </p:cNvSpPr>
          <p:nvPr>
            <p:ph type="subTitle" idx="1"/>
          </p:nvPr>
        </p:nvSpPr>
        <p:spPr>
          <a:xfrm>
            <a:off x="381000" y="1524000"/>
            <a:ext cx="8458200" cy="5029200"/>
          </a:xfrm>
        </p:spPr>
        <p:txBody>
          <a:bodyPr>
            <a:normAutofit fontScale="25000" lnSpcReduction="20000"/>
          </a:bodyPr>
          <a:lstStyle/>
          <a:p>
            <a:pPr algn="just">
              <a:lnSpc>
                <a:spcPct val="170000"/>
              </a:lnSpc>
              <a:spcBef>
                <a:spcPts val="0"/>
              </a:spcBef>
            </a:pPr>
            <a:r>
              <a:rPr lang="en-US" sz="8000" dirty="0"/>
              <a:t>He, W</a:t>
            </a:r>
            <a:r>
              <a:rPr lang="en-US" sz="8000" dirty="0">
                <a:latin typeface="Times New Roman" pitchFamily="18" charset="0"/>
                <a:cs typeface="Times New Roman" pitchFamily="18" charset="0"/>
              </a:rPr>
              <a:t>., Zhang, Z.J. and Li, W., 2021. Information technology solutions, challenges, and suggestions for tackling the COVID-19 pandemic. </a:t>
            </a:r>
            <a:r>
              <a:rPr lang="en-US" sz="8000" i="1" dirty="0">
                <a:latin typeface="Times New Roman" pitchFamily="18" charset="0"/>
                <a:cs typeface="Times New Roman" pitchFamily="18" charset="0"/>
              </a:rPr>
              <a:t>International journal of information management</a:t>
            </a:r>
            <a:r>
              <a:rPr lang="en-US" sz="8000" dirty="0">
                <a:latin typeface="Times New Roman" pitchFamily="18" charset="0"/>
                <a:cs typeface="Times New Roman" pitchFamily="18" charset="0"/>
              </a:rPr>
              <a:t>, </a:t>
            </a:r>
            <a:r>
              <a:rPr lang="en-US" sz="8000" i="1" dirty="0">
                <a:latin typeface="Times New Roman" pitchFamily="18" charset="0"/>
                <a:cs typeface="Times New Roman" pitchFamily="18" charset="0"/>
              </a:rPr>
              <a:t>57</a:t>
            </a:r>
            <a:r>
              <a:rPr lang="en-US" sz="8000" dirty="0">
                <a:latin typeface="Times New Roman" pitchFamily="18" charset="0"/>
                <a:cs typeface="Times New Roman" pitchFamily="18" charset="0"/>
              </a:rPr>
              <a:t>, p.102287. </a:t>
            </a:r>
          </a:p>
          <a:p>
            <a:pPr algn="just">
              <a:lnSpc>
                <a:spcPct val="170000"/>
              </a:lnSpc>
            </a:pPr>
            <a:r>
              <a:rPr lang="en-US" sz="8000" dirty="0">
                <a:latin typeface="Times New Roman" pitchFamily="18" charset="0"/>
                <a:cs typeface="Times New Roman" pitchFamily="18" charset="0"/>
              </a:rPr>
              <a:t>Lloyd, I., 2020. </a:t>
            </a:r>
            <a:r>
              <a:rPr lang="en-US" sz="8000" i="1" dirty="0">
                <a:latin typeface="Times New Roman" pitchFamily="18" charset="0"/>
                <a:cs typeface="Times New Roman" pitchFamily="18" charset="0"/>
              </a:rPr>
              <a:t>Information technology law</a:t>
            </a:r>
            <a:r>
              <a:rPr lang="en-US" sz="8000" dirty="0">
                <a:latin typeface="Times New Roman" pitchFamily="18" charset="0"/>
                <a:cs typeface="Times New Roman" pitchFamily="18" charset="0"/>
              </a:rPr>
              <a:t>. Oxford University Press. </a:t>
            </a:r>
          </a:p>
          <a:p>
            <a:pPr algn="just">
              <a:lnSpc>
                <a:spcPct val="170000"/>
              </a:lnSpc>
            </a:pPr>
            <a:r>
              <a:rPr lang="en-US" sz="8000" dirty="0" err="1">
                <a:latin typeface="Times New Roman" pitchFamily="18" charset="0"/>
                <a:cs typeface="Times New Roman" pitchFamily="18" charset="0"/>
              </a:rPr>
              <a:t>Pedron</a:t>
            </a:r>
            <a:r>
              <a:rPr lang="en-US" sz="8000" dirty="0">
                <a:latin typeface="Times New Roman" pitchFamily="18" charset="0"/>
                <a:cs typeface="Times New Roman" pitchFamily="18" charset="0"/>
              </a:rPr>
              <a:t>, C.D., </a:t>
            </a:r>
            <a:r>
              <a:rPr lang="en-US" sz="8000" dirty="0" err="1">
                <a:latin typeface="Times New Roman" pitchFamily="18" charset="0"/>
                <a:cs typeface="Times New Roman" pitchFamily="18" charset="0"/>
              </a:rPr>
              <a:t>Picoto</a:t>
            </a:r>
            <a:r>
              <a:rPr lang="en-US" sz="8000" dirty="0">
                <a:latin typeface="Times New Roman" pitchFamily="18" charset="0"/>
                <a:cs typeface="Times New Roman" pitchFamily="18" charset="0"/>
              </a:rPr>
              <a:t>, W.N., </a:t>
            </a:r>
            <a:r>
              <a:rPr lang="en-US" sz="8000" dirty="0" err="1">
                <a:latin typeface="Times New Roman" pitchFamily="18" charset="0"/>
                <a:cs typeface="Times New Roman" pitchFamily="18" charset="0"/>
              </a:rPr>
              <a:t>Colaco</a:t>
            </a:r>
            <a:r>
              <a:rPr lang="en-US" sz="8000" dirty="0">
                <a:latin typeface="Times New Roman" pitchFamily="18" charset="0"/>
                <a:cs typeface="Times New Roman" pitchFamily="18" charset="0"/>
              </a:rPr>
              <a:t>, M. and </a:t>
            </a:r>
            <a:r>
              <a:rPr lang="en-US" sz="8000" dirty="0" err="1">
                <a:latin typeface="Times New Roman" pitchFamily="18" charset="0"/>
                <a:cs typeface="Times New Roman" pitchFamily="18" charset="0"/>
              </a:rPr>
              <a:t>Araújo</a:t>
            </a:r>
            <a:r>
              <a:rPr lang="en-US" sz="8000" dirty="0">
                <a:latin typeface="Times New Roman" pitchFamily="18" charset="0"/>
                <a:cs typeface="Times New Roman" pitchFamily="18" charset="0"/>
              </a:rPr>
              <a:t>, C.C., 2018. CRM System: The role of dynamic capabilities in creating innovation capability. </a:t>
            </a:r>
            <a:r>
              <a:rPr lang="en-US" sz="8000" i="1" dirty="0">
                <a:latin typeface="Times New Roman" pitchFamily="18" charset="0"/>
                <a:cs typeface="Times New Roman" pitchFamily="18" charset="0"/>
              </a:rPr>
              <a:t>BBR. Brazilian Business Review</a:t>
            </a:r>
            <a:r>
              <a:rPr lang="en-US" sz="8000" dirty="0">
                <a:latin typeface="Times New Roman" pitchFamily="18" charset="0"/>
                <a:cs typeface="Times New Roman" pitchFamily="18" charset="0"/>
              </a:rPr>
              <a:t>, </a:t>
            </a:r>
            <a:r>
              <a:rPr lang="en-US" sz="8000" i="1" dirty="0">
                <a:latin typeface="Times New Roman" pitchFamily="18" charset="0"/>
                <a:cs typeface="Times New Roman" pitchFamily="18" charset="0"/>
              </a:rPr>
              <a:t>15</a:t>
            </a:r>
            <a:r>
              <a:rPr lang="en-US" sz="8000" dirty="0">
                <a:latin typeface="Times New Roman" pitchFamily="18" charset="0"/>
                <a:cs typeface="Times New Roman" pitchFamily="18" charset="0"/>
              </a:rPr>
              <a:t>(5), pp.494-511. </a:t>
            </a:r>
          </a:p>
          <a:p>
            <a:pPr algn="just">
              <a:lnSpc>
                <a:spcPct val="170000"/>
              </a:lnSpc>
            </a:pPr>
            <a:r>
              <a:rPr lang="en-US" sz="8000" dirty="0" err="1">
                <a:latin typeface="Times New Roman" pitchFamily="18" charset="0"/>
                <a:cs typeface="Times New Roman" pitchFamily="18" charset="0"/>
              </a:rPr>
              <a:t>Jahanbakhshi</a:t>
            </a:r>
            <a:r>
              <a:rPr lang="en-US" sz="8000" dirty="0">
                <a:latin typeface="Times New Roman" pitchFamily="18" charset="0"/>
                <a:cs typeface="Times New Roman" pitchFamily="18" charset="0"/>
              </a:rPr>
              <a:t>, A., </a:t>
            </a:r>
            <a:r>
              <a:rPr lang="en-US" sz="8000" dirty="0" err="1">
                <a:latin typeface="Times New Roman" pitchFamily="18" charset="0"/>
                <a:cs typeface="Times New Roman" pitchFamily="18" charset="0"/>
              </a:rPr>
              <a:t>Ghamari</a:t>
            </a:r>
            <a:r>
              <a:rPr lang="en-US" sz="8000" dirty="0">
                <a:latin typeface="Times New Roman" pitchFamily="18" charset="0"/>
                <a:cs typeface="Times New Roman" pitchFamily="18" charset="0"/>
              </a:rPr>
              <a:t>, B. and </a:t>
            </a:r>
            <a:r>
              <a:rPr lang="en-US" sz="8000" dirty="0" err="1">
                <a:latin typeface="Times New Roman" pitchFamily="18" charset="0"/>
                <a:cs typeface="Times New Roman" pitchFamily="18" charset="0"/>
              </a:rPr>
              <a:t>Heidarbeigi</a:t>
            </a:r>
            <a:r>
              <a:rPr lang="en-US" sz="8000" dirty="0">
                <a:latin typeface="Times New Roman" pitchFamily="18" charset="0"/>
                <a:cs typeface="Times New Roman" pitchFamily="18" charset="0"/>
              </a:rPr>
              <a:t>, K., 2017. Assessing acoustic emission in 1055I John Deere combine harvester using statistical and artificial intelligence methods. </a:t>
            </a:r>
            <a:r>
              <a:rPr lang="en-US" sz="8000" i="1" dirty="0">
                <a:latin typeface="Times New Roman" pitchFamily="18" charset="0"/>
                <a:cs typeface="Times New Roman" pitchFamily="18" charset="0"/>
              </a:rPr>
              <a:t>International Journal of Vehicle Noise and Vibration</a:t>
            </a:r>
            <a:r>
              <a:rPr lang="en-US" sz="8000" dirty="0">
                <a:latin typeface="Times New Roman" pitchFamily="18" charset="0"/>
                <a:cs typeface="Times New Roman" pitchFamily="18" charset="0"/>
              </a:rPr>
              <a:t>, </a:t>
            </a:r>
            <a:r>
              <a:rPr lang="en-US" sz="8000" i="1" dirty="0">
                <a:latin typeface="Times New Roman" pitchFamily="18" charset="0"/>
                <a:cs typeface="Times New Roman" pitchFamily="18" charset="0"/>
              </a:rPr>
              <a:t>13</a:t>
            </a:r>
            <a:r>
              <a:rPr lang="en-US" sz="8000" dirty="0">
                <a:latin typeface="Times New Roman" pitchFamily="18" charset="0"/>
                <a:cs typeface="Times New Roman" pitchFamily="18" charset="0"/>
              </a:rPr>
              <a:t>(2), pp.105-117. </a:t>
            </a:r>
          </a:p>
          <a:p>
            <a:pPr>
              <a:lnSpc>
                <a:spcPct val="170000"/>
              </a:lnSpc>
            </a:pPr>
            <a:r>
              <a:rPr lang="en-US" sz="8000" dirty="0"/>
              <a:t> </a:t>
            </a:r>
          </a:p>
          <a:p>
            <a:r>
              <a:rPr lang="en-US" dirty="0"/>
              <a:t> </a:t>
            </a:r>
          </a:p>
          <a:p>
            <a:r>
              <a:rPr lang="en-US" dirty="0"/>
              <a:t> </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latin typeface="Times New Roman" pitchFamily="18" charset="0"/>
                <a:cs typeface="Times New Roman" pitchFamily="18" charset="0"/>
              </a:rPr>
              <a:t>THANK YOU</a:t>
            </a:r>
          </a:p>
        </p:txBody>
      </p:sp>
      <p:sp>
        <p:nvSpPr>
          <p:cNvPr id="4" name="Rectangle 3">
            <a:extLst>
              <a:ext uri="{FF2B5EF4-FFF2-40B4-BE49-F238E27FC236}">
                <a16:creationId xmlns:a16="http://schemas.microsoft.com/office/drawing/2014/main" id="{6803A9A6-11B0-4D63-A70F-F553475B7B94}"/>
              </a:ext>
            </a:extLst>
          </p:cNvPr>
          <p:cNvSpPr/>
          <p:nvPr/>
        </p:nvSpPr>
        <p:spPr>
          <a:xfrm>
            <a:off x="1371600" y="3276600"/>
            <a:ext cx="5381686" cy="369332"/>
          </a:xfrm>
          <a:prstGeom prst="rect">
            <a:avLst/>
          </a:prstGeom>
        </p:spPr>
        <p:txBody>
          <a:bodyPr wrap="square">
            <a:spAutoFit/>
          </a:bodyPr>
          <a:lstStyle/>
          <a:p>
            <a:r>
              <a:rPr lang="en-US" dirty="0">
                <a:solidFill>
                  <a:srgbClr val="000000"/>
                </a:solidFill>
                <a:latin typeface="Calibri" panose="020F0502020204030204" pitchFamily="34" charset="0"/>
              </a:rPr>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859</TotalTime>
  <Words>809</Words>
  <Application>Microsoft Office PowerPoint</Application>
  <PresentationFormat>On-screen Show (4:3)</PresentationFormat>
  <Paragraphs>57</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Constantia</vt:lpstr>
      <vt:lpstr>Times New Roman</vt:lpstr>
      <vt:lpstr>Wingdings 2</vt:lpstr>
      <vt:lpstr>Flow</vt:lpstr>
      <vt:lpstr>   Module Name: Knowledge and Information Management Skills for the Workplace Student Name: Mihail-Bogdan Georgescu Student ID: 1906354 Module Code: BMSW5106 Lecturer Name: Seyed Nasirpourosgoei     </vt:lpstr>
      <vt:lpstr>PowerPoint Presentation</vt:lpstr>
      <vt:lpstr>Introduction </vt:lpstr>
      <vt:lpstr>Findings of John Deere </vt:lpstr>
      <vt:lpstr>Limitations </vt:lpstr>
      <vt:lpstr>Recommendation </vt:lpstr>
      <vt:lpstr>Conclusion </vt:lpstr>
      <vt:lpstr>Reference List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Name: Knowledge and Information Management Skills for the Workplace Student Name: Bogdan Georgescu Student ID: 1906354 Module Code: BMSW5106 Lecturer Name: Seyed Nasirpourosgoei     </dc:title>
  <dc:creator>Bogdan Georgescu</dc:creator>
  <cp:lastModifiedBy>Bogdan Georgescu (1906354)</cp:lastModifiedBy>
  <cp:revision>7</cp:revision>
  <dcterms:created xsi:type="dcterms:W3CDTF">2021-06-14T14:29:36Z</dcterms:created>
  <dcterms:modified xsi:type="dcterms:W3CDTF">2021-07-22T10:40:37Z</dcterms:modified>
</cp:coreProperties>
</file>