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1"/>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58" r:id="rId20"/>
  </p:sldIdLst>
  <p:sldSz cx="18288000" cy="10287000"/>
  <p:notesSz cx="6858000" cy="9144000"/>
  <p:embeddedFontLst>
    <p:embeddedFont>
      <p:font typeface="Prompt" panose="00000500000000000000" pitchFamily="2" charset="-34"/>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9" roundtripDataSignature="AMtx7mhU7Bgsv90+G2f3ROasmKpVf/+GyA=="/>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830600C-45CA-4492-E5D3-32AB2F0667D6}" name="Marianna Florea (2244840)" initials="MF" userId="S::2244840@student.uwtsd.ac.uk::a8d1bc29-3cb4-4a8a-b3a3-83ac24aba74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99F164-D3FE-42C7-97D9-2CF7E7306DFA}" v="2" dt="2026-03-24T13:17:10.3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557" autoAdjust="0"/>
  </p:normalViewPr>
  <p:slideViewPr>
    <p:cSldViewPr snapToGrid="0">
      <p:cViewPr varScale="1">
        <p:scale>
          <a:sx n="43" d="100"/>
          <a:sy n="43" d="100"/>
        </p:scale>
        <p:origin x="740" y="9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36" Type="http://schemas.microsoft.com/office/2018/10/relationships/authors" Targe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nna Florea (2244840)" userId="a8d1bc29-3cb4-4a8a-b3a3-83ac24aba74c" providerId="ADAL" clId="{66CA22DD-165A-425C-949B-021A8B85C705}"/>
    <pc:docChg chg="undo custSel modSld sldOrd">
      <pc:chgData name="Marianna Florea (2244840)" userId="a8d1bc29-3cb4-4a8a-b3a3-83ac24aba74c" providerId="ADAL" clId="{66CA22DD-165A-425C-949B-021A8B85C705}" dt="2026-03-24T13:17:18.824" v="3900" actId="313"/>
      <pc:docMkLst>
        <pc:docMk/>
      </pc:docMkLst>
      <pc:sldChg chg="addSp delSp modSp mod">
        <pc:chgData name="Marianna Florea (2244840)" userId="a8d1bc29-3cb4-4a8a-b3a3-83ac24aba74c" providerId="ADAL" clId="{66CA22DD-165A-425C-949B-021A8B85C705}" dt="2026-03-18T17:12:31.117" v="3859"/>
        <pc:sldMkLst>
          <pc:docMk/>
          <pc:sldMk cId="0" sldId="256"/>
        </pc:sldMkLst>
        <pc:spChg chg="mod">
          <ac:chgData name="Marianna Florea (2244840)" userId="a8d1bc29-3cb4-4a8a-b3a3-83ac24aba74c" providerId="ADAL" clId="{66CA22DD-165A-425C-949B-021A8B85C705}" dt="2026-03-16T09:28:49.377" v="2746" actId="20577"/>
          <ac:spMkLst>
            <pc:docMk/>
            <pc:sldMk cId="0" sldId="256"/>
            <ac:spMk id="85" creationId="{00000000-0000-0000-0000-000000000000}"/>
          </ac:spMkLst>
        </pc:spChg>
        <pc:picChg chg="add mod">
          <ac:chgData name="Marianna Florea (2244840)" userId="a8d1bc29-3cb4-4a8a-b3a3-83ac24aba74c" providerId="ADAL" clId="{66CA22DD-165A-425C-949B-021A8B85C705}" dt="2026-03-18T16:50:13.960" v="3857" actId="14100"/>
          <ac:picMkLst>
            <pc:docMk/>
            <pc:sldMk cId="0" sldId="256"/>
            <ac:picMk id="3" creationId="{F9074735-99FC-12FD-9A37-D9F06E65FC6B}"/>
          </ac:picMkLst>
        </pc:picChg>
      </pc:sldChg>
      <pc:sldChg chg="modSp mod">
        <pc:chgData name="Marianna Florea (2244840)" userId="a8d1bc29-3cb4-4a8a-b3a3-83ac24aba74c" providerId="ADAL" clId="{66CA22DD-165A-425C-949B-021A8B85C705}" dt="2026-03-09T13:38:54.748" v="522" actId="20577"/>
        <pc:sldMkLst>
          <pc:docMk/>
          <pc:sldMk cId="0" sldId="257"/>
        </pc:sldMkLst>
        <pc:spChg chg="mod">
          <ac:chgData name="Marianna Florea (2244840)" userId="a8d1bc29-3cb4-4a8a-b3a3-83ac24aba74c" providerId="ADAL" clId="{66CA22DD-165A-425C-949B-021A8B85C705}" dt="2026-03-09T13:38:54.748" v="522" actId="20577"/>
          <ac:spMkLst>
            <pc:docMk/>
            <pc:sldMk cId="0" sldId="257"/>
            <ac:spMk id="90" creationId="{00000000-0000-0000-0000-000000000000}"/>
          </ac:spMkLst>
        </pc:spChg>
      </pc:sldChg>
      <pc:sldChg chg="addSp delSp modSp mod ord">
        <pc:chgData name="Marianna Florea (2244840)" userId="a8d1bc29-3cb4-4a8a-b3a3-83ac24aba74c" providerId="ADAL" clId="{66CA22DD-165A-425C-949B-021A8B85C705}" dt="2026-03-24T13:17:18.824" v="3900" actId="313"/>
        <pc:sldMkLst>
          <pc:docMk/>
          <pc:sldMk cId="0" sldId="258"/>
        </pc:sldMkLst>
        <pc:spChg chg="add mod">
          <ac:chgData name="Marianna Florea (2244840)" userId="a8d1bc29-3cb4-4a8a-b3a3-83ac24aba74c" providerId="ADAL" clId="{66CA22DD-165A-425C-949B-021A8B85C705}" dt="2026-03-24T13:17:18.824" v="3900" actId="313"/>
          <ac:spMkLst>
            <pc:docMk/>
            <pc:sldMk cId="0" sldId="258"/>
            <ac:spMk id="3" creationId="{AEF60DEE-6E91-E01F-8094-563F1DC34551}"/>
          </ac:spMkLst>
        </pc:spChg>
        <pc:spChg chg="mod">
          <ac:chgData name="Marianna Florea (2244840)" userId="a8d1bc29-3cb4-4a8a-b3a3-83ac24aba74c" providerId="ADAL" clId="{66CA22DD-165A-425C-949B-021A8B85C705}" dt="2026-03-11T09:42:45.799" v="1505" actId="20577"/>
          <ac:spMkLst>
            <pc:docMk/>
            <pc:sldMk cId="0" sldId="258"/>
            <ac:spMk id="98" creationId="{00000000-0000-0000-0000-000000000000}"/>
          </ac:spMkLst>
        </pc:spChg>
        <pc:spChg chg="mod">
          <ac:chgData name="Marianna Florea (2244840)" userId="a8d1bc29-3cb4-4a8a-b3a3-83ac24aba74c" providerId="ADAL" clId="{66CA22DD-165A-425C-949B-021A8B85C705}" dt="2026-03-11T09:42:52.363" v="1506" actId="20577"/>
          <ac:spMkLst>
            <pc:docMk/>
            <pc:sldMk cId="0" sldId="258"/>
            <ac:spMk id="99" creationId="{00000000-0000-0000-0000-000000000000}"/>
          </ac:spMkLst>
        </pc:spChg>
      </pc:sldChg>
      <pc:sldChg chg="addSp delSp modSp mod">
        <pc:chgData name="Marianna Florea (2244840)" userId="a8d1bc29-3cb4-4a8a-b3a3-83ac24aba74c" providerId="ADAL" clId="{66CA22DD-165A-425C-949B-021A8B85C705}" dt="2026-03-11T09:42:29.737" v="1493" actId="20577"/>
        <pc:sldMkLst>
          <pc:docMk/>
          <pc:sldMk cId="0" sldId="259"/>
        </pc:sldMkLst>
        <pc:spChg chg="mod">
          <ac:chgData name="Marianna Florea (2244840)" userId="a8d1bc29-3cb4-4a8a-b3a3-83ac24aba74c" providerId="ADAL" clId="{66CA22DD-165A-425C-949B-021A8B85C705}" dt="2026-03-11T09:42:29.737" v="1493" actId="20577"/>
          <ac:spMkLst>
            <pc:docMk/>
            <pc:sldMk cId="0" sldId="259"/>
            <ac:spMk id="105" creationId="{00000000-0000-0000-0000-000000000000}"/>
          </ac:spMkLst>
        </pc:spChg>
        <pc:spChg chg="mod">
          <ac:chgData name="Marianna Florea (2244840)" userId="a8d1bc29-3cb4-4a8a-b3a3-83ac24aba74c" providerId="ADAL" clId="{66CA22DD-165A-425C-949B-021A8B85C705}" dt="2026-03-11T09:41:05.582" v="1486" actId="20577"/>
          <ac:spMkLst>
            <pc:docMk/>
            <pc:sldMk cId="0" sldId="259"/>
            <ac:spMk id="106" creationId="{00000000-0000-0000-0000-000000000000}"/>
          </ac:spMkLst>
        </pc:spChg>
        <pc:picChg chg="add mod">
          <ac:chgData name="Marianna Florea (2244840)" userId="a8d1bc29-3cb4-4a8a-b3a3-83ac24aba74c" providerId="ADAL" clId="{66CA22DD-165A-425C-949B-021A8B85C705}" dt="2026-03-11T09:30:28.646" v="1300" actId="1076"/>
          <ac:picMkLst>
            <pc:docMk/>
            <pc:sldMk cId="0" sldId="259"/>
            <ac:picMk id="4" creationId="{F91111FC-F126-EC3E-45AF-60484EE3BAA3}"/>
          </ac:picMkLst>
        </pc:picChg>
        <pc:picChg chg="mod">
          <ac:chgData name="Marianna Florea (2244840)" userId="a8d1bc29-3cb4-4a8a-b3a3-83ac24aba74c" providerId="ADAL" clId="{66CA22DD-165A-425C-949B-021A8B85C705}" dt="2026-03-11T09:30:34.439" v="1301" actId="14100"/>
          <ac:picMkLst>
            <pc:docMk/>
            <pc:sldMk cId="0" sldId="259"/>
            <ac:picMk id="107" creationId="{00000000-0000-0000-0000-000000000000}"/>
          </ac:picMkLst>
        </pc:picChg>
      </pc:sldChg>
      <pc:sldChg chg="modSp mod">
        <pc:chgData name="Marianna Florea (2244840)" userId="a8d1bc29-3cb4-4a8a-b3a3-83ac24aba74c" providerId="ADAL" clId="{66CA22DD-165A-425C-949B-021A8B85C705}" dt="2026-03-09T13:46:59.531" v="556" actId="14100"/>
        <pc:sldMkLst>
          <pc:docMk/>
          <pc:sldMk cId="0" sldId="260"/>
        </pc:sldMkLst>
        <pc:spChg chg="mod">
          <ac:chgData name="Marianna Florea (2244840)" userId="a8d1bc29-3cb4-4a8a-b3a3-83ac24aba74c" providerId="ADAL" clId="{66CA22DD-165A-425C-949B-021A8B85C705}" dt="2026-03-09T13:46:59.531" v="556" actId="14100"/>
          <ac:spMkLst>
            <pc:docMk/>
            <pc:sldMk cId="0" sldId="260"/>
            <ac:spMk id="113" creationId="{00000000-0000-0000-0000-000000000000}"/>
          </ac:spMkLst>
        </pc:spChg>
        <pc:picChg chg="mod">
          <ac:chgData name="Marianna Florea (2244840)" userId="a8d1bc29-3cb4-4a8a-b3a3-83ac24aba74c" providerId="ADAL" clId="{66CA22DD-165A-425C-949B-021A8B85C705}" dt="2026-03-09T13:45:46.723" v="532" actId="14100"/>
          <ac:picMkLst>
            <pc:docMk/>
            <pc:sldMk cId="0" sldId="260"/>
            <ac:picMk id="114" creationId="{00000000-0000-0000-0000-000000000000}"/>
          </ac:picMkLst>
        </pc:picChg>
      </pc:sldChg>
      <pc:sldChg chg="modSp mod">
        <pc:chgData name="Marianna Florea (2244840)" userId="a8d1bc29-3cb4-4a8a-b3a3-83ac24aba74c" providerId="ADAL" clId="{66CA22DD-165A-425C-949B-021A8B85C705}" dt="2026-03-13T15:02:05.205" v="2730" actId="207"/>
        <pc:sldMkLst>
          <pc:docMk/>
          <pc:sldMk cId="0" sldId="261"/>
        </pc:sldMkLst>
        <pc:spChg chg="mod">
          <ac:chgData name="Marianna Florea (2244840)" userId="a8d1bc29-3cb4-4a8a-b3a3-83ac24aba74c" providerId="ADAL" clId="{66CA22DD-165A-425C-949B-021A8B85C705}" dt="2026-03-13T15:02:05.205" v="2730" actId="207"/>
          <ac:spMkLst>
            <pc:docMk/>
            <pc:sldMk cId="0" sldId="261"/>
            <ac:spMk id="119" creationId="{00000000-0000-0000-0000-000000000000}"/>
          </ac:spMkLst>
        </pc:spChg>
        <pc:spChg chg="mod">
          <ac:chgData name="Marianna Florea (2244840)" userId="a8d1bc29-3cb4-4a8a-b3a3-83ac24aba74c" providerId="ADAL" clId="{66CA22DD-165A-425C-949B-021A8B85C705}" dt="2026-03-11T11:58:49.129" v="2685" actId="20577"/>
          <ac:spMkLst>
            <pc:docMk/>
            <pc:sldMk cId="0" sldId="261"/>
            <ac:spMk id="120" creationId="{00000000-0000-0000-0000-000000000000}"/>
          </ac:spMkLst>
        </pc:spChg>
        <pc:picChg chg="mod">
          <ac:chgData name="Marianna Florea (2244840)" userId="a8d1bc29-3cb4-4a8a-b3a3-83ac24aba74c" providerId="ADAL" clId="{66CA22DD-165A-425C-949B-021A8B85C705}" dt="2026-03-09T13:47:35.317" v="558" actId="14100"/>
          <ac:picMkLst>
            <pc:docMk/>
            <pc:sldMk cId="0" sldId="261"/>
            <ac:picMk id="121" creationId="{00000000-0000-0000-0000-000000000000}"/>
          </ac:picMkLst>
        </pc:picChg>
      </pc:sldChg>
      <pc:sldChg chg="modSp mod">
        <pc:chgData name="Marianna Florea (2244840)" userId="a8d1bc29-3cb4-4a8a-b3a3-83ac24aba74c" providerId="ADAL" clId="{66CA22DD-165A-425C-949B-021A8B85C705}" dt="2026-03-13T14:03:02.026" v="2695" actId="20577"/>
        <pc:sldMkLst>
          <pc:docMk/>
          <pc:sldMk cId="0" sldId="262"/>
        </pc:sldMkLst>
        <pc:spChg chg="mod">
          <ac:chgData name="Marianna Florea (2244840)" userId="a8d1bc29-3cb4-4a8a-b3a3-83ac24aba74c" providerId="ADAL" clId="{66CA22DD-165A-425C-949B-021A8B85C705}" dt="2026-03-13T14:03:02.026" v="2695" actId="20577"/>
          <ac:spMkLst>
            <pc:docMk/>
            <pc:sldMk cId="0" sldId="262"/>
            <ac:spMk id="126" creationId="{00000000-0000-0000-0000-000000000000}"/>
          </ac:spMkLst>
        </pc:spChg>
        <pc:spChg chg="mod">
          <ac:chgData name="Marianna Florea (2244840)" userId="a8d1bc29-3cb4-4a8a-b3a3-83ac24aba74c" providerId="ADAL" clId="{66CA22DD-165A-425C-949B-021A8B85C705}" dt="2026-03-09T13:52:22.940" v="682" actId="14100"/>
          <ac:spMkLst>
            <pc:docMk/>
            <pc:sldMk cId="0" sldId="262"/>
            <ac:spMk id="127" creationId="{00000000-0000-0000-0000-000000000000}"/>
          </ac:spMkLst>
        </pc:spChg>
        <pc:picChg chg="mod">
          <ac:chgData name="Marianna Florea (2244840)" userId="a8d1bc29-3cb4-4a8a-b3a3-83ac24aba74c" providerId="ADAL" clId="{66CA22DD-165A-425C-949B-021A8B85C705}" dt="2026-03-09T13:51:21.452" v="650" actId="14100"/>
          <ac:picMkLst>
            <pc:docMk/>
            <pc:sldMk cId="0" sldId="262"/>
            <ac:picMk id="128" creationId="{00000000-0000-0000-0000-000000000000}"/>
          </ac:picMkLst>
        </pc:picChg>
      </pc:sldChg>
      <pc:sldChg chg="modSp mod">
        <pc:chgData name="Marianna Florea (2244840)" userId="a8d1bc29-3cb4-4a8a-b3a3-83ac24aba74c" providerId="ADAL" clId="{66CA22DD-165A-425C-949B-021A8B85C705}" dt="2026-03-18T13:35:24.249" v="3710" actId="14100"/>
        <pc:sldMkLst>
          <pc:docMk/>
          <pc:sldMk cId="0" sldId="263"/>
        </pc:sldMkLst>
        <pc:spChg chg="mod">
          <ac:chgData name="Marianna Florea (2244840)" userId="a8d1bc29-3cb4-4a8a-b3a3-83ac24aba74c" providerId="ADAL" clId="{66CA22DD-165A-425C-949B-021A8B85C705}" dt="2026-03-18T13:35:24.249" v="3710" actId="14100"/>
          <ac:spMkLst>
            <pc:docMk/>
            <pc:sldMk cId="0" sldId="263"/>
            <ac:spMk id="133" creationId="{00000000-0000-0000-0000-000000000000}"/>
          </ac:spMkLst>
        </pc:spChg>
        <pc:spChg chg="mod">
          <ac:chgData name="Marianna Florea (2244840)" userId="a8d1bc29-3cb4-4a8a-b3a3-83ac24aba74c" providerId="ADAL" clId="{66CA22DD-165A-425C-949B-021A8B85C705}" dt="2026-03-13T14:05:52.205" v="2698" actId="20577"/>
          <ac:spMkLst>
            <pc:docMk/>
            <pc:sldMk cId="0" sldId="263"/>
            <ac:spMk id="134" creationId="{00000000-0000-0000-0000-000000000000}"/>
          </ac:spMkLst>
        </pc:spChg>
        <pc:picChg chg="mod">
          <ac:chgData name="Marianna Florea (2244840)" userId="a8d1bc29-3cb4-4a8a-b3a3-83ac24aba74c" providerId="ADAL" clId="{66CA22DD-165A-425C-949B-021A8B85C705}" dt="2026-03-09T13:52:57.308" v="683" actId="14100"/>
          <ac:picMkLst>
            <pc:docMk/>
            <pc:sldMk cId="0" sldId="263"/>
            <ac:picMk id="135" creationId="{00000000-0000-0000-0000-000000000000}"/>
          </ac:picMkLst>
        </pc:picChg>
      </pc:sldChg>
      <pc:sldChg chg="modSp mod">
        <pc:chgData name="Marianna Florea (2244840)" userId="a8d1bc29-3cb4-4a8a-b3a3-83ac24aba74c" providerId="ADAL" clId="{66CA22DD-165A-425C-949B-021A8B85C705}" dt="2026-03-13T14:10:48.669" v="2722"/>
        <pc:sldMkLst>
          <pc:docMk/>
          <pc:sldMk cId="0" sldId="264"/>
        </pc:sldMkLst>
        <pc:spChg chg="mod">
          <ac:chgData name="Marianna Florea (2244840)" userId="a8d1bc29-3cb4-4a8a-b3a3-83ac24aba74c" providerId="ADAL" clId="{66CA22DD-165A-425C-949B-021A8B85C705}" dt="2026-03-13T14:10:48.669" v="2722"/>
          <ac:spMkLst>
            <pc:docMk/>
            <pc:sldMk cId="0" sldId="264"/>
            <ac:spMk id="141" creationId="{00000000-0000-0000-0000-000000000000}"/>
          </ac:spMkLst>
        </pc:spChg>
        <pc:picChg chg="mod">
          <ac:chgData name="Marianna Florea (2244840)" userId="a8d1bc29-3cb4-4a8a-b3a3-83ac24aba74c" providerId="ADAL" clId="{66CA22DD-165A-425C-949B-021A8B85C705}" dt="2026-03-09T13:54:35.400" v="717" actId="14100"/>
          <ac:picMkLst>
            <pc:docMk/>
            <pc:sldMk cId="0" sldId="264"/>
            <ac:picMk id="142" creationId="{00000000-0000-0000-0000-000000000000}"/>
          </ac:picMkLst>
        </pc:picChg>
      </pc:sldChg>
      <pc:sldChg chg="addSp delSp modSp mod">
        <pc:chgData name="Marianna Florea (2244840)" userId="a8d1bc29-3cb4-4a8a-b3a3-83ac24aba74c" providerId="ADAL" clId="{66CA22DD-165A-425C-949B-021A8B85C705}" dt="2026-03-18T12:58:15.135" v="3700" actId="20577"/>
        <pc:sldMkLst>
          <pc:docMk/>
          <pc:sldMk cId="0" sldId="265"/>
        </pc:sldMkLst>
        <pc:spChg chg="mod">
          <ac:chgData name="Marianna Florea (2244840)" userId="a8d1bc29-3cb4-4a8a-b3a3-83ac24aba74c" providerId="ADAL" clId="{66CA22DD-165A-425C-949B-021A8B85C705}" dt="2026-03-13T14:18:26.651" v="2725" actId="207"/>
          <ac:spMkLst>
            <pc:docMk/>
            <pc:sldMk cId="0" sldId="265"/>
            <ac:spMk id="147" creationId="{00000000-0000-0000-0000-000000000000}"/>
          </ac:spMkLst>
        </pc:spChg>
        <pc:spChg chg="mod">
          <ac:chgData name="Marianna Florea (2244840)" userId="a8d1bc29-3cb4-4a8a-b3a3-83ac24aba74c" providerId="ADAL" clId="{66CA22DD-165A-425C-949B-021A8B85C705}" dt="2026-03-18T12:58:15.135" v="3700" actId="20577"/>
          <ac:spMkLst>
            <pc:docMk/>
            <pc:sldMk cId="0" sldId="265"/>
            <ac:spMk id="148" creationId="{00000000-0000-0000-0000-000000000000}"/>
          </ac:spMkLst>
        </pc:spChg>
        <pc:picChg chg="add mod">
          <ac:chgData name="Marianna Florea (2244840)" userId="a8d1bc29-3cb4-4a8a-b3a3-83ac24aba74c" providerId="ADAL" clId="{66CA22DD-165A-425C-949B-021A8B85C705}" dt="2026-03-16T16:22:16.793" v="3128" actId="14100"/>
          <ac:picMkLst>
            <pc:docMk/>
            <pc:sldMk cId="0" sldId="265"/>
            <ac:picMk id="3" creationId="{49D82D39-3F50-20C6-D495-B55AE3F75B01}"/>
          </ac:picMkLst>
        </pc:picChg>
        <pc:picChg chg="mod">
          <ac:chgData name="Marianna Florea (2244840)" userId="a8d1bc29-3cb4-4a8a-b3a3-83ac24aba74c" providerId="ADAL" clId="{66CA22DD-165A-425C-949B-021A8B85C705}" dt="2026-03-16T16:22:27.622" v="3129" actId="14100"/>
          <ac:picMkLst>
            <pc:docMk/>
            <pc:sldMk cId="0" sldId="265"/>
            <ac:picMk id="149" creationId="{00000000-0000-0000-0000-000000000000}"/>
          </ac:picMkLst>
        </pc:picChg>
      </pc:sldChg>
      <pc:sldChg chg="modSp mod">
        <pc:chgData name="Marianna Florea (2244840)" userId="a8d1bc29-3cb4-4a8a-b3a3-83ac24aba74c" providerId="ADAL" clId="{66CA22DD-165A-425C-949B-021A8B85C705}" dt="2026-03-09T14:34:33.275" v="755" actId="14100"/>
        <pc:sldMkLst>
          <pc:docMk/>
          <pc:sldMk cId="0" sldId="266"/>
        </pc:sldMkLst>
        <pc:spChg chg="mod">
          <ac:chgData name="Marianna Florea (2244840)" userId="a8d1bc29-3cb4-4a8a-b3a3-83ac24aba74c" providerId="ADAL" clId="{66CA22DD-165A-425C-949B-021A8B85C705}" dt="2026-03-09T14:34:33.275" v="755" actId="14100"/>
          <ac:spMkLst>
            <pc:docMk/>
            <pc:sldMk cId="0" sldId="266"/>
            <ac:spMk id="155" creationId="{00000000-0000-0000-0000-000000000000}"/>
          </ac:spMkLst>
        </pc:spChg>
        <pc:picChg chg="mod">
          <ac:chgData name="Marianna Florea (2244840)" userId="a8d1bc29-3cb4-4a8a-b3a3-83ac24aba74c" providerId="ADAL" clId="{66CA22DD-165A-425C-949B-021A8B85C705}" dt="2026-03-09T14:34:21.825" v="754" actId="14100"/>
          <ac:picMkLst>
            <pc:docMk/>
            <pc:sldMk cId="0" sldId="266"/>
            <ac:picMk id="156" creationId="{00000000-0000-0000-0000-000000000000}"/>
          </ac:picMkLst>
        </pc:picChg>
      </pc:sldChg>
      <pc:sldChg chg="modSp mod">
        <pc:chgData name="Marianna Florea (2244840)" userId="a8d1bc29-3cb4-4a8a-b3a3-83ac24aba74c" providerId="ADAL" clId="{66CA22DD-165A-425C-949B-021A8B85C705}" dt="2026-03-13T14:26:04.991" v="2726" actId="14100"/>
        <pc:sldMkLst>
          <pc:docMk/>
          <pc:sldMk cId="0" sldId="267"/>
        </pc:sldMkLst>
        <pc:spChg chg="mod">
          <ac:chgData name="Marianna Florea (2244840)" userId="a8d1bc29-3cb4-4a8a-b3a3-83ac24aba74c" providerId="ADAL" clId="{66CA22DD-165A-425C-949B-021A8B85C705}" dt="2026-03-13T14:26:04.991" v="2726" actId="14100"/>
          <ac:spMkLst>
            <pc:docMk/>
            <pc:sldMk cId="0" sldId="267"/>
            <ac:spMk id="161" creationId="{00000000-0000-0000-0000-000000000000}"/>
          </ac:spMkLst>
        </pc:spChg>
        <pc:spChg chg="mod">
          <ac:chgData name="Marianna Florea (2244840)" userId="a8d1bc29-3cb4-4a8a-b3a3-83ac24aba74c" providerId="ADAL" clId="{66CA22DD-165A-425C-949B-021A8B85C705}" dt="2026-03-09T14:36:01.832" v="785" actId="14100"/>
          <ac:spMkLst>
            <pc:docMk/>
            <pc:sldMk cId="0" sldId="267"/>
            <ac:spMk id="162" creationId="{00000000-0000-0000-0000-000000000000}"/>
          </ac:spMkLst>
        </pc:spChg>
        <pc:picChg chg="mod">
          <ac:chgData name="Marianna Florea (2244840)" userId="a8d1bc29-3cb4-4a8a-b3a3-83ac24aba74c" providerId="ADAL" clId="{66CA22DD-165A-425C-949B-021A8B85C705}" dt="2026-03-09T14:36:19.182" v="786" actId="14100"/>
          <ac:picMkLst>
            <pc:docMk/>
            <pc:sldMk cId="0" sldId="267"/>
            <ac:picMk id="164" creationId="{00000000-0000-0000-0000-000000000000}"/>
          </ac:picMkLst>
        </pc:picChg>
      </pc:sldChg>
      <pc:sldChg chg="modSp mod">
        <pc:chgData name="Marianna Florea (2244840)" userId="a8d1bc29-3cb4-4a8a-b3a3-83ac24aba74c" providerId="ADAL" clId="{66CA22DD-165A-425C-949B-021A8B85C705}" dt="2026-03-09T14:37:37.642" v="799" actId="14100"/>
        <pc:sldMkLst>
          <pc:docMk/>
          <pc:sldMk cId="0" sldId="268"/>
        </pc:sldMkLst>
        <pc:spChg chg="mod">
          <ac:chgData name="Marianna Florea (2244840)" userId="a8d1bc29-3cb4-4a8a-b3a3-83ac24aba74c" providerId="ADAL" clId="{66CA22DD-165A-425C-949B-021A8B85C705}" dt="2026-03-09T14:37:21.535" v="798" actId="14100"/>
          <ac:spMkLst>
            <pc:docMk/>
            <pc:sldMk cId="0" sldId="268"/>
            <ac:spMk id="170" creationId="{00000000-0000-0000-0000-000000000000}"/>
          </ac:spMkLst>
        </pc:spChg>
        <pc:picChg chg="mod">
          <ac:chgData name="Marianna Florea (2244840)" userId="a8d1bc29-3cb4-4a8a-b3a3-83ac24aba74c" providerId="ADAL" clId="{66CA22DD-165A-425C-949B-021A8B85C705}" dt="2026-03-09T14:37:37.642" v="799" actId="14100"/>
          <ac:picMkLst>
            <pc:docMk/>
            <pc:sldMk cId="0" sldId="268"/>
            <ac:picMk id="171" creationId="{00000000-0000-0000-0000-000000000000}"/>
          </ac:picMkLst>
        </pc:picChg>
      </pc:sldChg>
      <pc:sldChg chg="modSp mod">
        <pc:chgData name="Marianna Florea (2244840)" userId="a8d1bc29-3cb4-4a8a-b3a3-83ac24aba74c" providerId="ADAL" clId="{66CA22DD-165A-425C-949B-021A8B85C705}" dt="2026-03-13T14:31:11.305" v="2728" actId="20577"/>
        <pc:sldMkLst>
          <pc:docMk/>
          <pc:sldMk cId="0" sldId="269"/>
        </pc:sldMkLst>
        <pc:spChg chg="mod">
          <ac:chgData name="Marianna Florea (2244840)" userId="a8d1bc29-3cb4-4a8a-b3a3-83ac24aba74c" providerId="ADAL" clId="{66CA22DD-165A-425C-949B-021A8B85C705}" dt="2026-03-13T14:31:11.305" v="2728" actId="20577"/>
          <ac:spMkLst>
            <pc:docMk/>
            <pc:sldMk cId="0" sldId="269"/>
            <ac:spMk id="177" creationId="{00000000-0000-0000-0000-000000000000}"/>
          </ac:spMkLst>
        </pc:spChg>
      </pc:sldChg>
      <pc:sldChg chg="modSp mod">
        <pc:chgData name="Marianna Florea (2244840)" userId="a8d1bc29-3cb4-4a8a-b3a3-83ac24aba74c" providerId="ADAL" clId="{66CA22DD-165A-425C-949B-021A8B85C705}" dt="2026-03-09T14:40:17.992" v="821" actId="14100"/>
        <pc:sldMkLst>
          <pc:docMk/>
          <pc:sldMk cId="0" sldId="270"/>
        </pc:sldMkLst>
        <pc:spChg chg="mod">
          <ac:chgData name="Marianna Florea (2244840)" userId="a8d1bc29-3cb4-4a8a-b3a3-83ac24aba74c" providerId="ADAL" clId="{66CA22DD-165A-425C-949B-021A8B85C705}" dt="2026-03-09T14:39:35.971" v="819" actId="5793"/>
          <ac:spMkLst>
            <pc:docMk/>
            <pc:sldMk cId="0" sldId="270"/>
            <ac:spMk id="185" creationId="{00000000-0000-0000-0000-000000000000}"/>
          </ac:spMkLst>
        </pc:spChg>
        <pc:picChg chg="mod">
          <ac:chgData name="Marianna Florea (2244840)" userId="a8d1bc29-3cb4-4a8a-b3a3-83ac24aba74c" providerId="ADAL" clId="{66CA22DD-165A-425C-949B-021A8B85C705}" dt="2026-03-09T14:40:17.992" v="821" actId="14100"/>
          <ac:picMkLst>
            <pc:docMk/>
            <pc:sldMk cId="0" sldId="270"/>
            <ac:picMk id="186" creationId="{00000000-0000-0000-0000-000000000000}"/>
          </ac:picMkLst>
        </pc:picChg>
      </pc:sldChg>
      <pc:sldChg chg="modSp mod">
        <pc:chgData name="Marianna Florea (2244840)" userId="a8d1bc29-3cb4-4a8a-b3a3-83ac24aba74c" providerId="ADAL" clId="{66CA22DD-165A-425C-949B-021A8B85C705}" dt="2026-03-11T09:25:38.246" v="1286" actId="14100"/>
        <pc:sldMkLst>
          <pc:docMk/>
          <pc:sldMk cId="0" sldId="271"/>
        </pc:sldMkLst>
        <pc:spChg chg="mod">
          <ac:chgData name="Marianna Florea (2244840)" userId="a8d1bc29-3cb4-4a8a-b3a3-83ac24aba74c" providerId="ADAL" clId="{66CA22DD-165A-425C-949B-021A8B85C705}" dt="2026-03-09T14:41:10.565" v="853" actId="20577"/>
          <ac:spMkLst>
            <pc:docMk/>
            <pc:sldMk cId="0" sldId="271"/>
            <ac:spMk id="192" creationId="{00000000-0000-0000-0000-000000000000}"/>
          </ac:spMkLst>
        </pc:spChg>
        <pc:picChg chg="mod">
          <ac:chgData name="Marianna Florea (2244840)" userId="a8d1bc29-3cb4-4a8a-b3a3-83ac24aba74c" providerId="ADAL" clId="{66CA22DD-165A-425C-949B-021A8B85C705}" dt="2026-03-11T09:25:38.246" v="1286" actId="14100"/>
          <ac:picMkLst>
            <pc:docMk/>
            <pc:sldMk cId="0" sldId="271"/>
            <ac:picMk id="193" creationId="{00000000-0000-0000-0000-000000000000}"/>
          </ac:picMkLst>
        </pc:picChg>
      </pc:sldChg>
      <pc:sldChg chg="modSp mod">
        <pc:chgData name="Marianna Florea (2244840)" userId="a8d1bc29-3cb4-4a8a-b3a3-83ac24aba74c" providerId="ADAL" clId="{66CA22DD-165A-425C-949B-021A8B85C705}" dt="2026-03-09T14:42:35.621" v="868" actId="5793"/>
        <pc:sldMkLst>
          <pc:docMk/>
          <pc:sldMk cId="0" sldId="272"/>
        </pc:sldMkLst>
        <pc:spChg chg="mod">
          <ac:chgData name="Marianna Florea (2244840)" userId="a8d1bc29-3cb4-4a8a-b3a3-83ac24aba74c" providerId="ADAL" clId="{66CA22DD-165A-425C-949B-021A8B85C705}" dt="2026-03-09T14:42:35.621" v="868" actId="5793"/>
          <ac:spMkLst>
            <pc:docMk/>
            <pc:sldMk cId="0" sldId="272"/>
            <ac:spMk id="199" creationId="{00000000-0000-0000-0000-000000000000}"/>
          </ac:spMkLst>
        </pc:spChg>
      </pc:sldChg>
      <pc:sldChg chg="modSp mod">
        <pc:chgData name="Marianna Florea (2244840)" userId="a8d1bc29-3cb4-4a8a-b3a3-83ac24aba74c" providerId="ADAL" clId="{66CA22DD-165A-425C-949B-021A8B85C705}" dt="2026-03-09T14:43:38.197" v="871" actId="14100"/>
        <pc:sldMkLst>
          <pc:docMk/>
          <pc:sldMk cId="0" sldId="273"/>
        </pc:sldMkLst>
        <pc:spChg chg="mod">
          <ac:chgData name="Marianna Florea (2244840)" userId="a8d1bc29-3cb4-4a8a-b3a3-83ac24aba74c" providerId="ADAL" clId="{66CA22DD-165A-425C-949B-021A8B85C705}" dt="2026-03-09T14:43:19.742" v="869" actId="14100"/>
          <ac:spMkLst>
            <pc:docMk/>
            <pc:sldMk cId="0" sldId="273"/>
            <ac:spMk id="206" creationId="{00000000-0000-0000-0000-000000000000}"/>
          </ac:spMkLst>
        </pc:spChg>
        <pc:picChg chg="mod">
          <ac:chgData name="Marianna Florea (2244840)" userId="a8d1bc29-3cb4-4a8a-b3a3-83ac24aba74c" providerId="ADAL" clId="{66CA22DD-165A-425C-949B-021A8B85C705}" dt="2026-03-09T14:43:38.197" v="871" actId="14100"/>
          <ac:picMkLst>
            <pc:docMk/>
            <pc:sldMk cId="0" sldId="273"/>
            <ac:picMk id="207" creationId="{00000000-0000-0000-0000-000000000000}"/>
          </ac:picMkLst>
        </pc:picChg>
      </pc:sldChg>
      <pc:sldChg chg="modSp mod">
        <pc:chgData name="Marianna Florea (2244840)" userId="a8d1bc29-3cb4-4a8a-b3a3-83ac24aba74c" providerId="ADAL" clId="{66CA22DD-165A-425C-949B-021A8B85C705}" dt="2026-03-24T13:14:17.155" v="3887" actId="20577"/>
        <pc:sldMkLst>
          <pc:docMk/>
          <pc:sldMk cId="0" sldId="274"/>
        </pc:sldMkLst>
        <pc:spChg chg="mod">
          <ac:chgData name="Marianna Florea (2244840)" userId="a8d1bc29-3cb4-4a8a-b3a3-83ac24aba74c" providerId="ADAL" clId="{66CA22DD-165A-425C-949B-021A8B85C705}" dt="2026-03-24T13:14:17.155" v="3887" actId="20577"/>
          <ac:spMkLst>
            <pc:docMk/>
            <pc:sldMk cId="0" sldId="274"/>
            <ac:spMk id="21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8" Type="http://schemas.openxmlformats.org/officeDocument/2006/relationships/hyperlink" Target="https://doi.org/10.1080/09540261.2020.1845125" TargetMode="External"/><Relationship Id="rId13" Type="http://schemas.openxmlformats.org/officeDocument/2006/relationships/hyperlink" Target="https://pmc.ncbi.nlm.nih.gov/articles/PMC8555479/" TargetMode="External"/><Relationship Id="rId18" Type="http://schemas.openxmlformats.org/officeDocument/2006/relationships/hyperlink" Target="https://www.ons.gov.uk/peoplepopulationandcommunity/healthandsocialcare/healthinequalities/bulletins/healthstatelifeexpectanciesbyindexofmultipledeprivationimd/2017to2019" TargetMode="External"/><Relationship Id="rId26" Type="http://schemas.openxmlformats.org/officeDocument/2006/relationships/hyperlink" Target="https://www.who.int/about/governance/constitution" TargetMode="External"/><Relationship Id="rId3" Type="http://schemas.openxmlformats.org/officeDocument/2006/relationships/hyperlink" Target="https://link.springer.com/chapter/10.1007/978-3-030-11899-0_1" TargetMode="External"/><Relationship Id="rId21" Type="http://schemas.openxmlformats.org/officeDocument/2006/relationships/hyperlink" Target="https://doi.org/10.3390/su11247158" TargetMode="External"/><Relationship Id="rId7" Type="http://schemas.openxmlformats.org/officeDocument/2006/relationships/hyperlink" Target="https://doi.org/10.1111/hsc.12976" TargetMode="External"/><Relationship Id="rId12" Type="http://schemas.openxmlformats.org/officeDocument/2006/relationships/hyperlink" Target="https://www.mentalhealth.org.uk/explore-mental-health/mental-health-statistics/investment-mental-health-research-statistics" TargetMode="External"/><Relationship Id="rId17" Type="http://schemas.openxmlformats.org/officeDocument/2006/relationships/hyperlink" Target="https://digital.nhs.uk/data-and-information/publications/statistical/nhs-talking-therapies-monthly-statistics-including-employment-advisors" TargetMode="External"/><Relationship Id="rId25" Type="http://schemas.openxmlformats.org/officeDocument/2006/relationships/hyperlink" Target="https://www.undp.org/sustainable-development-goals/good-health" TargetMode="External"/><Relationship Id="rId2" Type="http://schemas.openxmlformats.org/officeDocument/2006/relationships/slide" Target="../slides/slide18.xml"/><Relationship Id="rId16" Type="http://schemas.openxmlformats.org/officeDocument/2006/relationships/hyperlink" Target="https://www.england.nhs.uk/about/equality/equality-hub/national-healthcare-inequalities-improvement-programme/core20plus5/core20plus5-cyp/" TargetMode="External"/><Relationship Id="rId20" Type="http://schemas.openxmlformats.org/officeDocument/2006/relationships/hyperlink" Target="https://link.springer.com/article/10.1007/s40501-019-00181-z" TargetMode="External"/><Relationship Id="rId1" Type="http://schemas.openxmlformats.org/officeDocument/2006/relationships/notesMaster" Target="../notesMasters/notesMaster1.xml"/><Relationship Id="rId6" Type="http://schemas.openxmlformats.org/officeDocument/2006/relationships/hyperlink" Target="https://doi.org/10.1016/j.socscimed.2020.113363" TargetMode="External"/><Relationship Id="rId11" Type="http://schemas.openxmlformats.org/officeDocument/2006/relationships/hyperlink" Target="https://doi.org/10.1177/1089268019880886" TargetMode="External"/><Relationship Id="rId24" Type="http://schemas.openxmlformats.org/officeDocument/2006/relationships/hyperlink" Target="https://www.health.org.uk/reports-and-analysis/analysis/investing-in-the-public-health-grant#:~:text=The%20public%20health%20grant%20has,and%20children's%20services%20(25%25)" TargetMode="External"/><Relationship Id="rId5" Type="http://schemas.openxmlformats.org/officeDocument/2006/relationships/hyperlink" Target="https://www.ncbi.nlm.nih.gov/books/NBK619590/" TargetMode="External"/><Relationship Id="rId15" Type="http://schemas.openxmlformats.org/officeDocument/2006/relationships/hyperlink" Target="https://www.nhs.uk/social-care-and-support/care-services-equipment-and-care-homes/care-and-support-you-can-get-for-free/" TargetMode="External"/><Relationship Id="rId23" Type="http://schemas.openxmlformats.org/officeDocument/2006/relationships/hyperlink" Target="https://www.theguardian.com/society/2022/mar/03/staffing-crisis-deepens-in-nhs-england-with-110000-posts-unfilled" TargetMode="External"/><Relationship Id="rId10" Type="http://schemas.openxmlformats.org/officeDocument/2006/relationships/hyperlink" Target="https://doi.org/10.4103/0970-0218.94009" TargetMode="External"/><Relationship Id="rId19" Type="http://schemas.openxmlformats.org/officeDocument/2006/relationships/hyperlink" Target="https://doi.org/10.59249/cptg1770" TargetMode="External"/><Relationship Id="rId4" Type="http://schemas.openxmlformats.org/officeDocument/2006/relationships/hyperlink" Target="https://pmc.ncbi.nlm.nih.gov/articles/PMC10327462/" TargetMode="External"/><Relationship Id="rId9" Type="http://schemas.openxmlformats.org/officeDocument/2006/relationships/hyperlink" Target="https://doi.org/10.1136/bmjgh-2025-021623" TargetMode="External"/><Relationship Id="rId14" Type="http://schemas.openxmlformats.org/officeDocument/2006/relationships/hyperlink" Target="https://www.nhs.uk/tests-and-treatments/nhs-health-check/" TargetMode="External"/><Relationship Id="rId22" Type="http://schemas.openxmlformats.org/officeDocument/2006/relationships/hyperlink" Target="https://eveappeal.org.uk/get-involved/workplace-wellbeing-programme/" TargetMode="External"/><Relationship Id="rId27" Type="http://schemas.openxmlformats.org/officeDocument/2006/relationships/hyperlink" Target="https://mental.jmir.org/2022/8/e38600/"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Introduction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Health as defined by the World Health Organization (WHO) is a state of where the human body is physically, mentally and socially fit and not just a state without disease (World Health Organization, 2026). Wellbeing takes this idea forward to encompass psychological fulfilment, quality of life and social connectedness. The notion of sustainable development, which is a component of the United Nations Sustainable Development Goals, particularly SDG 3 (Good Health and Well-being), focuses on the fulfillment of current health demands without prejudice to the future generations (UNDP, 2026). These ideas are quite inseparable but due to the financial, structural and governance issues, they are not fully incorporated in their operations. Thus, this presentation will critically evaluate the integration of health, well-being and sustainable development in the health and social care in the UK.</a:t>
            </a:r>
            <a:endParaRPr/>
          </a:p>
        </p:txBody>
      </p:sp>
      <p:sp>
        <p:nvSpPr>
          <p:cNvPr id="88" name="Google Shape;88;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3c06a21674e_0_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US" sz="1200" b="1">
                <a:solidFill>
                  <a:schemeClr val="dk1"/>
                </a:solidFill>
                <a:latin typeface="Times New Roman"/>
                <a:ea typeface="Times New Roman"/>
                <a:cs typeface="Times New Roman"/>
                <a:sym typeface="Times New Roman"/>
              </a:rPr>
              <a:t>Well-being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Well-being is defined as the holistic approach which denotes the ability of an individual to function well in terms of positive emotion, satisfaction, and manage stress to enhance their physical, mental and social state (Martela and Sheldon, 2019). Well-being is not only concerned about clinical health but also about subjective and related aspects of life. Hedonic well-being is significantly based on happiness and life satisfaction but eudaimonic wellbeing revolves around meaning, autonomy and purpose (Martela and Sheldon, 2019). The current policy in the UK considered mental health and community resilience in the well-being policies. It is worth mentioning that in the UK the leading 21% of the total disease burden is attributed to mental health conditions (Mental Health Foundation, 2026), which is essential to their systemic importance. Similarly, the past models discounted the social and psychological aspects. However, the modern models incorporate emotional sustainability and social connectedness as critical factors of population health and service efficiency.</a:t>
            </a:r>
            <a:endParaRPr sz="1200" b="1">
              <a:solidFill>
                <a:schemeClr val="dk1"/>
              </a:solidFill>
              <a:latin typeface="Times New Roman"/>
              <a:ea typeface="Times New Roman"/>
              <a:cs typeface="Times New Roman"/>
              <a:sym typeface="Times New Roman"/>
            </a:endParaRPr>
          </a:p>
        </p:txBody>
      </p:sp>
      <p:sp>
        <p:nvSpPr>
          <p:cNvPr id="103" name="Google Shape;103;g3c06a21674e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3c06a21674e_0_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US" sz="1200" b="1">
                <a:solidFill>
                  <a:schemeClr val="dk1"/>
                </a:solidFill>
                <a:latin typeface="Times New Roman"/>
                <a:ea typeface="Times New Roman"/>
                <a:cs typeface="Times New Roman"/>
                <a:sym typeface="Times New Roman"/>
              </a:rPr>
              <a:t>Sustainable Development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Sustainable development on the other hand is regarded as the development approach which are initiatives to meet the needs of the current state without compromising the ability of the future generation to station their wants and needs (Shi </a:t>
            </a:r>
            <a:r>
              <a:rPr lang="en-US" sz="1200" i="1">
                <a:solidFill>
                  <a:schemeClr val="dk1"/>
                </a:solidFill>
                <a:latin typeface="Times New Roman"/>
                <a:ea typeface="Times New Roman"/>
                <a:cs typeface="Times New Roman"/>
                <a:sym typeface="Times New Roman"/>
              </a:rPr>
              <a:t>et al.,</a:t>
            </a:r>
            <a:r>
              <a:rPr lang="en-US" sz="1200">
                <a:solidFill>
                  <a:schemeClr val="dk1"/>
                </a:solidFill>
                <a:latin typeface="Times New Roman"/>
                <a:ea typeface="Times New Roman"/>
                <a:cs typeface="Times New Roman"/>
                <a:sym typeface="Times New Roman"/>
              </a:rPr>
              <a:t> 2019). In the World Commission on Environment and Development report (1987), sustainable development was described as achieving the current needs without prejudice to the future generations (Shi </a:t>
            </a:r>
            <a:r>
              <a:rPr lang="en-US" sz="1200" i="1">
                <a:solidFill>
                  <a:schemeClr val="dk1"/>
                </a:solidFill>
                <a:latin typeface="Times New Roman"/>
                <a:ea typeface="Times New Roman"/>
                <a:cs typeface="Times New Roman"/>
                <a:sym typeface="Times New Roman"/>
              </a:rPr>
              <a:t>et al.,</a:t>
            </a:r>
            <a:r>
              <a:rPr lang="en-US" sz="1200">
                <a:solidFill>
                  <a:schemeClr val="dk1"/>
                </a:solidFill>
                <a:latin typeface="Times New Roman"/>
                <a:ea typeface="Times New Roman"/>
                <a:cs typeface="Times New Roman"/>
                <a:sym typeface="Times New Roman"/>
              </a:rPr>
              <a:t> 2019). Sustainable development is based on three pillars which are independent such as environmental protection, economic viability and social equity. Under the United Nations Sustainable Development Goals, SDG 3 (Good Health and Well-being) makes a direct connection between health and sustainable development (UNDP, 2026). Previously dominant growth-oriented models focused on economic growth; new models are based on systems thinking because health outcomes are determined by environmental stability, and lower social inequality.</a:t>
            </a:r>
            <a:endParaRPr sz="1200" b="1">
              <a:solidFill>
                <a:schemeClr val="dk1"/>
              </a:solidFill>
              <a:latin typeface="Times New Roman"/>
              <a:ea typeface="Times New Roman"/>
              <a:cs typeface="Times New Roman"/>
              <a:sym typeface="Times New Roman"/>
            </a:endParaRPr>
          </a:p>
        </p:txBody>
      </p:sp>
      <p:sp>
        <p:nvSpPr>
          <p:cNvPr id="110" name="Google Shape;110;g3c06a21674e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3c559c275fa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US" sz="1200" b="1">
                <a:solidFill>
                  <a:schemeClr val="dk1"/>
                </a:solidFill>
                <a:latin typeface="Times New Roman"/>
                <a:ea typeface="Times New Roman"/>
                <a:cs typeface="Times New Roman"/>
                <a:sym typeface="Times New Roman"/>
              </a:rPr>
              <a:t>Relevance</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US" sz="1200" b="1">
                <a:solidFill>
                  <a:schemeClr val="dk1"/>
                </a:solidFill>
                <a:latin typeface="Times New Roman"/>
                <a:ea typeface="Times New Roman"/>
                <a:cs typeface="Times New Roman"/>
                <a:sym typeface="Times New Roman"/>
              </a:rPr>
              <a:t>Growing importance of the concepts in modern healthcare policies and practices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US" sz="1200">
                <a:solidFill>
                  <a:schemeClr val="dk1"/>
                </a:solidFill>
                <a:latin typeface="Times New Roman"/>
                <a:ea typeface="Times New Roman"/>
                <a:cs typeface="Times New Roman"/>
                <a:sym typeface="Times New Roman"/>
              </a:rPr>
              <a:t>Health, wellbeing and sustainable development are the vital concepts which are important in the modern healthcare policies and practices which aligns with the WHOs Sustainable development goal. SDG 3 is the main focus of WHO as it is prioritising on developing health and wellbeing by developing accessible health and social care sectors and improving sustainable healthcare practices in terms of environment protection and resilient workforce (UNDP, 2026). Also, it is highly important due to the ongoing need of developing integrated healthcare policies to ensure that the care services are reached to the vulnerable groups along with the emphasis of preventing illnesses to developing sustainable living for all the communities (‌Kshatriya </a:t>
            </a:r>
            <a:r>
              <a:rPr lang="en-US" sz="1200" i="1">
                <a:solidFill>
                  <a:schemeClr val="dk1"/>
                </a:solidFill>
                <a:latin typeface="Times New Roman"/>
                <a:ea typeface="Times New Roman"/>
                <a:cs typeface="Times New Roman"/>
                <a:sym typeface="Times New Roman"/>
              </a:rPr>
              <a:t>et al., </a:t>
            </a:r>
            <a:r>
              <a:rPr lang="en-US" sz="1200">
                <a:solidFill>
                  <a:schemeClr val="dk1"/>
                </a:solidFill>
                <a:latin typeface="Times New Roman"/>
                <a:ea typeface="Times New Roman"/>
                <a:cs typeface="Times New Roman"/>
                <a:sym typeface="Times New Roman"/>
              </a:rPr>
              <a:t>2026).</a:t>
            </a:r>
            <a:endParaRPr sz="1200" b="1">
              <a:solidFill>
                <a:schemeClr val="dk1"/>
              </a:solidFill>
              <a:latin typeface="Times New Roman"/>
              <a:ea typeface="Times New Roman"/>
              <a:cs typeface="Times New Roman"/>
              <a:sym typeface="Times New Roman"/>
            </a:endParaRPr>
          </a:p>
        </p:txBody>
      </p:sp>
      <p:sp>
        <p:nvSpPr>
          <p:cNvPr id="117" name="Google Shape;117;g3c559c275f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3c559c275fa_0_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SzPts val="1100"/>
              <a:buNone/>
            </a:pPr>
            <a:r>
              <a:rPr lang="en-US" sz="1200" b="1">
                <a:solidFill>
                  <a:schemeClr val="dk1"/>
                </a:solidFill>
                <a:latin typeface="Times New Roman"/>
                <a:ea typeface="Times New Roman"/>
                <a:cs typeface="Times New Roman"/>
                <a:sym typeface="Times New Roman"/>
              </a:rPr>
              <a:t>Integration of health and wellbeing approaches</a:t>
            </a:r>
            <a:endParaRPr sz="1200" b="1">
              <a:solidFill>
                <a:schemeClr val="dk1"/>
              </a:solidFill>
              <a:latin typeface="Times New Roman"/>
              <a:ea typeface="Times New Roman"/>
              <a:cs typeface="Times New Roman"/>
              <a:sym typeface="Times New Roman"/>
            </a:endParaRPr>
          </a:p>
          <a:p>
            <a:pPr marL="0" lvl="0" indent="0" algn="just" rtl="0">
              <a:lnSpc>
                <a:spcPct val="115000"/>
              </a:lnSpc>
              <a:spcBef>
                <a:spcPts val="0"/>
              </a:spcBef>
              <a:spcAft>
                <a:spcPts val="0"/>
              </a:spcAft>
              <a:buSzPts val="1100"/>
              <a:buNone/>
            </a:pPr>
            <a:r>
              <a:rPr lang="en-US" sz="1200" b="1">
                <a:solidFill>
                  <a:schemeClr val="dk1"/>
                </a:solidFill>
                <a:latin typeface="Times New Roman"/>
                <a:ea typeface="Times New Roman"/>
                <a:cs typeface="Times New Roman"/>
                <a:sym typeface="Times New Roman"/>
              </a:rPr>
              <a:t>The importance of integration of holistic health and wellbeing approaches in healthcare</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US" sz="1200">
                <a:solidFill>
                  <a:schemeClr val="dk1"/>
                </a:solidFill>
                <a:latin typeface="Times New Roman"/>
                <a:ea typeface="Times New Roman"/>
                <a:cs typeface="Times New Roman"/>
                <a:sym typeface="Times New Roman"/>
              </a:rPr>
              <a:t>The development of holistic health and wellbeing initiatives within healthcare is significant  as it has the main role in gaining improved health outcomes for patients (Prabakar, 2024). The holistic approach emphasises on developing the care plan which is not only focused on addressing the physical illness but also in meeting the mental, emotional and social needs of the patients leading to the development of compassionate care service delivery. Apart from this it promotes active participation of the patients in their healing journey and treatment plan which helps in promoting long-term health and wellbeing.</a:t>
            </a:r>
            <a:endParaRPr sz="1200" b="1">
              <a:solidFill>
                <a:schemeClr val="dk1"/>
              </a:solidFill>
              <a:latin typeface="Times New Roman"/>
              <a:ea typeface="Times New Roman"/>
              <a:cs typeface="Times New Roman"/>
              <a:sym typeface="Times New Roman"/>
            </a:endParaRPr>
          </a:p>
        </p:txBody>
      </p:sp>
      <p:sp>
        <p:nvSpPr>
          <p:cNvPr id="124" name="Google Shape;124;g3c559c275fa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3c559c275fa_0_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US" sz="1200" b="1">
                <a:solidFill>
                  <a:schemeClr val="dk1"/>
                </a:solidFill>
                <a:latin typeface="Times New Roman"/>
                <a:ea typeface="Times New Roman"/>
                <a:cs typeface="Times New Roman"/>
                <a:sym typeface="Times New Roman"/>
              </a:rPr>
              <a:t>Examples of approaches for integrated care and the advantages of integration in health</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US" sz="1200">
                <a:solidFill>
                  <a:schemeClr val="dk1"/>
                </a:solidFill>
                <a:latin typeface="Times New Roman"/>
                <a:ea typeface="Times New Roman"/>
                <a:cs typeface="Times New Roman"/>
                <a:sym typeface="Times New Roman"/>
              </a:rPr>
              <a:t>The Health in All Policies (HiAP) framework, advocated by the World Health Organization, is a sign of the social determinants approach, as it entrenches health concerns in all sectors, including housing, transport and education (Amdam, 2024). It uses the biopsychosocial model which has operationalised the fact that population health is not only determined by healthcare intervention but also structural conditions. By definition, this trans-sectoral partnership enhances prevention, equity and sustainability. Political coordination and interdepartmental accountability however, are very much inconsistent in implementation. Health in All Policies has no guarantee of becoming structurally transformative without binding governance structures or fund ringfencing, so that it will only be aspirational.</a:t>
            </a:r>
            <a:endParaRPr sz="1200" b="1">
              <a:solidFill>
                <a:schemeClr val="dk1"/>
              </a:solidFill>
              <a:latin typeface="Times New Roman"/>
              <a:ea typeface="Times New Roman"/>
              <a:cs typeface="Times New Roman"/>
              <a:sym typeface="Times New Roman"/>
            </a:endParaRPr>
          </a:p>
        </p:txBody>
      </p:sp>
      <p:sp>
        <p:nvSpPr>
          <p:cNvPr id="131" name="Google Shape;131;g3c559c275fa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3c06a21674e_0_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Theoretical Perspectives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US" sz="1200" b="1">
                <a:solidFill>
                  <a:schemeClr val="dk1"/>
                </a:solidFill>
                <a:latin typeface="Times New Roman"/>
                <a:ea typeface="Times New Roman"/>
                <a:cs typeface="Times New Roman"/>
                <a:sym typeface="Times New Roman"/>
              </a:rPr>
              <a:t>The biopsychosocial approaches to health and well-being</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Biopsychosocial Model, developed by George L. Engel, is a combination of </a:t>
            </a:r>
            <a:r>
              <a:rPr lang="en-US" sz="1200" b="1">
                <a:solidFill>
                  <a:schemeClr val="dk1"/>
                </a:solidFill>
                <a:latin typeface="Times New Roman"/>
                <a:ea typeface="Times New Roman"/>
                <a:cs typeface="Times New Roman"/>
                <a:sym typeface="Times New Roman"/>
              </a:rPr>
              <a:t>biological, psychological, and social aspects </a:t>
            </a:r>
            <a:r>
              <a:rPr lang="en-US" sz="1200">
                <a:solidFill>
                  <a:schemeClr val="dk1"/>
                </a:solidFill>
                <a:latin typeface="Times New Roman"/>
                <a:ea typeface="Times New Roman"/>
                <a:cs typeface="Times New Roman"/>
                <a:sym typeface="Times New Roman"/>
              </a:rPr>
              <a:t>of illness (Bolton and Gillett, 2019). The Biopsychosocial Model resonates well with the current wellbeing models by acknowledging the importance of mental health, lifestyle and social context as part of care. It promotes patient-centred practice, multidisciplinary and holistic evaluation. However, the application of this model in practice is associated with a long period of consultation, coordination between sectors, and long-term funding (Bolton and Gillett, 2019). Implementation in resource constrained systems may not be consistent. It is conceptually better than purely biomedical approaches but its success can be impacted by the structural investment and workforce capacity; which is quite uneven in the UK health and social care.</a:t>
            </a:r>
            <a:endParaRPr sz="1200" b="1">
              <a:solidFill>
                <a:schemeClr val="dk1"/>
              </a:solidFill>
              <a:latin typeface="Times New Roman"/>
              <a:ea typeface="Times New Roman"/>
              <a:cs typeface="Times New Roman"/>
              <a:sym typeface="Times New Roman"/>
            </a:endParaRPr>
          </a:p>
        </p:txBody>
      </p:sp>
      <p:sp>
        <p:nvSpPr>
          <p:cNvPr id="138" name="Google Shape;138;g3c06a21674e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3c06a21674e_0_2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100"/>
              <a:buNone/>
            </a:pPr>
            <a:r>
              <a:rPr lang="en-US" sz="1200" b="1">
                <a:solidFill>
                  <a:schemeClr val="dk1"/>
                </a:solidFill>
                <a:latin typeface="Times New Roman"/>
                <a:ea typeface="Times New Roman"/>
                <a:cs typeface="Times New Roman"/>
                <a:sym typeface="Times New Roman"/>
              </a:rPr>
              <a:t>Policy and Governance</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US" sz="1200" b="1">
                <a:solidFill>
                  <a:schemeClr val="dk1"/>
                </a:solidFill>
                <a:latin typeface="Times New Roman"/>
                <a:ea typeface="Times New Roman"/>
                <a:cs typeface="Times New Roman"/>
                <a:sym typeface="Times New Roman"/>
              </a:rPr>
              <a:t>Policies supporting holistic health</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holistic health policy focuses on the aspect of physical and mental care and adopts the “whole system approach" for improving overall public health across communities (Kumar and Preetha, 2012). The </a:t>
            </a:r>
            <a:r>
              <a:rPr lang="en-US" sz="1200" b="1">
                <a:solidFill>
                  <a:schemeClr val="dk1"/>
                </a:solidFill>
                <a:latin typeface="Times New Roman"/>
                <a:ea typeface="Times New Roman"/>
                <a:cs typeface="Times New Roman"/>
                <a:sym typeface="Times New Roman"/>
              </a:rPr>
              <a:t>preventive care</a:t>
            </a:r>
            <a:r>
              <a:rPr lang="en-US" sz="1200">
                <a:solidFill>
                  <a:schemeClr val="dk1"/>
                </a:solidFill>
                <a:latin typeface="Times New Roman"/>
                <a:ea typeface="Times New Roman"/>
                <a:cs typeface="Times New Roman"/>
                <a:sym typeface="Times New Roman"/>
              </a:rPr>
              <a:t> policies of the UK are guided by the NHS Prevention policy like the “Health Check” initiative (NHS, 2023). This program provides the facility for the adults aged 45 to 74 years old to get checkup facilities for their pre-existing health condition from the local GP or council every 5 years (NHS, 2023). This holistic framework helps in diagnosing early health problems like heart disease, diabetes, stroke or others which helps in preventing its worsened complications beforehand. The mental health initiatives includes programmes like “NHS Talking Therapies" which has been developed for supporting individuals in overcoming depression, eating disorders, PTSD, anxiety and other related mental health issues through counselling, guided self-help and so on (NHS Digital, 2026). This service has been used by 1.3 million individuals as of 2023 (NHS Digital, 2026).</a:t>
            </a:r>
            <a:endParaRPr sz="1200" b="1">
              <a:solidFill>
                <a:schemeClr val="dk1"/>
              </a:solidFill>
              <a:latin typeface="Times New Roman"/>
              <a:ea typeface="Times New Roman"/>
              <a:cs typeface="Times New Roman"/>
              <a:sym typeface="Times New Roman"/>
            </a:endParaRPr>
          </a:p>
        </p:txBody>
      </p:sp>
      <p:sp>
        <p:nvSpPr>
          <p:cNvPr id="145" name="Google Shape;145;g3c06a21674e_0_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g3c559c275fa_0_2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US" sz="1200" b="1">
                <a:solidFill>
                  <a:schemeClr val="dk1"/>
                </a:solidFill>
                <a:latin typeface="Times New Roman"/>
                <a:ea typeface="Times New Roman"/>
                <a:cs typeface="Times New Roman"/>
                <a:sym typeface="Times New Roman"/>
              </a:rPr>
              <a:t>Challenges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US" sz="1200">
                <a:solidFill>
                  <a:schemeClr val="dk1"/>
                </a:solidFill>
                <a:latin typeface="Times New Roman"/>
                <a:ea typeface="Times New Roman"/>
                <a:cs typeface="Times New Roman"/>
                <a:sym typeface="Times New Roman"/>
              </a:rPr>
              <a:t>The key challenge which is faced by healthcare for embedding holistic care includes </a:t>
            </a:r>
            <a:r>
              <a:rPr lang="en-US" sz="1200" b="1">
                <a:solidFill>
                  <a:schemeClr val="dk1"/>
                </a:solidFill>
                <a:latin typeface="Times New Roman"/>
                <a:ea typeface="Times New Roman"/>
                <a:cs typeface="Times New Roman"/>
                <a:sym typeface="Times New Roman"/>
              </a:rPr>
              <a:t>regulatory barriers</a:t>
            </a:r>
            <a:r>
              <a:rPr lang="en-US" sz="1200">
                <a:solidFill>
                  <a:schemeClr val="dk1"/>
                </a:solidFill>
                <a:latin typeface="Times New Roman"/>
                <a:ea typeface="Times New Roman"/>
                <a:cs typeface="Times New Roman"/>
                <a:sym typeface="Times New Roman"/>
              </a:rPr>
              <a:t>. The UK healthcare governance is fragmented due to which the implementation of integrated policies for developing holistic care are not possible </a:t>
            </a:r>
            <a:r>
              <a:rPr lang="en-US" sz="1200">
                <a:solidFill>
                  <a:schemeClr val="dk1"/>
                </a:solidFill>
                <a:highlight>
                  <a:srgbClr val="FFFFFF"/>
                </a:highlight>
                <a:latin typeface="Times New Roman"/>
                <a:ea typeface="Times New Roman"/>
                <a:cs typeface="Times New Roman"/>
                <a:sym typeface="Times New Roman"/>
              </a:rPr>
              <a:t>(Hogarth and Löblová, 2022)</a:t>
            </a:r>
            <a:r>
              <a:rPr lang="en-US" sz="1200">
                <a:solidFill>
                  <a:schemeClr val="dk1"/>
                </a:solidFill>
                <a:latin typeface="Times New Roman"/>
                <a:ea typeface="Times New Roman"/>
                <a:cs typeface="Times New Roman"/>
                <a:sym typeface="Times New Roman"/>
              </a:rPr>
              <a:t>. </a:t>
            </a:r>
            <a:r>
              <a:rPr lang="en-US" sz="1200" b="1">
                <a:solidFill>
                  <a:schemeClr val="dk1"/>
                </a:solidFill>
                <a:latin typeface="Times New Roman"/>
                <a:ea typeface="Times New Roman"/>
                <a:cs typeface="Times New Roman"/>
                <a:sym typeface="Times New Roman"/>
              </a:rPr>
              <a:t>Funding barriers</a:t>
            </a:r>
            <a:r>
              <a:rPr lang="en-US" sz="1200">
                <a:solidFill>
                  <a:schemeClr val="dk1"/>
                </a:solidFill>
                <a:latin typeface="Times New Roman"/>
                <a:ea typeface="Times New Roman"/>
                <a:cs typeface="Times New Roman"/>
                <a:sym typeface="Times New Roman"/>
              </a:rPr>
              <a:t> like the cuts in public health grants by 26% across the UK are hindering the successful implementation of holistic care services (The Health Foundation, 2023).</a:t>
            </a:r>
            <a:endParaRPr sz="1200" b="1">
              <a:solidFill>
                <a:schemeClr val="dk1"/>
              </a:solidFill>
              <a:latin typeface="Times New Roman"/>
              <a:ea typeface="Times New Roman"/>
              <a:cs typeface="Times New Roman"/>
              <a:sym typeface="Times New Roman"/>
            </a:endParaRPr>
          </a:p>
        </p:txBody>
      </p:sp>
      <p:sp>
        <p:nvSpPr>
          <p:cNvPr id="152" name="Google Shape;152;g3c559c275fa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Service Delivery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Integration of wellness programs, telehealth, and community health initiatives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Wellness programs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Local community centres around the UK are used for developing wellness hubs like screening of health risks like CVD or BMI. There is also the program like “Every Women Promise” which is developed by the UK "Department of health” for addressing taboo, increase health appointments for gynaecological health along with the workplace wellbeing for female workers (The Eve Appeal, 2025).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Telehealth</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UK service delivery was greatly changed after the rapid growth of telehealth after COVID-19 (Zangani </a:t>
            </a:r>
            <a:r>
              <a:rPr lang="en-US" sz="1200" i="1">
                <a:solidFill>
                  <a:schemeClr val="dk1"/>
                </a:solidFill>
                <a:latin typeface="Times New Roman"/>
                <a:ea typeface="Times New Roman"/>
                <a:cs typeface="Times New Roman"/>
                <a:sym typeface="Times New Roman"/>
              </a:rPr>
              <a:t>et al.,</a:t>
            </a:r>
            <a:r>
              <a:rPr lang="en-US" sz="1200">
                <a:solidFill>
                  <a:schemeClr val="dk1"/>
                </a:solidFill>
                <a:latin typeface="Times New Roman"/>
                <a:ea typeface="Times New Roman"/>
                <a:cs typeface="Times New Roman"/>
                <a:sym typeface="Times New Roman"/>
              </a:rPr>
              <a:t> 2022). Remote consultations enhance convenience, minimise waiting time and emissions of travel, which positively affect the sustainability of operations. Data sharing and care coordination is also increased with the use of digital platforms. However, the issue of digital exclusion is essential, and it is overrepresented among the older population, low-income families, and rural residents (Schueller </a:t>
            </a:r>
            <a:r>
              <a:rPr lang="en-US" sz="1200" i="1">
                <a:solidFill>
                  <a:schemeClr val="dk1"/>
                </a:solidFill>
                <a:latin typeface="Times New Roman"/>
                <a:ea typeface="Times New Roman"/>
                <a:cs typeface="Times New Roman"/>
                <a:sym typeface="Times New Roman"/>
              </a:rPr>
              <a:t>et al.,</a:t>
            </a:r>
            <a:r>
              <a:rPr lang="en-US" sz="1200">
                <a:solidFill>
                  <a:schemeClr val="dk1"/>
                </a:solidFill>
                <a:latin typeface="Times New Roman"/>
                <a:ea typeface="Times New Roman"/>
                <a:cs typeface="Times New Roman"/>
                <a:sym typeface="Times New Roman"/>
              </a:rPr>
              <a:t> 2019).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Community Health initiatives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NHS Long Term Plan emphasises the aspect of prevention, integrated care and community-based services, which is consistent with the holistic theoretical perspectives (Briggs </a:t>
            </a:r>
            <a:r>
              <a:rPr lang="en-US" sz="1200" i="1">
                <a:solidFill>
                  <a:schemeClr val="dk1"/>
                </a:solidFill>
                <a:latin typeface="Times New Roman"/>
                <a:ea typeface="Times New Roman"/>
                <a:cs typeface="Times New Roman"/>
                <a:sym typeface="Times New Roman"/>
              </a:rPr>
              <a:t>et al., </a:t>
            </a:r>
            <a:r>
              <a:rPr lang="en-US" sz="1200">
                <a:solidFill>
                  <a:schemeClr val="dk1"/>
                </a:solidFill>
                <a:latin typeface="Times New Roman"/>
                <a:ea typeface="Times New Roman"/>
                <a:cs typeface="Times New Roman"/>
                <a:sym typeface="Times New Roman"/>
              </a:rPr>
              <a:t>2020). The formulated strategies help to prevent the risks associated with behaviour and environment under Public Health England. However, the delivery capacity is limited by the systemic pressures, with over 110,000 NHS workforce vacancies in England (The Guardian, 2022).</a:t>
            </a:r>
            <a:endParaRPr sz="1200" b="1">
              <a:solidFill>
                <a:schemeClr val="dk1"/>
              </a:solidFill>
              <a:latin typeface="Times New Roman"/>
              <a:ea typeface="Times New Roman"/>
              <a:cs typeface="Times New Roman"/>
              <a:sym typeface="Times New Roman"/>
            </a:endParaRPr>
          </a:p>
        </p:txBody>
      </p:sp>
      <p:sp>
        <p:nvSpPr>
          <p:cNvPr id="159" name="Google Shape;159;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3c06a21674e_0_3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US" sz="1200" b="1">
                <a:solidFill>
                  <a:schemeClr val="dk1"/>
                </a:solidFill>
                <a:latin typeface="Times New Roman"/>
                <a:ea typeface="Times New Roman"/>
                <a:cs typeface="Times New Roman"/>
                <a:sym typeface="Times New Roman"/>
              </a:rPr>
              <a:t>Holistic Care Model</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US" sz="1200">
                <a:solidFill>
                  <a:schemeClr val="dk1"/>
                </a:solidFill>
                <a:latin typeface="Times New Roman"/>
                <a:ea typeface="Times New Roman"/>
                <a:cs typeface="Times New Roman"/>
                <a:sym typeface="Times New Roman"/>
              </a:rPr>
              <a:t>The Holistic Care Models in hospitals put emphasis on prevention and multidisciplinary cooperation. The social prescribing model in the NHS is a practical example of how patients can be referred to community services to reduce their feelings of loneliness, debt or housing instability (Holding </a:t>
            </a:r>
            <a:r>
              <a:rPr lang="en-US" sz="1200" i="1">
                <a:solidFill>
                  <a:schemeClr val="dk1"/>
                </a:solidFill>
                <a:latin typeface="Times New Roman"/>
                <a:ea typeface="Times New Roman"/>
                <a:cs typeface="Times New Roman"/>
                <a:sym typeface="Times New Roman"/>
              </a:rPr>
              <a:t>et al.,</a:t>
            </a:r>
            <a:r>
              <a:rPr lang="en-US" sz="1200">
                <a:solidFill>
                  <a:schemeClr val="dk1"/>
                </a:solidFill>
                <a:latin typeface="Times New Roman"/>
                <a:ea typeface="Times New Roman"/>
                <a:cs typeface="Times New Roman"/>
                <a:sym typeface="Times New Roman"/>
              </a:rPr>
              <a:t> 2020). Person-centred care is facilitated by multidisciplinary teams that entail the participation of GPs, mental health experts and social workers. The initiatives are in line with wellbeing paradigms and preventative sustainability. However, the results of the programmes are usually released over time, hence programs are susceptible to temporary budget restraint. The holistic models may be undercut without secured investment and workforce growth, which would reduce their ability to address structural inequalities with a rather high conceptual fit.</a:t>
            </a:r>
            <a:endParaRPr sz="1200" b="1">
              <a:solidFill>
                <a:schemeClr val="dk1"/>
              </a:solidFill>
              <a:latin typeface="Times New Roman"/>
              <a:ea typeface="Times New Roman"/>
              <a:cs typeface="Times New Roman"/>
              <a:sym typeface="Times New Roman"/>
            </a:endParaRPr>
          </a:p>
        </p:txBody>
      </p:sp>
      <p:sp>
        <p:nvSpPr>
          <p:cNvPr id="167" name="Google Shape;167;g3c06a21674e_0_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Public Health Initiatives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UK public health programs strive to enhance population wellbeing by preventing illnesses and reducing the risk of illnesses. Taxation, smoking advertising bans and cessation services of smoking campaigns have also helped in bringing about noteworthy decreases in smoking rates over the past decades. Policies to reduce obesity like the “Soft Drinks Industry Levy” focus on dietary risk factors that are associated with chronic disease (Cobiac, 2025). Environmental health programs deal with air pollution and housing quality as they cause respiratory and cardiovascular diseases. The awareness campaigns on mental health aim to minimise stigma and promote early intervention, a sense of broadened definitions of wellbeing. </a:t>
            </a:r>
            <a:endParaRPr sz="1200">
              <a:solidFill>
                <a:schemeClr val="dk1"/>
              </a:solidFill>
              <a:latin typeface="Times New Roman"/>
              <a:ea typeface="Times New Roman"/>
              <a:cs typeface="Times New Roman"/>
              <a:sym typeface="Times New Roman"/>
            </a:endParaRPr>
          </a:p>
        </p:txBody>
      </p:sp>
      <p:sp>
        <p:nvSpPr>
          <p:cNvPr id="174" name="Google Shape;174;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3c559c275fa_0_4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Impact of public health campaigns on societal wellbeing</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Nevertheless, a lot of methods are based on the principles of behaviour-change models that focus on the individual responsibility. Although they work well to some degree, structural determinants including poverty, poor housing and food insecurity are usually neglected. Thus, the upstream policy interventions needed to sustain improvement that should deal with socioeconomic inequality.</a:t>
            </a:r>
            <a:endParaRPr sz="1200" b="1">
              <a:solidFill>
                <a:schemeClr val="dk1"/>
              </a:solidFill>
              <a:latin typeface="Times New Roman"/>
              <a:ea typeface="Times New Roman"/>
              <a:cs typeface="Times New Roman"/>
              <a:sym typeface="Times New Roman"/>
            </a:endParaRPr>
          </a:p>
        </p:txBody>
      </p:sp>
      <p:sp>
        <p:nvSpPr>
          <p:cNvPr id="182" name="Google Shape;182;g3c559c275fa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3c559c275fa_0_5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Initiatives to reduce inequalities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telehealth initiatives which are provided by the NHS are focused on reducing the inequalities related to appointment services (NHS Digital, 2026). Legislation like "Equality Act 2010” is embedded strictly in UK healthcare to reduce discrimination against age, income, gender, ethnicity and so forth (Hackett </a:t>
            </a:r>
            <a:r>
              <a:rPr lang="en-US" sz="1200" i="1">
                <a:solidFill>
                  <a:schemeClr val="dk1"/>
                </a:solidFill>
                <a:latin typeface="Times New Roman"/>
                <a:ea typeface="Times New Roman"/>
                <a:cs typeface="Times New Roman"/>
                <a:sym typeface="Times New Roman"/>
              </a:rPr>
              <a:t>et al., </a:t>
            </a:r>
            <a:r>
              <a:rPr lang="en-US" sz="1200">
                <a:solidFill>
                  <a:schemeClr val="dk1"/>
                </a:solidFill>
                <a:latin typeface="Times New Roman"/>
                <a:ea typeface="Times New Roman"/>
                <a:cs typeface="Times New Roman"/>
                <a:sym typeface="Times New Roman"/>
              </a:rPr>
              <a:t>2020).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Universal healthcare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NHS of the UK provides universal care services which are free during the time of use for every service user. It covers the services of GP, emergency care and surgeries which is helping in developing better public health around the UK (NHS, 2026). However, issues like longer waiting times, workforce shortage and more are hindering NHS to remain consistent with this approach.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Targeted Intervention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Targeted funding and models like the Core20PLUS5 that focuses resources on the 20% of the most deprived population and certain high-risk groups (NHS, 2026). However, disparities are still caused by structural determinants of income, housing, and employment. Social justice and systemic reform should then become the core of sustainable healthcare.</a:t>
            </a:r>
            <a:endParaRPr sz="1200" b="1">
              <a:solidFill>
                <a:schemeClr val="dk1"/>
              </a:solidFill>
              <a:latin typeface="Times New Roman"/>
              <a:ea typeface="Times New Roman"/>
              <a:cs typeface="Times New Roman"/>
              <a:sym typeface="Times New Roman"/>
            </a:endParaRPr>
          </a:p>
        </p:txBody>
      </p:sp>
      <p:sp>
        <p:nvSpPr>
          <p:cNvPr id="189" name="Google Shape;189;g3c559c275fa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Equity and Access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Disparities in healthcare access and quality</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issue of health inequalities in the UK is an ongoing problem in spite of the universal healthcare concept of the NHS. A socioeconomic gradient in life expectancy at birth between males and females has persisted between 2017 and 2019, with the least and most deprived areas in England having 9.4 years and 7.6 years respectively (ONS, 2026). Unequal outcomes are also observed in ethnic disparities such as increased mortality rates of black women during the maternal stage. </a:t>
            </a:r>
            <a:endParaRPr sz="1200" b="1">
              <a:solidFill>
                <a:schemeClr val="dk1"/>
              </a:solidFill>
              <a:latin typeface="Times New Roman"/>
              <a:ea typeface="Times New Roman"/>
              <a:cs typeface="Times New Roman"/>
              <a:sym typeface="Times New Roman"/>
            </a:endParaRPr>
          </a:p>
        </p:txBody>
      </p:sp>
      <p:sp>
        <p:nvSpPr>
          <p:cNvPr id="196" name="Google Shape;196;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g3c06a21674e_0_5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US" sz="1200" b="1">
                <a:solidFill>
                  <a:schemeClr val="dk1"/>
                </a:solidFill>
                <a:latin typeface="Times New Roman"/>
                <a:ea typeface="Times New Roman"/>
                <a:cs typeface="Times New Roman"/>
                <a:sym typeface="Times New Roman"/>
              </a:rPr>
              <a:t>Conclusion</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US" sz="1200">
                <a:solidFill>
                  <a:schemeClr val="dk1"/>
                </a:solidFill>
                <a:latin typeface="Times New Roman"/>
                <a:ea typeface="Times New Roman"/>
                <a:cs typeface="Times New Roman"/>
                <a:sym typeface="Times New Roman"/>
              </a:rPr>
              <a:t>Health, wellbeing and sustainable development are together connected in nature and influence individual outcome and performance in a system. Their combination is vital to the resilience of health and social care in the UK in the long run. Although policy frameworks are becoming more and more aware of this alignment, lasting political action, fair distribution of resources and structural interventions are necessary to lessen inequality. Transformative change is restricted without coherent and long-term investments. It is not an option, but a necessity of the system to have sustainable healthcare.</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rgbClr val="000000"/>
              </a:buClr>
              <a:buSzPts val="1100"/>
              <a:buFont typeface="Arial"/>
              <a:buNone/>
            </a:pPr>
            <a:endParaRPr sz="1200">
              <a:solidFill>
                <a:schemeClr val="dk1"/>
              </a:solidFill>
              <a:latin typeface="Times New Roman"/>
              <a:ea typeface="Times New Roman"/>
              <a:cs typeface="Times New Roman"/>
              <a:sym typeface="Times New Roman"/>
            </a:endParaRPr>
          </a:p>
        </p:txBody>
      </p:sp>
      <p:sp>
        <p:nvSpPr>
          <p:cNvPr id="203" name="Google Shape;203;g3c06a21674e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References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Amdam, R., (2024). </a:t>
            </a:r>
            <a:r>
              <a:rPr lang="en-US" sz="1200" i="1">
                <a:solidFill>
                  <a:schemeClr val="dk1"/>
                </a:solidFill>
                <a:latin typeface="Times New Roman"/>
                <a:ea typeface="Times New Roman"/>
                <a:cs typeface="Times New Roman"/>
                <a:sym typeface="Times New Roman"/>
              </a:rPr>
              <a:t>New Perspectives in Health Promotion: Health in All Policies (HiAP)</a:t>
            </a:r>
            <a:r>
              <a:rPr lang="en-US" sz="1200">
                <a:solidFill>
                  <a:schemeClr val="dk1"/>
                </a:solidFill>
                <a:latin typeface="Times New Roman"/>
                <a:ea typeface="Times New Roman"/>
                <a:cs typeface="Times New Roman"/>
                <a:sym typeface="Times New Roman"/>
              </a:rPr>
              <a:t>. Routledge.</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Bolton, D. and Gillett, G., (2019). The biopsychosocial model 40 years on. In </a:t>
            </a:r>
            <a:r>
              <a:rPr lang="en-US" sz="1200" i="1">
                <a:solidFill>
                  <a:schemeClr val="dk1"/>
                </a:solidFill>
                <a:latin typeface="Times New Roman"/>
                <a:ea typeface="Times New Roman"/>
                <a:cs typeface="Times New Roman"/>
                <a:sym typeface="Times New Roman"/>
              </a:rPr>
              <a:t>The biopsychosocial model of health and disease: New philosophical and scientific developments</a:t>
            </a:r>
            <a:r>
              <a:rPr lang="en-US" sz="1200">
                <a:solidFill>
                  <a:schemeClr val="dk1"/>
                </a:solidFill>
                <a:latin typeface="Times New Roman"/>
                <a:ea typeface="Times New Roman"/>
                <a:cs typeface="Times New Roman"/>
                <a:sym typeface="Times New Roman"/>
              </a:rPr>
              <a:t> (pp. 1-43). Cham: Springer International Publishing. DOI: </a:t>
            </a:r>
            <a:r>
              <a:rPr lang="en-US" sz="1200" u="sng">
                <a:solidFill>
                  <a:schemeClr val="dk1"/>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https://link.springer.com/chapter/10.1007/978-3-030-11899-0_1</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Briggs, A. D. M., Göpfert, A., Thorlby, R., Allwood, D. and Alderwick, H. (2020). </a:t>
            </a:r>
            <a:r>
              <a:rPr lang="en-US" sz="1200" i="1">
                <a:solidFill>
                  <a:schemeClr val="dk1"/>
                </a:solidFill>
                <a:latin typeface="Times New Roman"/>
                <a:ea typeface="Times New Roman"/>
                <a:cs typeface="Times New Roman"/>
                <a:sym typeface="Times New Roman"/>
              </a:rPr>
              <a:t>Integrated health and care systems in England: can they help prevent disease?</a:t>
            </a:r>
            <a:r>
              <a:rPr lang="en-US" sz="1200">
                <a:solidFill>
                  <a:schemeClr val="dk1"/>
                </a:solidFill>
                <a:latin typeface="Times New Roman"/>
                <a:ea typeface="Times New Roman"/>
                <a:cs typeface="Times New Roman"/>
                <a:sym typeface="Times New Roman"/>
              </a:rPr>
              <a:t>, </a:t>
            </a:r>
            <a:r>
              <a:rPr lang="en-US" sz="1200" i="1">
                <a:solidFill>
                  <a:schemeClr val="dk1"/>
                </a:solidFill>
                <a:latin typeface="Times New Roman"/>
                <a:ea typeface="Times New Roman"/>
                <a:cs typeface="Times New Roman"/>
                <a:sym typeface="Times New Roman"/>
              </a:rPr>
              <a:t>Integrated healthcare journal</a:t>
            </a:r>
            <a:r>
              <a:rPr lang="en-US" sz="1200">
                <a:solidFill>
                  <a:schemeClr val="dk1"/>
                </a:solidFill>
                <a:latin typeface="Times New Roman"/>
                <a:ea typeface="Times New Roman"/>
                <a:cs typeface="Times New Roman"/>
                <a:sym typeface="Times New Roman"/>
              </a:rPr>
              <a:t>. U.S. National Library of Medicine. Available at: </a:t>
            </a:r>
            <a:r>
              <a:rPr lang="en-US" sz="1200" u="sng">
                <a:solidFill>
                  <a:schemeClr val="dk1"/>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https://pmc.ncbi.nlm.nih.gov/articles/PMC10327462/</a:t>
            </a:r>
            <a:r>
              <a:rPr lang="en-US" sz="1200">
                <a:solidFill>
                  <a:schemeClr val="dk1"/>
                </a:solidFill>
                <a:latin typeface="Times New Roman"/>
                <a:ea typeface="Times New Roman"/>
                <a:cs typeface="Times New Roman"/>
                <a:sym typeface="Times New Roman"/>
              </a:rPr>
              <a:t> (Accessed: 23 February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Cobiac, L. J. (2025). </a:t>
            </a:r>
            <a:r>
              <a:rPr lang="en-US" sz="1200" i="1">
                <a:solidFill>
                  <a:schemeClr val="dk1"/>
                </a:solidFill>
                <a:latin typeface="Times New Roman"/>
                <a:ea typeface="Times New Roman"/>
                <a:cs typeface="Times New Roman"/>
                <a:sym typeface="Times New Roman"/>
              </a:rPr>
              <a:t>Population health and health sector cost impacts of the UK Soft Drinks Industry Levy: a modelling study</a:t>
            </a:r>
            <a:r>
              <a:rPr lang="en-US" sz="1200">
                <a:solidFill>
                  <a:schemeClr val="dk1"/>
                </a:solidFill>
                <a:latin typeface="Times New Roman"/>
                <a:ea typeface="Times New Roman"/>
                <a:cs typeface="Times New Roman"/>
                <a:sym typeface="Times New Roman"/>
              </a:rPr>
              <a:t>, </a:t>
            </a:r>
            <a:r>
              <a:rPr lang="en-US" sz="1200" i="1">
                <a:solidFill>
                  <a:schemeClr val="dk1"/>
                </a:solidFill>
                <a:latin typeface="Times New Roman"/>
                <a:ea typeface="Times New Roman"/>
                <a:cs typeface="Times New Roman"/>
                <a:sym typeface="Times New Roman"/>
              </a:rPr>
              <a:t>National Center for Biotechnology Information</a:t>
            </a:r>
            <a:r>
              <a:rPr lang="en-US" sz="1200">
                <a:solidFill>
                  <a:schemeClr val="dk1"/>
                </a:solidFill>
                <a:latin typeface="Times New Roman"/>
                <a:ea typeface="Times New Roman"/>
                <a:cs typeface="Times New Roman"/>
                <a:sym typeface="Times New Roman"/>
              </a:rPr>
              <a:t>. U.S. National Library of Medicine. Available at: </a:t>
            </a:r>
            <a:r>
              <a:rPr lang="en-US" sz="1200" u="sng">
                <a:solidFill>
                  <a:schemeClr val="dk1"/>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https://www.ncbi.nlm.nih.gov/books/NBK619590/</a:t>
            </a:r>
            <a:r>
              <a:rPr lang="en-US" sz="1200">
                <a:solidFill>
                  <a:schemeClr val="dk1"/>
                </a:solidFill>
                <a:latin typeface="Times New Roman"/>
                <a:ea typeface="Times New Roman"/>
                <a:cs typeface="Times New Roman"/>
                <a:sym typeface="Times New Roman"/>
              </a:rPr>
              <a:t> (Accessed: 23 February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Hogarth, S. and Löblová, O., (2022). Regulatory niches: Diagnostic reform as a process of fragmented expansion. Evidence from the UK 1990–2018. </a:t>
            </a:r>
            <a:r>
              <a:rPr lang="en-US" sz="1200" i="1">
                <a:solidFill>
                  <a:schemeClr val="dk1"/>
                </a:solidFill>
                <a:latin typeface="Times New Roman"/>
                <a:ea typeface="Times New Roman"/>
                <a:cs typeface="Times New Roman"/>
                <a:sym typeface="Times New Roman"/>
              </a:rPr>
              <a:t>Social Science &amp; Medicine</a:t>
            </a:r>
            <a:r>
              <a:rPr lang="en-US" sz="1200">
                <a:solidFill>
                  <a:schemeClr val="dk1"/>
                </a:solidFill>
                <a:latin typeface="Times New Roman"/>
                <a:ea typeface="Times New Roman"/>
                <a:cs typeface="Times New Roman"/>
                <a:sym typeface="Times New Roman"/>
              </a:rPr>
              <a:t>, [online] 304, p.113363. doi:</a:t>
            </a:r>
            <a:r>
              <a:rPr lang="en-US" sz="1200" u="sng">
                <a:solidFill>
                  <a:schemeClr val="dk1"/>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https://doi.org/10.1016/j.socscimed.2020.113363</a:t>
            </a:r>
            <a:r>
              <a:rPr lang="en-US"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Holding, E., Thompson, J., Foster, A. and Haywood, A., (2020). Connecting communities: A qualitative investigation of the challenges in delivering a national social prescribing service to reduce loneliness. </a:t>
            </a:r>
            <a:r>
              <a:rPr lang="en-US" sz="1200" i="1">
                <a:solidFill>
                  <a:schemeClr val="dk1"/>
                </a:solidFill>
                <a:latin typeface="Times New Roman"/>
                <a:ea typeface="Times New Roman"/>
                <a:cs typeface="Times New Roman"/>
                <a:sym typeface="Times New Roman"/>
              </a:rPr>
              <a:t>Health &amp; social care in the community</a:t>
            </a:r>
            <a:r>
              <a:rPr lang="en-US" sz="1200">
                <a:solidFill>
                  <a:schemeClr val="dk1"/>
                </a:solidFill>
                <a:latin typeface="Times New Roman"/>
                <a:ea typeface="Times New Roman"/>
                <a:cs typeface="Times New Roman"/>
                <a:sym typeface="Times New Roman"/>
              </a:rPr>
              <a:t>, </a:t>
            </a:r>
            <a:r>
              <a:rPr lang="en-US" sz="1200" i="1">
                <a:solidFill>
                  <a:schemeClr val="dk1"/>
                </a:solidFill>
                <a:latin typeface="Times New Roman"/>
                <a:ea typeface="Times New Roman"/>
                <a:cs typeface="Times New Roman"/>
                <a:sym typeface="Times New Roman"/>
              </a:rPr>
              <a:t>28</a:t>
            </a:r>
            <a:r>
              <a:rPr lang="en-US" sz="1200">
                <a:solidFill>
                  <a:schemeClr val="dk1"/>
                </a:solidFill>
                <a:latin typeface="Times New Roman"/>
                <a:ea typeface="Times New Roman"/>
                <a:cs typeface="Times New Roman"/>
                <a:sym typeface="Times New Roman"/>
              </a:rPr>
              <a:t>(5), pp.1535-1543. DOI: </a:t>
            </a:r>
            <a:r>
              <a:rPr lang="en-US" sz="1200" u="sng">
                <a:solidFill>
                  <a:schemeClr val="dk1"/>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https://doi.org/10.1111/hsc.12976</a:t>
            </a:r>
            <a:r>
              <a:rPr lang="en-US"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Huda, A.S., 2021. The medical model and its application in mental health. </a:t>
            </a:r>
            <a:r>
              <a:rPr lang="en-US" sz="1200" i="1">
                <a:solidFill>
                  <a:schemeClr val="dk1"/>
                </a:solidFill>
                <a:latin typeface="Times New Roman"/>
                <a:ea typeface="Times New Roman"/>
                <a:cs typeface="Times New Roman"/>
                <a:sym typeface="Times New Roman"/>
              </a:rPr>
              <a:t>International Review of Psychiatry</a:t>
            </a:r>
            <a:r>
              <a:rPr lang="en-US" sz="1200">
                <a:solidFill>
                  <a:schemeClr val="dk1"/>
                </a:solidFill>
                <a:latin typeface="Times New Roman"/>
                <a:ea typeface="Times New Roman"/>
                <a:cs typeface="Times New Roman"/>
                <a:sym typeface="Times New Roman"/>
              </a:rPr>
              <a:t>, </a:t>
            </a:r>
            <a:r>
              <a:rPr lang="en-US" sz="1200" i="1">
                <a:solidFill>
                  <a:schemeClr val="dk1"/>
                </a:solidFill>
                <a:latin typeface="Times New Roman"/>
                <a:ea typeface="Times New Roman"/>
                <a:cs typeface="Times New Roman"/>
                <a:sym typeface="Times New Roman"/>
              </a:rPr>
              <a:t>33</a:t>
            </a:r>
            <a:r>
              <a:rPr lang="en-US" sz="1200">
                <a:solidFill>
                  <a:schemeClr val="dk1"/>
                </a:solidFill>
                <a:latin typeface="Times New Roman"/>
                <a:ea typeface="Times New Roman"/>
                <a:cs typeface="Times New Roman"/>
                <a:sym typeface="Times New Roman"/>
              </a:rPr>
              <a:t>(5), pp.463-470. DOI: </a:t>
            </a:r>
            <a:r>
              <a:rPr lang="en-US" sz="1200" u="sng">
                <a:solidFill>
                  <a:schemeClr val="dk1"/>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https://doi.org/10.1080/09540261.2020.1845125</a:t>
            </a:r>
            <a:r>
              <a:rPr lang="en-US"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‌Kshatriya, M., Syal, R., Als, D., Muralidharan, O., Akindole, B., Padhani, Z.A., Das, J. and Bhutta, Z.A., (2026). Implementation of health and health-related sustainable development goals: progress, challenges and opportunities—a systematic literature review update. </a:t>
            </a:r>
            <a:r>
              <a:rPr lang="en-US" sz="1200" i="1">
                <a:solidFill>
                  <a:schemeClr val="dk1"/>
                </a:solidFill>
                <a:latin typeface="Times New Roman"/>
                <a:ea typeface="Times New Roman"/>
                <a:cs typeface="Times New Roman"/>
                <a:sym typeface="Times New Roman"/>
              </a:rPr>
              <a:t>BMJ Global Health</a:t>
            </a:r>
            <a:r>
              <a:rPr lang="en-US" sz="1200">
                <a:solidFill>
                  <a:schemeClr val="dk1"/>
                </a:solidFill>
                <a:latin typeface="Times New Roman"/>
                <a:ea typeface="Times New Roman"/>
                <a:cs typeface="Times New Roman"/>
                <a:sym typeface="Times New Roman"/>
              </a:rPr>
              <a:t>, [online] 11(2), p.e021623. doi:</a:t>
            </a:r>
            <a:r>
              <a:rPr lang="en-US" sz="1200" u="sng">
                <a:solidFill>
                  <a:schemeClr val="dk1"/>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https://doi.org/10.1136/bmjgh-2025-021623</a:t>
            </a:r>
            <a:r>
              <a:rPr lang="en-US"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Kumar, S. and Preetha, G., (2012). Health promotion: An effective tool for global health. </a:t>
            </a:r>
            <a:r>
              <a:rPr lang="en-US" sz="1200" i="1">
                <a:solidFill>
                  <a:schemeClr val="dk1"/>
                </a:solidFill>
                <a:latin typeface="Times New Roman"/>
                <a:ea typeface="Times New Roman"/>
                <a:cs typeface="Times New Roman"/>
                <a:sym typeface="Times New Roman"/>
              </a:rPr>
              <a:t>Indian Journal of Community Medicine</a:t>
            </a:r>
            <a:r>
              <a:rPr lang="en-US" sz="1200">
                <a:solidFill>
                  <a:schemeClr val="dk1"/>
                </a:solidFill>
                <a:latin typeface="Times New Roman"/>
                <a:ea typeface="Times New Roman"/>
                <a:cs typeface="Times New Roman"/>
                <a:sym typeface="Times New Roman"/>
              </a:rPr>
              <a:t>, [online] 37(1), p.5. doi:</a:t>
            </a:r>
            <a:r>
              <a:rPr lang="en-US" sz="1200" u="sng">
                <a:solidFill>
                  <a:schemeClr val="dk1"/>
                </a:solid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https://doi.org/10.4103/0970-0218.94009</a:t>
            </a:r>
            <a:r>
              <a:rPr lang="en-US"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Martela, F. and Sheldon, K.M., (2019). Clarifying the concept of well-being: Psychological need satisfaction as the common core connecting eudaimonic and subjective well-being. </a:t>
            </a:r>
            <a:r>
              <a:rPr lang="en-US" sz="1200" i="1">
                <a:solidFill>
                  <a:schemeClr val="dk1"/>
                </a:solidFill>
                <a:latin typeface="Times New Roman"/>
                <a:ea typeface="Times New Roman"/>
                <a:cs typeface="Times New Roman"/>
                <a:sym typeface="Times New Roman"/>
              </a:rPr>
              <a:t>Review of General Psychology</a:t>
            </a:r>
            <a:r>
              <a:rPr lang="en-US" sz="1200">
                <a:solidFill>
                  <a:schemeClr val="dk1"/>
                </a:solidFill>
                <a:latin typeface="Times New Roman"/>
                <a:ea typeface="Times New Roman"/>
                <a:cs typeface="Times New Roman"/>
                <a:sym typeface="Times New Roman"/>
              </a:rPr>
              <a:t>, </a:t>
            </a:r>
            <a:r>
              <a:rPr lang="en-US" sz="1200" i="1">
                <a:solidFill>
                  <a:schemeClr val="dk1"/>
                </a:solidFill>
                <a:latin typeface="Times New Roman"/>
                <a:ea typeface="Times New Roman"/>
                <a:cs typeface="Times New Roman"/>
                <a:sym typeface="Times New Roman"/>
              </a:rPr>
              <a:t>23</a:t>
            </a:r>
            <a:r>
              <a:rPr lang="en-US" sz="1200">
                <a:solidFill>
                  <a:schemeClr val="dk1"/>
                </a:solidFill>
                <a:latin typeface="Times New Roman"/>
                <a:ea typeface="Times New Roman"/>
                <a:cs typeface="Times New Roman"/>
                <a:sym typeface="Times New Roman"/>
              </a:rPr>
              <a:t>(4), pp.458-474. DOI: </a:t>
            </a:r>
            <a:r>
              <a:rPr lang="en-US" sz="1200" u="sng">
                <a:solidFill>
                  <a:schemeClr val="dk1"/>
                </a:solid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https://doi.org/10.1177/1089268019880886</a:t>
            </a:r>
            <a:r>
              <a:rPr lang="en-US"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Mental Health Foundation. (2026). </a:t>
            </a:r>
            <a:r>
              <a:rPr lang="en-US" sz="1200" i="1">
                <a:solidFill>
                  <a:schemeClr val="dk1"/>
                </a:solidFill>
                <a:latin typeface="Times New Roman"/>
                <a:ea typeface="Times New Roman"/>
                <a:cs typeface="Times New Roman"/>
                <a:sym typeface="Times New Roman"/>
              </a:rPr>
              <a:t>Investment into mental health research: statistics</a:t>
            </a:r>
            <a:r>
              <a:rPr lang="en-US" sz="1200">
                <a:solidFill>
                  <a:schemeClr val="dk1"/>
                </a:solidFill>
                <a:latin typeface="Times New Roman"/>
                <a:ea typeface="Times New Roman"/>
                <a:cs typeface="Times New Roman"/>
                <a:sym typeface="Times New Roman"/>
              </a:rPr>
              <a:t>. Available at: </a:t>
            </a:r>
            <a:r>
              <a:rPr lang="en-US" sz="1200" u="sng">
                <a:solidFill>
                  <a:schemeClr val="dk1"/>
                </a:solid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https://www.mentalhealth.org.uk/explore-mental-health/mental-health-statistics/investment-mental-health-research-statistics</a:t>
            </a:r>
            <a:r>
              <a:rPr lang="en-US" sz="1200">
                <a:solidFill>
                  <a:schemeClr val="dk1"/>
                </a:solidFill>
                <a:latin typeface="Times New Roman"/>
                <a:ea typeface="Times New Roman"/>
                <a:cs typeface="Times New Roman"/>
                <a:sym typeface="Times New Roman"/>
              </a:rPr>
              <a:t> (Accessed: 23 February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Miller, R., Glasby, J. and Dickinson, H., (2021). Integrated health and social care in England: ten years on. </a:t>
            </a:r>
            <a:r>
              <a:rPr lang="en-US" sz="1200" i="1">
                <a:solidFill>
                  <a:schemeClr val="dk1"/>
                </a:solidFill>
                <a:latin typeface="Times New Roman"/>
                <a:ea typeface="Times New Roman"/>
                <a:cs typeface="Times New Roman"/>
                <a:sym typeface="Times New Roman"/>
              </a:rPr>
              <a:t>International journal of integrated care</a:t>
            </a:r>
            <a:r>
              <a:rPr lang="en-US" sz="1200">
                <a:solidFill>
                  <a:schemeClr val="dk1"/>
                </a:solidFill>
                <a:latin typeface="Times New Roman"/>
                <a:ea typeface="Times New Roman"/>
                <a:cs typeface="Times New Roman"/>
                <a:sym typeface="Times New Roman"/>
              </a:rPr>
              <a:t>, </a:t>
            </a:r>
            <a:r>
              <a:rPr lang="en-US" sz="1200" i="1">
                <a:solidFill>
                  <a:schemeClr val="dk1"/>
                </a:solidFill>
                <a:latin typeface="Times New Roman"/>
                <a:ea typeface="Times New Roman"/>
                <a:cs typeface="Times New Roman"/>
                <a:sym typeface="Times New Roman"/>
              </a:rPr>
              <a:t>21</a:t>
            </a:r>
            <a:r>
              <a:rPr lang="en-US" sz="1200">
                <a:solidFill>
                  <a:schemeClr val="dk1"/>
                </a:solidFill>
                <a:latin typeface="Times New Roman"/>
                <a:ea typeface="Times New Roman"/>
                <a:cs typeface="Times New Roman"/>
                <a:sym typeface="Times New Roman"/>
              </a:rPr>
              <a:t>(4), p.6. DOI: </a:t>
            </a:r>
            <a:r>
              <a:rPr lang="en-US" sz="1200" u="sng">
                <a:solidFill>
                  <a:schemeClr val="dk1"/>
                </a:solidFill>
                <a:latin typeface="Times New Roman"/>
                <a:ea typeface="Times New Roman"/>
                <a:cs typeface="Times New Roman"/>
                <a:sym typeface="Times New Roman"/>
                <a:hlinkClick r:id="rId13">
                  <a:extLst>
                    <a:ext uri="{A12FA001-AC4F-418D-AE19-62706E023703}">
                      <ahyp:hlinkClr xmlns:ahyp="http://schemas.microsoft.com/office/drawing/2018/hyperlinkcolor" val="tx"/>
                    </a:ext>
                  </a:extLst>
                </a:hlinkClick>
              </a:rPr>
              <a:t>https://pmc.ncbi.nlm.nih.gov/articles/PMC8555479/</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NHS. (2023). </a:t>
            </a:r>
            <a:r>
              <a:rPr lang="en-US" sz="1200" i="1">
                <a:solidFill>
                  <a:schemeClr val="dk1"/>
                </a:solidFill>
                <a:latin typeface="Times New Roman"/>
                <a:ea typeface="Times New Roman"/>
                <a:cs typeface="Times New Roman"/>
                <a:sym typeface="Times New Roman"/>
              </a:rPr>
              <a:t>NHS Health Check</a:t>
            </a:r>
            <a:r>
              <a:rPr lang="en-US" sz="1200">
                <a:solidFill>
                  <a:schemeClr val="dk1"/>
                </a:solidFill>
                <a:latin typeface="Times New Roman"/>
                <a:ea typeface="Times New Roman"/>
                <a:cs typeface="Times New Roman"/>
                <a:sym typeface="Times New Roman"/>
              </a:rPr>
              <a:t>. [online] nhs.uk. Available at: </a:t>
            </a:r>
            <a:r>
              <a:rPr lang="en-US" sz="1200" u="sng">
                <a:solidFill>
                  <a:schemeClr val="dk1"/>
                </a:solidFill>
                <a:latin typeface="Times New Roman"/>
                <a:ea typeface="Times New Roman"/>
                <a:cs typeface="Times New Roman"/>
                <a:sym typeface="Times New Roman"/>
                <a:hlinkClick r:id="rId14">
                  <a:extLst>
                    <a:ext uri="{A12FA001-AC4F-418D-AE19-62706E023703}">
                      <ahyp:hlinkClr xmlns:ahyp="http://schemas.microsoft.com/office/drawing/2018/hyperlinkcolor" val="tx"/>
                    </a:ext>
                  </a:extLst>
                </a:hlinkClick>
              </a:rPr>
              <a:t>https://www.nhs.uk/tests-and-treatments/nhs-health-check/</a:t>
            </a:r>
            <a:r>
              <a:rPr lang="en-US" sz="1200">
                <a:solidFill>
                  <a:schemeClr val="dk1"/>
                </a:solidFill>
                <a:latin typeface="Times New Roman"/>
                <a:ea typeface="Times New Roman"/>
                <a:cs typeface="Times New Roman"/>
                <a:sym typeface="Times New Roman"/>
              </a:rPr>
              <a:t> [Accessed 23 Feb.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NHS. (2026). </a:t>
            </a:r>
            <a:r>
              <a:rPr lang="en-US" sz="1200" i="1">
                <a:solidFill>
                  <a:schemeClr val="dk1"/>
                </a:solidFill>
                <a:latin typeface="Times New Roman"/>
                <a:ea typeface="Times New Roman"/>
                <a:cs typeface="Times New Roman"/>
                <a:sym typeface="Times New Roman"/>
              </a:rPr>
              <a:t>Care and support you can get for free - Social care and support guide</a:t>
            </a:r>
            <a:r>
              <a:rPr lang="en-US" sz="1200">
                <a:solidFill>
                  <a:schemeClr val="dk1"/>
                </a:solidFill>
                <a:latin typeface="Times New Roman"/>
                <a:ea typeface="Times New Roman"/>
                <a:cs typeface="Times New Roman"/>
                <a:sym typeface="Times New Roman"/>
              </a:rPr>
              <a:t>. [online] nhs.uk. Available at: </a:t>
            </a:r>
            <a:r>
              <a:rPr lang="en-US" sz="1200" u="sng">
                <a:solidFill>
                  <a:schemeClr val="dk1"/>
                </a:solidFill>
                <a:latin typeface="Times New Roman"/>
                <a:ea typeface="Times New Roman"/>
                <a:cs typeface="Times New Roman"/>
                <a:sym typeface="Times New Roman"/>
                <a:hlinkClick r:id="rId15">
                  <a:extLst>
                    <a:ext uri="{A12FA001-AC4F-418D-AE19-62706E023703}">
                      <ahyp:hlinkClr xmlns:ahyp="http://schemas.microsoft.com/office/drawing/2018/hyperlinkcolor" val="tx"/>
                    </a:ext>
                  </a:extLst>
                </a:hlinkClick>
              </a:rPr>
              <a:t>https://www.nhs.uk/social-care-and-support/care-services-equipment-and-care-homes/care-and-support-you-can-get-for-free/</a:t>
            </a:r>
            <a:r>
              <a:rPr lang="en-US" sz="1200">
                <a:solidFill>
                  <a:schemeClr val="dk1"/>
                </a:solidFill>
                <a:latin typeface="Times New Roman"/>
                <a:ea typeface="Times New Roman"/>
                <a:cs typeface="Times New Roman"/>
                <a:sym typeface="Times New Roman"/>
              </a:rPr>
              <a:t> [Accessed 24 Feb.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NHS. (2026). </a:t>
            </a:r>
            <a:r>
              <a:rPr lang="en-US" sz="1200" i="1">
                <a:solidFill>
                  <a:schemeClr val="dk1"/>
                </a:solidFill>
                <a:latin typeface="Times New Roman"/>
                <a:ea typeface="Times New Roman"/>
                <a:cs typeface="Times New Roman"/>
                <a:sym typeface="Times New Roman"/>
              </a:rPr>
              <a:t>NHS Choices</a:t>
            </a:r>
            <a:r>
              <a:rPr lang="en-US" sz="1200">
                <a:solidFill>
                  <a:schemeClr val="dk1"/>
                </a:solidFill>
                <a:latin typeface="Times New Roman"/>
                <a:ea typeface="Times New Roman"/>
                <a:cs typeface="Times New Roman"/>
                <a:sym typeface="Times New Roman"/>
              </a:rPr>
              <a:t>. Available at: </a:t>
            </a:r>
            <a:r>
              <a:rPr lang="en-US" sz="1200" u="sng">
                <a:solidFill>
                  <a:schemeClr val="dk1"/>
                </a:solidFill>
                <a:latin typeface="Times New Roman"/>
                <a:ea typeface="Times New Roman"/>
                <a:cs typeface="Times New Roman"/>
                <a:sym typeface="Times New Roman"/>
                <a:hlinkClick r:id="rId16">
                  <a:extLst>
                    <a:ext uri="{A12FA001-AC4F-418D-AE19-62706E023703}">
                      <ahyp:hlinkClr xmlns:ahyp="http://schemas.microsoft.com/office/drawing/2018/hyperlinkcolor" val="tx"/>
                    </a:ext>
                  </a:extLst>
                </a:hlinkClick>
              </a:rPr>
              <a:t>https://www.england.nhs.uk/about/equality/equality-hub/national-healthcare-inequalities-improvement-programme/core20plus5/core20plus5-cyp/</a:t>
            </a:r>
            <a:r>
              <a:rPr lang="en-US" sz="1200">
                <a:solidFill>
                  <a:schemeClr val="dk1"/>
                </a:solidFill>
                <a:latin typeface="Times New Roman"/>
                <a:ea typeface="Times New Roman"/>
                <a:cs typeface="Times New Roman"/>
                <a:sym typeface="Times New Roman"/>
              </a:rPr>
              <a:t> (Accessed: 23 February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NHS Digital. (2026.). </a:t>
            </a:r>
            <a:r>
              <a:rPr lang="en-US" sz="1200" i="1">
                <a:solidFill>
                  <a:schemeClr val="dk1"/>
                </a:solidFill>
                <a:latin typeface="Times New Roman"/>
                <a:ea typeface="Times New Roman"/>
                <a:cs typeface="Times New Roman"/>
                <a:sym typeface="Times New Roman"/>
              </a:rPr>
              <a:t>NHS Talking Therapies Monthly Statistics Including Employment Advisors</a:t>
            </a:r>
            <a:r>
              <a:rPr lang="en-US" sz="1200">
                <a:solidFill>
                  <a:schemeClr val="dk1"/>
                </a:solidFill>
                <a:latin typeface="Times New Roman"/>
                <a:ea typeface="Times New Roman"/>
                <a:cs typeface="Times New Roman"/>
                <a:sym typeface="Times New Roman"/>
              </a:rPr>
              <a:t>. [online] Available at: </a:t>
            </a:r>
            <a:r>
              <a:rPr lang="en-US" sz="1200" u="sng">
                <a:solidFill>
                  <a:schemeClr val="dk1"/>
                </a:solidFill>
                <a:latin typeface="Times New Roman"/>
                <a:ea typeface="Times New Roman"/>
                <a:cs typeface="Times New Roman"/>
                <a:sym typeface="Times New Roman"/>
                <a:hlinkClick r:id="rId17">
                  <a:extLst>
                    <a:ext uri="{A12FA001-AC4F-418D-AE19-62706E023703}">
                      <ahyp:hlinkClr xmlns:ahyp="http://schemas.microsoft.com/office/drawing/2018/hyperlinkcolor" val="tx"/>
                    </a:ext>
                  </a:extLst>
                </a:hlinkClick>
              </a:rPr>
              <a:t>https://digital.nhs.uk/data-and-information/publications/statistical/nhs-talking-therapies-monthly-statistics-including-employment-advisors</a:t>
            </a:r>
            <a:r>
              <a:rPr lang="en-US"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ONS. (2026). </a:t>
            </a:r>
            <a:r>
              <a:rPr lang="en-US" sz="1200" i="1">
                <a:solidFill>
                  <a:schemeClr val="dk1"/>
                </a:solidFill>
                <a:latin typeface="Times New Roman"/>
                <a:ea typeface="Times New Roman"/>
                <a:cs typeface="Times New Roman"/>
                <a:sym typeface="Times New Roman"/>
              </a:rPr>
              <a:t>Health state life expectancies by national deprivation deciles, England - Office for National Statistics</a:t>
            </a:r>
            <a:r>
              <a:rPr lang="en-US" sz="1200">
                <a:solidFill>
                  <a:schemeClr val="dk1"/>
                </a:solidFill>
                <a:latin typeface="Times New Roman"/>
                <a:ea typeface="Times New Roman"/>
                <a:cs typeface="Times New Roman"/>
                <a:sym typeface="Times New Roman"/>
              </a:rPr>
              <a:t>. Available at: </a:t>
            </a:r>
            <a:r>
              <a:rPr lang="en-US" sz="1200" u="sng">
                <a:solidFill>
                  <a:schemeClr val="dk1"/>
                </a:solidFill>
                <a:latin typeface="Times New Roman"/>
                <a:ea typeface="Times New Roman"/>
                <a:cs typeface="Times New Roman"/>
                <a:sym typeface="Times New Roman"/>
                <a:hlinkClick r:id="rId18">
                  <a:extLst>
                    <a:ext uri="{A12FA001-AC4F-418D-AE19-62706E023703}">
                      <ahyp:hlinkClr xmlns:ahyp="http://schemas.microsoft.com/office/drawing/2018/hyperlinkcolor" val="tx"/>
                    </a:ext>
                  </a:extLst>
                </a:hlinkClick>
              </a:rPr>
              <a:t>https://www.ons.gov.uk/peoplepopulationandcommunity/healthandsocialcare/healthinequalities/bulletins/healthstatelifeexpectanciesbyindexofmultipledeprivationimd/2017to2019</a:t>
            </a:r>
            <a:r>
              <a:rPr lang="en-US" sz="1200">
                <a:solidFill>
                  <a:schemeClr val="dk1"/>
                </a:solidFill>
                <a:latin typeface="Times New Roman"/>
                <a:ea typeface="Times New Roman"/>
                <a:cs typeface="Times New Roman"/>
                <a:sym typeface="Times New Roman"/>
              </a:rPr>
              <a:t> (Accessed: 23 February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Prabakar, A.D., (2024). The Power of Thought: The Role of Psychological Attentiveness and Emotional Support in Patient Trajectories. </a:t>
            </a:r>
            <a:r>
              <a:rPr lang="en-US" sz="1200" i="1">
                <a:solidFill>
                  <a:schemeClr val="dk1"/>
                </a:solidFill>
                <a:latin typeface="Times New Roman"/>
                <a:ea typeface="Times New Roman"/>
                <a:cs typeface="Times New Roman"/>
                <a:sym typeface="Times New Roman"/>
              </a:rPr>
              <a:t>The Yale Journal of Biology and Medicine</a:t>
            </a:r>
            <a:r>
              <a:rPr lang="en-US" sz="1200">
                <a:solidFill>
                  <a:schemeClr val="dk1"/>
                </a:solidFill>
                <a:latin typeface="Times New Roman"/>
                <a:ea typeface="Times New Roman"/>
                <a:cs typeface="Times New Roman"/>
                <a:sym typeface="Times New Roman"/>
              </a:rPr>
              <a:t>, [online] 97(3), pp.335–347. doi:</a:t>
            </a:r>
            <a:r>
              <a:rPr lang="en-US" sz="1200" u="sng">
                <a:solidFill>
                  <a:schemeClr val="dk1"/>
                </a:solidFill>
                <a:latin typeface="Times New Roman"/>
                <a:ea typeface="Times New Roman"/>
                <a:cs typeface="Times New Roman"/>
                <a:sym typeface="Times New Roman"/>
                <a:hlinkClick r:id="rId19">
                  <a:extLst>
                    <a:ext uri="{A12FA001-AC4F-418D-AE19-62706E023703}">
                      <ahyp:hlinkClr xmlns:ahyp="http://schemas.microsoft.com/office/drawing/2018/hyperlinkcolor" val="tx"/>
                    </a:ext>
                  </a:extLst>
                </a:hlinkClick>
              </a:rPr>
              <a:t>https://doi.org/10.59249/cptg1770</a:t>
            </a:r>
            <a:r>
              <a:rPr lang="en-US"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Schueller, S.M., Hunter, J.F., Figueroa, C. and Aguilera, A., (2019). Use of digital mental health for marginalized and underserved populations. </a:t>
            </a:r>
            <a:r>
              <a:rPr lang="en-US" sz="1200" i="1">
                <a:solidFill>
                  <a:schemeClr val="dk1"/>
                </a:solidFill>
                <a:latin typeface="Times New Roman"/>
                <a:ea typeface="Times New Roman"/>
                <a:cs typeface="Times New Roman"/>
                <a:sym typeface="Times New Roman"/>
              </a:rPr>
              <a:t>Current Treatment Options in Psychiatry</a:t>
            </a:r>
            <a:r>
              <a:rPr lang="en-US" sz="1200">
                <a:solidFill>
                  <a:schemeClr val="dk1"/>
                </a:solidFill>
                <a:latin typeface="Times New Roman"/>
                <a:ea typeface="Times New Roman"/>
                <a:cs typeface="Times New Roman"/>
                <a:sym typeface="Times New Roman"/>
              </a:rPr>
              <a:t>, </a:t>
            </a:r>
            <a:r>
              <a:rPr lang="en-US" sz="1200" i="1">
                <a:solidFill>
                  <a:schemeClr val="dk1"/>
                </a:solidFill>
                <a:latin typeface="Times New Roman"/>
                <a:ea typeface="Times New Roman"/>
                <a:cs typeface="Times New Roman"/>
                <a:sym typeface="Times New Roman"/>
              </a:rPr>
              <a:t>6</a:t>
            </a:r>
            <a:r>
              <a:rPr lang="en-US" sz="1200">
                <a:solidFill>
                  <a:schemeClr val="dk1"/>
                </a:solidFill>
                <a:latin typeface="Times New Roman"/>
                <a:ea typeface="Times New Roman"/>
                <a:cs typeface="Times New Roman"/>
                <a:sym typeface="Times New Roman"/>
              </a:rPr>
              <a:t>(3), pp.243-255. DOI: </a:t>
            </a:r>
            <a:r>
              <a:rPr lang="en-US" sz="1200" u="sng">
                <a:solidFill>
                  <a:schemeClr val="dk1"/>
                </a:solidFill>
                <a:latin typeface="Times New Roman"/>
                <a:ea typeface="Times New Roman"/>
                <a:cs typeface="Times New Roman"/>
                <a:sym typeface="Times New Roman"/>
                <a:hlinkClick r:id="rId20">
                  <a:extLst>
                    <a:ext uri="{A12FA001-AC4F-418D-AE19-62706E023703}">
                      <ahyp:hlinkClr xmlns:ahyp="http://schemas.microsoft.com/office/drawing/2018/hyperlinkcolor" val="tx"/>
                    </a:ext>
                  </a:extLst>
                </a:hlinkClick>
              </a:rPr>
              <a:t>https://link.springer.com/article/10.1007/s40501-019-00181-z</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Shi, L., Han, L., Yang, F. and Gao, L., (2019). The evolution of sustainable development theory: Types, goals, and research prospects. </a:t>
            </a:r>
            <a:r>
              <a:rPr lang="en-US" sz="1200" i="1">
                <a:solidFill>
                  <a:schemeClr val="dk1"/>
                </a:solidFill>
                <a:latin typeface="Times New Roman"/>
                <a:ea typeface="Times New Roman"/>
                <a:cs typeface="Times New Roman"/>
                <a:sym typeface="Times New Roman"/>
              </a:rPr>
              <a:t>Sustainability</a:t>
            </a:r>
            <a:r>
              <a:rPr lang="en-US" sz="1200">
                <a:solidFill>
                  <a:schemeClr val="dk1"/>
                </a:solidFill>
                <a:latin typeface="Times New Roman"/>
                <a:ea typeface="Times New Roman"/>
                <a:cs typeface="Times New Roman"/>
                <a:sym typeface="Times New Roman"/>
              </a:rPr>
              <a:t>, </a:t>
            </a:r>
            <a:r>
              <a:rPr lang="en-US" sz="1200" i="1">
                <a:solidFill>
                  <a:schemeClr val="dk1"/>
                </a:solidFill>
                <a:latin typeface="Times New Roman"/>
                <a:ea typeface="Times New Roman"/>
                <a:cs typeface="Times New Roman"/>
                <a:sym typeface="Times New Roman"/>
              </a:rPr>
              <a:t>11</a:t>
            </a:r>
            <a:r>
              <a:rPr lang="en-US" sz="1200">
                <a:solidFill>
                  <a:schemeClr val="dk1"/>
                </a:solidFill>
                <a:latin typeface="Times New Roman"/>
                <a:ea typeface="Times New Roman"/>
                <a:cs typeface="Times New Roman"/>
                <a:sym typeface="Times New Roman"/>
              </a:rPr>
              <a:t>(24), p.7158. DOI: </a:t>
            </a:r>
            <a:r>
              <a:rPr lang="en-US" sz="1200" u="sng">
                <a:solidFill>
                  <a:schemeClr val="dk1"/>
                </a:solidFill>
                <a:latin typeface="Times New Roman"/>
                <a:ea typeface="Times New Roman"/>
                <a:cs typeface="Times New Roman"/>
                <a:sym typeface="Times New Roman"/>
                <a:hlinkClick r:id="rId21">
                  <a:extLst>
                    <a:ext uri="{A12FA001-AC4F-418D-AE19-62706E023703}">
                      <ahyp:hlinkClr xmlns:ahyp="http://schemas.microsoft.com/office/drawing/2018/hyperlinkcolor" val="tx"/>
                    </a:ext>
                  </a:extLst>
                </a:hlinkClick>
              </a:rPr>
              <a:t>https://doi.org/10.3390/su11247158</a:t>
            </a:r>
            <a:r>
              <a:rPr lang="en-US"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Eve Appeal. (2025). </a:t>
            </a:r>
            <a:r>
              <a:rPr lang="en-US" sz="1200" i="1">
                <a:solidFill>
                  <a:schemeClr val="dk1"/>
                </a:solidFill>
                <a:latin typeface="Times New Roman"/>
                <a:ea typeface="Times New Roman"/>
                <a:cs typeface="Times New Roman"/>
                <a:sym typeface="Times New Roman"/>
              </a:rPr>
              <a:t>Workplace wellbeing programme - The Eve Appeal</a:t>
            </a:r>
            <a:r>
              <a:rPr lang="en-US" sz="1200">
                <a:solidFill>
                  <a:schemeClr val="dk1"/>
                </a:solidFill>
                <a:latin typeface="Times New Roman"/>
                <a:ea typeface="Times New Roman"/>
                <a:cs typeface="Times New Roman"/>
                <a:sym typeface="Times New Roman"/>
              </a:rPr>
              <a:t>. [online] Available at: </a:t>
            </a:r>
            <a:r>
              <a:rPr lang="en-US" sz="1200" u="sng">
                <a:solidFill>
                  <a:schemeClr val="dk1"/>
                </a:solidFill>
                <a:latin typeface="Times New Roman"/>
                <a:ea typeface="Times New Roman"/>
                <a:cs typeface="Times New Roman"/>
                <a:sym typeface="Times New Roman"/>
                <a:hlinkClick r:id="rId22">
                  <a:extLst>
                    <a:ext uri="{A12FA001-AC4F-418D-AE19-62706E023703}">
                      <ahyp:hlinkClr xmlns:ahyp="http://schemas.microsoft.com/office/drawing/2018/hyperlinkcolor" val="tx"/>
                    </a:ext>
                  </a:extLst>
                </a:hlinkClick>
              </a:rPr>
              <a:t>https://eveappeal.org.uk/get-involved/workplace-wellbeing-programme/</a:t>
            </a:r>
            <a:r>
              <a:rPr lang="en-US" sz="1200">
                <a:solidFill>
                  <a:schemeClr val="dk1"/>
                </a:solidFill>
                <a:latin typeface="Times New Roman"/>
                <a:ea typeface="Times New Roman"/>
                <a:cs typeface="Times New Roman"/>
                <a:sym typeface="Times New Roman"/>
              </a:rPr>
              <a:t> [Accessed 25 Feb.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Guardian. (2022). </a:t>
            </a:r>
            <a:r>
              <a:rPr lang="en-US" sz="1200" i="1">
                <a:solidFill>
                  <a:schemeClr val="dk1"/>
                </a:solidFill>
                <a:latin typeface="Times New Roman"/>
                <a:ea typeface="Times New Roman"/>
                <a:cs typeface="Times New Roman"/>
                <a:sym typeface="Times New Roman"/>
              </a:rPr>
              <a:t>Staffing crisis deepens in NHS England with 110,000 posts unfilled</a:t>
            </a:r>
            <a:r>
              <a:rPr lang="en-US" sz="1200">
                <a:solidFill>
                  <a:schemeClr val="dk1"/>
                </a:solidFill>
                <a:latin typeface="Times New Roman"/>
                <a:ea typeface="Times New Roman"/>
                <a:cs typeface="Times New Roman"/>
                <a:sym typeface="Times New Roman"/>
              </a:rPr>
              <a:t>. Guardian News and Media. Available at: </a:t>
            </a:r>
            <a:r>
              <a:rPr lang="en-US" sz="1200" u="sng">
                <a:solidFill>
                  <a:schemeClr val="dk1"/>
                </a:solidFill>
                <a:latin typeface="Times New Roman"/>
                <a:ea typeface="Times New Roman"/>
                <a:cs typeface="Times New Roman"/>
                <a:sym typeface="Times New Roman"/>
                <a:hlinkClick r:id="rId23">
                  <a:extLst>
                    <a:ext uri="{A12FA001-AC4F-418D-AE19-62706E023703}">
                      <ahyp:hlinkClr xmlns:ahyp="http://schemas.microsoft.com/office/drawing/2018/hyperlinkcolor" val="tx"/>
                    </a:ext>
                  </a:extLst>
                </a:hlinkClick>
              </a:rPr>
              <a:t>https://www.theguardian.com/society/2022/mar/03/staffing-crisis-deepens-in-nhs-england-with-110000-posts-unfilled</a:t>
            </a:r>
            <a:r>
              <a:rPr lang="en-US" sz="1200">
                <a:solidFill>
                  <a:schemeClr val="dk1"/>
                </a:solidFill>
                <a:latin typeface="Times New Roman"/>
                <a:ea typeface="Times New Roman"/>
                <a:cs typeface="Times New Roman"/>
                <a:sym typeface="Times New Roman"/>
              </a:rPr>
              <a:t> (Accessed: 23 February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Health Foundation. (2023). </a:t>
            </a:r>
            <a:r>
              <a:rPr lang="en-US" sz="1200" i="1">
                <a:solidFill>
                  <a:schemeClr val="dk1"/>
                </a:solidFill>
                <a:latin typeface="Times New Roman"/>
                <a:ea typeface="Times New Roman"/>
                <a:cs typeface="Times New Roman"/>
                <a:sym typeface="Times New Roman"/>
              </a:rPr>
              <a:t>Investing in the public health grant</a:t>
            </a:r>
            <a:r>
              <a:rPr lang="en-US" sz="1200">
                <a:solidFill>
                  <a:schemeClr val="dk1"/>
                </a:solidFill>
                <a:latin typeface="Times New Roman"/>
                <a:ea typeface="Times New Roman"/>
                <a:cs typeface="Times New Roman"/>
                <a:sym typeface="Times New Roman"/>
              </a:rPr>
              <a:t>. [online] Available at: </a:t>
            </a:r>
            <a:r>
              <a:rPr lang="en-US" sz="1200" u="sng">
                <a:solidFill>
                  <a:schemeClr val="dk1"/>
                </a:solidFill>
                <a:latin typeface="Times New Roman"/>
                <a:ea typeface="Times New Roman"/>
                <a:cs typeface="Times New Roman"/>
                <a:sym typeface="Times New Roman"/>
                <a:hlinkClick r:id="rId24">
                  <a:extLst>
                    <a:ext uri="{A12FA001-AC4F-418D-AE19-62706E023703}">
                      <ahyp:hlinkClr xmlns:ahyp="http://schemas.microsoft.com/office/drawing/2018/hyperlinkcolor" val="tx"/>
                    </a:ext>
                  </a:extLst>
                </a:hlinkClick>
              </a:rPr>
              <a:t>https://www.health.org.uk/reports-and-analysis/analysis/investing-in-the-public-health-grant#:~:text=The%20public%20health%20grant%20has,and%20children's%20services%20(25%25)</a:t>
            </a:r>
            <a:r>
              <a:rPr lang="en-US" sz="1200">
                <a:solidFill>
                  <a:schemeClr val="dk1"/>
                </a:solidFill>
                <a:latin typeface="Times New Roman"/>
                <a:ea typeface="Times New Roman"/>
                <a:cs typeface="Times New Roman"/>
                <a:sym typeface="Times New Roman"/>
              </a:rPr>
              <a:t>. [Accessed 26 Feb.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UNDP. (2026). </a:t>
            </a:r>
            <a:r>
              <a:rPr lang="en-US" sz="1200" i="1">
                <a:solidFill>
                  <a:schemeClr val="dk1"/>
                </a:solidFill>
                <a:latin typeface="Times New Roman"/>
                <a:ea typeface="Times New Roman"/>
                <a:cs typeface="Times New Roman"/>
                <a:sym typeface="Times New Roman"/>
              </a:rPr>
              <a:t>Sustainable Development Goals</a:t>
            </a:r>
            <a:r>
              <a:rPr lang="en-US" sz="1200">
                <a:solidFill>
                  <a:schemeClr val="dk1"/>
                </a:solidFill>
                <a:latin typeface="Times New Roman"/>
                <a:ea typeface="Times New Roman"/>
                <a:cs typeface="Times New Roman"/>
                <a:sym typeface="Times New Roman"/>
              </a:rPr>
              <a:t>. Available at: </a:t>
            </a:r>
            <a:r>
              <a:rPr lang="en-US" sz="1200" u="sng">
                <a:solidFill>
                  <a:schemeClr val="dk1"/>
                </a:solidFill>
                <a:latin typeface="Times New Roman"/>
                <a:ea typeface="Times New Roman"/>
                <a:cs typeface="Times New Roman"/>
                <a:sym typeface="Times New Roman"/>
                <a:hlinkClick r:id="rId25">
                  <a:extLst>
                    <a:ext uri="{A12FA001-AC4F-418D-AE19-62706E023703}">
                      <ahyp:hlinkClr xmlns:ahyp="http://schemas.microsoft.com/office/drawing/2018/hyperlinkcolor" val="tx"/>
                    </a:ext>
                  </a:extLst>
                </a:hlinkClick>
              </a:rPr>
              <a:t>https://www.undp.org/sustainable-development-goals/good-health</a:t>
            </a:r>
            <a:r>
              <a:rPr lang="en-US" sz="1200">
                <a:solidFill>
                  <a:schemeClr val="dk1"/>
                </a:solidFill>
                <a:latin typeface="Times New Roman"/>
                <a:ea typeface="Times New Roman"/>
                <a:cs typeface="Times New Roman"/>
                <a:sym typeface="Times New Roman"/>
              </a:rPr>
              <a:t> (Accessed: 23 February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World Health Organization. (2026). </a:t>
            </a:r>
            <a:r>
              <a:rPr lang="en-US" sz="1200" i="1">
                <a:solidFill>
                  <a:schemeClr val="dk1"/>
                </a:solidFill>
                <a:latin typeface="Times New Roman"/>
                <a:ea typeface="Times New Roman"/>
                <a:cs typeface="Times New Roman"/>
                <a:sym typeface="Times New Roman"/>
              </a:rPr>
              <a:t>Constitution of the World Health Organization,</a:t>
            </a:r>
            <a:r>
              <a:rPr lang="en-US" sz="1200">
                <a:solidFill>
                  <a:schemeClr val="dk1"/>
                </a:solidFill>
                <a:latin typeface="Times New Roman"/>
                <a:ea typeface="Times New Roman"/>
                <a:cs typeface="Times New Roman"/>
                <a:sym typeface="Times New Roman"/>
              </a:rPr>
              <a:t> </a:t>
            </a:r>
            <a:r>
              <a:rPr lang="en-US" sz="1200" i="1">
                <a:solidFill>
                  <a:schemeClr val="dk1"/>
                </a:solidFill>
                <a:latin typeface="Times New Roman"/>
                <a:ea typeface="Times New Roman"/>
                <a:cs typeface="Times New Roman"/>
                <a:sym typeface="Times New Roman"/>
              </a:rPr>
              <a:t>World Health Organization</a:t>
            </a:r>
            <a:r>
              <a:rPr lang="en-US" sz="1200">
                <a:solidFill>
                  <a:schemeClr val="dk1"/>
                </a:solidFill>
                <a:latin typeface="Times New Roman"/>
                <a:ea typeface="Times New Roman"/>
                <a:cs typeface="Times New Roman"/>
                <a:sym typeface="Times New Roman"/>
              </a:rPr>
              <a:t>. Available at: </a:t>
            </a:r>
            <a:r>
              <a:rPr lang="en-US" sz="1200" u="sng">
                <a:solidFill>
                  <a:schemeClr val="dk1"/>
                </a:solidFill>
                <a:latin typeface="Times New Roman"/>
                <a:ea typeface="Times New Roman"/>
                <a:cs typeface="Times New Roman"/>
                <a:sym typeface="Times New Roman"/>
                <a:hlinkClick r:id="rId26">
                  <a:extLst>
                    <a:ext uri="{A12FA001-AC4F-418D-AE19-62706E023703}">
                      <ahyp:hlinkClr xmlns:ahyp="http://schemas.microsoft.com/office/drawing/2018/hyperlinkcolor" val="tx"/>
                    </a:ext>
                  </a:extLst>
                </a:hlinkClick>
              </a:rPr>
              <a:t>https://www.who.int/about/governance/constitution</a:t>
            </a:r>
            <a:r>
              <a:rPr lang="en-US" sz="1200">
                <a:solidFill>
                  <a:schemeClr val="dk1"/>
                </a:solidFill>
                <a:latin typeface="Times New Roman"/>
                <a:ea typeface="Times New Roman"/>
                <a:cs typeface="Times New Roman"/>
                <a:sym typeface="Times New Roman"/>
              </a:rPr>
              <a:t> (Accessed: 23 February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Zangani, C., Ostinelli, E.G., Smith, K.A., Hong, J.S., Macdonald, O., Reen, G., Reid, K., Vincent, C., Sheriff, R.S., Harrison, P.J. and Hawton, K., (2022). Impact of the COVID-19 pandemic on the global delivery of mental health services and telemental health: systematic review. </a:t>
            </a:r>
            <a:r>
              <a:rPr lang="en-US" sz="1200" i="1">
                <a:solidFill>
                  <a:schemeClr val="dk1"/>
                </a:solidFill>
                <a:latin typeface="Times New Roman"/>
                <a:ea typeface="Times New Roman"/>
                <a:cs typeface="Times New Roman"/>
                <a:sym typeface="Times New Roman"/>
              </a:rPr>
              <a:t>JMIR mental health</a:t>
            </a:r>
            <a:r>
              <a:rPr lang="en-US" sz="1200">
                <a:solidFill>
                  <a:schemeClr val="dk1"/>
                </a:solidFill>
                <a:latin typeface="Times New Roman"/>
                <a:ea typeface="Times New Roman"/>
                <a:cs typeface="Times New Roman"/>
                <a:sym typeface="Times New Roman"/>
              </a:rPr>
              <a:t>, </a:t>
            </a:r>
            <a:r>
              <a:rPr lang="en-US" sz="1200" i="1">
                <a:solidFill>
                  <a:schemeClr val="dk1"/>
                </a:solidFill>
                <a:latin typeface="Times New Roman"/>
                <a:ea typeface="Times New Roman"/>
                <a:cs typeface="Times New Roman"/>
                <a:sym typeface="Times New Roman"/>
              </a:rPr>
              <a:t>9</a:t>
            </a:r>
            <a:r>
              <a:rPr lang="en-US" sz="1200">
                <a:solidFill>
                  <a:schemeClr val="dk1"/>
                </a:solidFill>
                <a:latin typeface="Times New Roman"/>
                <a:ea typeface="Times New Roman"/>
                <a:cs typeface="Times New Roman"/>
                <a:sym typeface="Times New Roman"/>
              </a:rPr>
              <a:t>(8), p.e38600. DOI: </a:t>
            </a:r>
            <a:r>
              <a:rPr lang="en-US" sz="1200" u="sng">
                <a:solidFill>
                  <a:schemeClr val="dk1"/>
                </a:solidFill>
                <a:latin typeface="Times New Roman"/>
                <a:ea typeface="Times New Roman"/>
                <a:cs typeface="Times New Roman"/>
                <a:sym typeface="Times New Roman"/>
                <a:hlinkClick r:id="rId27">
                  <a:extLst>
                    <a:ext uri="{A12FA001-AC4F-418D-AE19-62706E023703}">
                      <ahyp:hlinkClr xmlns:ahyp="http://schemas.microsoft.com/office/drawing/2018/hyperlinkcolor" val="tx"/>
                    </a:ext>
                  </a:extLst>
                </a:hlinkClick>
              </a:rPr>
              <a:t>https://mental.jmir.org/2022/8/e38600/</a:t>
            </a:r>
            <a:endParaRPr sz="1200">
              <a:solidFill>
                <a:srgbClr val="222222"/>
              </a:solidFill>
              <a:latin typeface="Times New Roman"/>
              <a:ea typeface="Times New Roman"/>
              <a:cs typeface="Times New Roman"/>
              <a:sym typeface="Times New Roman"/>
            </a:endParaRPr>
          </a:p>
        </p:txBody>
      </p:sp>
      <p:sp>
        <p:nvSpPr>
          <p:cNvPr id="210" name="Google Shape;210;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Key Concepts and Their Evolution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latin typeface="Times New Roman"/>
                <a:ea typeface="Times New Roman"/>
                <a:cs typeface="Times New Roman"/>
                <a:sym typeface="Times New Roman"/>
              </a:rPr>
              <a:t>Health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Health as per World Health Organisation (2026), is defined as the physical, mental and social wellbeing which are beyond the absence of illnesses. Contrarily, the biomedical model of conceptualising health views illness as fundamentally a biological malfunction that can be cured by means of medical interventions (Huda, 2021). Moreover, health was further enhanced by the social model which focuses on the structural determinants of housing, education and income. This holistic medical approach is becoming more evident in modern healthcare, with prevention and social context being considered core to the sustainable systems.</a:t>
            </a:r>
            <a:endParaRPr/>
          </a:p>
        </p:txBody>
      </p:sp>
      <p:sp>
        <p:nvSpPr>
          <p:cNvPr id="96" name="Google Shape;96;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 name="Google Shape;13;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 name="Google Shape;14;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3"/>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 name="Google Shape;17;p13"/>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a:endParaRPr/>
          </a:p>
        </p:txBody>
      </p:sp>
      <p:sp>
        <p:nvSpPr>
          <p:cNvPr id="18" name="Google Shape;18;p1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1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 name="Google Shape;20;p1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1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24" name="Google Shape;24;p1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1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1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0"/>
              <a:buFont typeface="Calibri"/>
              <a:buNone/>
              <a:defRPr sz="4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1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0"/>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0"/>
              <a:buNone/>
              <a:defRPr sz="1600">
                <a:solidFill>
                  <a:srgbClr val="888888"/>
                </a:solidFill>
              </a:defRPr>
            </a:lvl3pPr>
            <a:lvl4pPr marL="1828800" lvl="3" indent="-228600" algn="l">
              <a:lnSpc>
                <a:spcPct val="100000"/>
              </a:lnSpc>
              <a:spcBef>
                <a:spcPts val="280"/>
              </a:spcBef>
              <a:spcAft>
                <a:spcPts val="0"/>
              </a:spcAft>
              <a:buClr>
                <a:srgbClr val="888888"/>
              </a:buClr>
              <a:buSzPts val="1400"/>
              <a:buNone/>
              <a:defRPr sz="1400">
                <a:solidFill>
                  <a:srgbClr val="888888"/>
                </a:solidFill>
              </a:defRPr>
            </a:lvl4pPr>
            <a:lvl5pPr marL="2286000" lvl="4" indent="-228600" algn="l">
              <a:lnSpc>
                <a:spcPct val="100000"/>
              </a:lnSpc>
              <a:spcBef>
                <a:spcPts val="280"/>
              </a:spcBef>
              <a:spcAft>
                <a:spcPts val="0"/>
              </a:spcAft>
              <a:buClr>
                <a:srgbClr val="888888"/>
              </a:buClr>
              <a:buSzPts val="1400"/>
              <a:buNone/>
              <a:defRPr sz="1400">
                <a:solidFill>
                  <a:srgbClr val="888888"/>
                </a:solidFill>
              </a:defRPr>
            </a:lvl5pPr>
            <a:lvl6pPr marL="2743200" lvl="5" indent="-228600" algn="l">
              <a:lnSpc>
                <a:spcPct val="100000"/>
              </a:lnSpc>
              <a:spcBef>
                <a:spcPts val="280"/>
              </a:spcBef>
              <a:spcAft>
                <a:spcPts val="0"/>
              </a:spcAft>
              <a:buClr>
                <a:srgbClr val="888888"/>
              </a:buClr>
              <a:buSzPts val="1400"/>
              <a:buNone/>
              <a:defRPr sz="1400">
                <a:solidFill>
                  <a:srgbClr val="888888"/>
                </a:solidFill>
              </a:defRPr>
            </a:lvl6pPr>
            <a:lvl7pPr marL="3200400" lvl="6" indent="-228600" algn="l">
              <a:lnSpc>
                <a:spcPct val="100000"/>
              </a:lnSpc>
              <a:spcBef>
                <a:spcPts val="280"/>
              </a:spcBef>
              <a:spcAft>
                <a:spcPts val="0"/>
              </a:spcAft>
              <a:buClr>
                <a:srgbClr val="888888"/>
              </a:buClr>
              <a:buSzPts val="1400"/>
              <a:buNone/>
              <a:defRPr sz="1400">
                <a:solidFill>
                  <a:srgbClr val="888888"/>
                </a:solidFill>
              </a:defRPr>
            </a:lvl7pPr>
            <a:lvl8pPr marL="3657600" lvl="7" indent="-228600" algn="l">
              <a:lnSpc>
                <a:spcPct val="100000"/>
              </a:lnSpc>
              <a:spcBef>
                <a:spcPts val="280"/>
              </a:spcBef>
              <a:spcAft>
                <a:spcPts val="0"/>
              </a:spcAft>
              <a:buClr>
                <a:srgbClr val="888888"/>
              </a:buClr>
              <a:buSzPts val="1400"/>
              <a:buNone/>
              <a:defRPr sz="1400">
                <a:solidFill>
                  <a:srgbClr val="888888"/>
                </a:solidFill>
              </a:defRPr>
            </a:lvl8pPr>
            <a:lvl9pPr marL="4114800" lvl="8" indent="-228600" algn="l">
              <a:lnSpc>
                <a:spcPct val="100000"/>
              </a:lnSpc>
              <a:spcBef>
                <a:spcPts val="280"/>
              </a:spcBef>
              <a:spcAft>
                <a:spcPts val="0"/>
              </a:spcAft>
              <a:buClr>
                <a:srgbClr val="888888"/>
              </a:buClr>
              <a:buSzPts val="1400"/>
              <a:buNone/>
              <a:defRPr sz="1400">
                <a:solidFill>
                  <a:srgbClr val="888888"/>
                </a:solidFill>
              </a:defRPr>
            </a:lvl9pPr>
          </a:lstStyle>
          <a:p>
            <a:endParaRPr/>
          </a:p>
        </p:txBody>
      </p:sp>
      <p:sp>
        <p:nvSpPr>
          <p:cNvPr id="30" name="Google Shape;30;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16"/>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36" name="Google Shape;36;p16"/>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37" name="Google Shape;37;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1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3" name="Google Shape;43;p17"/>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4" name="Google Shape;44;p1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5" name="Google Shape;45;p17"/>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6" name="Google Shape;46;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1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1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00" algn="l">
              <a:lnSpc>
                <a:spcPct val="100000"/>
              </a:lnSpc>
              <a:spcBef>
                <a:spcPts val="560"/>
              </a:spcBef>
              <a:spcAft>
                <a:spcPts val="0"/>
              </a:spcAft>
              <a:buClr>
                <a:schemeClr val="dk1"/>
              </a:buClr>
              <a:buSzPts val="2800"/>
              <a:buChar char="–"/>
              <a:defRPr sz="2800"/>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0"/>
              </a:spcBef>
              <a:spcAft>
                <a:spcPts val="0"/>
              </a:spcAft>
              <a:buClr>
                <a:schemeClr val="dk1"/>
              </a:buClr>
              <a:buSzPts val="2000"/>
              <a:buChar char="–"/>
              <a:defRPr sz="2000"/>
            </a:lvl4pPr>
            <a:lvl5pPr marL="2286000" lvl="4" indent="-355600" algn="l">
              <a:lnSpc>
                <a:spcPct val="100000"/>
              </a:lnSpc>
              <a:spcBef>
                <a:spcPts val="400"/>
              </a:spcBef>
              <a:spcAft>
                <a:spcPts val="0"/>
              </a:spcAft>
              <a:buClr>
                <a:schemeClr val="dk1"/>
              </a:buClr>
              <a:buSzPts val="2000"/>
              <a:buChar char="»"/>
              <a:defRPr sz="2000"/>
            </a:lvl5pPr>
            <a:lvl6pPr marL="2743200" lvl="5" indent="-355600" algn="l">
              <a:lnSpc>
                <a:spcPct val="100000"/>
              </a:lnSpc>
              <a:spcBef>
                <a:spcPts val="400"/>
              </a:spcBef>
              <a:spcAft>
                <a:spcPts val="0"/>
              </a:spcAft>
              <a:buClr>
                <a:schemeClr val="dk1"/>
              </a:buClr>
              <a:buSzPts val="2000"/>
              <a:buChar char="•"/>
              <a:defRPr sz="2000"/>
            </a:lvl6pPr>
            <a:lvl7pPr marL="3200400" lvl="6" indent="-355600" algn="l">
              <a:lnSpc>
                <a:spcPct val="100000"/>
              </a:lnSpc>
              <a:spcBef>
                <a:spcPts val="400"/>
              </a:spcBef>
              <a:spcAft>
                <a:spcPts val="0"/>
              </a:spcAft>
              <a:buClr>
                <a:schemeClr val="dk1"/>
              </a:buClr>
              <a:buSzPts val="2000"/>
              <a:buChar char="•"/>
              <a:defRPr sz="2000"/>
            </a:lvl7pPr>
            <a:lvl8pPr marL="3657600" lvl="7" indent="-355600" algn="l">
              <a:lnSpc>
                <a:spcPct val="100000"/>
              </a:lnSpc>
              <a:spcBef>
                <a:spcPts val="400"/>
              </a:spcBef>
              <a:spcAft>
                <a:spcPts val="0"/>
              </a:spcAft>
              <a:buClr>
                <a:schemeClr val="dk1"/>
              </a:buClr>
              <a:buSzPts val="2000"/>
              <a:buChar char="•"/>
              <a:defRPr sz="2000"/>
            </a:lvl8pPr>
            <a:lvl9pPr marL="4114800" lvl="8" indent="-355600" algn="l">
              <a:lnSpc>
                <a:spcPct val="100000"/>
              </a:lnSpc>
              <a:spcBef>
                <a:spcPts val="400"/>
              </a:spcBef>
              <a:spcAft>
                <a:spcPts val="0"/>
              </a:spcAft>
              <a:buClr>
                <a:schemeClr val="dk1"/>
              </a:buClr>
              <a:buSzPts val="2000"/>
              <a:buChar char="•"/>
              <a:defRPr sz="2000"/>
            </a:lvl9pPr>
          </a:lstStyle>
          <a:p>
            <a:endParaRPr/>
          </a:p>
        </p:txBody>
      </p:sp>
      <p:sp>
        <p:nvSpPr>
          <p:cNvPr id="57" name="Google Shape;57;p1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58" name="Google Shape;58;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2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0"/>
          <p:cNvSpPr>
            <a:spLocks noGrp="1"/>
          </p:cNvSpPr>
          <p:nvPr>
            <p:ph type="pic" idx="2"/>
          </p:nvPr>
        </p:nvSpPr>
        <p:spPr>
          <a:xfrm>
            <a:off x="1792288" y="612775"/>
            <a:ext cx="5486400" cy="4114800"/>
          </a:xfrm>
          <a:prstGeom prst="rect">
            <a:avLst/>
          </a:prstGeom>
          <a:noFill/>
          <a:ln>
            <a:noFill/>
          </a:ln>
        </p:spPr>
      </p:sp>
      <p:sp>
        <p:nvSpPr>
          <p:cNvPr id="64" name="Google Shape;64;p2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65" name="Google Shape;65;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2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71" name="Google Shape;71;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2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2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77" name="Google Shape;77;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7" name="Google Shape;7;p1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lnSpc>
                <a:spcPct val="100000"/>
              </a:lnSpc>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lnSpc>
                <a:spcPct val="100000"/>
              </a:lnSpc>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lnSpc>
                <a:spcPct val="100000"/>
              </a:lnSpc>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1111/hsc.12976" TargetMode="External"/><Relationship Id="rId13" Type="http://schemas.openxmlformats.org/officeDocument/2006/relationships/hyperlink" Target="https://doi.org/10.1177/1089268019880886" TargetMode="External"/><Relationship Id="rId3" Type="http://schemas.openxmlformats.org/officeDocument/2006/relationships/hyperlink" Target="https://doi.org/10.5334/ijic.NACIC24083" TargetMode="External"/><Relationship Id="rId7" Type="http://schemas.openxmlformats.org/officeDocument/2006/relationships/hyperlink" Target="https://doi.org/10.1016/j.socscimed.2020.113363" TargetMode="External"/><Relationship Id="rId12" Type="http://schemas.openxmlformats.org/officeDocument/2006/relationships/hyperlink" Target="https://doi.org/10.4103/0970-0218.94009" TargetMode="External"/><Relationship Id="rId17" Type="http://schemas.openxmlformats.org/officeDocument/2006/relationships/hyperlink" Target="https://www.nhs.uk/social-care-and-support/care-services-equipment-and-care-homes/care-and-support-you-can-get-for-free/" TargetMode="External"/><Relationship Id="rId2" Type="http://schemas.openxmlformats.org/officeDocument/2006/relationships/notesSlide" Target="../notesSlides/notesSlide18.xml"/><Relationship Id="rId16" Type="http://schemas.openxmlformats.org/officeDocument/2006/relationships/hyperlink" Target="https://www.nhs.uk/tests-and-treatments/nhs-health-check/" TargetMode="External"/><Relationship Id="rId1" Type="http://schemas.openxmlformats.org/officeDocument/2006/relationships/slideLayout" Target="../slideLayouts/slideLayout1.xml"/><Relationship Id="rId6" Type="http://schemas.openxmlformats.org/officeDocument/2006/relationships/hyperlink" Target="https://www.ncbi.nlm.nih.gov/books/NBK619590/" TargetMode="External"/><Relationship Id="rId11" Type="http://schemas.openxmlformats.org/officeDocument/2006/relationships/hyperlink" Target="https://doi.org/10.1136/bmjgh-2025-021623" TargetMode="External"/><Relationship Id="rId5" Type="http://schemas.openxmlformats.org/officeDocument/2006/relationships/hyperlink" Target="https://pmc.ncbi.nlm.nih.gov/articles/PMC10327462/" TargetMode="External"/><Relationship Id="rId15" Type="http://schemas.openxmlformats.org/officeDocument/2006/relationships/hyperlink" Target="https://pmc.ncbi.nlm.nih.gov/articles/PMC8555479/" TargetMode="External"/><Relationship Id="rId10" Type="http://schemas.openxmlformats.org/officeDocument/2006/relationships/hyperlink" Target="https://doi.org/10.1007/s11524-025-00972-1" TargetMode="External"/><Relationship Id="rId4" Type="http://schemas.openxmlformats.org/officeDocument/2006/relationships/hyperlink" Target="https://link.springer.com/chapter/10.1007/978-3-030-11899-0_1" TargetMode="External"/><Relationship Id="rId9" Type="http://schemas.openxmlformats.org/officeDocument/2006/relationships/hyperlink" Target="https://doi.org/10.1080/09540261.2020.1845125" TargetMode="External"/><Relationship Id="rId14" Type="http://schemas.openxmlformats.org/officeDocument/2006/relationships/hyperlink" Target="https://www.mentalhealth.org.uk/explore-mental-health/mental-health-statistics/investment-mental-health-research-statistics"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doi.org/10.1097/FCH.0000000000000290" TargetMode="External"/><Relationship Id="rId13" Type="http://schemas.openxmlformats.org/officeDocument/2006/relationships/hyperlink" Target="https://www.health.org.uk/reports-and-analysis/analysis/investing-in-the-public-health-grant#:~:text=The%20public%20health%20grant%20has,and%20children's%20services%20(25%25)" TargetMode="External"/><Relationship Id="rId3" Type="http://schemas.openxmlformats.org/officeDocument/2006/relationships/hyperlink" Target="https://www.england.nhs.uk/about/equality/equality-hub/national-healthcare-inequalities-improvement-programme/core20plus5/core20plus5-cyp/" TargetMode="External"/><Relationship Id="rId7" Type="http://schemas.openxmlformats.org/officeDocument/2006/relationships/hyperlink" Target="https://doi.org/10.1093/geroni/igae098.1859" TargetMode="External"/><Relationship Id="rId12" Type="http://schemas.openxmlformats.org/officeDocument/2006/relationships/hyperlink" Target="https://www.theguardian.com/society/2022/mar/03/staffing-crisis-deepens-in-nhs-england-with-110000-posts-unfilled" TargetMode="External"/><Relationship Id="rId2" Type="http://schemas.openxmlformats.org/officeDocument/2006/relationships/notesSlide" Target="../notesSlides/notesSlide19.xml"/><Relationship Id="rId16" Type="http://schemas.openxmlformats.org/officeDocument/2006/relationships/hyperlink" Target="https://mental.jmir.org/2022/8/e38600/" TargetMode="External"/><Relationship Id="rId1" Type="http://schemas.openxmlformats.org/officeDocument/2006/relationships/slideLayout" Target="../slideLayouts/slideLayout1.xml"/><Relationship Id="rId6" Type="http://schemas.openxmlformats.org/officeDocument/2006/relationships/hyperlink" Target="https://doi.org/10.59249/cptg1770" TargetMode="External"/><Relationship Id="rId11" Type="http://schemas.openxmlformats.org/officeDocument/2006/relationships/hyperlink" Target="https://eveappeal.org.uk/get-involved/workplace-wellbeing-programme/" TargetMode="External"/><Relationship Id="rId5" Type="http://schemas.openxmlformats.org/officeDocument/2006/relationships/hyperlink" Target="https://www.ons.gov.uk/peoplepopulationandcommunity/healthandsocialcare/healthinequalities/bulletins/healthstatelifeexpectanciesbyindexofmultipledeprivationimd/2017to2019" TargetMode="External"/><Relationship Id="rId15" Type="http://schemas.openxmlformats.org/officeDocument/2006/relationships/hyperlink" Target="https://www.who.int/about/governance/constitution" TargetMode="External"/><Relationship Id="rId10" Type="http://schemas.openxmlformats.org/officeDocument/2006/relationships/hyperlink" Target="https://doi.org/10.3390/su11247158" TargetMode="External"/><Relationship Id="rId4" Type="http://schemas.openxmlformats.org/officeDocument/2006/relationships/hyperlink" Target="https://www.england.nhs.uk/long-term-plan/" TargetMode="External"/><Relationship Id="rId9" Type="http://schemas.openxmlformats.org/officeDocument/2006/relationships/hyperlink" Target="https://link.springer.com/article/10.1007/s40501-019-00181-z" TargetMode="External"/><Relationship Id="rId14" Type="http://schemas.openxmlformats.org/officeDocument/2006/relationships/hyperlink" Target="https://www.undp.org/sustainable-development-goals/good-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83"/>
        <p:cNvGrpSpPr/>
        <p:nvPr/>
      </p:nvGrpSpPr>
      <p:grpSpPr>
        <a:xfrm>
          <a:off x="0" y="0"/>
          <a:ext cx="0" cy="0"/>
          <a:chOff x="0" y="0"/>
          <a:chExt cx="0" cy="0"/>
        </a:xfrm>
      </p:grpSpPr>
      <p:sp>
        <p:nvSpPr>
          <p:cNvPr id="84" name="Google Shape;84;p1"/>
          <p:cNvSpPr txBox="1"/>
          <p:nvPr/>
        </p:nvSpPr>
        <p:spPr>
          <a:xfrm>
            <a:off x="629250" y="1403325"/>
            <a:ext cx="17029500" cy="70089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100"/>
              <a:buFont typeface="Arial"/>
              <a:buNone/>
            </a:pPr>
            <a:r>
              <a:rPr lang="en-US" sz="4800" b="1" i="0" u="none" strike="noStrike" cap="none" dirty="0">
                <a:solidFill>
                  <a:srgbClr val="3498E1"/>
                </a:solidFill>
                <a:latin typeface="Arial"/>
                <a:ea typeface="Arial"/>
                <a:cs typeface="Arial"/>
                <a:sym typeface="Arial"/>
              </a:rPr>
              <a:t>Module: Health, Wellbeing and Sustainable Development</a:t>
            </a:r>
            <a:endParaRPr sz="4800" b="1" i="0" u="none" strike="noStrike" cap="none" dirty="0">
              <a:solidFill>
                <a:srgbClr val="3498E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r>
              <a:rPr lang="en-US" sz="4800" b="1" i="0" u="none" strike="noStrike" cap="none" dirty="0">
                <a:solidFill>
                  <a:srgbClr val="3498E1"/>
                </a:solidFill>
                <a:latin typeface="Arial"/>
                <a:ea typeface="Arial"/>
                <a:cs typeface="Arial"/>
                <a:sym typeface="Arial"/>
              </a:rPr>
              <a:t>Module Code: BMHP6030</a:t>
            </a:r>
            <a:endParaRPr sz="4800" b="0" i="0" u="none" strike="noStrike" cap="none" dirty="0">
              <a:solidFill>
                <a:srgbClr val="000000"/>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r>
              <a:rPr lang="en-US" sz="4800" b="1" i="0" u="none" strike="noStrike" cap="none" dirty="0">
                <a:solidFill>
                  <a:srgbClr val="3498E1"/>
                </a:solidFill>
                <a:latin typeface="Arial"/>
                <a:ea typeface="Arial"/>
                <a:cs typeface="Arial"/>
                <a:sym typeface="Arial"/>
              </a:rPr>
              <a:t>Component-1 Presentation</a:t>
            </a:r>
            <a:endParaRPr sz="4800" b="0" i="0" u="none" strike="noStrike" cap="none" dirty="0">
              <a:solidFill>
                <a:srgbClr val="000000"/>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r>
              <a:rPr lang="en-US" sz="4800" b="1" i="0" u="none" strike="noStrike" cap="none" dirty="0">
                <a:solidFill>
                  <a:srgbClr val="3498E1"/>
                </a:solidFill>
                <a:latin typeface="Arial"/>
                <a:ea typeface="Arial"/>
                <a:cs typeface="Arial"/>
                <a:sym typeface="Arial"/>
              </a:rPr>
              <a:t>Lecturer name: Dr </a:t>
            </a:r>
            <a:r>
              <a:rPr lang="en-US" sz="4800" b="1" i="0" u="none" strike="noStrike" cap="none" dirty="0" err="1">
                <a:solidFill>
                  <a:srgbClr val="3498E1"/>
                </a:solidFill>
                <a:latin typeface="Arial"/>
                <a:ea typeface="Arial"/>
                <a:cs typeface="Arial"/>
                <a:sym typeface="Arial"/>
              </a:rPr>
              <a:t>Itse</a:t>
            </a:r>
            <a:r>
              <a:rPr lang="en-US" sz="4800" b="1" i="0" u="none" strike="noStrike" cap="none" dirty="0">
                <a:solidFill>
                  <a:srgbClr val="3498E1"/>
                </a:solidFill>
                <a:latin typeface="Arial"/>
                <a:ea typeface="Arial"/>
                <a:cs typeface="Arial"/>
                <a:sym typeface="Arial"/>
              </a:rPr>
              <a:t> Olaoye</a:t>
            </a:r>
            <a:endParaRPr sz="4800" b="1" i="0" u="none" strike="noStrike" cap="none" dirty="0">
              <a:solidFill>
                <a:srgbClr val="3498E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r>
              <a:rPr lang="en-US" sz="4800" b="1" i="0" u="none" strike="noStrike" cap="none" dirty="0">
                <a:solidFill>
                  <a:srgbClr val="3498E1"/>
                </a:solidFill>
                <a:latin typeface="Arial"/>
                <a:ea typeface="Arial"/>
                <a:cs typeface="Arial"/>
                <a:sym typeface="Arial"/>
              </a:rPr>
              <a:t>Student name: Marianna Florea </a:t>
            </a:r>
            <a:endParaRPr sz="4800" b="0" i="0" u="none" strike="noStrike" cap="none" dirty="0">
              <a:solidFill>
                <a:srgbClr val="000000"/>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r>
              <a:rPr lang="en-US" sz="4800" b="1" i="0" u="none" strike="noStrike" cap="none" dirty="0">
                <a:solidFill>
                  <a:srgbClr val="3498E1"/>
                </a:solidFill>
                <a:latin typeface="Arial"/>
                <a:ea typeface="Arial"/>
                <a:cs typeface="Arial"/>
                <a:sym typeface="Arial"/>
              </a:rPr>
              <a:t>Student ID: 2244840</a:t>
            </a:r>
            <a:endParaRPr sz="4800" b="0" i="0" u="none" strike="noStrike" cap="none" dirty="0">
              <a:solidFill>
                <a:srgbClr val="3498E1"/>
              </a:solidFill>
              <a:latin typeface="Arial"/>
              <a:ea typeface="Arial"/>
              <a:cs typeface="Arial"/>
              <a:sym typeface="Arial"/>
            </a:endParaRPr>
          </a:p>
        </p:txBody>
      </p:sp>
      <p:sp>
        <p:nvSpPr>
          <p:cNvPr id="85" name="Google Shape;85;p1"/>
          <p:cNvSpPr txBox="1"/>
          <p:nvPr/>
        </p:nvSpPr>
        <p:spPr>
          <a:xfrm>
            <a:off x="404734" y="8079697"/>
            <a:ext cx="17883266" cy="2207303"/>
          </a:xfrm>
          <a:prstGeom prst="rect">
            <a:avLst/>
          </a:prstGeom>
          <a:noFill/>
          <a:ln>
            <a:noFill/>
          </a:ln>
        </p:spPr>
        <p:txBody>
          <a:bodyPr spcFirstLastPara="1" wrap="square" lIns="91425" tIns="91425" rIns="91425" bIns="91425" anchor="t" anchorCtr="0">
            <a:noAutofit/>
          </a:bodyPr>
          <a:lstStyle/>
          <a:p>
            <a:pPr>
              <a:lnSpc>
                <a:spcPct val="150000"/>
              </a:lnSpc>
            </a:pPr>
            <a:endParaRPr lang="en-GB" sz="3200" dirty="0">
              <a:latin typeface="Arial" panose="020B0604020202020204" pitchFamily="34" charset="0"/>
              <a:cs typeface="Arial" panose="020B0604020202020204" pitchFamily="34" charset="0"/>
            </a:endParaRPr>
          </a:p>
          <a:p>
            <a:pPr>
              <a:lnSpc>
                <a:spcPct val="150000"/>
              </a:lnSpc>
            </a:pPr>
            <a:r>
              <a:rPr lang="en-US" sz="18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AI-generated materials as my work. I confirm I have copies of my drafts, notes, and other resources I used, which I may be asked to provide as evidence.</a:t>
            </a:r>
            <a:endParaRPr sz="1800" b="1" i="0" u="none" strike="noStrike" cap="none" dirty="0">
              <a:solidFill>
                <a:srgbClr val="562634"/>
              </a:solidFill>
              <a:latin typeface="Prompt"/>
              <a:ea typeface="Prompt"/>
              <a:cs typeface="Prompt"/>
              <a:sym typeface="Prompt"/>
            </a:endParaRPr>
          </a:p>
        </p:txBody>
      </p:sp>
      <p:pic>
        <p:nvPicPr>
          <p:cNvPr id="3" name="Picture 2" descr="University of wales Logos">
            <a:extLst>
              <a:ext uri="{FF2B5EF4-FFF2-40B4-BE49-F238E27FC236}">
                <a16:creationId xmlns:a16="http://schemas.microsoft.com/office/drawing/2014/main" id="{F9074735-99FC-12FD-9A37-D9F06E65FC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4586990" cy="174189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89"/>
        <p:cNvGrpSpPr/>
        <p:nvPr/>
      </p:nvGrpSpPr>
      <p:grpSpPr>
        <a:xfrm>
          <a:off x="0" y="0"/>
          <a:ext cx="0" cy="0"/>
          <a:chOff x="0" y="0"/>
          <a:chExt cx="0" cy="0"/>
        </a:xfrm>
      </p:grpSpPr>
      <p:sp>
        <p:nvSpPr>
          <p:cNvPr id="90" name="Google Shape;90;p2"/>
          <p:cNvSpPr txBox="1"/>
          <p:nvPr/>
        </p:nvSpPr>
        <p:spPr>
          <a:xfrm>
            <a:off x="0" y="1668379"/>
            <a:ext cx="10635915" cy="8618621"/>
          </a:xfrm>
          <a:prstGeom prst="rect">
            <a:avLst/>
          </a:prstGeom>
          <a:noFill/>
          <a:ln>
            <a:noFill/>
          </a:ln>
        </p:spPr>
        <p:txBody>
          <a:bodyPr spcFirstLastPara="1" wrap="square" lIns="91425" tIns="91425" rIns="91425" bIns="91425" anchor="t" anchorCtr="0">
            <a:noAutofit/>
          </a:bodyPr>
          <a:lstStyle/>
          <a:p>
            <a:pPr marL="457200" marR="0" lvl="0" indent="-368300" algn="just" rtl="0">
              <a:lnSpc>
                <a:spcPct val="150000"/>
              </a:lnSpc>
              <a:spcBef>
                <a:spcPts val="0"/>
              </a:spcBef>
              <a:spcAft>
                <a:spcPts val="0"/>
              </a:spcAft>
              <a:buClr>
                <a:srgbClr val="562634"/>
              </a:buClr>
              <a:buSzPts val="2200"/>
              <a:buFont typeface="Prompt"/>
              <a:buChar char="●"/>
            </a:pPr>
            <a:endParaRPr lang="en-US" sz="24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Prompt"/>
              <a:buChar char="●"/>
            </a:pPr>
            <a:r>
              <a:rPr lang="en-US" sz="2400" b="0" i="0" u="none" strike="noStrike" cap="none" dirty="0">
                <a:solidFill>
                  <a:srgbClr val="562634"/>
                </a:solidFill>
                <a:latin typeface="Arial"/>
                <a:ea typeface="Arial"/>
                <a:cs typeface="Arial"/>
                <a:sym typeface="Arial"/>
              </a:rPr>
              <a:t>Health, as defined by the World Health </a:t>
            </a:r>
            <a:r>
              <a:rPr lang="en-US" sz="2400" b="0" i="0" u="none" strike="noStrike" cap="none" dirty="0" err="1">
                <a:solidFill>
                  <a:srgbClr val="562634"/>
                </a:solidFill>
                <a:latin typeface="Arial"/>
                <a:ea typeface="Arial"/>
                <a:cs typeface="Arial"/>
                <a:sym typeface="Arial"/>
              </a:rPr>
              <a:t>Organisation</a:t>
            </a:r>
            <a:r>
              <a:rPr lang="en-US" sz="2400" b="0" i="0" u="none" strike="noStrike" cap="none" dirty="0">
                <a:solidFill>
                  <a:srgbClr val="562634"/>
                </a:solidFill>
                <a:latin typeface="Arial"/>
                <a:ea typeface="Arial"/>
                <a:cs typeface="Arial"/>
                <a:sym typeface="Arial"/>
              </a:rPr>
              <a:t> (WHO) (1948), is a state where the human body is physically, mentally and socially fit and not just a state without disease. </a:t>
            </a:r>
            <a:endParaRPr sz="24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Prompt"/>
              <a:buChar char="●"/>
            </a:pPr>
            <a:r>
              <a:rPr lang="en-US" sz="2400" b="0" i="0" u="none" strike="noStrike" cap="none" dirty="0">
                <a:solidFill>
                  <a:srgbClr val="562634"/>
                </a:solidFill>
                <a:latin typeface="Arial"/>
                <a:ea typeface="Arial"/>
                <a:cs typeface="Arial"/>
                <a:sym typeface="Arial"/>
              </a:rPr>
              <a:t>Wellbeing takes this idea forward to encompass psychological fulfilment, quality of life and social connectedness. </a:t>
            </a:r>
            <a:endParaRPr sz="24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Prompt"/>
              <a:buChar char="●"/>
            </a:pPr>
            <a:r>
              <a:rPr lang="en-US" sz="2400" b="0" i="0" u="none" strike="noStrike" cap="none" dirty="0">
                <a:solidFill>
                  <a:srgbClr val="562634"/>
                </a:solidFill>
                <a:latin typeface="Arial"/>
                <a:ea typeface="Arial"/>
                <a:cs typeface="Arial"/>
                <a:sym typeface="Arial"/>
              </a:rPr>
              <a:t>The notion of sustainable development, which is a component of the United Nations Sustainable Development Goals, particularly SDG 3 (Good Health and Well-being), focuses on the fulfilment of current health demands without prejudice to future generations (UNDP, 2026). </a:t>
            </a:r>
            <a:endParaRPr sz="24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Prompt"/>
              <a:buChar char="●"/>
            </a:pPr>
            <a:r>
              <a:rPr lang="en-US" sz="2400" b="0" i="0" u="none" strike="noStrike" cap="none" dirty="0">
                <a:solidFill>
                  <a:srgbClr val="562634"/>
                </a:solidFill>
                <a:latin typeface="Arial"/>
                <a:ea typeface="Arial"/>
                <a:cs typeface="Arial"/>
                <a:sym typeface="Arial"/>
              </a:rPr>
              <a:t>Thus, this presentation will critically evaluate the integration of health, well-being and sustainable development in the health and social care in the UK.</a:t>
            </a:r>
            <a:endParaRPr sz="2400" b="0" i="0" u="none" strike="noStrike" cap="none" dirty="0">
              <a:solidFill>
                <a:srgbClr val="562634"/>
              </a:solidFill>
              <a:latin typeface="Arial"/>
              <a:ea typeface="Arial"/>
              <a:cs typeface="Arial"/>
              <a:sym typeface="Arial"/>
            </a:endParaRPr>
          </a:p>
        </p:txBody>
      </p:sp>
      <p:sp>
        <p:nvSpPr>
          <p:cNvPr id="91" name="Google Shape;91;p2"/>
          <p:cNvSpPr txBox="1"/>
          <p:nvPr/>
        </p:nvSpPr>
        <p:spPr>
          <a:xfrm>
            <a:off x="5215500" y="562825"/>
            <a:ext cx="7857000" cy="877200"/>
          </a:xfrm>
          <a:prstGeom prst="rect">
            <a:avLst/>
          </a:prstGeom>
          <a:noFill/>
          <a:ln>
            <a:noFill/>
          </a:ln>
        </p:spPr>
        <p:txBody>
          <a:bodyPr spcFirstLastPara="1" wrap="square" lIns="91425" tIns="91425" rIns="91425" bIns="91425" anchor="t" anchorCtr="0">
            <a:noAutofit/>
          </a:bodyPr>
          <a:lstStyle/>
          <a:p>
            <a:pPr marL="0" marR="0" lvl="0" indent="0" algn="ctr" rtl="0">
              <a:lnSpc>
                <a:spcPct val="115000"/>
              </a:lnSpc>
              <a:spcBef>
                <a:spcPts val="0"/>
              </a:spcBef>
              <a:spcAft>
                <a:spcPts val="0"/>
              </a:spcAft>
              <a:buClr>
                <a:srgbClr val="000000"/>
              </a:buClr>
              <a:buSzPts val="4800"/>
              <a:buFont typeface="Arial"/>
              <a:buNone/>
            </a:pPr>
            <a:r>
              <a:rPr lang="en-US" sz="4800" b="1" i="0" u="none" strike="noStrike" cap="none">
                <a:solidFill>
                  <a:srgbClr val="3498E1"/>
                </a:solidFill>
                <a:latin typeface="Arial"/>
                <a:ea typeface="Arial"/>
                <a:cs typeface="Arial"/>
                <a:sym typeface="Arial"/>
              </a:rPr>
              <a:t>Introduction</a:t>
            </a:r>
            <a:endParaRPr sz="4800" b="1" i="0" u="none" strike="noStrike" cap="none">
              <a:solidFill>
                <a:srgbClr val="3498E1"/>
              </a:solidFill>
              <a:latin typeface="Arial"/>
              <a:ea typeface="Arial"/>
              <a:cs typeface="Arial"/>
              <a:sym typeface="Arial"/>
            </a:endParaRPr>
          </a:p>
        </p:txBody>
      </p:sp>
      <p:pic>
        <p:nvPicPr>
          <p:cNvPr id="92" name="Google Shape;92;p2"/>
          <p:cNvPicPr preferRelativeResize="0"/>
          <p:nvPr/>
        </p:nvPicPr>
        <p:blipFill rotWithShape="1">
          <a:blip r:embed="rId3">
            <a:alphaModFix/>
          </a:blip>
          <a:srcRect/>
          <a:stretch/>
        </p:blipFill>
        <p:spPr>
          <a:xfrm>
            <a:off x="11209402" y="5685884"/>
            <a:ext cx="5650657" cy="4221601"/>
          </a:xfrm>
          <a:prstGeom prst="rect">
            <a:avLst/>
          </a:prstGeom>
          <a:noFill/>
          <a:ln w="9525" cap="flat" cmpd="sng">
            <a:solidFill>
              <a:schemeClr val="dk1"/>
            </a:solidFill>
            <a:prstDash val="solid"/>
            <a:round/>
            <a:headEnd type="none" w="sm" len="sm"/>
            <a:tailEnd type="none" w="sm" len="sm"/>
          </a:ln>
        </p:spPr>
      </p:pic>
      <p:pic>
        <p:nvPicPr>
          <p:cNvPr id="93" name="Google Shape;93;p2"/>
          <p:cNvPicPr preferRelativeResize="0"/>
          <p:nvPr/>
        </p:nvPicPr>
        <p:blipFill rotWithShape="1">
          <a:blip r:embed="rId4">
            <a:alphaModFix/>
          </a:blip>
          <a:srcRect/>
          <a:stretch/>
        </p:blipFill>
        <p:spPr>
          <a:xfrm>
            <a:off x="12196818" y="1492150"/>
            <a:ext cx="5428632" cy="387370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04"/>
        <p:cNvGrpSpPr/>
        <p:nvPr/>
      </p:nvGrpSpPr>
      <p:grpSpPr>
        <a:xfrm>
          <a:off x="0" y="0"/>
          <a:ext cx="0" cy="0"/>
          <a:chOff x="0" y="0"/>
          <a:chExt cx="0" cy="0"/>
        </a:xfrm>
      </p:grpSpPr>
      <p:sp>
        <p:nvSpPr>
          <p:cNvPr id="105" name="Google Shape;105;g3c06a21674e_0_6"/>
          <p:cNvSpPr txBox="1"/>
          <p:nvPr/>
        </p:nvSpPr>
        <p:spPr>
          <a:xfrm>
            <a:off x="2359075" y="545136"/>
            <a:ext cx="12717300" cy="1717500"/>
          </a:xfrm>
          <a:prstGeom prst="rect">
            <a:avLst/>
          </a:prstGeom>
          <a:noFill/>
          <a:ln>
            <a:noFill/>
          </a:ln>
        </p:spPr>
        <p:txBody>
          <a:bodyPr spcFirstLastPara="1" wrap="square" lIns="91425" tIns="91425" rIns="91425" bIns="91425" anchor="t" anchorCtr="0">
            <a:noAutofit/>
          </a:bodyPr>
          <a:lstStyle/>
          <a:p>
            <a:pPr marL="0" marR="0" lvl="0" indent="0" algn="ctr" rtl="0">
              <a:lnSpc>
                <a:spcPct val="115000"/>
              </a:lnSpc>
              <a:spcBef>
                <a:spcPts val="0"/>
              </a:spcBef>
              <a:spcAft>
                <a:spcPts val="0"/>
              </a:spcAft>
              <a:buClr>
                <a:srgbClr val="000000"/>
              </a:buClr>
              <a:buSzPts val="4800"/>
              <a:buFont typeface="Arial"/>
              <a:buNone/>
            </a:pPr>
            <a:r>
              <a:rPr lang="en-US" sz="4800" b="1" i="0" u="none" strike="noStrike" cap="none" dirty="0">
                <a:solidFill>
                  <a:srgbClr val="3498E1"/>
                </a:solidFill>
                <a:latin typeface="Arial"/>
                <a:ea typeface="Arial"/>
                <a:cs typeface="Arial"/>
                <a:sym typeface="Arial"/>
              </a:rPr>
              <a:t>Key Concepts </a:t>
            </a:r>
            <a:r>
              <a:rPr lang="en-US" sz="4800" b="1" dirty="0">
                <a:solidFill>
                  <a:srgbClr val="3498E1"/>
                </a:solidFill>
              </a:rPr>
              <a:t> </a:t>
            </a:r>
            <a:endParaRPr sz="4800" b="0" i="0" u="none" strike="noStrike" cap="none" dirty="0">
              <a:solidFill>
                <a:srgbClr val="3498E1"/>
              </a:solidFill>
              <a:latin typeface="Arial"/>
              <a:ea typeface="Arial"/>
              <a:cs typeface="Arial"/>
              <a:sym typeface="Arial"/>
            </a:endParaRPr>
          </a:p>
        </p:txBody>
      </p:sp>
      <p:sp>
        <p:nvSpPr>
          <p:cNvPr id="106" name="Google Shape;106;g3c06a21674e_0_6"/>
          <p:cNvSpPr txBox="1"/>
          <p:nvPr/>
        </p:nvSpPr>
        <p:spPr>
          <a:xfrm>
            <a:off x="369225" y="2698425"/>
            <a:ext cx="8967300" cy="7143000"/>
          </a:xfrm>
          <a:prstGeom prst="rect">
            <a:avLst/>
          </a:prstGeom>
          <a:noFill/>
          <a:ln>
            <a:noFill/>
          </a:ln>
        </p:spPr>
        <p:txBody>
          <a:bodyPr spcFirstLastPara="1" wrap="square" lIns="91425" tIns="91425" rIns="91425" bIns="91425" anchor="t" anchorCtr="0">
            <a:noAutofit/>
          </a:bodyPr>
          <a:lstStyle/>
          <a:p>
            <a:pPr marL="457200" marR="0" lvl="0" indent="-368300" algn="just" rtl="0">
              <a:lnSpc>
                <a:spcPct val="150000"/>
              </a:lnSpc>
              <a:spcBef>
                <a:spcPts val="0"/>
              </a:spcBef>
              <a:spcAft>
                <a:spcPts val="0"/>
              </a:spcAft>
              <a:buClr>
                <a:srgbClr val="562634"/>
              </a:buClr>
              <a:buSzPts val="2200"/>
              <a:buFont typeface="Arial"/>
              <a:buChar char="●"/>
            </a:pPr>
            <a:endParaRPr lang="en-US" sz="22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Arial"/>
              <a:buChar char="●"/>
            </a:pPr>
            <a:r>
              <a:rPr lang="en-US" sz="2200" dirty="0">
                <a:solidFill>
                  <a:srgbClr val="562634"/>
                </a:solidFill>
              </a:rPr>
              <a:t>Health, as per the World Health </a:t>
            </a:r>
            <a:r>
              <a:rPr lang="en-US" sz="2200" dirty="0" err="1">
                <a:solidFill>
                  <a:srgbClr val="562634"/>
                </a:solidFill>
              </a:rPr>
              <a:t>Organisation</a:t>
            </a:r>
            <a:r>
              <a:rPr lang="en-US" sz="2200" dirty="0">
                <a:solidFill>
                  <a:srgbClr val="562634"/>
                </a:solidFill>
              </a:rPr>
              <a:t> (2026), is defined as the physical, mental and social well-being, which is beyond the absence of illnesses.</a:t>
            </a: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Well-being is defined as the holistic approach which denotes the ability of an individual to function well in terms of positive emotion, satisfaction, and manage stress to enhance their physical, mental and social state (</a:t>
            </a:r>
            <a:r>
              <a:rPr lang="en-US" sz="2200" b="0" i="0" u="none" strike="noStrike" cap="none" dirty="0" err="1">
                <a:solidFill>
                  <a:srgbClr val="562634"/>
                </a:solidFill>
                <a:latin typeface="Arial"/>
                <a:ea typeface="Arial"/>
                <a:cs typeface="Arial"/>
                <a:sym typeface="Arial"/>
              </a:rPr>
              <a:t>Martela</a:t>
            </a:r>
            <a:r>
              <a:rPr lang="en-US" sz="2200" b="0" i="0" u="none" strike="noStrike" cap="none" dirty="0">
                <a:solidFill>
                  <a:srgbClr val="562634"/>
                </a:solidFill>
                <a:latin typeface="Arial"/>
                <a:ea typeface="Arial"/>
                <a:cs typeface="Arial"/>
                <a:sym typeface="Arial"/>
              </a:rPr>
              <a:t> and Sheldon, 2019).</a:t>
            </a:r>
            <a:endParaRPr sz="22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Hedonic well-being: focuses on happiness and life satisfaction.  </a:t>
            </a:r>
            <a:r>
              <a:rPr lang="en-US" sz="2200" dirty="0">
                <a:solidFill>
                  <a:srgbClr val="562634"/>
                </a:solidFill>
              </a:rPr>
              <a:t>E</a:t>
            </a:r>
            <a:r>
              <a:rPr lang="en-US" sz="2200" b="0" i="0" u="none" strike="noStrike" cap="none" dirty="0">
                <a:solidFill>
                  <a:srgbClr val="562634"/>
                </a:solidFill>
                <a:latin typeface="Arial"/>
                <a:ea typeface="Arial"/>
                <a:cs typeface="Arial"/>
                <a:sym typeface="Arial"/>
              </a:rPr>
              <a:t>udaimonic well-being</a:t>
            </a:r>
            <a:r>
              <a:rPr lang="en-US" sz="2200" dirty="0">
                <a:solidFill>
                  <a:srgbClr val="562634"/>
                </a:solidFill>
              </a:rPr>
              <a:t>: focuses on</a:t>
            </a:r>
            <a:r>
              <a:rPr lang="en-US" sz="2200" b="0" i="0" u="none" strike="noStrike" cap="none" dirty="0">
                <a:solidFill>
                  <a:srgbClr val="562634"/>
                </a:solidFill>
                <a:latin typeface="Arial"/>
                <a:ea typeface="Arial"/>
                <a:cs typeface="Arial"/>
                <a:sym typeface="Arial"/>
              </a:rPr>
              <a:t> meaning, autonomy and purpose in life (</a:t>
            </a:r>
            <a:r>
              <a:rPr lang="en-US" sz="2200" b="0" i="0" u="none" strike="noStrike" cap="none" dirty="0" err="1">
                <a:solidFill>
                  <a:srgbClr val="562634"/>
                </a:solidFill>
                <a:latin typeface="Arial"/>
                <a:ea typeface="Arial"/>
                <a:cs typeface="Arial"/>
                <a:sym typeface="Arial"/>
              </a:rPr>
              <a:t>Martela</a:t>
            </a:r>
            <a:r>
              <a:rPr lang="en-US" sz="2200" b="0" i="0" u="none" strike="noStrike" cap="none" dirty="0">
                <a:solidFill>
                  <a:srgbClr val="562634"/>
                </a:solidFill>
                <a:latin typeface="Arial"/>
                <a:ea typeface="Arial"/>
                <a:cs typeface="Arial"/>
                <a:sym typeface="Arial"/>
              </a:rPr>
              <a:t> and Sheldon, 2019). </a:t>
            </a:r>
            <a:endParaRPr sz="22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In the UK, mental health accounts for around 21% of the total disease burden (Mental Health Foundation, 2026).</a:t>
            </a:r>
            <a:endParaRPr sz="2200" b="0" i="0" u="none" strike="noStrike" cap="none" dirty="0">
              <a:solidFill>
                <a:srgbClr val="562634"/>
              </a:solidFill>
              <a:latin typeface="Arial"/>
              <a:ea typeface="Arial"/>
              <a:cs typeface="Arial"/>
              <a:sym typeface="Arial"/>
            </a:endParaRPr>
          </a:p>
        </p:txBody>
      </p:sp>
      <p:pic>
        <p:nvPicPr>
          <p:cNvPr id="107" name="Google Shape;107;g3c06a21674e_0_6"/>
          <p:cNvPicPr preferRelativeResize="0"/>
          <p:nvPr/>
        </p:nvPicPr>
        <p:blipFill rotWithShape="1">
          <a:blip r:embed="rId3">
            <a:alphaModFix/>
          </a:blip>
          <a:srcRect/>
          <a:stretch/>
        </p:blipFill>
        <p:spPr>
          <a:xfrm>
            <a:off x="10667468" y="6556417"/>
            <a:ext cx="7620532" cy="3256613"/>
          </a:xfrm>
          <a:prstGeom prst="rect">
            <a:avLst/>
          </a:prstGeom>
          <a:noFill/>
          <a:ln w="9525" cap="flat" cmpd="sng">
            <a:solidFill>
              <a:schemeClr val="dk1"/>
            </a:solidFill>
            <a:prstDash val="solid"/>
            <a:round/>
            <a:headEnd type="none" w="sm" len="sm"/>
            <a:tailEnd type="none" w="sm" len="sm"/>
          </a:ln>
        </p:spPr>
      </p:pic>
      <p:pic>
        <p:nvPicPr>
          <p:cNvPr id="4" name="Google Shape;100;p3">
            <a:extLst>
              <a:ext uri="{FF2B5EF4-FFF2-40B4-BE49-F238E27FC236}">
                <a16:creationId xmlns:a16="http://schemas.microsoft.com/office/drawing/2014/main" id="{F91111FC-F126-EC3E-45AF-60484EE3BAA3}"/>
              </a:ext>
            </a:extLst>
          </p:cNvPr>
          <p:cNvPicPr preferRelativeResize="0"/>
          <p:nvPr/>
        </p:nvPicPr>
        <p:blipFill rotWithShape="1">
          <a:blip r:embed="rId4">
            <a:alphaModFix/>
          </a:blip>
          <a:srcRect/>
          <a:stretch/>
        </p:blipFill>
        <p:spPr>
          <a:xfrm>
            <a:off x="10667468" y="2418533"/>
            <a:ext cx="7620532" cy="3543393"/>
          </a:xfrm>
          <a:prstGeom prst="rect">
            <a:avLst/>
          </a:prstGeom>
          <a:noFill/>
          <a:ln w="9525" cap="flat" cmpd="sng">
            <a:solidFill>
              <a:schemeClr val="dk1"/>
            </a:solidFill>
            <a:prstDash val="solid"/>
            <a:round/>
            <a:headEnd type="none" w="sm" len="sm"/>
            <a:tailEnd type="none" w="sm" len="sm"/>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11"/>
        <p:cNvGrpSpPr/>
        <p:nvPr/>
      </p:nvGrpSpPr>
      <p:grpSpPr>
        <a:xfrm>
          <a:off x="0" y="0"/>
          <a:ext cx="0" cy="0"/>
          <a:chOff x="0" y="0"/>
          <a:chExt cx="0" cy="0"/>
        </a:xfrm>
      </p:grpSpPr>
      <p:sp>
        <p:nvSpPr>
          <p:cNvPr id="112" name="Google Shape;112;g3c06a21674e_0_11"/>
          <p:cNvSpPr txBox="1"/>
          <p:nvPr/>
        </p:nvSpPr>
        <p:spPr>
          <a:xfrm>
            <a:off x="2785350" y="293282"/>
            <a:ext cx="12717300" cy="1717500"/>
          </a:xfrm>
          <a:prstGeom prst="rect">
            <a:avLst/>
          </a:prstGeom>
          <a:noFill/>
          <a:ln>
            <a:noFill/>
          </a:ln>
        </p:spPr>
        <p:txBody>
          <a:bodyPr spcFirstLastPara="1" wrap="square" lIns="91425" tIns="91425" rIns="91425" bIns="91425" anchor="t" anchorCtr="0">
            <a:noAutofit/>
          </a:bodyPr>
          <a:lstStyle/>
          <a:p>
            <a:pPr marL="0" marR="0" lvl="0" indent="0" algn="ctr" rtl="0">
              <a:lnSpc>
                <a:spcPct val="115000"/>
              </a:lnSpc>
              <a:spcBef>
                <a:spcPts val="0"/>
              </a:spcBef>
              <a:spcAft>
                <a:spcPts val="0"/>
              </a:spcAft>
              <a:buClr>
                <a:srgbClr val="000000"/>
              </a:buClr>
              <a:buSzPts val="4800"/>
              <a:buFont typeface="Arial"/>
              <a:buNone/>
            </a:pPr>
            <a:r>
              <a:rPr lang="en-US" sz="4800" b="1" i="0" u="none" strike="noStrike" cap="none" dirty="0">
                <a:solidFill>
                  <a:srgbClr val="3498E1"/>
                </a:solidFill>
                <a:latin typeface="Arial"/>
                <a:ea typeface="Arial"/>
                <a:cs typeface="Arial"/>
                <a:sym typeface="Arial"/>
              </a:rPr>
              <a:t>Key Concepts (Cont.)</a:t>
            </a:r>
            <a:endParaRPr sz="4800" b="1" i="0" u="none" strike="noStrike" cap="none" dirty="0">
              <a:solidFill>
                <a:srgbClr val="3498E1"/>
              </a:solidFill>
              <a:latin typeface="Arial"/>
              <a:ea typeface="Arial"/>
              <a:cs typeface="Arial"/>
              <a:sym typeface="Arial"/>
            </a:endParaRPr>
          </a:p>
          <a:p>
            <a:pPr marL="0" marR="0" lvl="0" indent="0" algn="ctr" rtl="0">
              <a:lnSpc>
                <a:spcPct val="115000"/>
              </a:lnSpc>
              <a:spcBef>
                <a:spcPts val="0"/>
              </a:spcBef>
              <a:spcAft>
                <a:spcPts val="0"/>
              </a:spcAft>
              <a:buClr>
                <a:srgbClr val="000000"/>
              </a:buClr>
              <a:buSzPts val="4800"/>
              <a:buFont typeface="Arial"/>
              <a:buNone/>
            </a:pPr>
            <a:endParaRPr sz="4800" b="0" i="0" u="none" strike="noStrike" cap="none" dirty="0">
              <a:solidFill>
                <a:srgbClr val="3498E1"/>
              </a:solidFill>
              <a:latin typeface="Arial"/>
              <a:ea typeface="Arial"/>
              <a:cs typeface="Arial"/>
              <a:sym typeface="Arial"/>
            </a:endParaRPr>
          </a:p>
        </p:txBody>
      </p:sp>
      <p:sp>
        <p:nvSpPr>
          <p:cNvPr id="113" name="Google Shape;113;g3c06a21674e_0_11"/>
          <p:cNvSpPr txBox="1"/>
          <p:nvPr/>
        </p:nvSpPr>
        <p:spPr>
          <a:xfrm>
            <a:off x="8921250" y="2636974"/>
            <a:ext cx="9366750" cy="7650025"/>
          </a:xfrm>
          <a:prstGeom prst="rect">
            <a:avLst/>
          </a:prstGeom>
          <a:noFill/>
          <a:ln>
            <a:noFill/>
          </a:ln>
        </p:spPr>
        <p:txBody>
          <a:bodyPr spcFirstLastPara="1" wrap="square" lIns="91425" tIns="91425" rIns="91425" bIns="91425" anchor="t" anchorCtr="0">
            <a:noAutofit/>
          </a:bodyPr>
          <a:lstStyle/>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Sustainable development is regarded as the development approach that initiates to meet the needs of the current state without compromising the ability of the future generation to satisfy their wants and needs (Shi </a:t>
            </a:r>
            <a:r>
              <a:rPr lang="en-US" sz="2200" b="0" i="1" u="none" strike="noStrike" cap="none" dirty="0">
                <a:solidFill>
                  <a:srgbClr val="562634"/>
                </a:solidFill>
                <a:latin typeface="Arial"/>
                <a:ea typeface="Arial"/>
                <a:cs typeface="Arial"/>
                <a:sym typeface="Arial"/>
              </a:rPr>
              <a:t>et al.,</a:t>
            </a:r>
            <a:r>
              <a:rPr lang="en-US" sz="2200" b="0" i="0" u="none" strike="noStrike" cap="none" dirty="0">
                <a:solidFill>
                  <a:srgbClr val="562634"/>
                </a:solidFill>
                <a:latin typeface="Arial"/>
                <a:ea typeface="Arial"/>
                <a:cs typeface="Arial"/>
                <a:sym typeface="Arial"/>
              </a:rPr>
              <a:t> 2019).</a:t>
            </a:r>
            <a:endParaRPr sz="22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World Commission on Environment and Development report (1987), described sustainable development as achieving the current needs without prejudice to future generations (Shi </a:t>
            </a:r>
            <a:r>
              <a:rPr lang="en-US" sz="2200" b="0" i="1" u="none" strike="noStrike" cap="none" dirty="0">
                <a:solidFill>
                  <a:srgbClr val="562634"/>
                </a:solidFill>
                <a:latin typeface="Arial"/>
                <a:ea typeface="Arial"/>
                <a:cs typeface="Arial"/>
                <a:sym typeface="Arial"/>
              </a:rPr>
              <a:t>et al.,</a:t>
            </a:r>
            <a:r>
              <a:rPr lang="en-US" sz="2200" b="0" i="0" u="none" strike="noStrike" cap="none" dirty="0">
                <a:solidFill>
                  <a:srgbClr val="562634"/>
                </a:solidFill>
                <a:latin typeface="Arial"/>
                <a:ea typeface="Arial"/>
                <a:cs typeface="Arial"/>
                <a:sym typeface="Arial"/>
              </a:rPr>
              <a:t> 2019). </a:t>
            </a:r>
            <a:endParaRPr sz="22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Sustainable development is based on three independent pillars, such as environmental protection, economic viability and social equity. </a:t>
            </a:r>
            <a:endParaRPr sz="22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Under the United Nations Sustainable Development Goals, SDG 3 (Good Health and Well-being) makes a direct connection between health and sustainable development (UNDP, 2026). </a:t>
            </a:r>
            <a:endParaRPr sz="2200" b="0" i="0" u="none" strike="noStrike" cap="none" dirty="0">
              <a:solidFill>
                <a:srgbClr val="562634"/>
              </a:solidFill>
              <a:latin typeface="Arial"/>
              <a:ea typeface="Arial"/>
              <a:cs typeface="Arial"/>
              <a:sym typeface="Arial"/>
            </a:endParaRPr>
          </a:p>
        </p:txBody>
      </p:sp>
      <p:pic>
        <p:nvPicPr>
          <p:cNvPr id="114" name="Google Shape;114;g3c06a21674e_0_11"/>
          <p:cNvPicPr preferRelativeResize="0"/>
          <p:nvPr/>
        </p:nvPicPr>
        <p:blipFill rotWithShape="1">
          <a:blip r:embed="rId3">
            <a:alphaModFix/>
          </a:blip>
          <a:srcRect/>
          <a:stretch/>
        </p:blipFill>
        <p:spPr>
          <a:xfrm>
            <a:off x="0" y="2832164"/>
            <a:ext cx="8686801" cy="7454836"/>
          </a:xfrm>
          <a:prstGeom prst="rect">
            <a:avLst/>
          </a:prstGeom>
          <a:noFill/>
          <a:ln w="9525" cap="flat" cmpd="sng">
            <a:solidFill>
              <a:schemeClr val="dk1"/>
            </a:solidFill>
            <a:prstDash val="solid"/>
            <a:round/>
            <a:headEnd type="none" w="sm" len="sm"/>
            <a:tailEnd type="none" w="sm" len="sm"/>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18"/>
        <p:cNvGrpSpPr/>
        <p:nvPr/>
      </p:nvGrpSpPr>
      <p:grpSpPr>
        <a:xfrm>
          <a:off x="0" y="0"/>
          <a:ext cx="0" cy="0"/>
          <a:chOff x="0" y="0"/>
          <a:chExt cx="0" cy="0"/>
        </a:xfrm>
      </p:grpSpPr>
      <p:sp>
        <p:nvSpPr>
          <p:cNvPr id="119" name="Google Shape;119;g3c559c275fa_0_0"/>
          <p:cNvSpPr txBox="1"/>
          <p:nvPr/>
        </p:nvSpPr>
        <p:spPr>
          <a:xfrm>
            <a:off x="1164525" y="293275"/>
            <a:ext cx="16641300" cy="1717500"/>
          </a:xfrm>
          <a:prstGeom prst="rect">
            <a:avLst/>
          </a:prstGeom>
          <a:noFill/>
          <a:ln>
            <a:noFill/>
          </a:ln>
        </p:spPr>
        <p:txBody>
          <a:bodyPr spcFirstLastPara="1" wrap="square" lIns="91425" tIns="91425" rIns="91425" bIns="91425" anchor="t" anchorCtr="0">
            <a:noAutofit/>
          </a:bodyPr>
          <a:lstStyle/>
          <a:p>
            <a:pPr marL="0" marR="0" lvl="0" indent="0" algn="ctr" rtl="0">
              <a:lnSpc>
                <a:spcPct val="115000"/>
              </a:lnSpc>
              <a:spcBef>
                <a:spcPts val="0"/>
              </a:spcBef>
              <a:spcAft>
                <a:spcPts val="0"/>
              </a:spcAft>
              <a:buClr>
                <a:srgbClr val="000000"/>
              </a:buClr>
              <a:buSzPts val="4800"/>
              <a:buFont typeface="Arial"/>
              <a:buNone/>
            </a:pPr>
            <a:r>
              <a:rPr lang="en-US" sz="5600" b="1" i="0" u="none" strike="noStrike" cap="none" dirty="0">
                <a:solidFill>
                  <a:schemeClr val="accent5"/>
                </a:solidFill>
                <a:latin typeface="Arial"/>
                <a:ea typeface="Arial"/>
                <a:cs typeface="Arial"/>
                <a:sym typeface="Arial"/>
              </a:rPr>
              <a:t>Relevance</a:t>
            </a:r>
            <a:endParaRPr sz="5600" b="1" i="0" u="none" strike="noStrike" cap="none" dirty="0">
              <a:solidFill>
                <a:schemeClr val="accent5"/>
              </a:solidFill>
              <a:latin typeface="Arial"/>
              <a:ea typeface="Arial"/>
              <a:cs typeface="Arial"/>
              <a:sym typeface="Arial"/>
            </a:endParaRPr>
          </a:p>
          <a:p>
            <a:pPr marL="0" marR="0" lvl="0" indent="0" algn="ctr" rtl="0">
              <a:lnSpc>
                <a:spcPct val="115000"/>
              </a:lnSpc>
              <a:spcBef>
                <a:spcPts val="0"/>
              </a:spcBef>
              <a:spcAft>
                <a:spcPts val="0"/>
              </a:spcAft>
              <a:buClr>
                <a:schemeClr val="dk1"/>
              </a:buClr>
              <a:buSzPts val="1100"/>
              <a:buFont typeface="Arial"/>
              <a:buNone/>
            </a:pPr>
            <a:endParaRPr sz="3600" b="1" i="0" u="none" strike="noStrike" cap="none" dirty="0">
              <a:solidFill>
                <a:srgbClr val="562634"/>
              </a:solidFill>
              <a:latin typeface="Arial"/>
              <a:ea typeface="Arial"/>
              <a:cs typeface="Arial"/>
              <a:sym typeface="Arial"/>
            </a:endParaRPr>
          </a:p>
        </p:txBody>
      </p:sp>
      <p:sp>
        <p:nvSpPr>
          <p:cNvPr id="120" name="Google Shape;120;g3c559c275fa_0_0"/>
          <p:cNvSpPr txBox="1"/>
          <p:nvPr/>
        </p:nvSpPr>
        <p:spPr>
          <a:xfrm>
            <a:off x="7700212" y="2501349"/>
            <a:ext cx="10587788" cy="778565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US" sz="2000" b="1" dirty="0">
                <a:solidFill>
                  <a:srgbClr val="562634"/>
                </a:solidFill>
              </a:rPr>
              <a:t> Relevance of Health, Well-being and Sustainable Development</a:t>
            </a:r>
          </a:p>
          <a:p>
            <a:pPr marL="342900" marR="0" lvl="0" indent="-342900" algn="just" rtl="0">
              <a:lnSpc>
                <a:spcPct val="150000"/>
              </a:lnSpc>
              <a:spcBef>
                <a:spcPts val="0"/>
              </a:spcBef>
              <a:spcAft>
                <a:spcPts val="0"/>
              </a:spcAft>
              <a:buFont typeface="Arial" panose="020B0604020202020204" pitchFamily="34" charset="0"/>
              <a:buChar char="•"/>
            </a:pPr>
            <a:r>
              <a:rPr lang="en-US" sz="2000" b="0" i="0" u="none" strike="noStrike" cap="none" dirty="0">
                <a:solidFill>
                  <a:srgbClr val="562634"/>
                </a:solidFill>
                <a:latin typeface="Arial"/>
                <a:ea typeface="Arial"/>
                <a:cs typeface="Arial"/>
                <a:sym typeface="Arial"/>
              </a:rPr>
              <a:t>Health, well-being and sustainability are increasingly </a:t>
            </a:r>
            <a:r>
              <a:rPr lang="en-US" sz="2000" b="0" i="0" u="none" strike="noStrike" cap="none" dirty="0" err="1">
                <a:solidFill>
                  <a:srgbClr val="562634"/>
                </a:solidFill>
                <a:latin typeface="Arial"/>
                <a:ea typeface="Arial"/>
                <a:cs typeface="Arial"/>
                <a:sym typeface="Arial"/>
              </a:rPr>
              <a:t>prioritised</a:t>
            </a:r>
            <a:r>
              <a:rPr lang="en-US" sz="2000" b="0" i="0" u="none" strike="noStrike" cap="none" dirty="0">
                <a:solidFill>
                  <a:srgbClr val="562634"/>
                </a:solidFill>
                <a:latin typeface="Arial"/>
                <a:ea typeface="Arial"/>
                <a:cs typeface="Arial"/>
                <a:sym typeface="Arial"/>
              </a:rPr>
              <a:t> in global health policy, particularly through the World Health </a:t>
            </a:r>
            <a:r>
              <a:rPr lang="en-US" sz="2000" b="0" i="0" u="none" strike="noStrike" cap="none" dirty="0" err="1">
                <a:solidFill>
                  <a:srgbClr val="562634"/>
                </a:solidFill>
                <a:latin typeface="Arial"/>
                <a:ea typeface="Arial"/>
                <a:cs typeface="Arial"/>
                <a:sym typeface="Arial"/>
              </a:rPr>
              <a:t>Organisation</a:t>
            </a:r>
            <a:r>
              <a:rPr lang="en-US" sz="2000" b="0" i="0" u="none" strike="noStrike" cap="none" dirty="0">
                <a:solidFill>
                  <a:srgbClr val="562634"/>
                </a:solidFill>
                <a:latin typeface="Arial"/>
                <a:ea typeface="Arial"/>
                <a:cs typeface="Arial"/>
                <a:sym typeface="Arial"/>
              </a:rPr>
              <a:t> Sustainable Development Goal (UNDP, 2026).</a:t>
            </a:r>
          </a:p>
          <a:p>
            <a:pPr marR="0" lvl="0" algn="just" rtl="0">
              <a:lnSpc>
                <a:spcPct val="150000"/>
              </a:lnSpc>
              <a:spcBef>
                <a:spcPts val="0"/>
              </a:spcBef>
              <a:spcAft>
                <a:spcPts val="0"/>
              </a:spcAft>
            </a:pPr>
            <a:endParaRPr lang="en-US" sz="2000" b="0" i="0" u="none" strike="noStrike" cap="none" dirty="0">
              <a:solidFill>
                <a:srgbClr val="562634"/>
              </a:solidFill>
              <a:latin typeface="Arial"/>
              <a:ea typeface="Arial"/>
              <a:cs typeface="Arial"/>
              <a:sym typeface="Arial"/>
            </a:endParaRPr>
          </a:p>
          <a:p>
            <a:pPr marL="457200" lvl="0" indent="-355600" algn="just">
              <a:lnSpc>
                <a:spcPct val="150000"/>
              </a:lnSpc>
              <a:buClr>
                <a:srgbClr val="562634"/>
              </a:buClr>
              <a:buSzPts val="2000"/>
              <a:buFont typeface="Arial"/>
              <a:buChar char="●"/>
            </a:pPr>
            <a:r>
              <a:rPr lang="en-US" sz="2000" dirty="0">
                <a:solidFill>
                  <a:srgbClr val="562634"/>
                </a:solidFill>
              </a:rPr>
              <a:t> Sustainable healthcare promotes prevention and long-term population health rather than focusing only on treatment (</a:t>
            </a:r>
            <a:r>
              <a:rPr lang="en-US" sz="2000" dirty="0"/>
              <a:t>Allen Scott </a:t>
            </a:r>
            <a:r>
              <a:rPr lang="en-US" sz="2000" i="1" dirty="0"/>
              <a:t>et al.</a:t>
            </a:r>
            <a:r>
              <a:rPr lang="en-US" sz="2000" dirty="0"/>
              <a:t>, 2025).</a:t>
            </a:r>
            <a:endParaRPr lang="en-US" sz="2000" dirty="0">
              <a:solidFill>
                <a:srgbClr val="562634"/>
              </a:solidFill>
            </a:endParaRPr>
          </a:p>
          <a:p>
            <a:pPr marL="101600" marR="0" lvl="0" algn="just" rtl="0">
              <a:lnSpc>
                <a:spcPct val="150000"/>
              </a:lnSpc>
              <a:spcBef>
                <a:spcPts val="0"/>
              </a:spcBef>
              <a:spcAft>
                <a:spcPts val="0"/>
              </a:spcAft>
              <a:buClr>
                <a:srgbClr val="562634"/>
              </a:buClr>
              <a:buSzPts val="2000"/>
            </a:pPr>
            <a:endParaRPr lang="en-US" sz="2000" dirty="0">
              <a:solidFill>
                <a:srgbClr val="562634"/>
              </a:solidFill>
            </a:endParaRPr>
          </a:p>
          <a:p>
            <a:pPr marL="457200" lvl="0" indent="-355600" algn="just">
              <a:lnSpc>
                <a:spcPct val="150000"/>
              </a:lnSpc>
              <a:buClr>
                <a:srgbClr val="562634"/>
              </a:buClr>
              <a:buSzPts val="2000"/>
              <a:buFont typeface="Arial"/>
              <a:buChar char="●"/>
            </a:pPr>
            <a:r>
              <a:rPr lang="en-US" sz="2000" b="0" i="0" u="none" strike="noStrike" cap="none" dirty="0">
                <a:solidFill>
                  <a:srgbClr val="562634"/>
                </a:solidFill>
                <a:latin typeface="Arial"/>
                <a:ea typeface="Arial"/>
                <a:cs typeface="Arial"/>
                <a:sym typeface="Arial"/>
              </a:rPr>
              <a:t>Addressing </a:t>
            </a:r>
            <a:r>
              <a:rPr lang="en-US" sz="2000" dirty="0">
                <a:solidFill>
                  <a:srgbClr val="562634"/>
                </a:solidFill>
              </a:rPr>
              <a:t>wider determinants of health, such as lifestyle, social conditions and environment, can improve patient outcomes (</a:t>
            </a:r>
            <a:r>
              <a:rPr lang="en-US" sz="2000" dirty="0">
                <a:solidFill>
                  <a:schemeClr val="dk1"/>
                </a:solidFill>
              </a:rPr>
              <a:t>Sandhu, S. </a:t>
            </a:r>
            <a:r>
              <a:rPr lang="en-US" sz="2000" i="1" dirty="0">
                <a:solidFill>
                  <a:schemeClr val="dk1"/>
                </a:solidFill>
              </a:rPr>
              <a:t>et al</a:t>
            </a:r>
            <a:r>
              <a:rPr lang="en-US" sz="2000" dirty="0">
                <a:solidFill>
                  <a:schemeClr val="dk1"/>
                </a:solidFill>
              </a:rPr>
              <a:t>.,2021).</a:t>
            </a:r>
            <a:endParaRPr lang="en-US" sz="2000" dirty="0">
              <a:solidFill>
                <a:srgbClr val="562634"/>
              </a:solidFill>
            </a:endParaRPr>
          </a:p>
          <a:p>
            <a:pPr marL="101600" marR="0" lvl="0" algn="just" rtl="0">
              <a:lnSpc>
                <a:spcPct val="150000"/>
              </a:lnSpc>
              <a:spcBef>
                <a:spcPts val="0"/>
              </a:spcBef>
              <a:spcAft>
                <a:spcPts val="0"/>
              </a:spcAft>
              <a:buClr>
                <a:srgbClr val="562634"/>
              </a:buClr>
              <a:buSzPts val="2000"/>
            </a:pPr>
            <a:endParaRPr lang="en-US" sz="2000" dirty="0">
              <a:solidFill>
                <a:srgbClr val="562634"/>
              </a:solidFill>
            </a:endParaRPr>
          </a:p>
          <a:p>
            <a:pPr marL="457200" lvl="0" indent="-355600" algn="just">
              <a:lnSpc>
                <a:spcPct val="150000"/>
              </a:lnSpc>
              <a:buClr>
                <a:srgbClr val="562634"/>
              </a:buClr>
              <a:buSzPts val="2000"/>
              <a:buFont typeface="Arial"/>
              <a:buChar char="●"/>
            </a:pPr>
            <a:r>
              <a:rPr lang="en-US" sz="2000" b="0" i="0" u="none" strike="noStrike" cap="none" dirty="0">
                <a:solidFill>
                  <a:srgbClr val="562634"/>
                </a:solidFill>
                <a:latin typeface="Arial"/>
                <a:ea typeface="Arial"/>
                <a:cs typeface="Arial"/>
                <a:sym typeface="Arial"/>
              </a:rPr>
              <a:t>Fo</a:t>
            </a:r>
            <a:r>
              <a:rPr lang="en-US" sz="2000" dirty="0">
                <a:solidFill>
                  <a:srgbClr val="562634"/>
                </a:solidFill>
              </a:rPr>
              <a:t>r healthcare providers, these approaches encourage multidisciplinary collaboration and a more holistic, person-</a:t>
            </a:r>
            <a:r>
              <a:rPr lang="en-US" sz="2000" dirty="0" err="1">
                <a:solidFill>
                  <a:srgbClr val="562634"/>
                </a:solidFill>
              </a:rPr>
              <a:t>centred</a:t>
            </a:r>
            <a:r>
              <a:rPr lang="en-US" sz="2000" dirty="0">
                <a:solidFill>
                  <a:srgbClr val="562634"/>
                </a:solidFill>
              </a:rPr>
              <a:t> care (</a:t>
            </a:r>
            <a:r>
              <a:rPr lang="en-US" sz="2000" dirty="0">
                <a:solidFill>
                  <a:schemeClr val="dk1"/>
                </a:solidFill>
              </a:rPr>
              <a:t>Quiñones, Dorr and Bierman, 2024).</a:t>
            </a:r>
            <a:endParaRPr lang="en-US" sz="2000" dirty="0">
              <a:solidFill>
                <a:srgbClr val="562634"/>
              </a:solidFill>
            </a:endParaRPr>
          </a:p>
          <a:p>
            <a:pPr marL="101600" marR="0" lvl="0" algn="just" rtl="0">
              <a:lnSpc>
                <a:spcPct val="150000"/>
              </a:lnSpc>
              <a:spcBef>
                <a:spcPts val="0"/>
              </a:spcBef>
              <a:spcAft>
                <a:spcPts val="0"/>
              </a:spcAft>
              <a:buClr>
                <a:srgbClr val="562634"/>
              </a:buClr>
              <a:buSzPts val="2000"/>
            </a:pPr>
            <a:endParaRPr lang="en-US" sz="2000" dirty="0">
              <a:solidFill>
                <a:srgbClr val="562634"/>
              </a:solidFill>
            </a:endParaRPr>
          </a:p>
          <a:p>
            <a:pPr marL="457200" lvl="0" indent="-355600" algn="just">
              <a:lnSpc>
                <a:spcPct val="150000"/>
              </a:lnSpc>
              <a:buClr>
                <a:srgbClr val="562634"/>
              </a:buClr>
              <a:buSzPts val="2000"/>
              <a:buFont typeface="Arial"/>
              <a:buChar char="●"/>
            </a:pPr>
            <a:r>
              <a:rPr lang="en-US" sz="2000" b="0" i="0" u="none" strike="noStrike" cap="none" dirty="0">
                <a:solidFill>
                  <a:srgbClr val="562634"/>
                </a:solidFill>
                <a:latin typeface="Arial"/>
                <a:ea typeface="Arial"/>
                <a:cs typeface="Arial"/>
                <a:sym typeface="Arial"/>
              </a:rPr>
              <a:t>Sustainable health systems aim to maintain effective and equitable healthcare services for present and future populations (</a:t>
            </a:r>
            <a:r>
              <a:rPr lang="en-US" sz="2000" dirty="0">
                <a:solidFill>
                  <a:schemeClr val="dk1"/>
                </a:solidFill>
              </a:rPr>
              <a:t>Hussain, M. </a:t>
            </a:r>
            <a:r>
              <a:rPr lang="en-US" sz="2000" i="1" dirty="0">
                <a:solidFill>
                  <a:schemeClr val="dk1"/>
                </a:solidFill>
              </a:rPr>
              <a:t>et al</a:t>
            </a:r>
            <a:r>
              <a:rPr lang="en-US" sz="2000" dirty="0">
                <a:solidFill>
                  <a:schemeClr val="dk1"/>
                </a:solidFill>
              </a:rPr>
              <a:t>., 2025).</a:t>
            </a:r>
            <a:endParaRPr lang="en-US" sz="2000" b="0" i="0" u="none" strike="noStrike" cap="none" dirty="0">
              <a:solidFill>
                <a:srgbClr val="562634"/>
              </a:solidFill>
              <a:latin typeface="Arial"/>
              <a:ea typeface="Arial"/>
              <a:cs typeface="Arial"/>
              <a:sym typeface="Arial"/>
            </a:endParaRPr>
          </a:p>
          <a:p>
            <a:pPr marL="101600" marR="0" lvl="0" algn="just" rtl="0">
              <a:lnSpc>
                <a:spcPct val="150000"/>
              </a:lnSpc>
              <a:spcBef>
                <a:spcPts val="0"/>
              </a:spcBef>
              <a:spcAft>
                <a:spcPts val="0"/>
              </a:spcAft>
              <a:buClr>
                <a:srgbClr val="562634"/>
              </a:buClr>
              <a:buSzPts val="2000"/>
            </a:pPr>
            <a:endParaRPr sz="2000" b="0" i="0" u="none" strike="noStrike" cap="none" dirty="0">
              <a:solidFill>
                <a:srgbClr val="562634"/>
              </a:solidFill>
              <a:latin typeface="Arial"/>
              <a:ea typeface="Arial"/>
              <a:cs typeface="Arial"/>
              <a:sym typeface="Arial"/>
            </a:endParaRPr>
          </a:p>
          <a:p>
            <a:pPr marL="101600" marR="0" lvl="0" algn="just" rtl="0">
              <a:lnSpc>
                <a:spcPct val="150000"/>
              </a:lnSpc>
              <a:spcBef>
                <a:spcPts val="0"/>
              </a:spcBef>
              <a:spcAft>
                <a:spcPts val="0"/>
              </a:spcAft>
              <a:buClr>
                <a:srgbClr val="562634"/>
              </a:buClr>
              <a:buSzPts val="2000"/>
            </a:pPr>
            <a:endParaRPr sz="2000" b="0" i="0" u="none" strike="noStrike" cap="none" dirty="0">
              <a:solidFill>
                <a:srgbClr val="562634"/>
              </a:solidFill>
              <a:latin typeface="Arial"/>
              <a:ea typeface="Arial"/>
              <a:cs typeface="Arial"/>
              <a:sym typeface="Arial"/>
            </a:endParaRPr>
          </a:p>
        </p:txBody>
      </p:sp>
      <p:pic>
        <p:nvPicPr>
          <p:cNvPr id="121" name="Google Shape;121;g3c559c275fa_0_0"/>
          <p:cNvPicPr preferRelativeResize="0"/>
          <p:nvPr/>
        </p:nvPicPr>
        <p:blipFill rotWithShape="1">
          <a:blip r:embed="rId3">
            <a:alphaModFix/>
          </a:blip>
          <a:srcRect/>
          <a:stretch/>
        </p:blipFill>
        <p:spPr>
          <a:xfrm>
            <a:off x="0" y="2501350"/>
            <a:ext cx="7700211" cy="77856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25"/>
        <p:cNvGrpSpPr/>
        <p:nvPr/>
      </p:nvGrpSpPr>
      <p:grpSpPr>
        <a:xfrm>
          <a:off x="0" y="0"/>
          <a:ext cx="0" cy="0"/>
          <a:chOff x="0" y="0"/>
          <a:chExt cx="0" cy="0"/>
        </a:xfrm>
      </p:grpSpPr>
      <p:sp>
        <p:nvSpPr>
          <p:cNvPr id="126" name="Google Shape;126;g3c559c275fa_0_7"/>
          <p:cNvSpPr txBox="1"/>
          <p:nvPr/>
        </p:nvSpPr>
        <p:spPr>
          <a:xfrm>
            <a:off x="1164525" y="215775"/>
            <a:ext cx="16641300" cy="1717500"/>
          </a:xfrm>
          <a:prstGeom prst="rect">
            <a:avLst/>
          </a:prstGeom>
          <a:noFill/>
          <a:ln>
            <a:noFill/>
          </a:ln>
        </p:spPr>
        <p:txBody>
          <a:bodyPr spcFirstLastPara="1" wrap="square" lIns="91425" tIns="91425" rIns="91425" bIns="91425" anchor="t" anchorCtr="0">
            <a:noAutofit/>
          </a:bodyPr>
          <a:lstStyle/>
          <a:p>
            <a:pPr marL="0" marR="0" lvl="0" indent="0" algn="ctr" rtl="0">
              <a:lnSpc>
                <a:spcPct val="115000"/>
              </a:lnSpc>
              <a:spcBef>
                <a:spcPts val="0"/>
              </a:spcBef>
              <a:spcAft>
                <a:spcPts val="0"/>
              </a:spcAft>
              <a:buClr>
                <a:schemeClr val="dk1"/>
              </a:buClr>
              <a:buSzPts val="1100"/>
              <a:buFont typeface="Arial"/>
              <a:buNone/>
            </a:pPr>
            <a:r>
              <a:rPr lang="en-US" sz="3600" b="1" i="0" u="none" strike="noStrike" cap="none" dirty="0">
                <a:solidFill>
                  <a:srgbClr val="3498E1"/>
                </a:solidFill>
                <a:latin typeface="Arial"/>
                <a:ea typeface="Arial"/>
                <a:cs typeface="Arial"/>
                <a:sym typeface="Arial"/>
              </a:rPr>
              <a:t>Integration of health and well-being approaches</a:t>
            </a:r>
            <a:endParaRPr sz="3600" b="1" i="0" u="none" strike="noStrike" cap="none" dirty="0">
              <a:solidFill>
                <a:srgbClr val="3498E1"/>
              </a:solidFill>
              <a:latin typeface="Arial"/>
              <a:ea typeface="Arial"/>
              <a:cs typeface="Arial"/>
              <a:sym typeface="Arial"/>
            </a:endParaRPr>
          </a:p>
          <a:p>
            <a:pPr marL="0" marR="0" lvl="0" indent="0" algn="ctr" rtl="0">
              <a:lnSpc>
                <a:spcPct val="115000"/>
              </a:lnSpc>
              <a:spcBef>
                <a:spcPts val="0"/>
              </a:spcBef>
              <a:spcAft>
                <a:spcPts val="0"/>
              </a:spcAft>
              <a:buClr>
                <a:schemeClr val="dk1"/>
              </a:buClr>
              <a:buSzPts val="1100"/>
              <a:buFont typeface="Arial"/>
              <a:buNone/>
            </a:pPr>
            <a:endParaRPr sz="3600" b="1" i="0" u="none" strike="noStrike" cap="none" dirty="0">
              <a:solidFill>
                <a:srgbClr val="562634"/>
              </a:solidFill>
              <a:latin typeface="Arial"/>
              <a:ea typeface="Arial"/>
              <a:cs typeface="Arial"/>
              <a:sym typeface="Arial"/>
            </a:endParaRPr>
          </a:p>
        </p:txBody>
      </p:sp>
      <p:sp>
        <p:nvSpPr>
          <p:cNvPr id="127" name="Google Shape;127;g3c559c275fa_0_7"/>
          <p:cNvSpPr txBox="1"/>
          <p:nvPr/>
        </p:nvSpPr>
        <p:spPr>
          <a:xfrm>
            <a:off x="8807116" y="2438400"/>
            <a:ext cx="9480883" cy="7848598"/>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US" sz="2700" b="1" dirty="0">
                <a:solidFill>
                  <a:srgbClr val="562634"/>
                </a:solidFill>
              </a:rPr>
              <a:t>The importance of the integration of holistic health and well-being approaches in healthcare</a:t>
            </a:r>
            <a:endParaRPr sz="2700" b="1" dirty="0">
              <a:solidFill>
                <a:srgbClr val="562634"/>
              </a:solidFill>
            </a:endParaRP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The development of holistic health and wellbeing initiatives within healthcare is significant as it has the main role in gaining improved health outcomes for patients (Prabakar, 2024). </a:t>
            </a:r>
            <a:endParaRPr sz="22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The holistic approach </a:t>
            </a:r>
            <a:r>
              <a:rPr lang="en-US" sz="2200" b="0" i="0" u="none" strike="noStrike" cap="none" dirty="0" err="1">
                <a:solidFill>
                  <a:srgbClr val="562634"/>
                </a:solidFill>
                <a:latin typeface="Arial"/>
                <a:ea typeface="Arial"/>
                <a:cs typeface="Arial"/>
                <a:sym typeface="Arial"/>
              </a:rPr>
              <a:t>emphasises</a:t>
            </a:r>
            <a:r>
              <a:rPr lang="en-US" sz="2200" b="0" i="0" u="none" strike="noStrike" cap="none" dirty="0">
                <a:solidFill>
                  <a:srgbClr val="562634"/>
                </a:solidFill>
                <a:latin typeface="Arial"/>
                <a:ea typeface="Arial"/>
                <a:cs typeface="Arial"/>
                <a:sym typeface="Arial"/>
              </a:rPr>
              <a:t> developing the care plan, which is not only focused on addressing the physical illness but also in meeting the mental, emotional and social needs of the patients, leading to the development of compassionate care service delivery. </a:t>
            </a:r>
            <a:endParaRPr sz="22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Apart from this, it promotes active participation of the patients in their healing journey and treatment plan, which helps in promoting long-term health and well-being.</a:t>
            </a:r>
            <a:endParaRPr sz="2200" b="0" i="0" u="none" strike="noStrike" cap="none" dirty="0">
              <a:solidFill>
                <a:srgbClr val="562634"/>
              </a:solidFill>
              <a:latin typeface="Arial"/>
              <a:ea typeface="Arial"/>
              <a:cs typeface="Arial"/>
              <a:sym typeface="Arial"/>
            </a:endParaRPr>
          </a:p>
        </p:txBody>
      </p:sp>
      <p:pic>
        <p:nvPicPr>
          <p:cNvPr id="128" name="Google Shape;128;g3c559c275fa_0_7"/>
          <p:cNvPicPr preferRelativeResize="0"/>
          <p:nvPr/>
        </p:nvPicPr>
        <p:blipFill rotWithShape="1">
          <a:blip r:embed="rId3">
            <a:alphaModFix/>
          </a:blip>
          <a:srcRect/>
          <a:stretch/>
        </p:blipFill>
        <p:spPr>
          <a:xfrm>
            <a:off x="1" y="2614862"/>
            <a:ext cx="8582526" cy="7672137"/>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32"/>
        <p:cNvGrpSpPr/>
        <p:nvPr/>
      </p:nvGrpSpPr>
      <p:grpSpPr>
        <a:xfrm>
          <a:off x="0" y="0"/>
          <a:ext cx="0" cy="0"/>
          <a:chOff x="0" y="0"/>
          <a:chExt cx="0" cy="0"/>
        </a:xfrm>
      </p:grpSpPr>
      <p:sp>
        <p:nvSpPr>
          <p:cNvPr id="133" name="Google Shape;133;g3c559c275fa_0_14"/>
          <p:cNvSpPr txBox="1"/>
          <p:nvPr/>
        </p:nvSpPr>
        <p:spPr>
          <a:xfrm>
            <a:off x="1164525" y="1"/>
            <a:ext cx="16641300" cy="1064302"/>
          </a:xfrm>
          <a:prstGeom prst="rect">
            <a:avLst/>
          </a:prstGeom>
          <a:noFill/>
          <a:ln>
            <a:noFill/>
          </a:ln>
        </p:spPr>
        <p:txBody>
          <a:bodyPr spcFirstLastPara="1" wrap="square" lIns="91425" tIns="91425" rIns="91425" bIns="91425" anchor="t" anchorCtr="0">
            <a:noAutofit/>
          </a:bodyPr>
          <a:lstStyle/>
          <a:p>
            <a:pPr marL="0" marR="0" lvl="0" indent="0" algn="ctr" rtl="0">
              <a:lnSpc>
                <a:spcPct val="115000"/>
              </a:lnSpc>
              <a:spcBef>
                <a:spcPts val="0"/>
              </a:spcBef>
              <a:spcAft>
                <a:spcPts val="0"/>
              </a:spcAft>
              <a:buClr>
                <a:schemeClr val="dk1"/>
              </a:buClr>
              <a:buSzPts val="1100"/>
              <a:buFont typeface="Arial"/>
              <a:buNone/>
            </a:pPr>
            <a:r>
              <a:rPr lang="en-US" sz="3600" b="1" i="0" u="none" strike="noStrike" cap="none" dirty="0">
                <a:solidFill>
                  <a:srgbClr val="3498E1"/>
                </a:solidFill>
                <a:latin typeface="Arial"/>
                <a:ea typeface="Arial"/>
                <a:cs typeface="Arial"/>
                <a:sym typeface="Arial"/>
              </a:rPr>
              <a:t>Integration of health and well-being approaches (Cont.)</a:t>
            </a:r>
            <a:endParaRPr sz="3600" b="1" i="0" u="none" strike="noStrike" cap="none" dirty="0">
              <a:solidFill>
                <a:srgbClr val="3498E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endParaRPr sz="3600" b="1" i="0" u="none" strike="noStrike" cap="none" dirty="0">
              <a:solidFill>
                <a:srgbClr val="562634"/>
              </a:solidFill>
              <a:latin typeface="Arial"/>
              <a:ea typeface="Arial"/>
              <a:cs typeface="Arial"/>
              <a:sym typeface="Arial"/>
            </a:endParaRPr>
          </a:p>
        </p:txBody>
      </p:sp>
      <p:sp>
        <p:nvSpPr>
          <p:cNvPr id="134" name="Google Shape;134;g3c559c275fa_0_14"/>
          <p:cNvSpPr txBox="1"/>
          <p:nvPr/>
        </p:nvSpPr>
        <p:spPr>
          <a:xfrm>
            <a:off x="7604249" y="1741524"/>
            <a:ext cx="10683750" cy="8545476"/>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US" sz="2200" b="1" dirty="0">
                <a:solidFill>
                  <a:srgbClr val="562634"/>
                </a:solidFill>
              </a:rPr>
              <a:t>Examples of approaches for integrated care and the advantages of integration in health</a:t>
            </a:r>
            <a:endParaRPr sz="2200" b="1" dirty="0">
              <a:solidFill>
                <a:srgbClr val="562634"/>
              </a:solidFill>
            </a:endParaRP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chemeClr val="dk1"/>
                </a:solidFill>
                <a:latin typeface="Arial"/>
                <a:ea typeface="Arial"/>
                <a:cs typeface="Arial"/>
                <a:sym typeface="Arial"/>
              </a:rPr>
              <a:t>The Health in All Policies (HiAP) framework, advocated by the World Health </a:t>
            </a:r>
            <a:r>
              <a:rPr lang="en-US" sz="2200" b="0" i="0" u="none" strike="noStrike" cap="none" dirty="0" err="1">
                <a:solidFill>
                  <a:schemeClr val="dk1"/>
                </a:solidFill>
                <a:latin typeface="Arial"/>
                <a:ea typeface="Arial"/>
                <a:cs typeface="Arial"/>
                <a:sym typeface="Arial"/>
              </a:rPr>
              <a:t>Organisation</a:t>
            </a:r>
            <a:r>
              <a:rPr lang="en-US" sz="2200" b="0" i="0" u="none" strike="noStrike" cap="none" dirty="0">
                <a:solidFill>
                  <a:schemeClr val="dk1"/>
                </a:solidFill>
                <a:latin typeface="Arial"/>
                <a:ea typeface="Arial"/>
                <a:cs typeface="Arial"/>
                <a:sym typeface="Arial"/>
              </a:rPr>
              <a:t>, is a sign of the social determinants approach, as it entrenches health concerns in all sectors, including housing, transport and education (Amdam, 2024). </a:t>
            </a:r>
            <a:endParaRPr sz="2200" b="0" i="0" u="none" strike="noStrike" cap="none" dirty="0">
              <a:solidFill>
                <a:schemeClr val="dk1"/>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chemeClr val="dk1"/>
                </a:solidFill>
                <a:latin typeface="Arial"/>
                <a:ea typeface="Arial"/>
                <a:cs typeface="Arial"/>
                <a:sym typeface="Arial"/>
              </a:rPr>
              <a:t>It uses the biopsychosocial model, which has </a:t>
            </a:r>
            <a:r>
              <a:rPr lang="en-US" sz="2200" b="0" i="0" u="none" strike="noStrike" cap="none" dirty="0" err="1">
                <a:solidFill>
                  <a:schemeClr val="dk1"/>
                </a:solidFill>
                <a:latin typeface="Arial"/>
                <a:ea typeface="Arial"/>
                <a:cs typeface="Arial"/>
                <a:sym typeface="Arial"/>
              </a:rPr>
              <a:t>operationalised</a:t>
            </a:r>
            <a:r>
              <a:rPr lang="en-US" sz="2200" b="0" i="0" u="none" strike="noStrike" cap="none" dirty="0">
                <a:solidFill>
                  <a:schemeClr val="dk1"/>
                </a:solidFill>
                <a:latin typeface="Arial"/>
                <a:ea typeface="Arial"/>
                <a:cs typeface="Arial"/>
                <a:sym typeface="Arial"/>
              </a:rPr>
              <a:t> the fact that population health is not only determined by healthcare intervention but also by structural conditions. </a:t>
            </a:r>
            <a:endParaRPr sz="2200" b="0" i="0" u="none" strike="noStrike" cap="none" dirty="0">
              <a:solidFill>
                <a:schemeClr val="dk1"/>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chemeClr val="dk1"/>
                </a:solidFill>
                <a:latin typeface="Arial"/>
                <a:ea typeface="Arial"/>
                <a:cs typeface="Arial"/>
                <a:sym typeface="Arial"/>
              </a:rPr>
              <a:t>By definition, this trans-sectoral partnership enhances prevention, equity and sustainability. Political coordination and interdepartmental accountability, however, are very much inconsistent in implementation. </a:t>
            </a:r>
            <a:endParaRPr sz="2200" b="0" i="0" u="none" strike="noStrike" cap="none" dirty="0">
              <a:solidFill>
                <a:schemeClr val="dk1"/>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chemeClr val="dk1"/>
                </a:solidFill>
                <a:latin typeface="Arial"/>
                <a:ea typeface="Arial"/>
                <a:cs typeface="Arial"/>
                <a:sym typeface="Arial"/>
              </a:rPr>
              <a:t>Health in All Policies has no guarantee of becoming structurally transformative without binding governance structures or fund ringfencing, so that it will only be aspirational.</a:t>
            </a:r>
            <a:endParaRPr sz="2200" b="0" i="0" u="none" strike="noStrike" cap="none" dirty="0">
              <a:solidFill>
                <a:srgbClr val="562634"/>
              </a:solidFill>
              <a:latin typeface="Arial"/>
              <a:ea typeface="Arial"/>
              <a:cs typeface="Arial"/>
              <a:sym typeface="Arial"/>
            </a:endParaRPr>
          </a:p>
        </p:txBody>
      </p:sp>
      <p:pic>
        <p:nvPicPr>
          <p:cNvPr id="135" name="Google Shape;135;g3c559c275fa_0_14"/>
          <p:cNvPicPr preferRelativeResize="0"/>
          <p:nvPr/>
        </p:nvPicPr>
        <p:blipFill rotWithShape="1">
          <a:blip r:embed="rId3">
            <a:alphaModFix/>
          </a:blip>
          <a:srcRect/>
          <a:stretch/>
        </p:blipFill>
        <p:spPr>
          <a:xfrm>
            <a:off x="1" y="2015050"/>
            <a:ext cx="7604248" cy="8271950"/>
          </a:xfrm>
          <a:prstGeom prst="rect">
            <a:avLst/>
          </a:prstGeom>
          <a:noFill/>
          <a:ln w="9525" cap="flat" cmpd="sng">
            <a:solidFill>
              <a:schemeClr val="dk1"/>
            </a:solidFill>
            <a:prstDash val="solid"/>
            <a:round/>
            <a:headEnd type="none" w="sm" len="sm"/>
            <a:tailEnd type="none" w="sm" len="sm"/>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39"/>
        <p:cNvGrpSpPr/>
        <p:nvPr/>
      </p:nvGrpSpPr>
      <p:grpSpPr>
        <a:xfrm>
          <a:off x="0" y="0"/>
          <a:ext cx="0" cy="0"/>
          <a:chOff x="0" y="0"/>
          <a:chExt cx="0" cy="0"/>
        </a:xfrm>
      </p:grpSpPr>
      <p:sp>
        <p:nvSpPr>
          <p:cNvPr id="140" name="Google Shape;140;g3c06a21674e_0_17"/>
          <p:cNvSpPr txBox="1"/>
          <p:nvPr/>
        </p:nvSpPr>
        <p:spPr>
          <a:xfrm>
            <a:off x="832861" y="334937"/>
            <a:ext cx="16338600" cy="1385400"/>
          </a:xfrm>
          <a:prstGeom prst="rect">
            <a:avLst/>
          </a:prstGeom>
          <a:noFill/>
          <a:ln>
            <a:noFill/>
          </a:ln>
        </p:spPr>
        <p:txBody>
          <a:bodyPr spcFirstLastPara="1" wrap="square" lIns="0" tIns="0" rIns="0" bIns="0" anchor="t" anchorCtr="0">
            <a:spAutoFit/>
          </a:bodyPr>
          <a:lstStyle/>
          <a:p>
            <a:pPr marL="0" marR="0" lvl="0" indent="0" algn="ctr" rtl="0">
              <a:lnSpc>
                <a:spcPct val="150000"/>
              </a:lnSpc>
              <a:spcBef>
                <a:spcPts val="0"/>
              </a:spcBef>
              <a:spcAft>
                <a:spcPts val="0"/>
              </a:spcAft>
              <a:buClr>
                <a:schemeClr val="dk1"/>
              </a:buClr>
              <a:buSzPts val="1100"/>
              <a:buFont typeface="Arial"/>
              <a:buNone/>
            </a:pPr>
            <a:r>
              <a:rPr lang="en-US" sz="3600" b="1" i="0" u="none" strike="noStrike" cap="none" dirty="0">
                <a:solidFill>
                  <a:srgbClr val="3498E1"/>
                </a:solidFill>
                <a:latin typeface="Arial"/>
                <a:ea typeface="Arial"/>
                <a:cs typeface="Arial"/>
                <a:sym typeface="Arial"/>
              </a:rPr>
              <a:t>Theoretical Perspectives </a:t>
            </a:r>
            <a:endParaRPr sz="3600" b="1" i="0" u="none" strike="noStrike" cap="none" dirty="0">
              <a:solidFill>
                <a:srgbClr val="3498E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endParaRPr sz="3600" b="1" i="0" u="none" strike="noStrike" cap="none" dirty="0">
              <a:solidFill>
                <a:srgbClr val="562634"/>
              </a:solidFill>
              <a:latin typeface="Arial"/>
              <a:ea typeface="Arial"/>
              <a:cs typeface="Arial"/>
              <a:sym typeface="Arial"/>
            </a:endParaRPr>
          </a:p>
        </p:txBody>
      </p:sp>
      <p:sp>
        <p:nvSpPr>
          <p:cNvPr id="141" name="Google Shape;141;g3c06a21674e_0_17"/>
          <p:cNvSpPr txBox="1"/>
          <p:nvPr/>
        </p:nvSpPr>
        <p:spPr>
          <a:xfrm>
            <a:off x="8439383" y="1449462"/>
            <a:ext cx="9848617" cy="8837538"/>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US" sz="2300" b="1" dirty="0">
                <a:solidFill>
                  <a:srgbClr val="562634"/>
                </a:solidFill>
              </a:rPr>
              <a:t>The biopsychosocial approaches to health and well-being</a:t>
            </a:r>
            <a:endParaRPr sz="2300" b="1" dirty="0">
              <a:solidFill>
                <a:srgbClr val="562634"/>
              </a:solidFill>
            </a:endParaRPr>
          </a:p>
          <a:p>
            <a:pPr marL="457200" marR="0" lvl="0" indent="-368300" algn="just" rtl="0">
              <a:lnSpc>
                <a:spcPct val="150000"/>
              </a:lnSpc>
              <a:spcBef>
                <a:spcPts val="0"/>
              </a:spcBef>
              <a:spcAft>
                <a:spcPts val="0"/>
              </a:spcAft>
              <a:buClr>
                <a:srgbClr val="562634"/>
              </a:buClr>
              <a:buSzPts val="2200"/>
              <a:buFont typeface="Prompt"/>
              <a:buChar char="●"/>
            </a:pPr>
            <a:r>
              <a:rPr lang="en-US" sz="2200" b="0" i="0" u="none" strike="noStrike" cap="none" dirty="0">
                <a:solidFill>
                  <a:srgbClr val="562634"/>
                </a:solidFill>
                <a:latin typeface="Arial"/>
                <a:ea typeface="Arial"/>
                <a:cs typeface="Arial"/>
                <a:sym typeface="Arial"/>
              </a:rPr>
              <a:t>Biopsychosocial Model, developed by George L. Engel, is a combination of </a:t>
            </a:r>
            <a:r>
              <a:rPr lang="en-US" sz="2200" b="1" i="0" u="none" strike="noStrike" cap="none" dirty="0">
                <a:solidFill>
                  <a:srgbClr val="562634"/>
                </a:solidFill>
                <a:latin typeface="Arial"/>
                <a:ea typeface="Arial"/>
                <a:cs typeface="Arial"/>
                <a:sym typeface="Arial"/>
              </a:rPr>
              <a:t>biological, psychological, and social aspects </a:t>
            </a:r>
            <a:r>
              <a:rPr lang="en-US" sz="2200" b="0" i="0" u="none" strike="noStrike" cap="none" dirty="0">
                <a:solidFill>
                  <a:srgbClr val="562634"/>
                </a:solidFill>
                <a:latin typeface="Arial"/>
                <a:ea typeface="Arial"/>
                <a:cs typeface="Arial"/>
                <a:sym typeface="Arial"/>
              </a:rPr>
              <a:t>of illness (Bolton and Gillett, 2019). </a:t>
            </a:r>
            <a:endParaRPr sz="22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Prompt"/>
              <a:buChar char="●"/>
            </a:pPr>
            <a:r>
              <a:rPr lang="en-US" sz="2200" b="0" i="0" u="none" strike="noStrike" cap="none" dirty="0">
                <a:solidFill>
                  <a:srgbClr val="562634"/>
                </a:solidFill>
                <a:latin typeface="Arial"/>
                <a:ea typeface="Arial"/>
                <a:cs typeface="Arial"/>
                <a:sym typeface="Arial"/>
              </a:rPr>
              <a:t>The Biopsychosocial Model resonates well with the current wellbeing models by acknowledging the importance of mental health, lifestyle and social context as part of care. </a:t>
            </a:r>
            <a:endParaRPr sz="22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Prompt"/>
              <a:buChar char="●"/>
            </a:pPr>
            <a:r>
              <a:rPr lang="en-US" sz="2200" b="0" i="0" u="none" strike="noStrike" cap="none" dirty="0">
                <a:solidFill>
                  <a:srgbClr val="562634"/>
                </a:solidFill>
                <a:latin typeface="Arial"/>
                <a:ea typeface="Arial"/>
                <a:cs typeface="Arial"/>
                <a:sym typeface="Arial"/>
              </a:rPr>
              <a:t>It promotes patient-</a:t>
            </a:r>
            <a:r>
              <a:rPr lang="en-US" sz="2200" b="0" i="0" u="none" strike="noStrike" cap="none" dirty="0" err="1">
                <a:solidFill>
                  <a:srgbClr val="562634"/>
                </a:solidFill>
                <a:latin typeface="Arial"/>
                <a:ea typeface="Arial"/>
                <a:cs typeface="Arial"/>
                <a:sym typeface="Arial"/>
              </a:rPr>
              <a:t>centred</a:t>
            </a:r>
            <a:r>
              <a:rPr lang="en-US" sz="2200" b="0" i="0" u="none" strike="noStrike" cap="none" dirty="0">
                <a:solidFill>
                  <a:srgbClr val="562634"/>
                </a:solidFill>
                <a:latin typeface="Arial"/>
                <a:ea typeface="Arial"/>
                <a:cs typeface="Arial"/>
                <a:sym typeface="Arial"/>
              </a:rPr>
              <a:t> practice, multidisciplinary and holistic evaluation. </a:t>
            </a:r>
            <a:endParaRPr sz="22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Prompt"/>
              <a:buChar char="●"/>
            </a:pPr>
            <a:r>
              <a:rPr lang="en-US" sz="2200" b="0" i="0" u="none" strike="noStrike" cap="none" dirty="0">
                <a:solidFill>
                  <a:srgbClr val="562634"/>
                </a:solidFill>
                <a:latin typeface="Arial"/>
                <a:ea typeface="Arial"/>
                <a:cs typeface="Arial"/>
                <a:sym typeface="Arial"/>
              </a:rPr>
              <a:t>However, the application of this model in practice is associated with a long period of consultation, coordination between sectors, and long-term funding (Bolton and Gillett, 2019). </a:t>
            </a:r>
            <a:endParaRPr sz="2200" b="0" i="0" u="none" strike="noStrike" cap="none" dirty="0">
              <a:solidFill>
                <a:srgbClr val="562634"/>
              </a:solidFill>
              <a:latin typeface="Arial"/>
              <a:ea typeface="Arial"/>
              <a:cs typeface="Arial"/>
              <a:sym typeface="Arial"/>
            </a:endParaRPr>
          </a:p>
          <a:p>
            <a:pPr marL="457200" lvl="0" indent="-368300" algn="just">
              <a:lnSpc>
                <a:spcPct val="150000"/>
              </a:lnSpc>
              <a:buClr>
                <a:srgbClr val="562634"/>
              </a:buClr>
              <a:buSzPts val="2200"/>
              <a:buFont typeface="Prompt"/>
              <a:buChar char="●"/>
            </a:pPr>
            <a:r>
              <a:rPr lang="en-US" sz="2200" b="0" i="0" u="none" strike="noStrike" cap="none" dirty="0">
                <a:solidFill>
                  <a:srgbClr val="562634"/>
                </a:solidFill>
                <a:latin typeface="Arial"/>
                <a:ea typeface="Arial"/>
                <a:cs typeface="Arial"/>
                <a:sym typeface="Arial"/>
              </a:rPr>
              <a:t>It is conceptually better than purely biomedical approaches. Still, its success can be </a:t>
            </a:r>
            <a:r>
              <a:rPr lang="en-US" sz="2200" dirty="0">
                <a:solidFill>
                  <a:srgbClr val="562634"/>
                </a:solidFill>
              </a:rPr>
              <a:t>affected by structural investment and workforce capacity, which are quite uneven in the UK health and social care sector.</a:t>
            </a:r>
            <a:endParaRPr sz="2200" b="0" i="0" u="none" strike="noStrike" cap="none" dirty="0">
              <a:solidFill>
                <a:srgbClr val="562634"/>
              </a:solidFill>
              <a:latin typeface="Arial"/>
              <a:ea typeface="Arial"/>
              <a:cs typeface="Arial"/>
              <a:sym typeface="Arial"/>
            </a:endParaRPr>
          </a:p>
        </p:txBody>
      </p:sp>
      <p:pic>
        <p:nvPicPr>
          <p:cNvPr id="142" name="Google Shape;142;g3c06a21674e_0_17"/>
          <p:cNvPicPr preferRelativeResize="0"/>
          <p:nvPr/>
        </p:nvPicPr>
        <p:blipFill rotWithShape="1">
          <a:blip r:embed="rId3">
            <a:alphaModFix/>
          </a:blip>
          <a:srcRect/>
          <a:stretch/>
        </p:blipFill>
        <p:spPr>
          <a:xfrm>
            <a:off x="0" y="1834492"/>
            <a:ext cx="8439383" cy="8452508"/>
          </a:xfrm>
          <a:prstGeom prst="rect">
            <a:avLst/>
          </a:prstGeom>
          <a:noFill/>
          <a:ln w="9525" cap="flat" cmpd="sng">
            <a:solidFill>
              <a:schemeClr val="dk1"/>
            </a:solidFill>
            <a:prstDash val="solid"/>
            <a:round/>
            <a:headEnd type="none" w="sm" len="sm"/>
            <a:tailEnd type="none" w="sm" len="sm"/>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46"/>
        <p:cNvGrpSpPr/>
        <p:nvPr/>
      </p:nvGrpSpPr>
      <p:grpSpPr>
        <a:xfrm>
          <a:off x="0" y="0"/>
          <a:ext cx="0" cy="0"/>
          <a:chOff x="0" y="0"/>
          <a:chExt cx="0" cy="0"/>
        </a:xfrm>
      </p:grpSpPr>
      <p:sp>
        <p:nvSpPr>
          <p:cNvPr id="147" name="Google Shape;147;g3c06a21674e_0_29"/>
          <p:cNvSpPr txBox="1"/>
          <p:nvPr/>
        </p:nvSpPr>
        <p:spPr>
          <a:xfrm>
            <a:off x="2319450" y="267172"/>
            <a:ext cx="13649100" cy="1809000"/>
          </a:xfrm>
          <a:prstGeom prst="rect">
            <a:avLst/>
          </a:prstGeom>
          <a:noFill/>
          <a:ln>
            <a:noFill/>
          </a:ln>
        </p:spPr>
        <p:txBody>
          <a:bodyPr spcFirstLastPara="1" wrap="square" lIns="91425" tIns="91425" rIns="91425" bIns="91425" anchor="t" anchorCtr="0">
            <a:noAutofit/>
          </a:bodyPr>
          <a:lstStyle/>
          <a:p>
            <a:pPr marL="0" marR="0" lvl="0" indent="0" algn="ctr" rtl="0">
              <a:lnSpc>
                <a:spcPct val="115000"/>
              </a:lnSpc>
              <a:spcBef>
                <a:spcPts val="1000"/>
              </a:spcBef>
              <a:spcAft>
                <a:spcPts val="0"/>
              </a:spcAft>
              <a:buClr>
                <a:srgbClr val="000000"/>
              </a:buClr>
              <a:buSzPts val="4800"/>
              <a:buFont typeface="Arial"/>
              <a:buNone/>
            </a:pPr>
            <a:r>
              <a:rPr lang="en-US" sz="3600" b="1" i="0" u="none" strike="noStrike" cap="none" dirty="0">
                <a:solidFill>
                  <a:schemeClr val="accent1"/>
                </a:solidFill>
                <a:latin typeface="Arial"/>
                <a:ea typeface="Arial"/>
                <a:cs typeface="Arial"/>
                <a:sym typeface="Arial"/>
              </a:rPr>
              <a:t>Policy and Governance</a:t>
            </a:r>
            <a:endParaRPr sz="3600" b="1" i="0" u="none" strike="noStrike" cap="none" dirty="0">
              <a:solidFill>
                <a:schemeClr val="accent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endParaRPr sz="3600" b="0" i="0" u="none" strike="noStrike" cap="none" dirty="0">
              <a:solidFill>
                <a:srgbClr val="562634"/>
              </a:solidFill>
              <a:latin typeface="Arial"/>
              <a:ea typeface="Arial"/>
              <a:cs typeface="Arial"/>
              <a:sym typeface="Arial"/>
            </a:endParaRPr>
          </a:p>
        </p:txBody>
      </p:sp>
      <p:sp>
        <p:nvSpPr>
          <p:cNvPr id="148" name="Google Shape;148;g3c06a21674e_0_29"/>
          <p:cNvSpPr txBox="1"/>
          <p:nvPr/>
        </p:nvSpPr>
        <p:spPr>
          <a:xfrm>
            <a:off x="138024" y="2061558"/>
            <a:ext cx="11251871" cy="8448436"/>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None/>
            </a:pPr>
            <a:r>
              <a:rPr lang="en-US" sz="2800" b="1" dirty="0">
                <a:solidFill>
                  <a:srgbClr val="562634"/>
                </a:solidFill>
              </a:rPr>
              <a:t>Policies supporting holistic health</a:t>
            </a:r>
          </a:p>
          <a:p>
            <a:pPr marL="457200" marR="0" lvl="0" indent="-368300" algn="just" rtl="0">
              <a:lnSpc>
                <a:spcPct val="150000"/>
              </a:lnSpc>
              <a:spcBef>
                <a:spcPts val="0"/>
              </a:spcBef>
              <a:spcAft>
                <a:spcPts val="0"/>
              </a:spcAft>
              <a:buClr>
                <a:srgbClr val="562634"/>
              </a:buClr>
              <a:buSzPts val="2200"/>
              <a:buFont typeface="Prompt"/>
              <a:buChar char="●"/>
            </a:pPr>
            <a:r>
              <a:rPr lang="en-US" sz="2200" b="0" i="0" u="none" strike="noStrike" cap="none" dirty="0">
                <a:solidFill>
                  <a:srgbClr val="562634"/>
                </a:solidFill>
                <a:latin typeface="Arial"/>
                <a:ea typeface="Arial"/>
                <a:cs typeface="Arial"/>
                <a:sym typeface="Arial"/>
              </a:rPr>
              <a:t>Th</a:t>
            </a:r>
            <a:r>
              <a:rPr lang="en-US" sz="2200" dirty="0">
                <a:solidFill>
                  <a:srgbClr val="562634"/>
                </a:solidFill>
              </a:rPr>
              <a:t>e National Health Service Long Term Plan highlights prevention, early intervention and expanded community-based services as priorities for improving population health outcomes (NHS England, 2019).</a:t>
            </a:r>
            <a:endParaRPr lang="en-US" sz="22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Prompt"/>
              <a:buChar char="●"/>
            </a:pPr>
            <a:r>
              <a:rPr lang="en-US" sz="2200" i="0" u="none" strike="noStrike" cap="none" dirty="0">
                <a:solidFill>
                  <a:srgbClr val="562634"/>
                </a:solidFill>
                <a:latin typeface="Arial"/>
                <a:ea typeface="Arial"/>
                <a:cs typeface="Arial"/>
                <a:sym typeface="Arial"/>
              </a:rPr>
              <a:t>National strategies also </a:t>
            </a:r>
            <a:r>
              <a:rPr lang="en-US" sz="2200" i="0" u="none" strike="noStrike" cap="none" dirty="0" err="1">
                <a:solidFill>
                  <a:srgbClr val="562634"/>
                </a:solidFill>
                <a:latin typeface="Arial"/>
                <a:ea typeface="Arial"/>
                <a:cs typeface="Arial"/>
                <a:sym typeface="Arial"/>
              </a:rPr>
              <a:t>emphasise</a:t>
            </a:r>
            <a:r>
              <a:rPr lang="en-US" sz="2200" i="0" u="none" strike="noStrike" cap="none" dirty="0">
                <a:solidFill>
                  <a:srgbClr val="562634"/>
                </a:solidFill>
                <a:latin typeface="Arial"/>
                <a:ea typeface="Arial"/>
                <a:cs typeface="Arial"/>
                <a:sym typeface="Arial"/>
              </a:rPr>
              <a:t> mental health initiatives and the integration of physical and mental healthcare within service delivery.</a:t>
            </a:r>
          </a:p>
          <a:p>
            <a:pPr marL="457200" marR="0" lvl="0" indent="-368300" algn="just" rtl="0">
              <a:lnSpc>
                <a:spcPct val="150000"/>
              </a:lnSpc>
              <a:spcBef>
                <a:spcPts val="0"/>
              </a:spcBef>
              <a:spcAft>
                <a:spcPts val="0"/>
              </a:spcAft>
              <a:buClr>
                <a:srgbClr val="562634"/>
              </a:buClr>
              <a:buSzPts val="2200"/>
              <a:buFont typeface="Prompt"/>
              <a:buChar char="●"/>
            </a:pPr>
            <a:r>
              <a:rPr lang="en-US" sz="2200" i="0" u="none" strike="noStrike" cap="none" dirty="0">
                <a:solidFill>
                  <a:srgbClr val="562634"/>
                </a:solidFill>
                <a:latin typeface="Arial"/>
                <a:ea typeface="Arial"/>
                <a:cs typeface="Arial"/>
                <a:sym typeface="Arial"/>
              </a:rPr>
              <a:t>However, implementation of these policies can be limited by regulatory complexity, funding constraints, and workforce pressures within the health system.</a:t>
            </a:r>
          </a:p>
          <a:p>
            <a:pPr marL="457200" indent="-368300" algn="just">
              <a:lnSpc>
                <a:spcPct val="150000"/>
              </a:lnSpc>
              <a:buClr>
                <a:srgbClr val="562634"/>
              </a:buClr>
              <a:buSzPts val="2200"/>
              <a:buFont typeface="Prompt"/>
              <a:buChar char="●"/>
            </a:pPr>
            <a:r>
              <a:rPr lang="en-US" sz="2200" dirty="0">
                <a:solidFill>
                  <a:srgbClr val="562634"/>
                </a:solidFill>
              </a:rPr>
              <a:t>The holistic health policy focuses on the aspect of physical and mental care and adopts the “whole system approach" for improving overall public health across communities (Kumar and Preetha, 2012). </a:t>
            </a:r>
          </a:p>
          <a:p>
            <a:pPr marL="457200" indent="-368300" algn="just">
              <a:lnSpc>
                <a:spcPct val="150000"/>
              </a:lnSpc>
              <a:buClr>
                <a:srgbClr val="562634"/>
              </a:buClr>
              <a:buSzPts val="2200"/>
              <a:buFont typeface="Prompt"/>
              <a:buChar char="●"/>
            </a:pPr>
            <a:r>
              <a:rPr lang="en-US" sz="2200" dirty="0">
                <a:solidFill>
                  <a:srgbClr val="562634"/>
                </a:solidFill>
              </a:rPr>
              <a:t>The </a:t>
            </a:r>
            <a:r>
              <a:rPr lang="en-US" sz="2200" b="1" dirty="0">
                <a:solidFill>
                  <a:srgbClr val="562634"/>
                </a:solidFill>
              </a:rPr>
              <a:t>preventive care</a:t>
            </a:r>
            <a:r>
              <a:rPr lang="en-US" sz="2200" dirty="0">
                <a:solidFill>
                  <a:srgbClr val="562634"/>
                </a:solidFill>
              </a:rPr>
              <a:t> policies of the UK are guided by the NHS Prevention policy, like the “Health Check” initiative (NHS, 2023). </a:t>
            </a:r>
          </a:p>
          <a:p>
            <a:pPr marL="457200" indent="-368300" algn="just">
              <a:lnSpc>
                <a:spcPct val="150000"/>
              </a:lnSpc>
              <a:buClr>
                <a:srgbClr val="562634"/>
              </a:buClr>
              <a:buSzPts val="2200"/>
              <a:buFont typeface="Prompt"/>
              <a:buChar char="●"/>
            </a:pPr>
            <a:endParaRPr lang="en-US" sz="2200" dirty="0">
              <a:solidFill>
                <a:srgbClr val="562634"/>
              </a:solidFill>
            </a:endParaRPr>
          </a:p>
          <a:p>
            <a:pPr marL="457200" marR="0" lvl="0" indent="-368300" algn="just" rtl="0">
              <a:lnSpc>
                <a:spcPct val="150000"/>
              </a:lnSpc>
              <a:spcBef>
                <a:spcPts val="0"/>
              </a:spcBef>
              <a:spcAft>
                <a:spcPts val="0"/>
              </a:spcAft>
              <a:buClr>
                <a:srgbClr val="562634"/>
              </a:buClr>
              <a:buSzPts val="2200"/>
              <a:buFont typeface="Prompt"/>
              <a:buChar char="●"/>
            </a:pPr>
            <a:endParaRPr lang="en-US" sz="220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Prompt"/>
              <a:buChar char="●"/>
            </a:pPr>
            <a:endParaRPr lang="en-US" sz="2200" i="0" u="none" strike="noStrike" cap="none" dirty="0">
              <a:solidFill>
                <a:srgbClr val="562634"/>
              </a:solidFill>
              <a:latin typeface="Arial"/>
              <a:ea typeface="Arial"/>
              <a:cs typeface="Arial"/>
              <a:sym typeface="Arial"/>
            </a:endParaRPr>
          </a:p>
        </p:txBody>
      </p:sp>
      <p:pic>
        <p:nvPicPr>
          <p:cNvPr id="149" name="Google Shape;149;g3c06a21674e_0_29"/>
          <p:cNvPicPr preferRelativeResize="0"/>
          <p:nvPr/>
        </p:nvPicPr>
        <p:blipFill rotWithShape="1">
          <a:blip r:embed="rId3">
            <a:alphaModFix/>
          </a:blip>
          <a:srcRect/>
          <a:stretch/>
        </p:blipFill>
        <p:spPr>
          <a:xfrm>
            <a:off x="12113031" y="5969479"/>
            <a:ext cx="6174969" cy="3567270"/>
          </a:xfrm>
          <a:prstGeom prst="rect">
            <a:avLst/>
          </a:prstGeom>
          <a:noFill/>
          <a:ln>
            <a:noFill/>
          </a:ln>
        </p:spPr>
      </p:pic>
      <p:pic>
        <p:nvPicPr>
          <p:cNvPr id="3" name="Picture 2" descr="MAKING THE NHS LONG TERM PLAN A REALITY: THE CHALLENGE AHEAD">
            <a:extLst>
              <a:ext uri="{FF2B5EF4-FFF2-40B4-BE49-F238E27FC236}">
                <a16:creationId xmlns:a16="http://schemas.microsoft.com/office/drawing/2014/main" id="{49D82D39-3F50-20C6-D495-B55AE3F75B0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2113031" y="2061558"/>
            <a:ext cx="6036945" cy="3321326"/>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53"/>
        <p:cNvGrpSpPr/>
        <p:nvPr/>
      </p:nvGrpSpPr>
      <p:grpSpPr>
        <a:xfrm>
          <a:off x="0" y="0"/>
          <a:ext cx="0" cy="0"/>
          <a:chOff x="0" y="0"/>
          <a:chExt cx="0" cy="0"/>
        </a:xfrm>
      </p:grpSpPr>
      <p:sp>
        <p:nvSpPr>
          <p:cNvPr id="154" name="Google Shape;154;g3c559c275fa_0_25"/>
          <p:cNvSpPr txBox="1"/>
          <p:nvPr/>
        </p:nvSpPr>
        <p:spPr>
          <a:xfrm>
            <a:off x="2319450" y="477850"/>
            <a:ext cx="13649100" cy="1809000"/>
          </a:xfrm>
          <a:prstGeom prst="rect">
            <a:avLst/>
          </a:prstGeom>
          <a:noFill/>
          <a:ln>
            <a:noFill/>
          </a:ln>
        </p:spPr>
        <p:txBody>
          <a:bodyPr spcFirstLastPara="1" wrap="square" lIns="91425" tIns="91425" rIns="91425" bIns="91425" anchor="t" anchorCtr="0">
            <a:noAutofit/>
          </a:bodyPr>
          <a:lstStyle/>
          <a:p>
            <a:pPr marL="0" marR="0" lvl="0" indent="0" algn="ctr" rtl="0">
              <a:lnSpc>
                <a:spcPct val="115000"/>
              </a:lnSpc>
              <a:spcBef>
                <a:spcPts val="1000"/>
              </a:spcBef>
              <a:spcAft>
                <a:spcPts val="0"/>
              </a:spcAft>
              <a:buClr>
                <a:srgbClr val="000000"/>
              </a:buClr>
              <a:buSzPts val="4800"/>
              <a:buFont typeface="Arial"/>
              <a:buNone/>
            </a:pPr>
            <a:r>
              <a:rPr lang="en-US" sz="4800" b="1" i="0" u="none" strike="noStrike" cap="none" dirty="0">
                <a:solidFill>
                  <a:srgbClr val="3498E1"/>
                </a:solidFill>
                <a:latin typeface="Arial"/>
                <a:ea typeface="Arial"/>
                <a:cs typeface="Arial"/>
                <a:sym typeface="Arial"/>
              </a:rPr>
              <a:t>Policy and Governance (Cont.)</a:t>
            </a:r>
            <a:endParaRPr sz="4800" b="1" i="0" u="none" strike="noStrike" cap="none" dirty="0">
              <a:solidFill>
                <a:srgbClr val="3498E1"/>
              </a:solidFill>
              <a:latin typeface="Arial"/>
              <a:ea typeface="Arial"/>
              <a:cs typeface="Arial"/>
              <a:sym typeface="Arial"/>
            </a:endParaRPr>
          </a:p>
          <a:p>
            <a:pPr marL="0" marR="0" lvl="0" indent="0" algn="ctr" rtl="0">
              <a:lnSpc>
                <a:spcPct val="115000"/>
              </a:lnSpc>
              <a:spcBef>
                <a:spcPts val="1000"/>
              </a:spcBef>
              <a:spcAft>
                <a:spcPts val="0"/>
              </a:spcAft>
              <a:buClr>
                <a:srgbClr val="000000"/>
              </a:buClr>
              <a:buSzPts val="4800"/>
              <a:buFont typeface="Arial"/>
              <a:buNone/>
            </a:pPr>
            <a:endParaRPr sz="4800" b="1" i="0" u="none" strike="noStrike" cap="none" dirty="0">
              <a:solidFill>
                <a:srgbClr val="562634"/>
              </a:solidFill>
              <a:latin typeface="Arial"/>
              <a:ea typeface="Arial"/>
              <a:cs typeface="Arial"/>
              <a:sym typeface="Arial"/>
            </a:endParaRPr>
          </a:p>
        </p:txBody>
      </p:sp>
      <p:sp>
        <p:nvSpPr>
          <p:cNvPr id="155" name="Google Shape;155;g3c559c275fa_0_25"/>
          <p:cNvSpPr txBox="1"/>
          <p:nvPr/>
        </p:nvSpPr>
        <p:spPr>
          <a:xfrm>
            <a:off x="479399" y="3429000"/>
            <a:ext cx="9522675" cy="5378365"/>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None/>
            </a:pPr>
            <a:r>
              <a:rPr lang="en-US" sz="3300" b="1" dirty="0">
                <a:solidFill>
                  <a:srgbClr val="562634"/>
                </a:solidFill>
              </a:rPr>
              <a:t>Challenges</a:t>
            </a:r>
            <a:endParaRPr sz="3300" b="1" dirty="0">
              <a:solidFill>
                <a:srgbClr val="562634"/>
              </a:solidFill>
            </a:endParaRPr>
          </a:p>
          <a:p>
            <a:pPr marL="457200" marR="0" lvl="0" indent="-381000" algn="just" rtl="0">
              <a:lnSpc>
                <a:spcPct val="150000"/>
              </a:lnSpc>
              <a:spcBef>
                <a:spcPts val="0"/>
              </a:spcBef>
              <a:spcAft>
                <a:spcPts val="0"/>
              </a:spcAft>
              <a:buClr>
                <a:srgbClr val="562634"/>
              </a:buClr>
              <a:buSzPts val="2400"/>
              <a:buFont typeface="Prompt"/>
              <a:buChar char="●"/>
            </a:pPr>
            <a:r>
              <a:rPr lang="en-US" sz="2400" b="0" i="0" u="none" strike="noStrike" cap="none" dirty="0">
                <a:solidFill>
                  <a:srgbClr val="562634"/>
                </a:solidFill>
                <a:latin typeface="Arial"/>
                <a:ea typeface="Arial"/>
                <a:cs typeface="Arial"/>
                <a:sym typeface="Arial"/>
              </a:rPr>
              <a:t>The key challenge which is faced by healthcare faces in embedding holistic care includes </a:t>
            </a:r>
            <a:r>
              <a:rPr lang="en-US" sz="2400" b="1" i="0" u="none" strike="noStrike" cap="none" dirty="0">
                <a:solidFill>
                  <a:srgbClr val="562634"/>
                </a:solidFill>
                <a:latin typeface="Arial"/>
                <a:ea typeface="Arial"/>
                <a:cs typeface="Arial"/>
                <a:sym typeface="Arial"/>
              </a:rPr>
              <a:t>regulatory barriers</a:t>
            </a:r>
            <a:r>
              <a:rPr lang="en-US" sz="2400" b="0" i="0" u="none" strike="noStrike" cap="none" dirty="0">
                <a:solidFill>
                  <a:srgbClr val="562634"/>
                </a:solidFill>
                <a:latin typeface="Arial"/>
                <a:ea typeface="Arial"/>
                <a:cs typeface="Arial"/>
                <a:sym typeface="Arial"/>
              </a:rPr>
              <a:t>. </a:t>
            </a:r>
            <a:endParaRPr sz="2400" b="0" i="0" u="none" strike="noStrike" cap="none" dirty="0">
              <a:solidFill>
                <a:srgbClr val="562634"/>
              </a:solidFill>
              <a:latin typeface="Arial"/>
              <a:ea typeface="Arial"/>
              <a:cs typeface="Arial"/>
              <a:sym typeface="Arial"/>
            </a:endParaRPr>
          </a:p>
          <a:p>
            <a:pPr marL="457200" marR="0" lvl="0" indent="-381000" algn="just" rtl="0">
              <a:lnSpc>
                <a:spcPct val="150000"/>
              </a:lnSpc>
              <a:spcBef>
                <a:spcPts val="0"/>
              </a:spcBef>
              <a:spcAft>
                <a:spcPts val="0"/>
              </a:spcAft>
              <a:buClr>
                <a:srgbClr val="562634"/>
              </a:buClr>
              <a:buSzPts val="2400"/>
              <a:buFont typeface="Prompt"/>
              <a:buChar char="●"/>
            </a:pPr>
            <a:r>
              <a:rPr lang="en-US" sz="2400" b="0" i="0" u="none" strike="noStrike" cap="none" dirty="0">
                <a:solidFill>
                  <a:srgbClr val="562634"/>
                </a:solidFill>
                <a:latin typeface="Arial"/>
                <a:ea typeface="Arial"/>
                <a:cs typeface="Arial"/>
                <a:sym typeface="Arial"/>
              </a:rPr>
              <a:t>The UK healthcare governance is fragmented, due to which the implementation of integrated policies for developing holistic care is not possible (Hogarth and </a:t>
            </a:r>
            <a:r>
              <a:rPr lang="en-US" sz="2400" b="0" i="0" u="none" strike="noStrike" cap="none" dirty="0" err="1">
                <a:solidFill>
                  <a:srgbClr val="562634"/>
                </a:solidFill>
                <a:latin typeface="Arial"/>
                <a:ea typeface="Arial"/>
                <a:cs typeface="Arial"/>
                <a:sym typeface="Arial"/>
              </a:rPr>
              <a:t>Löblová</a:t>
            </a:r>
            <a:r>
              <a:rPr lang="en-US" sz="2400" b="0" i="0" u="none" strike="noStrike" cap="none" dirty="0">
                <a:solidFill>
                  <a:srgbClr val="562634"/>
                </a:solidFill>
                <a:latin typeface="Arial"/>
                <a:ea typeface="Arial"/>
                <a:cs typeface="Arial"/>
                <a:sym typeface="Arial"/>
              </a:rPr>
              <a:t>, 2022). </a:t>
            </a:r>
            <a:endParaRPr sz="2400" b="0" i="0" u="none" strike="noStrike" cap="none" dirty="0">
              <a:solidFill>
                <a:srgbClr val="562634"/>
              </a:solidFill>
              <a:latin typeface="Arial"/>
              <a:ea typeface="Arial"/>
              <a:cs typeface="Arial"/>
              <a:sym typeface="Arial"/>
            </a:endParaRPr>
          </a:p>
          <a:p>
            <a:pPr marL="457200" marR="0" lvl="0" indent="-381000" algn="just" rtl="0">
              <a:lnSpc>
                <a:spcPct val="150000"/>
              </a:lnSpc>
              <a:spcBef>
                <a:spcPts val="0"/>
              </a:spcBef>
              <a:spcAft>
                <a:spcPts val="0"/>
              </a:spcAft>
              <a:buClr>
                <a:srgbClr val="562634"/>
              </a:buClr>
              <a:buSzPts val="2400"/>
              <a:buFont typeface="Prompt"/>
              <a:buChar char="●"/>
            </a:pPr>
            <a:r>
              <a:rPr lang="en-US" sz="2400" b="1" i="0" u="none" strike="noStrike" cap="none" dirty="0">
                <a:solidFill>
                  <a:srgbClr val="562634"/>
                </a:solidFill>
                <a:latin typeface="Arial"/>
                <a:ea typeface="Arial"/>
                <a:cs typeface="Arial"/>
                <a:sym typeface="Arial"/>
              </a:rPr>
              <a:t>Funding barriers</a:t>
            </a:r>
            <a:r>
              <a:rPr lang="en-US" sz="2400" b="0" i="0" u="none" strike="noStrike" cap="none" dirty="0">
                <a:solidFill>
                  <a:srgbClr val="562634"/>
                </a:solidFill>
                <a:latin typeface="Arial"/>
                <a:ea typeface="Arial"/>
                <a:cs typeface="Arial"/>
                <a:sym typeface="Arial"/>
              </a:rPr>
              <a:t> like the cuts in public health grants by 26% across the UK are hindering the successful implementation of holistic care services (The Health Foundation, 2023).</a:t>
            </a:r>
            <a:endParaRPr sz="2400" b="0" i="0" u="none" strike="noStrike" cap="none" dirty="0">
              <a:solidFill>
                <a:srgbClr val="562634"/>
              </a:solidFill>
              <a:latin typeface="Arial"/>
              <a:ea typeface="Arial"/>
              <a:cs typeface="Arial"/>
              <a:sym typeface="Arial"/>
            </a:endParaRPr>
          </a:p>
        </p:txBody>
      </p:sp>
      <p:pic>
        <p:nvPicPr>
          <p:cNvPr id="156" name="Google Shape;156;g3c559c275fa_0_25"/>
          <p:cNvPicPr preferRelativeResize="0"/>
          <p:nvPr/>
        </p:nvPicPr>
        <p:blipFill rotWithShape="1">
          <a:blip r:embed="rId3">
            <a:alphaModFix/>
          </a:blip>
          <a:srcRect/>
          <a:stretch/>
        </p:blipFill>
        <p:spPr>
          <a:xfrm>
            <a:off x="10002075" y="3038524"/>
            <a:ext cx="8430304" cy="72484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60"/>
        <p:cNvGrpSpPr/>
        <p:nvPr/>
      </p:nvGrpSpPr>
      <p:grpSpPr>
        <a:xfrm>
          <a:off x="0" y="0"/>
          <a:ext cx="0" cy="0"/>
          <a:chOff x="0" y="0"/>
          <a:chExt cx="0" cy="0"/>
        </a:xfrm>
      </p:grpSpPr>
      <p:sp>
        <p:nvSpPr>
          <p:cNvPr id="161" name="Google Shape;161;p6"/>
          <p:cNvSpPr txBox="1"/>
          <p:nvPr/>
        </p:nvSpPr>
        <p:spPr>
          <a:xfrm>
            <a:off x="707100" y="221625"/>
            <a:ext cx="16846382" cy="1962045"/>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chemeClr val="dk1"/>
              </a:buClr>
              <a:buSzPts val="1100"/>
              <a:buFont typeface="Arial"/>
              <a:buNone/>
            </a:pPr>
            <a:r>
              <a:rPr lang="en-US" sz="4500" b="1" i="0" u="none" strike="noStrike" cap="none" dirty="0">
                <a:solidFill>
                  <a:srgbClr val="3498E1"/>
                </a:solidFill>
                <a:latin typeface="Arial"/>
                <a:ea typeface="Arial"/>
                <a:cs typeface="Arial"/>
                <a:sym typeface="Arial"/>
              </a:rPr>
              <a:t>Service Delivery </a:t>
            </a:r>
            <a:endParaRPr sz="4500" b="1" i="0" u="none" strike="noStrike" cap="none" dirty="0">
              <a:solidFill>
                <a:srgbClr val="3498E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endParaRPr sz="3200" b="1" i="0" u="none" strike="noStrike" cap="none" dirty="0">
              <a:solidFill>
                <a:srgbClr val="562634"/>
              </a:solidFill>
              <a:latin typeface="Arial"/>
              <a:ea typeface="Arial"/>
              <a:cs typeface="Arial"/>
              <a:sym typeface="Arial"/>
            </a:endParaRPr>
          </a:p>
        </p:txBody>
      </p:sp>
      <p:sp>
        <p:nvSpPr>
          <p:cNvPr id="162" name="Google Shape;162;p6"/>
          <p:cNvSpPr txBox="1"/>
          <p:nvPr/>
        </p:nvSpPr>
        <p:spPr>
          <a:xfrm>
            <a:off x="1" y="1395664"/>
            <a:ext cx="11347874" cy="8891336"/>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Clr>
                <a:srgbClr val="000000"/>
              </a:buClr>
              <a:buSzPts val="1900"/>
              <a:buFont typeface="Arial"/>
              <a:buNone/>
            </a:pPr>
            <a:r>
              <a:rPr lang="en-US" sz="2200" b="1" dirty="0">
                <a:solidFill>
                  <a:srgbClr val="562634"/>
                </a:solidFill>
              </a:rPr>
              <a:t>Integration of wellness programs, telehealth, and community health initiatives</a:t>
            </a:r>
            <a:endParaRPr sz="2200" b="1" dirty="0">
              <a:solidFill>
                <a:srgbClr val="562634"/>
              </a:solidFill>
            </a:endParaRPr>
          </a:p>
          <a:p>
            <a:pPr marL="0" marR="0" lvl="0" indent="0" algn="just" rtl="0">
              <a:lnSpc>
                <a:spcPct val="150000"/>
              </a:lnSpc>
              <a:spcBef>
                <a:spcPts val="0"/>
              </a:spcBef>
              <a:spcAft>
                <a:spcPts val="0"/>
              </a:spcAft>
              <a:buClr>
                <a:srgbClr val="000000"/>
              </a:buClr>
              <a:buSzPts val="1900"/>
              <a:buFont typeface="Arial"/>
              <a:buNone/>
            </a:pPr>
            <a:r>
              <a:rPr lang="en-US" sz="1900" b="1" i="0" u="none" strike="noStrike" cap="none" dirty="0">
                <a:solidFill>
                  <a:srgbClr val="562634"/>
                </a:solidFill>
                <a:latin typeface="Arial"/>
                <a:ea typeface="Arial"/>
                <a:cs typeface="Arial"/>
                <a:sym typeface="Arial"/>
              </a:rPr>
              <a:t>Wellness programs </a:t>
            </a:r>
            <a:endParaRPr sz="1900" b="1" i="0" u="none" strike="noStrike" cap="none" dirty="0">
              <a:solidFill>
                <a:srgbClr val="562634"/>
              </a:solidFill>
              <a:latin typeface="Arial"/>
              <a:ea typeface="Arial"/>
              <a:cs typeface="Arial"/>
              <a:sym typeface="Arial"/>
            </a:endParaRPr>
          </a:p>
          <a:p>
            <a:pPr marL="457200" marR="0" lvl="0" indent="-349250" algn="just" rtl="0">
              <a:lnSpc>
                <a:spcPct val="150000"/>
              </a:lnSpc>
              <a:spcBef>
                <a:spcPts val="0"/>
              </a:spcBef>
              <a:spcAft>
                <a:spcPts val="0"/>
              </a:spcAft>
              <a:buClr>
                <a:srgbClr val="562634"/>
              </a:buClr>
              <a:buSzPts val="1900"/>
              <a:buFont typeface="Arial"/>
              <a:buChar char="●"/>
            </a:pPr>
            <a:r>
              <a:rPr lang="en-US" sz="1900" b="0" i="0" u="none" strike="noStrike" cap="none" dirty="0">
                <a:solidFill>
                  <a:srgbClr val="562634"/>
                </a:solidFill>
                <a:latin typeface="Arial"/>
                <a:ea typeface="Arial"/>
                <a:cs typeface="Arial"/>
                <a:sym typeface="Arial"/>
              </a:rPr>
              <a:t>Local community </a:t>
            </a:r>
            <a:r>
              <a:rPr lang="en-US" sz="1900" b="0" i="0" u="none" strike="noStrike" cap="none" dirty="0" err="1">
                <a:solidFill>
                  <a:srgbClr val="562634"/>
                </a:solidFill>
                <a:latin typeface="Arial"/>
                <a:ea typeface="Arial"/>
                <a:cs typeface="Arial"/>
                <a:sym typeface="Arial"/>
              </a:rPr>
              <a:t>centres</a:t>
            </a:r>
            <a:r>
              <a:rPr lang="en-US" sz="1900" b="0" i="0" u="none" strike="noStrike" cap="none" dirty="0">
                <a:solidFill>
                  <a:srgbClr val="562634"/>
                </a:solidFill>
                <a:latin typeface="Arial"/>
                <a:ea typeface="Arial"/>
                <a:cs typeface="Arial"/>
                <a:sym typeface="Arial"/>
              </a:rPr>
              <a:t> around the UK are used for developing wellness hubs like screening for health risks like CVD or BMI. </a:t>
            </a:r>
            <a:endParaRPr sz="1900" b="0" i="0" u="none" strike="noStrike" cap="none" dirty="0">
              <a:solidFill>
                <a:srgbClr val="562634"/>
              </a:solidFill>
              <a:latin typeface="Arial"/>
              <a:ea typeface="Arial"/>
              <a:cs typeface="Arial"/>
              <a:sym typeface="Arial"/>
            </a:endParaRPr>
          </a:p>
          <a:p>
            <a:pPr marL="457200" marR="0" lvl="0" indent="-349250" algn="just" rtl="0">
              <a:lnSpc>
                <a:spcPct val="150000"/>
              </a:lnSpc>
              <a:spcBef>
                <a:spcPts val="0"/>
              </a:spcBef>
              <a:spcAft>
                <a:spcPts val="0"/>
              </a:spcAft>
              <a:buClr>
                <a:srgbClr val="562634"/>
              </a:buClr>
              <a:buSzPts val="1900"/>
              <a:buFont typeface="Arial"/>
              <a:buChar char="●"/>
            </a:pPr>
            <a:r>
              <a:rPr lang="en-US" sz="1900" b="0" i="0" u="none" strike="noStrike" cap="none" dirty="0">
                <a:solidFill>
                  <a:srgbClr val="562634"/>
                </a:solidFill>
                <a:latin typeface="Arial"/>
                <a:ea typeface="Arial"/>
                <a:cs typeface="Arial"/>
                <a:sym typeface="Arial"/>
              </a:rPr>
              <a:t>Program like “Every Woman Promise” which is developed by the UK Department of Health, for addressing taboo, increasing health appointments for </a:t>
            </a:r>
            <a:r>
              <a:rPr lang="en-US" sz="1900" b="0" i="0" u="none" strike="noStrike" cap="none" dirty="0" err="1">
                <a:solidFill>
                  <a:srgbClr val="562634"/>
                </a:solidFill>
                <a:latin typeface="Arial"/>
                <a:ea typeface="Arial"/>
                <a:cs typeface="Arial"/>
                <a:sym typeface="Arial"/>
              </a:rPr>
              <a:t>gynaecological</a:t>
            </a:r>
            <a:r>
              <a:rPr lang="en-US" sz="1900" b="0" i="0" u="none" strike="noStrike" cap="none" dirty="0">
                <a:solidFill>
                  <a:srgbClr val="562634"/>
                </a:solidFill>
                <a:latin typeface="Arial"/>
                <a:ea typeface="Arial"/>
                <a:cs typeface="Arial"/>
                <a:sym typeface="Arial"/>
              </a:rPr>
              <a:t> health, along with the workplace wellbeing for female workers (The Eve Appeal, 2025).  </a:t>
            </a:r>
            <a:endParaRPr sz="1900" b="0" i="0" u="none" strike="noStrike" cap="none" dirty="0">
              <a:solidFill>
                <a:srgbClr val="562634"/>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1900"/>
              <a:buFont typeface="Arial"/>
              <a:buNone/>
            </a:pPr>
            <a:r>
              <a:rPr lang="en-US" sz="1900" b="1" i="0" u="none" strike="noStrike" cap="none" dirty="0">
                <a:solidFill>
                  <a:srgbClr val="562634"/>
                </a:solidFill>
                <a:latin typeface="Arial"/>
                <a:ea typeface="Arial"/>
                <a:cs typeface="Arial"/>
                <a:sym typeface="Arial"/>
              </a:rPr>
              <a:t>Telehealth</a:t>
            </a:r>
            <a:endParaRPr sz="1900" b="1" i="0" u="none" strike="noStrike" cap="none" dirty="0">
              <a:solidFill>
                <a:srgbClr val="562634"/>
              </a:solidFill>
              <a:latin typeface="Arial"/>
              <a:ea typeface="Arial"/>
              <a:cs typeface="Arial"/>
              <a:sym typeface="Arial"/>
            </a:endParaRPr>
          </a:p>
          <a:p>
            <a:pPr marL="457200" marR="0" lvl="0" indent="-349250" algn="just" rtl="0">
              <a:lnSpc>
                <a:spcPct val="150000"/>
              </a:lnSpc>
              <a:spcBef>
                <a:spcPts val="0"/>
              </a:spcBef>
              <a:spcAft>
                <a:spcPts val="0"/>
              </a:spcAft>
              <a:buClr>
                <a:srgbClr val="562634"/>
              </a:buClr>
              <a:buSzPts val="1900"/>
              <a:buFont typeface="Arial"/>
              <a:buChar char="●"/>
            </a:pPr>
            <a:r>
              <a:rPr lang="en-US" sz="1900" b="0" i="0" u="none" strike="noStrike" cap="none" dirty="0">
                <a:solidFill>
                  <a:srgbClr val="562634"/>
                </a:solidFill>
                <a:latin typeface="Arial"/>
                <a:ea typeface="Arial"/>
                <a:cs typeface="Arial"/>
                <a:sym typeface="Arial"/>
              </a:rPr>
              <a:t>The UK service delivery was greatly changed after the rapid growth of telehealth after COVID-19 (</a:t>
            </a:r>
            <a:r>
              <a:rPr lang="en-US" sz="1900" b="0" i="0" u="none" strike="noStrike" cap="none" dirty="0" err="1">
                <a:solidFill>
                  <a:srgbClr val="562634"/>
                </a:solidFill>
                <a:latin typeface="Arial"/>
                <a:ea typeface="Arial"/>
                <a:cs typeface="Arial"/>
                <a:sym typeface="Arial"/>
              </a:rPr>
              <a:t>Zangani</a:t>
            </a:r>
            <a:r>
              <a:rPr lang="en-US" sz="1900" b="0" i="0" u="none" strike="noStrike" cap="none" dirty="0">
                <a:solidFill>
                  <a:srgbClr val="562634"/>
                </a:solidFill>
                <a:latin typeface="Arial"/>
                <a:ea typeface="Arial"/>
                <a:cs typeface="Arial"/>
                <a:sym typeface="Arial"/>
              </a:rPr>
              <a:t> </a:t>
            </a:r>
            <a:r>
              <a:rPr lang="en-US" sz="1900" b="0" i="1" u="none" strike="noStrike" cap="none" dirty="0">
                <a:solidFill>
                  <a:srgbClr val="562634"/>
                </a:solidFill>
                <a:latin typeface="Arial"/>
                <a:ea typeface="Arial"/>
                <a:cs typeface="Arial"/>
                <a:sym typeface="Arial"/>
              </a:rPr>
              <a:t>et al.,</a:t>
            </a:r>
            <a:r>
              <a:rPr lang="en-US" sz="1900" b="0" i="0" u="none" strike="noStrike" cap="none" dirty="0">
                <a:solidFill>
                  <a:srgbClr val="562634"/>
                </a:solidFill>
                <a:latin typeface="Arial"/>
                <a:ea typeface="Arial"/>
                <a:cs typeface="Arial"/>
                <a:sym typeface="Arial"/>
              </a:rPr>
              <a:t> 2022). </a:t>
            </a:r>
            <a:endParaRPr sz="1900" b="0" i="0" u="none" strike="noStrike" cap="none" dirty="0">
              <a:solidFill>
                <a:srgbClr val="562634"/>
              </a:solidFill>
              <a:latin typeface="Arial"/>
              <a:ea typeface="Arial"/>
              <a:cs typeface="Arial"/>
              <a:sym typeface="Arial"/>
            </a:endParaRPr>
          </a:p>
          <a:p>
            <a:pPr marL="457200" marR="0" lvl="0" indent="-349250" algn="just" rtl="0">
              <a:lnSpc>
                <a:spcPct val="150000"/>
              </a:lnSpc>
              <a:spcBef>
                <a:spcPts val="0"/>
              </a:spcBef>
              <a:spcAft>
                <a:spcPts val="0"/>
              </a:spcAft>
              <a:buClr>
                <a:srgbClr val="562634"/>
              </a:buClr>
              <a:buSzPts val="1900"/>
              <a:buFont typeface="Arial"/>
              <a:buChar char="●"/>
            </a:pPr>
            <a:r>
              <a:rPr lang="en-US" sz="1900" b="0" i="0" u="none" strike="noStrike" cap="none" dirty="0">
                <a:solidFill>
                  <a:srgbClr val="562634"/>
                </a:solidFill>
                <a:latin typeface="Arial"/>
                <a:ea typeface="Arial"/>
                <a:cs typeface="Arial"/>
                <a:sym typeface="Arial"/>
              </a:rPr>
              <a:t>Remote consultations enhance convenience, </a:t>
            </a:r>
            <a:r>
              <a:rPr lang="en-US" sz="1900" b="0" i="0" u="none" strike="noStrike" cap="none" dirty="0" err="1">
                <a:solidFill>
                  <a:srgbClr val="562634"/>
                </a:solidFill>
                <a:latin typeface="Arial"/>
                <a:ea typeface="Arial"/>
                <a:cs typeface="Arial"/>
                <a:sym typeface="Arial"/>
              </a:rPr>
              <a:t>minimise</a:t>
            </a:r>
            <a:r>
              <a:rPr lang="en-US" sz="1900" b="0" i="0" u="none" strike="noStrike" cap="none" dirty="0">
                <a:solidFill>
                  <a:srgbClr val="562634"/>
                </a:solidFill>
                <a:latin typeface="Arial"/>
                <a:ea typeface="Arial"/>
                <a:cs typeface="Arial"/>
                <a:sym typeface="Arial"/>
              </a:rPr>
              <a:t> waiting time and emissions of travel, which positively affect the sustainability of operations.</a:t>
            </a:r>
            <a:endParaRPr sz="1900" b="0" i="0" u="none" strike="noStrike" cap="none" dirty="0">
              <a:solidFill>
                <a:srgbClr val="562634"/>
              </a:solidFill>
              <a:latin typeface="Arial"/>
              <a:ea typeface="Arial"/>
              <a:cs typeface="Arial"/>
              <a:sym typeface="Arial"/>
            </a:endParaRPr>
          </a:p>
          <a:p>
            <a:pPr marL="457200" marR="0" lvl="0" indent="-349250" algn="just" rtl="0">
              <a:lnSpc>
                <a:spcPct val="150000"/>
              </a:lnSpc>
              <a:spcBef>
                <a:spcPts val="0"/>
              </a:spcBef>
              <a:spcAft>
                <a:spcPts val="0"/>
              </a:spcAft>
              <a:buClr>
                <a:srgbClr val="562634"/>
              </a:buClr>
              <a:buSzPts val="1900"/>
              <a:buFont typeface="Arial"/>
              <a:buChar char="●"/>
            </a:pPr>
            <a:r>
              <a:rPr lang="en-US" sz="1900" b="0" i="0" u="none" strike="noStrike" cap="none" dirty="0">
                <a:solidFill>
                  <a:srgbClr val="562634"/>
                </a:solidFill>
                <a:latin typeface="Arial"/>
                <a:ea typeface="Arial"/>
                <a:cs typeface="Arial"/>
                <a:sym typeface="Arial"/>
              </a:rPr>
              <a:t>However, the issue of digital exclusion is essential, and it is overrepresented among the older population, low-income families, and rural residents (Schueller </a:t>
            </a:r>
            <a:r>
              <a:rPr lang="en-US" sz="1900" b="0" i="1" u="none" strike="noStrike" cap="none" dirty="0">
                <a:solidFill>
                  <a:srgbClr val="562634"/>
                </a:solidFill>
                <a:latin typeface="Arial"/>
                <a:ea typeface="Arial"/>
                <a:cs typeface="Arial"/>
                <a:sym typeface="Arial"/>
              </a:rPr>
              <a:t>et al.,</a:t>
            </a:r>
            <a:r>
              <a:rPr lang="en-US" sz="1900" b="0" i="0" u="none" strike="noStrike" cap="none" dirty="0">
                <a:solidFill>
                  <a:srgbClr val="562634"/>
                </a:solidFill>
                <a:latin typeface="Arial"/>
                <a:ea typeface="Arial"/>
                <a:cs typeface="Arial"/>
                <a:sym typeface="Arial"/>
              </a:rPr>
              <a:t> 2019). </a:t>
            </a:r>
            <a:endParaRPr sz="1900" b="0" i="0" u="none" strike="noStrike" cap="none" dirty="0">
              <a:solidFill>
                <a:srgbClr val="562634"/>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1900"/>
              <a:buFont typeface="Arial"/>
              <a:buNone/>
            </a:pPr>
            <a:r>
              <a:rPr lang="en-US" sz="1900" b="1" i="0" u="none" strike="noStrike" cap="none" dirty="0">
                <a:solidFill>
                  <a:srgbClr val="562634"/>
                </a:solidFill>
                <a:latin typeface="Arial"/>
                <a:ea typeface="Arial"/>
                <a:cs typeface="Arial"/>
                <a:sym typeface="Arial"/>
              </a:rPr>
              <a:t>Community Health initiatives </a:t>
            </a:r>
            <a:endParaRPr sz="1900" b="1" i="0" u="none" strike="noStrike" cap="none" dirty="0">
              <a:solidFill>
                <a:srgbClr val="562634"/>
              </a:solidFill>
              <a:latin typeface="Arial"/>
              <a:ea typeface="Arial"/>
              <a:cs typeface="Arial"/>
              <a:sym typeface="Arial"/>
            </a:endParaRPr>
          </a:p>
          <a:p>
            <a:pPr marL="457200" marR="0" lvl="0" indent="-349250" algn="just" rtl="0">
              <a:lnSpc>
                <a:spcPct val="150000"/>
              </a:lnSpc>
              <a:spcBef>
                <a:spcPts val="0"/>
              </a:spcBef>
              <a:spcAft>
                <a:spcPts val="0"/>
              </a:spcAft>
              <a:buClr>
                <a:srgbClr val="562634"/>
              </a:buClr>
              <a:buSzPts val="1900"/>
              <a:buFont typeface="Arial"/>
              <a:buChar char="●"/>
            </a:pPr>
            <a:r>
              <a:rPr lang="en-US" sz="1900" b="0" i="0" u="none" strike="noStrike" cap="none" dirty="0">
                <a:solidFill>
                  <a:srgbClr val="562634"/>
                </a:solidFill>
                <a:latin typeface="Arial"/>
                <a:ea typeface="Arial"/>
                <a:cs typeface="Arial"/>
                <a:sym typeface="Arial"/>
              </a:rPr>
              <a:t>The NHS Long Term Plan </a:t>
            </a:r>
            <a:r>
              <a:rPr lang="en-US" sz="1900" b="0" i="0" u="none" strike="noStrike" cap="none" dirty="0" err="1">
                <a:solidFill>
                  <a:srgbClr val="562634"/>
                </a:solidFill>
                <a:latin typeface="Arial"/>
                <a:ea typeface="Arial"/>
                <a:cs typeface="Arial"/>
                <a:sym typeface="Arial"/>
              </a:rPr>
              <a:t>emphasises</a:t>
            </a:r>
            <a:r>
              <a:rPr lang="en-US" sz="1900" b="0" i="0" u="none" strike="noStrike" cap="none" dirty="0">
                <a:solidFill>
                  <a:srgbClr val="562634"/>
                </a:solidFill>
                <a:latin typeface="Arial"/>
                <a:ea typeface="Arial"/>
                <a:cs typeface="Arial"/>
                <a:sym typeface="Arial"/>
              </a:rPr>
              <a:t> the aspect of prevention, integrated care and community-based services, which is consistent with the holistic theoretical perspectives (Briggs </a:t>
            </a:r>
            <a:r>
              <a:rPr lang="en-US" sz="1900" b="0" i="1" u="none" strike="noStrike" cap="none" dirty="0">
                <a:solidFill>
                  <a:srgbClr val="562634"/>
                </a:solidFill>
                <a:latin typeface="Arial"/>
                <a:ea typeface="Arial"/>
                <a:cs typeface="Arial"/>
                <a:sym typeface="Arial"/>
              </a:rPr>
              <a:t>et al., </a:t>
            </a:r>
            <a:r>
              <a:rPr lang="en-US" sz="1900" b="0" i="0" u="none" strike="noStrike" cap="none" dirty="0">
                <a:solidFill>
                  <a:srgbClr val="562634"/>
                </a:solidFill>
                <a:latin typeface="Arial"/>
                <a:ea typeface="Arial"/>
                <a:cs typeface="Arial"/>
                <a:sym typeface="Arial"/>
              </a:rPr>
              <a:t>2020). </a:t>
            </a:r>
            <a:endParaRPr sz="1900" b="0" i="0" u="none" strike="noStrike" cap="none" dirty="0">
              <a:solidFill>
                <a:srgbClr val="562634"/>
              </a:solidFill>
              <a:latin typeface="Arial"/>
              <a:ea typeface="Arial"/>
              <a:cs typeface="Arial"/>
              <a:sym typeface="Arial"/>
            </a:endParaRPr>
          </a:p>
          <a:p>
            <a:pPr marL="457200" marR="0" lvl="0" indent="-349250" algn="just" rtl="0">
              <a:lnSpc>
                <a:spcPct val="150000"/>
              </a:lnSpc>
              <a:spcBef>
                <a:spcPts val="0"/>
              </a:spcBef>
              <a:spcAft>
                <a:spcPts val="0"/>
              </a:spcAft>
              <a:buClr>
                <a:srgbClr val="562634"/>
              </a:buClr>
              <a:buSzPts val="1900"/>
              <a:buFont typeface="Arial"/>
              <a:buChar char="●"/>
            </a:pPr>
            <a:r>
              <a:rPr lang="en-US" sz="1900" b="0" i="0" u="none" strike="noStrike" cap="none" dirty="0">
                <a:solidFill>
                  <a:srgbClr val="562634"/>
                </a:solidFill>
                <a:latin typeface="Arial"/>
                <a:ea typeface="Arial"/>
                <a:cs typeface="Arial"/>
                <a:sym typeface="Arial"/>
              </a:rPr>
              <a:t>However, the delivery capacity is limited by systemic pressures, with over 110,000 NHS workforce vacancies in England (The Guardian, 2022).</a:t>
            </a:r>
            <a:endParaRPr sz="1900" b="1" i="0" u="none" strike="noStrike" cap="none" dirty="0">
              <a:solidFill>
                <a:srgbClr val="562634"/>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3000"/>
              <a:buFont typeface="Arial"/>
              <a:buNone/>
            </a:pPr>
            <a:endParaRPr sz="3000" b="0" i="0" u="none" strike="noStrike" cap="none" dirty="0">
              <a:solidFill>
                <a:srgbClr val="562634"/>
              </a:solidFill>
              <a:latin typeface="Arial"/>
              <a:ea typeface="Arial"/>
              <a:cs typeface="Arial"/>
              <a:sym typeface="Arial"/>
            </a:endParaRPr>
          </a:p>
        </p:txBody>
      </p:sp>
      <p:pic>
        <p:nvPicPr>
          <p:cNvPr id="163" name="Google Shape;163;p6"/>
          <p:cNvPicPr preferRelativeResize="0"/>
          <p:nvPr/>
        </p:nvPicPr>
        <p:blipFill rotWithShape="1">
          <a:blip r:embed="rId3">
            <a:alphaModFix/>
          </a:blip>
          <a:srcRect/>
          <a:stretch/>
        </p:blipFill>
        <p:spPr>
          <a:xfrm>
            <a:off x="11347875" y="1528225"/>
            <a:ext cx="6747775" cy="4041201"/>
          </a:xfrm>
          <a:prstGeom prst="rect">
            <a:avLst/>
          </a:prstGeom>
          <a:noFill/>
          <a:ln>
            <a:noFill/>
          </a:ln>
        </p:spPr>
      </p:pic>
      <p:pic>
        <p:nvPicPr>
          <p:cNvPr id="164" name="Google Shape;164;p6"/>
          <p:cNvPicPr preferRelativeResize="0"/>
          <p:nvPr/>
        </p:nvPicPr>
        <p:blipFill rotWithShape="1">
          <a:blip r:embed="rId4">
            <a:alphaModFix/>
          </a:blip>
          <a:srcRect/>
          <a:stretch/>
        </p:blipFill>
        <p:spPr>
          <a:xfrm>
            <a:off x="11405213" y="5735800"/>
            <a:ext cx="6882786" cy="4551199"/>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68"/>
        <p:cNvGrpSpPr/>
        <p:nvPr/>
      </p:nvGrpSpPr>
      <p:grpSpPr>
        <a:xfrm>
          <a:off x="0" y="0"/>
          <a:ext cx="0" cy="0"/>
          <a:chOff x="0" y="0"/>
          <a:chExt cx="0" cy="0"/>
        </a:xfrm>
      </p:grpSpPr>
      <p:sp>
        <p:nvSpPr>
          <p:cNvPr id="169" name="Google Shape;169;g3c06a21674e_0_36"/>
          <p:cNvSpPr txBox="1"/>
          <p:nvPr/>
        </p:nvSpPr>
        <p:spPr>
          <a:xfrm>
            <a:off x="2617950" y="259885"/>
            <a:ext cx="13052100" cy="1773300"/>
          </a:xfrm>
          <a:prstGeom prst="rect">
            <a:avLst/>
          </a:prstGeom>
          <a:noFill/>
          <a:ln>
            <a:noFill/>
          </a:ln>
        </p:spPr>
        <p:txBody>
          <a:bodyPr spcFirstLastPara="1" wrap="square" lIns="91425" tIns="91425" rIns="91425" bIns="91425" anchor="t" anchorCtr="0">
            <a:spAutoFit/>
          </a:bodyPr>
          <a:lstStyle/>
          <a:p>
            <a:pPr marL="0" marR="0" lvl="0" indent="0" algn="ctr" rtl="0">
              <a:lnSpc>
                <a:spcPct val="115000"/>
              </a:lnSpc>
              <a:spcBef>
                <a:spcPts val="1000"/>
              </a:spcBef>
              <a:spcAft>
                <a:spcPts val="0"/>
              </a:spcAft>
              <a:buClr>
                <a:srgbClr val="000000"/>
              </a:buClr>
              <a:buSzPts val="4800"/>
              <a:buFont typeface="Arial"/>
              <a:buNone/>
            </a:pPr>
            <a:r>
              <a:rPr lang="en-US" sz="4800" b="1" i="0" u="none" strike="noStrike" cap="none" dirty="0">
                <a:solidFill>
                  <a:srgbClr val="3498E1"/>
                </a:solidFill>
                <a:latin typeface="Arial"/>
                <a:ea typeface="Arial"/>
                <a:cs typeface="Arial"/>
                <a:sym typeface="Arial"/>
              </a:rPr>
              <a:t>Service Delivery (Cont.)</a:t>
            </a:r>
            <a:endParaRPr sz="4800" b="1" i="0" u="none" strike="noStrike" cap="none" dirty="0">
              <a:solidFill>
                <a:srgbClr val="3498E1"/>
              </a:solidFill>
              <a:latin typeface="Arial"/>
              <a:ea typeface="Arial"/>
              <a:cs typeface="Arial"/>
              <a:sym typeface="Arial"/>
            </a:endParaRPr>
          </a:p>
          <a:p>
            <a:pPr marL="0" marR="0" lvl="0" indent="0" algn="ctr" rtl="0">
              <a:lnSpc>
                <a:spcPct val="115000"/>
              </a:lnSpc>
              <a:spcBef>
                <a:spcPts val="0"/>
              </a:spcBef>
              <a:spcAft>
                <a:spcPts val="0"/>
              </a:spcAft>
              <a:buClr>
                <a:srgbClr val="000000"/>
              </a:buClr>
              <a:buSzPts val="4800"/>
              <a:buFont typeface="Arial"/>
              <a:buNone/>
            </a:pPr>
            <a:endParaRPr sz="4800" b="0" i="0" u="none" strike="noStrike" cap="none" dirty="0">
              <a:solidFill>
                <a:srgbClr val="562634"/>
              </a:solidFill>
              <a:latin typeface="Arial"/>
              <a:ea typeface="Arial"/>
              <a:cs typeface="Arial"/>
              <a:sym typeface="Arial"/>
            </a:endParaRPr>
          </a:p>
        </p:txBody>
      </p:sp>
      <p:sp>
        <p:nvSpPr>
          <p:cNvPr id="170" name="Google Shape;170;g3c06a21674e_0_36"/>
          <p:cNvSpPr txBox="1"/>
          <p:nvPr/>
        </p:nvSpPr>
        <p:spPr>
          <a:xfrm>
            <a:off x="0" y="1699174"/>
            <a:ext cx="10404939" cy="8587826"/>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US" sz="2500" b="1" dirty="0">
                <a:solidFill>
                  <a:srgbClr val="562634"/>
                </a:solidFill>
              </a:rPr>
              <a:t>Holistic Care Model in Hospitals</a:t>
            </a:r>
            <a:endParaRPr sz="2500" b="1" dirty="0">
              <a:solidFill>
                <a:srgbClr val="562634"/>
              </a:solidFill>
            </a:endParaRPr>
          </a:p>
          <a:p>
            <a:pPr marL="457200" marR="0" lvl="0" indent="-368300" algn="just" rtl="0">
              <a:lnSpc>
                <a:spcPct val="150000"/>
              </a:lnSpc>
              <a:spcBef>
                <a:spcPts val="0"/>
              </a:spcBef>
              <a:spcAft>
                <a:spcPts val="0"/>
              </a:spcAft>
              <a:buClr>
                <a:srgbClr val="562634"/>
              </a:buClr>
              <a:buSzPts val="2200"/>
              <a:buFont typeface="Prompt"/>
              <a:buChar char="●"/>
            </a:pPr>
            <a:r>
              <a:rPr lang="en-US" sz="2400" b="0" i="0" u="none" strike="noStrike" cap="none" dirty="0">
                <a:solidFill>
                  <a:srgbClr val="562634"/>
                </a:solidFill>
                <a:latin typeface="Arial"/>
                <a:ea typeface="Arial"/>
                <a:cs typeface="Arial"/>
                <a:sym typeface="Arial"/>
              </a:rPr>
              <a:t>The Holistic Care Models in hospitals </a:t>
            </a:r>
            <a:r>
              <a:rPr lang="en-US" sz="2400" b="0" i="0" u="none" strike="noStrike" cap="none" dirty="0" err="1">
                <a:solidFill>
                  <a:srgbClr val="562634"/>
                </a:solidFill>
                <a:latin typeface="Arial"/>
                <a:ea typeface="Arial"/>
                <a:cs typeface="Arial"/>
                <a:sym typeface="Arial"/>
              </a:rPr>
              <a:t>emphasised</a:t>
            </a:r>
            <a:r>
              <a:rPr lang="en-US" sz="2400" b="0" i="0" u="none" strike="noStrike" cap="none" dirty="0">
                <a:solidFill>
                  <a:srgbClr val="562634"/>
                </a:solidFill>
                <a:latin typeface="Arial"/>
                <a:ea typeface="Arial"/>
                <a:cs typeface="Arial"/>
                <a:sym typeface="Arial"/>
              </a:rPr>
              <a:t> prevention and multidisciplinary cooperation. </a:t>
            </a:r>
            <a:endParaRPr sz="24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Prompt"/>
              <a:buChar char="●"/>
            </a:pPr>
            <a:r>
              <a:rPr lang="en-US" sz="2400" b="0" i="0" u="none" strike="noStrike" cap="none" dirty="0">
                <a:solidFill>
                  <a:srgbClr val="562634"/>
                </a:solidFill>
                <a:latin typeface="Arial"/>
                <a:ea typeface="Arial"/>
                <a:cs typeface="Arial"/>
                <a:sym typeface="Arial"/>
              </a:rPr>
              <a:t>The social prescribing model in the NHS is a practical example of how patients can be referred to community services to reduce their feelings of loneliness, debt or housing instability (Holding </a:t>
            </a:r>
            <a:r>
              <a:rPr lang="en-US" sz="2400" b="0" i="1" u="none" strike="noStrike" cap="none" dirty="0">
                <a:solidFill>
                  <a:srgbClr val="562634"/>
                </a:solidFill>
                <a:latin typeface="Arial"/>
                <a:ea typeface="Arial"/>
                <a:cs typeface="Arial"/>
                <a:sym typeface="Arial"/>
              </a:rPr>
              <a:t>et al.,</a:t>
            </a:r>
            <a:r>
              <a:rPr lang="en-US" sz="2400" b="0" i="0" u="none" strike="noStrike" cap="none" dirty="0">
                <a:solidFill>
                  <a:srgbClr val="562634"/>
                </a:solidFill>
                <a:latin typeface="Arial"/>
                <a:ea typeface="Arial"/>
                <a:cs typeface="Arial"/>
                <a:sym typeface="Arial"/>
              </a:rPr>
              <a:t> 2020). </a:t>
            </a:r>
            <a:endParaRPr sz="24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Prompt"/>
              <a:buChar char="●"/>
            </a:pPr>
            <a:r>
              <a:rPr lang="en-US" sz="2400" b="0" i="0" u="none" strike="noStrike" cap="none" dirty="0">
                <a:solidFill>
                  <a:srgbClr val="562634"/>
                </a:solidFill>
                <a:latin typeface="Arial"/>
                <a:ea typeface="Arial"/>
                <a:cs typeface="Arial"/>
                <a:sym typeface="Arial"/>
              </a:rPr>
              <a:t>Person-</a:t>
            </a:r>
            <a:r>
              <a:rPr lang="en-US" sz="2400" b="0" i="0" u="none" strike="noStrike" cap="none" dirty="0" err="1">
                <a:solidFill>
                  <a:srgbClr val="562634"/>
                </a:solidFill>
                <a:latin typeface="Arial"/>
                <a:ea typeface="Arial"/>
                <a:cs typeface="Arial"/>
                <a:sym typeface="Arial"/>
              </a:rPr>
              <a:t>centred</a:t>
            </a:r>
            <a:r>
              <a:rPr lang="en-US" sz="2400" b="0" i="0" u="none" strike="noStrike" cap="none" dirty="0">
                <a:solidFill>
                  <a:srgbClr val="562634"/>
                </a:solidFill>
                <a:latin typeface="Arial"/>
                <a:ea typeface="Arial"/>
                <a:cs typeface="Arial"/>
                <a:sym typeface="Arial"/>
              </a:rPr>
              <a:t> care is facilitated by multidisciplinary teams that entail the participation of GPs, mental health experts and social workers. </a:t>
            </a:r>
            <a:endParaRPr sz="24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Prompt"/>
              <a:buChar char="●"/>
            </a:pPr>
            <a:r>
              <a:rPr lang="en-US" sz="2400" b="0" i="0" u="none" strike="noStrike" cap="none" dirty="0">
                <a:solidFill>
                  <a:srgbClr val="562634"/>
                </a:solidFill>
                <a:latin typeface="Arial"/>
                <a:ea typeface="Arial"/>
                <a:cs typeface="Arial"/>
                <a:sym typeface="Arial"/>
              </a:rPr>
              <a:t>The initiatives are in line with well-being paradigms and preventative sustainability. </a:t>
            </a:r>
            <a:endParaRPr sz="2400" b="0" i="0" u="none" strike="noStrike" cap="none" dirty="0">
              <a:solidFill>
                <a:srgbClr val="562634"/>
              </a:solidFill>
              <a:latin typeface="Arial"/>
              <a:ea typeface="Arial"/>
              <a:cs typeface="Arial"/>
              <a:sym typeface="Arial"/>
            </a:endParaRPr>
          </a:p>
          <a:p>
            <a:pPr marL="457200" marR="0" lvl="0" indent="-368300" algn="just" rtl="0">
              <a:lnSpc>
                <a:spcPct val="150000"/>
              </a:lnSpc>
              <a:spcBef>
                <a:spcPts val="0"/>
              </a:spcBef>
              <a:spcAft>
                <a:spcPts val="0"/>
              </a:spcAft>
              <a:buClr>
                <a:srgbClr val="562634"/>
              </a:buClr>
              <a:buSzPts val="2200"/>
              <a:buFont typeface="Prompt"/>
              <a:buChar char="●"/>
            </a:pPr>
            <a:r>
              <a:rPr lang="en-US" sz="2400" b="0" i="0" u="none" strike="noStrike" cap="none" dirty="0">
                <a:solidFill>
                  <a:srgbClr val="562634"/>
                </a:solidFill>
                <a:latin typeface="Arial"/>
                <a:ea typeface="Arial"/>
                <a:cs typeface="Arial"/>
                <a:sym typeface="Arial"/>
              </a:rPr>
              <a:t>However, the results of the </a:t>
            </a:r>
            <a:r>
              <a:rPr lang="en-US" sz="2400" b="0" i="0" u="none" strike="noStrike" cap="none" dirty="0" err="1">
                <a:solidFill>
                  <a:srgbClr val="562634"/>
                </a:solidFill>
                <a:latin typeface="Arial"/>
                <a:ea typeface="Arial"/>
                <a:cs typeface="Arial"/>
                <a:sym typeface="Arial"/>
              </a:rPr>
              <a:t>programmes</a:t>
            </a:r>
            <a:r>
              <a:rPr lang="en-US" sz="2400" b="0" i="0" u="none" strike="noStrike" cap="none" dirty="0">
                <a:solidFill>
                  <a:srgbClr val="562634"/>
                </a:solidFill>
                <a:latin typeface="Arial"/>
                <a:ea typeface="Arial"/>
                <a:cs typeface="Arial"/>
                <a:sym typeface="Arial"/>
              </a:rPr>
              <a:t> are usually released over time, hence </a:t>
            </a:r>
            <a:r>
              <a:rPr lang="en-US" sz="2400" b="0" i="0" u="none" strike="noStrike" cap="none" dirty="0" err="1">
                <a:solidFill>
                  <a:srgbClr val="562634"/>
                </a:solidFill>
                <a:latin typeface="Arial"/>
                <a:ea typeface="Arial"/>
                <a:cs typeface="Arial"/>
                <a:sym typeface="Arial"/>
              </a:rPr>
              <a:t>programmes</a:t>
            </a:r>
            <a:r>
              <a:rPr lang="en-US" sz="2400" b="0" i="0" u="none" strike="noStrike" cap="none" dirty="0">
                <a:solidFill>
                  <a:srgbClr val="562634"/>
                </a:solidFill>
                <a:latin typeface="Arial"/>
                <a:ea typeface="Arial"/>
                <a:cs typeface="Arial"/>
                <a:sym typeface="Arial"/>
              </a:rPr>
              <a:t> are susceptible to temporary budget restraint. </a:t>
            </a:r>
            <a:endParaRPr sz="2400" b="0" i="0" u="none" strike="noStrike" cap="none" dirty="0">
              <a:solidFill>
                <a:srgbClr val="562634"/>
              </a:solidFill>
              <a:latin typeface="Arial"/>
              <a:ea typeface="Arial"/>
              <a:cs typeface="Arial"/>
              <a:sym typeface="Arial"/>
            </a:endParaRPr>
          </a:p>
        </p:txBody>
      </p:sp>
      <p:pic>
        <p:nvPicPr>
          <p:cNvPr id="171" name="Google Shape;171;g3c06a21674e_0_36"/>
          <p:cNvPicPr preferRelativeResize="0"/>
          <p:nvPr/>
        </p:nvPicPr>
        <p:blipFill rotWithShape="1">
          <a:blip r:embed="rId3">
            <a:alphaModFix/>
          </a:blip>
          <a:srcRect/>
          <a:stretch/>
        </p:blipFill>
        <p:spPr>
          <a:xfrm>
            <a:off x="10404939" y="1597876"/>
            <a:ext cx="7883061" cy="8689124"/>
          </a:xfrm>
          <a:prstGeom prst="rect">
            <a:avLst/>
          </a:prstGeom>
          <a:noFill/>
          <a:ln w="9525" cap="flat" cmpd="sng">
            <a:solidFill>
              <a:schemeClr val="dk1"/>
            </a:solidFill>
            <a:prstDash val="solid"/>
            <a:round/>
            <a:headEnd type="none" w="sm" len="sm"/>
            <a:tailEnd type="none" w="sm" len="sm"/>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75"/>
        <p:cNvGrpSpPr/>
        <p:nvPr/>
      </p:nvGrpSpPr>
      <p:grpSpPr>
        <a:xfrm>
          <a:off x="0" y="0"/>
          <a:ext cx="0" cy="0"/>
          <a:chOff x="0" y="0"/>
          <a:chExt cx="0" cy="0"/>
        </a:xfrm>
      </p:grpSpPr>
      <p:sp>
        <p:nvSpPr>
          <p:cNvPr id="176" name="Google Shape;176;p7"/>
          <p:cNvSpPr txBox="1"/>
          <p:nvPr/>
        </p:nvSpPr>
        <p:spPr>
          <a:xfrm>
            <a:off x="2885850" y="279626"/>
            <a:ext cx="12516300" cy="1338000"/>
          </a:xfrm>
          <a:prstGeom prst="rect">
            <a:avLst/>
          </a:prstGeom>
          <a:noFill/>
          <a:ln>
            <a:noFill/>
          </a:ln>
        </p:spPr>
        <p:txBody>
          <a:bodyPr spcFirstLastPara="1" wrap="square" lIns="91425" tIns="91425" rIns="91425" bIns="91425" anchor="t" anchorCtr="0">
            <a:noAutofit/>
          </a:bodyPr>
          <a:lstStyle/>
          <a:p>
            <a:pPr marL="0" marR="0" lvl="0" indent="0" algn="ctr" rtl="0">
              <a:lnSpc>
                <a:spcPct val="115000"/>
              </a:lnSpc>
              <a:spcBef>
                <a:spcPts val="1000"/>
              </a:spcBef>
              <a:spcAft>
                <a:spcPts val="0"/>
              </a:spcAft>
              <a:buClr>
                <a:schemeClr val="dk1"/>
              </a:buClr>
              <a:buSzPts val="1100"/>
              <a:buFont typeface="Arial"/>
              <a:buNone/>
            </a:pPr>
            <a:r>
              <a:rPr lang="en-US" sz="3600" b="1" i="0" u="none" strike="noStrike" cap="none" dirty="0">
                <a:solidFill>
                  <a:srgbClr val="3498E1"/>
                </a:solidFill>
                <a:latin typeface="Arial"/>
                <a:ea typeface="Arial"/>
                <a:cs typeface="Arial"/>
                <a:sym typeface="Arial"/>
              </a:rPr>
              <a:t>Public Health Initiatives</a:t>
            </a:r>
            <a:endParaRPr sz="3600" b="1" i="0" u="none" strike="noStrike" cap="none" dirty="0">
              <a:solidFill>
                <a:srgbClr val="3498E1"/>
              </a:solidFill>
              <a:latin typeface="Arial"/>
              <a:ea typeface="Arial"/>
              <a:cs typeface="Arial"/>
              <a:sym typeface="Arial"/>
            </a:endParaRPr>
          </a:p>
          <a:p>
            <a:pPr marL="0" marR="0" lvl="0" indent="0" algn="ctr" rtl="0">
              <a:lnSpc>
                <a:spcPct val="115000"/>
              </a:lnSpc>
              <a:spcBef>
                <a:spcPts val="1000"/>
              </a:spcBef>
              <a:spcAft>
                <a:spcPts val="0"/>
              </a:spcAft>
              <a:buClr>
                <a:schemeClr val="dk1"/>
              </a:buClr>
              <a:buSzPts val="1100"/>
              <a:buFont typeface="Arial"/>
              <a:buNone/>
            </a:pPr>
            <a:endParaRPr sz="3600" b="1" i="0" u="none" strike="noStrike" cap="none" dirty="0">
              <a:solidFill>
                <a:srgbClr val="562634"/>
              </a:solidFill>
              <a:latin typeface="Arial"/>
              <a:ea typeface="Arial"/>
              <a:cs typeface="Arial"/>
              <a:sym typeface="Arial"/>
            </a:endParaRPr>
          </a:p>
        </p:txBody>
      </p:sp>
      <p:sp>
        <p:nvSpPr>
          <p:cNvPr id="177" name="Google Shape;177;p7"/>
          <p:cNvSpPr txBox="1"/>
          <p:nvPr/>
        </p:nvSpPr>
        <p:spPr>
          <a:xfrm>
            <a:off x="0" y="1613100"/>
            <a:ext cx="10641925" cy="8673900"/>
          </a:xfrm>
          <a:prstGeom prst="rect">
            <a:avLst/>
          </a:prstGeom>
          <a:noFill/>
          <a:ln>
            <a:noFill/>
          </a:ln>
        </p:spPr>
        <p:txBody>
          <a:bodyPr spcFirstLastPara="1" wrap="square" lIns="91425" tIns="91425" rIns="91425" bIns="91425" anchor="t" anchorCtr="0">
            <a:noAutofit/>
          </a:bodyPr>
          <a:lstStyle/>
          <a:p>
            <a:pPr marL="457200" marR="0" lvl="0" indent="-419100" algn="just" rtl="0">
              <a:lnSpc>
                <a:spcPct val="150000"/>
              </a:lnSpc>
              <a:spcBef>
                <a:spcPts val="0"/>
              </a:spcBef>
              <a:spcAft>
                <a:spcPts val="0"/>
              </a:spcAft>
              <a:buClr>
                <a:srgbClr val="562634"/>
              </a:buClr>
              <a:buSzPts val="3000"/>
              <a:buFont typeface="Arial"/>
              <a:buChar char="●"/>
            </a:pPr>
            <a:r>
              <a:rPr lang="en-US" sz="3000" b="1" dirty="0">
                <a:solidFill>
                  <a:srgbClr val="562634"/>
                </a:solidFill>
              </a:rPr>
              <a:t>Promotion of healthy lifestyles and environments.</a:t>
            </a: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The UK public health programs strive to enhance population well-being by preventing illnesses and reducing the risk of illnesses. </a:t>
            </a: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Taxation, smoking advertising bans and cessation services of smoking campaigns have also helped in bringing about noteworthy decreases in smoking rates over the past decades. </a:t>
            </a: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Policies to reduce obesity, like the “Soft Drinks Industry Levy”, focus on dietary risk factors that are associated with chronic disease (</a:t>
            </a:r>
            <a:r>
              <a:rPr lang="en-US" sz="2200" b="0" i="0" u="none" strike="noStrike" cap="none" dirty="0" err="1">
                <a:solidFill>
                  <a:srgbClr val="562634"/>
                </a:solidFill>
                <a:latin typeface="Arial"/>
                <a:ea typeface="Arial"/>
                <a:cs typeface="Arial"/>
                <a:sym typeface="Arial"/>
              </a:rPr>
              <a:t>Cobiac</a:t>
            </a:r>
            <a:r>
              <a:rPr lang="en-US" sz="2200" b="0" i="0" u="none" strike="noStrike" cap="none" dirty="0">
                <a:solidFill>
                  <a:srgbClr val="562634"/>
                </a:solidFill>
                <a:latin typeface="Arial"/>
                <a:ea typeface="Arial"/>
                <a:cs typeface="Arial"/>
                <a:sym typeface="Arial"/>
              </a:rPr>
              <a:t>, 2025). </a:t>
            </a: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Environmental health programs deal with air pollution and housing quality as they cause respiratory and cardiovascular diseases. </a:t>
            </a:r>
          </a:p>
          <a:p>
            <a:pPr marL="457200" marR="0" lvl="0" indent="-368300" algn="just" rtl="0">
              <a:lnSpc>
                <a:spcPct val="150000"/>
              </a:lnSpc>
              <a:spcBef>
                <a:spcPts val="0"/>
              </a:spcBef>
              <a:spcAft>
                <a:spcPts val="0"/>
              </a:spcAft>
              <a:buClr>
                <a:srgbClr val="562634"/>
              </a:buClr>
              <a:buSzPts val="2200"/>
              <a:buFont typeface="Arial"/>
              <a:buChar char="●"/>
            </a:pPr>
            <a:r>
              <a:rPr lang="en-US" sz="2200" b="0" i="0" u="none" strike="noStrike" cap="none" dirty="0">
                <a:solidFill>
                  <a:srgbClr val="562634"/>
                </a:solidFill>
                <a:latin typeface="Arial"/>
                <a:ea typeface="Arial"/>
                <a:cs typeface="Arial"/>
                <a:sym typeface="Arial"/>
              </a:rPr>
              <a:t>The awareness campaigns on mental health aim to </a:t>
            </a:r>
            <a:r>
              <a:rPr lang="en-US" sz="2200" b="0" i="0" u="none" strike="noStrike" cap="none" dirty="0" err="1">
                <a:solidFill>
                  <a:srgbClr val="562634"/>
                </a:solidFill>
                <a:latin typeface="Arial"/>
                <a:ea typeface="Arial"/>
                <a:cs typeface="Arial"/>
                <a:sym typeface="Arial"/>
              </a:rPr>
              <a:t>minimise</a:t>
            </a:r>
            <a:r>
              <a:rPr lang="en-US" sz="2200" b="0" i="0" u="none" strike="noStrike" cap="none" dirty="0">
                <a:solidFill>
                  <a:srgbClr val="562634"/>
                </a:solidFill>
                <a:latin typeface="Arial"/>
                <a:ea typeface="Arial"/>
                <a:cs typeface="Arial"/>
                <a:sym typeface="Arial"/>
              </a:rPr>
              <a:t> stigma and promote early intervention, a sense of broadened definitions of wellbeing. </a:t>
            </a:r>
          </a:p>
        </p:txBody>
      </p:sp>
      <p:pic>
        <p:nvPicPr>
          <p:cNvPr id="178" name="Google Shape;178;p7"/>
          <p:cNvPicPr preferRelativeResize="0"/>
          <p:nvPr/>
        </p:nvPicPr>
        <p:blipFill rotWithShape="1">
          <a:blip r:embed="rId3">
            <a:alphaModFix/>
          </a:blip>
          <a:srcRect/>
          <a:stretch/>
        </p:blipFill>
        <p:spPr>
          <a:xfrm>
            <a:off x="11959075" y="6318800"/>
            <a:ext cx="6042074" cy="3867550"/>
          </a:xfrm>
          <a:prstGeom prst="rect">
            <a:avLst/>
          </a:prstGeom>
          <a:noFill/>
          <a:ln w="9525" cap="flat" cmpd="sng">
            <a:solidFill>
              <a:schemeClr val="dk1"/>
            </a:solidFill>
            <a:prstDash val="solid"/>
            <a:round/>
            <a:headEnd type="none" w="sm" len="sm"/>
            <a:tailEnd type="none" w="sm" len="sm"/>
          </a:ln>
        </p:spPr>
      </p:pic>
      <p:pic>
        <p:nvPicPr>
          <p:cNvPr id="179" name="Google Shape;179;p7"/>
          <p:cNvPicPr preferRelativeResize="0"/>
          <p:nvPr/>
        </p:nvPicPr>
        <p:blipFill rotWithShape="1">
          <a:blip r:embed="rId4">
            <a:alphaModFix/>
          </a:blip>
          <a:srcRect/>
          <a:stretch/>
        </p:blipFill>
        <p:spPr>
          <a:xfrm>
            <a:off x="11034550" y="2132000"/>
            <a:ext cx="5881899" cy="3867550"/>
          </a:xfrm>
          <a:prstGeom prst="rect">
            <a:avLst/>
          </a:prstGeom>
          <a:noFill/>
          <a:ln w="9525" cap="flat" cmpd="sng">
            <a:solidFill>
              <a:schemeClr val="dk1"/>
            </a:solidFill>
            <a:prstDash val="solid"/>
            <a:round/>
            <a:headEnd type="none" w="sm" len="sm"/>
            <a:tailEnd type="none" w="sm" len="sm"/>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83"/>
        <p:cNvGrpSpPr/>
        <p:nvPr/>
      </p:nvGrpSpPr>
      <p:grpSpPr>
        <a:xfrm>
          <a:off x="0" y="0"/>
          <a:ext cx="0" cy="0"/>
          <a:chOff x="0" y="0"/>
          <a:chExt cx="0" cy="0"/>
        </a:xfrm>
      </p:grpSpPr>
      <p:sp>
        <p:nvSpPr>
          <p:cNvPr id="184" name="Google Shape;184;g3c559c275fa_0_45"/>
          <p:cNvSpPr txBox="1"/>
          <p:nvPr/>
        </p:nvSpPr>
        <p:spPr>
          <a:xfrm>
            <a:off x="2885850" y="599226"/>
            <a:ext cx="12516300" cy="1338000"/>
          </a:xfrm>
          <a:prstGeom prst="rect">
            <a:avLst/>
          </a:prstGeom>
          <a:noFill/>
          <a:ln>
            <a:noFill/>
          </a:ln>
        </p:spPr>
        <p:txBody>
          <a:bodyPr spcFirstLastPara="1" wrap="square" lIns="91425" tIns="91425" rIns="91425" bIns="91425" anchor="t" anchorCtr="0">
            <a:noAutofit/>
          </a:bodyPr>
          <a:lstStyle/>
          <a:p>
            <a:pPr marL="0" marR="0" lvl="0" indent="0" algn="ctr" rtl="0">
              <a:lnSpc>
                <a:spcPct val="115000"/>
              </a:lnSpc>
              <a:spcBef>
                <a:spcPts val="1000"/>
              </a:spcBef>
              <a:spcAft>
                <a:spcPts val="0"/>
              </a:spcAft>
              <a:buClr>
                <a:schemeClr val="dk1"/>
              </a:buClr>
              <a:buSzPts val="1100"/>
              <a:buFont typeface="Arial"/>
              <a:buNone/>
            </a:pPr>
            <a:r>
              <a:rPr lang="en-US" sz="3600" b="1" i="0" u="none" strike="noStrike" cap="none" dirty="0">
                <a:solidFill>
                  <a:srgbClr val="3498E1"/>
                </a:solidFill>
                <a:latin typeface="Arial"/>
                <a:ea typeface="Arial"/>
                <a:cs typeface="Arial"/>
                <a:sym typeface="Arial"/>
              </a:rPr>
              <a:t>Public Health Initiatives (Cont.)</a:t>
            </a:r>
            <a:endParaRPr sz="3600" b="1" i="0" u="none" strike="noStrike" cap="none" dirty="0">
              <a:solidFill>
                <a:srgbClr val="562634"/>
              </a:solidFill>
              <a:latin typeface="Arial"/>
              <a:ea typeface="Arial"/>
              <a:cs typeface="Arial"/>
              <a:sym typeface="Arial"/>
            </a:endParaRPr>
          </a:p>
          <a:p>
            <a:pPr marL="0" marR="0" lvl="0" indent="0" algn="ctr" rtl="0">
              <a:lnSpc>
                <a:spcPct val="115000"/>
              </a:lnSpc>
              <a:spcBef>
                <a:spcPts val="1000"/>
              </a:spcBef>
              <a:spcAft>
                <a:spcPts val="0"/>
              </a:spcAft>
              <a:buClr>
                <a:schemeClr val="dk1"/>
              </a:buClr>
              <a:buSzPts val="1100"/>
              <a:buFont typeface="Arial"/>
              <a:buNone/>
            </a:pPr>
            <a:endParaRPr sz="3600" b="1" i="0" u="none" strike="noStrike" cap="none" dirty="0">
              <a:solidFill>
                <a:srgbClr val="562634"/>
              </a:solidFill>
              <a:latin typeface="Arial"/>
              <a:ea typeface="Arial"/>
              <a:cs typeface="Arial"/>
              <a:sym typeface="Arial"/>
            </a:endParaRPr>
          </a:p>
        </p:txBody>
      </p:sp>
      <p:sp>
        <p:nvSpPr>
          <p:cNvPr id="185" name="Google Shape;185;g3c559c275fa_0_45"/>
          <p:cNvSpPr txBox="1"/>
          <p:nvPr/>
        </p:nvSpPr>
        <p:spPr>
          <a:xfrm>
            <a:off x="0" y="2301000"/>
            <a:ext cx="9431625" cy="79860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None/>
            </a:pPr>
            <a:r>
              <a:rPr lang="en-US" sz="2600" b="1" dirty="0">
                <a:solidFill>
                  <a:srgbClr val="562634"/>
                </a:solidFill>
              </a:rPr>
              <a:t>Impact of public health campaigns on societal wellbeing</a:t>
            </a:r>
            <a:endParaRPr sz="2600" b="1" dirty="0">
              <a:solidFill>
                <a:srgbClr val="562634"/>
              </a:solidFill>
            </a:endParaRPr>
          </a:p>
          <a:p>
            <a:pPr marL="457200" marR="0" lvl="0" indent="-381000" algn="just" rtl="0">
              <a:lnSpc>
                <a:spcPct val="150000"/>
              </a:lnSpc>
              <a:spcBef>
                <a:spcPts val="0"/>
              </a:spcBef>
              <a:spcAft>
                <a:spcPts val="0"/>
              </a:spcAft>
              <a:buClr>
                <a:srgbClr val="562634"/>
              </a:buClr>
              <a:buSzPts val="2400"/>
              <a:buFont typeface="Arial"/>
              <a:buChar char="●"/>
            </a:pPr>
            <a:r>
              <a:rPr lang="en-US" sz="2400" b="0" i="0" u="none" strike="noStrike" cap="none" dirty="0">
                <a:solidFill>
                  <a:srgbClr val="562634"/>
                </a:solidFill>
                <a:latin typeface="Arial"/>
                <a:ea typeface="Arial"/>
                <a:cs typeface="Arial"/>
                <a:sym typeface="Arial"/>
              </a:rPr>
              <a:t>Nevertheless, a lot of methods are based on the principles of </a:t>
            </a:r>
            <a:r>
              <a:rPr lang="en-US" sz="2400" b="0" i="0" u="none" strike="noStrike" cap="none" dirty="0" err="1">
                <a:solidFill>
                  <a:srgbClr val="562634"/>
                </a:solidFill>
                <a:latin typeface="Arial"/>
                <a:ea typeface="Arial"/>
                <a:cs typeface="Arial"/>
                <a:sym typeface="Arial"/>
              </a:rPr>
              <a:t>behaviour</a:t>
            </a:r>
            <a:r>
              <a:rPr lang="en-US" sz="2400" b="0" i="0" u="none" strike="noStrike" cap="none" dirty="0">
                <a:solidFill>
                  <a:srgbClr val="562634"/>
                </a:solidFill>
                <a:latin typeface="Arial"/>
                <a:ea typeface="Arial"/>
                <a:cs typeface="Arial"/>
                <a:sym typeface="Arial"/>
              </a:rPr>
              <a:t>-change models that focus on individual responsibility.</a:t>
            </a:r>
          </a:p>
          <a:p>
            <a:pPr marL="76200" marR="0" lvl="0" algn="just" rtl="0">
              <a:lnSpc>
                <a:spcPct val="150000"/>
              </a:lnSpc>
              <a:spcBef>
                <a:spcPts val="0"/>
              </a:spcBef>
              <a:spcAft>
                <a:spcPts val="0"/>
              </a:spcAft>
              <a:buClr>
                <a:srgbClr val="562634"/>
              </a:buClr>
              <a:buSzPts val="2400"/>
            </a:pPr>
            <a:r>
              <a:rPr lang="en-US" sz="2400" b="0" i="0" u="none" strike="noStrike" cap="none" dirty="0">
                <a:solidFill>
                  <a:srgbClr val="562634"/>
                </a:solidFill>
                <a:latin typeface="Arial"/>
                <a:ea typeface="Arial"/>
                <a:cs typeface="Arial"/>
                <a:sym typeface="Arial"/>
              </a:rPr>
              <a:t> </a:t>
            </a:r>
            <a:endParaRPr sz="2400" b="0" i="0" u="none" strike="noStrike" cap="none" dirty="0">
              <a:solidFill>
                <a:srgbClr val="562634"/>
              </a:solidFill>
              <a:latin typeface="Arial"/>
              <a:ea typeface="Arial"/>
              <a:cs typeface="Arial"/>
              <a:sym typeface="Arial"/>
            </a:endParaRPr>
          </a:p>
          <a:p>
            <a:pPr marL="457200" marR="0" lvl="0" indent="-381000" algn="just" rtl="0">
              <a:lnSpc>
                <a:spcPct val="150000"/>
              </a:lnSpc>
              <a:spcBef>
                <a:spcPts val="0"/>
              </a:spcBef>
              <a:spcAft>
                <a:spcPts val="0"/>
              </a:spcAft>
              <a:buClr>
                <a:srgbClr val="562634"/>
              </a:buClr>
              <a:buSzPts val="2400"/>
              <a:buFont typeface="Arial"/>
              <a:buChar char="●"/>
            </a:pPr>
            <a:r>
              <a:rPr lang="en-US" sz="2400" b="0" i="0" u="none" strike="noStrike" cap="none" dirty="0">
                <a:solidFill>
                  <a:srgbClr val="562634"/>
                </a:solidFill>
                <a:latin typeface="Arial"/>
                <a:ea typeface="Arial"/>
                <a:cs typeface="Arial"/>
                <a:sym typeface="Arial"/>
              </a:rPr>
              <a:t>Although they work well to some degree, structural determinants including poverty, poor housing and food insecurity are usually neglected. </a:t>
            </a:r>
          </a:p>
          <a:p>
            <a:pPr marL="76200" marR="0" lvl="0" algn="just" rtl="0">
              <a:lnSpc>
                <a:spcPct val="150000"/>
              </a:lnSpc>
              <a:spcBef>
                <a:spcPts val="0"/>
              </a:spcBef>
              <a:spcAft>
                <a:spcPts val="0"/>
              </a:spcAft>
              <a:buClr>
                <a:srgbClr val="562634"/>
              </a:buClr>
              <a:buSzPts val="2400"/>
            </a:pPr>
            <a:endParaRPr sz="2400" b="0" i="0" u="none" strike="noStrike" cap="none" dirty="0">
              <a:solidFill>
                <a:srgbClr val="562634"/>
              </a:solidFill>
              <a:latin typeface="Arial"/>
              <a:ea typeface="Arial"/>
              <a:cs typeface="Arial"/>
              <a:sym typeface="Arial"/>
            </a:endParaRPr>
          </a:p>
          <a:p>
            <a:pPr marL="457200" marR="0" lvl="0" indent="-381000" algn="just" rtl="0">
              <a:lnSpc>
                <a:spcPct val="150000"/>
              </a:lnSpc>
              <a:spcBef>
                <a:spcPts val="0"/>
              </a:spcBef>
              <a:spcAft>
                <a:spcPts val="0"/>
              </a:spcAft>
              <a:buClr>
                <a:srgbClr val="562634"/>
              </a:buClr>
              <a:buSzPts val="2400"/>
              <a:buFont typeface="Arial"/>
              <a:buChar char="●"/>
            </a:pPr>
            <a:r>
              <a:rPr lang="en-US" sz="2400" b="0" i="0" u="none" strike="noStrike" cap="none" dirty="0">
                <a:solidFill>
                  <a:srgbClr val="562634"/>
                </a:solidFill>
                <a:latin typeface="Arial"/>
                <a:ea typeface="Arial"/>
                <a:cs typeface="Arial"/>
                <a:sym typeface="Arial"/>
              </a:rPr>
              <a:t>Thus, the upstream policy interventions needed to sustain improvement should deal with socioeconomic inequality.</a:t>
            </a:r>
            <a:endParaRPr sz="2400" b="0" i="0" u="none" strike="noStrike" cap="none" dirty="0">
              <a:solidFill>
                <a:srgbClr val="562634"/>
              </a:solidFill>
              <a:latin typeface="Arial"/>
              <a:ea typeface="Arial"/>
              <a:cs typeface="Arial"/>
              <a:sym typeface="Arial"/>
            </a:endParaRPr>
          </a:p>
        </p:txBody>
      </p:sp>
      <p:pic>
        <p:nvPicPr>
          <p:cNvPr id="186" name="Google Shape;186;g3c559c275fa_0_45"/>
          <p:cNvPicPr preferRelativeResize="0"/>
          <p:nvPr/>
        </p:nvPicPr>
        <p:blipFill rotWithShape="1">
          <a:blip r:embed="rId3">
            <a:alphaModFix/>
          </a:blip>
          <a:srcRect/>
          <a:stretch/>
        </p:blipFill>
        <p:spPr>
          <a:xfrm>
            <a:off x="9761335" y="2589757"/>
            <a:ext cx="8398328" cy="756489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90"/>
        <p:cNvGrpSpPr/>
        <p:nvPr/>
      </p:nvGrpSpPr>
      <p:grpSpPr>
        <a:xfrm>
          <a:off x="0" y="0"/>
          <a:ext cx="0" cy="0"/>
          <a:chOff x="0" y="0"/>
          <a:chExt cx="0" cy="0"/>
        </a:xfrm>
      </p:grpSpPr>
      <p:sp>
        <p:nvSpPr>
          <p:cNvPr id="191" name="Google Shape;191;g3c559c275fa_0_55"/>
          <p:cNvSpPr txBox="1"/>
          <p:nvPr/>
        </p:nvSpPr>
        <p:spPr>
          <a:xfrm>
            <a:off x="3018450" y="259650"/>
            <a:ext cx="13682700" cy="16122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1000"/>
              </a:spcBef>
              <a:spcAft>
                <a:spcPts val="0"/>
              </a:spcAft>
              <a:buClr>
                <a:schemeClr val="dk1"/>
              </a:buClr>
              <a:buSzPts val="1100"/>
              <a:buFont typeface="Arial"/>
              <a:buNone/>
            </a:pPr>
            <a:r>
              <a:rPr lang="en-US" sz="4800" b="1" i="0" u="none" strike="noStrike" cap="none" dirty="0">
                <a:solidFill>
                  <a:srgbClr val="3498E1"/>
                </a:solidFill>
                <a:latin typeface="Arial"/>
                <a:ea typeface="Arial"/>
                <a:cs typeface="Arial"/>
                <a:sym typeface="Arial"/>
              </a:rPr>
              <a:t>Equity and Access</a:t>
            </a:r>
            <a:endParaRPr sz="4800" b="1" i="0" u="none" strike="noStrike" cap="none" dirty="0">
              <a:solidFill>
                <a:srgbClr val="3498E1"/>
              </a:solidFill>
              <a:latin typeface="Arial"/>
              <a:ea typeface="Arial"/>
              <a:cs typeface="Arial"/>
              <a:sym typeface="Arial"/>
            </a:endParaRPr>
          </a:p>
          <a:p>
            <a:pPr marL="0" marR="0" lvl="0" indent="0" algn="ctr" rtl="0">
              <a:lnSpc>
                <a:spcPct val="100000"/>
              </a:lnSpc>
              <a:spcBef>
                <a:spcPts val="0"/>
              </a:spcBef>
              <a:spcAft>
                <a:spcPts val="0"/>
              </a:spcAft>
              <a:buClr>
                <a:schemeClr val="dk1"/>
              </a:buClr>
              <a:buSzPts val="1100"/>
              <a:buFont typeface="Arial"/>
              <a:buNone/>
            </a:pPr>
            <a:endParaRPr sz="4800" b="1" i="0" u="none" strike="noStrike" cap="none" dirty="0">
              <a:solidFill>
                <a:srgbClr val="562634"/>
              </a:solidFill>
              <a:latin typeface="Arial"/>
              <a:ea typeface="Arial"/>
              <a:cs typeface="Arial"/>
              <a:sym typeface="Arial"/>
            </a:endParaRPr>
          </a:p>
        </p:txBody>
      </p:sp>
      <p:sp>
        <p:nvSpPr>
          <p:cNvPr id="192" name="Google Shape;192;g3c559c275fa_0_55"/>
          <p:cNvSpPr txBox="1"/>
          <p:nvPr/>
        </p:nvSpPr>
        <p:spPr>
          <a:xfrm>
            <a:off x="410425" y="1746525"/>
            <a:ext cx="11166000" cy="8494603"/>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None/>
            </a:pPr>
            <a:r>
              <a:rPr lang="en-US" sz="3000" dirty="0">
                <a:solidFill>
                  <a:schemeClr val="dk1"/>
                </a:solidFill>
              </a:rPr>
              <a:t>I</a:t>
            </a:r>
            <a:r>
              <a:rPr lang="en-US" sz="3000" b="1" dirty="0">
                <a:solidFill>
                  <a:srgbClr val="562634"/>
                </a:solidFill>
              </a:rPr>
              <a:t>nitiatives to reduce inequalities</a:t>
            </a:r>
            <a:endParaRPr sz="3000" b="1" dirty="0">
              <a:solidFill>
                <a:srgbClr val="562634"/>
              </a:solidFill>
            </a:endParaRPr>
          </a:p>
          <a:p>
            <a:pPr marL="0" marR="0" lvl="0" indent="0" algn="just" rtl="0">
              <a:lnSpc>
                <a:spcPct val="150000"/>
              </a:lnSpc>
              <a:spcBef>
                <a:spcPts val="0"/>
              </a:spcBef>
              <a:spcAft>
                <a:spcPts val="0"/>
              </a:spcAft>
              <a:buNone/>
            </a:pPr>
            <a:r>
              <a:rPr lang="en-US" sz="2200" b="0" i="0" u="none" strike="noStrike" cap="none" dirty="0">
                <a:solidFill>
                  <a:schemeClr val="dk1"/>
                </a:solidFill>
                <a:latin typeface="Arial"/>
                <a:ea typeface="Arial"/>
                <a:cs typeface="Arial"/>
                <a:sym typeface="Arial"/>
              </a:rPr>
              <a:t>The telehealth initiatives which are provided by the NHS are focused on reducing the inequalities related to appointment services (NHS Digital, 2026). </a:t>
            </a:r>
            <a:endParaRPr sz="2200" b="0" i="0" u="none" strike="noStrike" cap="none" dirty="0">
              <a:solidFill>
                <a:schemeClr val="dk1"/>
              </a:solidFill>
              <a:latin typeface="Arial"/>
              <a:ea typeface="Arial"/>
              <a:cs typeface="Arial"/>
              <a:sym typeface="Arial"/>
            </a:endParaRPr>
          </a:p>
          <a:p>
            <a:pPr marL="457200" marR="0" lvl="0" indent="-368300" algn="just" rtl="0">
              <a:lnSpc>
                <a:spcPct val="150000"/>
              </a:lnSpc>
              <a:spcBef>
                <a:spcPts val="0"/>
              </a:spcBef>
              <a:spcAft>
                <a:spcPts val="0"/>
              </a:spcAft>
              <a:buClr>
                <a:schemeClr val="dk1"/>
              </a:buClr>
              <a:buSzPts val="2200"/>
              <a:buFont typeface="Arial"/>
              <a:buChar char="●"/>
            </a:pPr>
            <a:r>
              <a:rPr lang="en-US" sz="2200" b="0" i="0" u="none" strike="noStrike" cap="none" dirty="0">
                <a:solidFill>
                  <a:schemeClr val="dk1"/>
                </a:solidFill>
                <a:latin typeface="Arial"/>
                <a:ea typeface="Arial"/>
                <a:cs typeface="Arial"/>
                <a:sym typeface="Arial"/>
              </a:rPr>
              <a:t>Legislation like "Equality Act 2010” is embedded strictly in UK healthcare to reduce discrimination against age, income, gender, ethnicity and so forth (Hackett </a:t>
            </a:r>
            <a:r>
              <a:rPr lang="en-US" sz="2200" b="0" i="1" u="none" strike="noStrike" cap="none" dirty="0">
                <a:solidFill>
                  <a:schemeClr val="dk1"/>
                </a:solidFill>
                <a:latin typeface="Arial"/>
                <a:ea typeface="Arial"/>
                <a:cs typeface="Arial"/>
                <a:sym typeface="Arial"/>
              </a:rPr>
              <a:t>et al., </a:t>
            </a:r>
            <a:r>
              <a:rPr lang="en-US" sz="2200" b="0" i="0" u="none" strike="noStrike" cap="none" dirty="0">
                <a:solidFill>
                  <a:schemeClr val="dk1"/>
                </a:solidFill>
                <a:latin typeface="Arial"/>
                <a:ea typeface="Arial"/>
                <a:cs typeface="Arial"/>
                <a:sym typeface="Arial"/>
              </a:rPr>
              <a:t>2020). </a:t>
            </a:r>
            <a:endParaRPr sz="2200" b="0" i="0" u="none" strike="noStrike" cap="none" dirty="0">
              <a:solidFill>
                <a:schemeClr val="dk1"/>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2200"/>
              <a:buFont typeface="Arial"/>
              <a:buNone/>
            </a:pPr>
            <a:r>
              <a:rPr lang="en-US" sz="2200" b="1" i="0" u="none" strike="noStrike" cap="none" dirty="0">
                <a:solidFill>
                  <a:schemeClr val="dk1"/>
                </a:solidFill>
                <a:latin typeface="Arial"/>
                <a:ea typeface="Arial"/>
                <a:cs typeface="Arial"/>
                <a:sym typeface="Arial"/>
              </a:rPr>
              <a:t>Universal healthcare </a:t>
            </a:r>
            <a:endParaRPr sz="2200" b="1" i="0" u="none" strike="noStrike" cap="none" dirty="0">
              <a:solidFill>
                <a:schemeClr val="dk1"/>
              </a:solidFill>
              <a:latin typeface="Arial"/>
              <a:ea typeface="Arial"/>
              <a:cs typeface="Arial"/>
              <a:sym typeface="Arial"/>
            </a:endParaRPr>
          </a:p>
          <a:p>
            <a:pPr marL="457200" marR="0" lvl="0" indent="-368300" algn="just" rtl="0">
              <a:lnSpc>
                <a:spcPct val="150000"/>
              </a:lnSpc>
              <a:spcBef>
                <a:spcPts val="0"/>
              </a:spcBef>
              <a:spcAft>
                <a:spcPts val="0"/>
              </a:spcAft>
              <a:buClr>
                <a:schemeClr val="dk1"/>
              </a:buClr>
              <a:buSzPts val="2200"/>
              <a:buFont typeface="Arial"/>
              <a:buChar char="●"/>
            </a:pPr>
            <a:r>
              <a:rPr lang="en-US" sz="2200" b="0" i="0" u="none" strike="noStrike" cap="none" dirty="0">
                <a:solidFill>
                  <a:schemeClr val="dk1"/>
                </a:solidFill>
                <a:latin typeface="Arial"/>
                <a:ea typeface="Arial"/>
                <a:cs typeface="Arial"/>
                <a:sym typeface="Arial"/>
              </a:rPr>
              <a:t>Universal care services cover the services of GP, emergency care and surgeries, which are helping in developing better public health around the UK (NHS, 2026). </a:t>
            </a:r>
            <a:endParaRPr sz="2200" b="0" i="0" u="none" strike="noStrike" cap="none" dirty="0">
              <a:solidFill>
                <a:schemeClr val="dk1"/>
              </a:solidFill>
              <a:latin typeface="Arial"/>
              <a:ea typeface="Arial"/>
              <a:cs typeface="Arial"/>
              <a:sym typeface="Arial"/>
            </a:endParaRPr>
          </a:p>
          <a:p>
            <a:pPr marL="457200" marR="0" lvl="0" indent="-368300" algn="just" rtl="0">
              <a:lnSpc>
                <a:spcPct val="150000"/>
              </a:lnSpc>
              <a:spcBef>
                <a:spcPts val="0"/>
              </a:spcBef>
              <a:spcAft>
                <a:spcPts val="0"/>
              </a:spcAft>
              <a:buClr>
                <a:schemeClr val="dk1"/>
              </a:buClr>
              <a:buSzPts val="2200"/>
              <a:buFont typeface="Arial"/>
              <a:buChar char="●"/>
            </a:pPr>
            <a:r>
              <a:rPr lang="en-US" sz="2200" b="0" i="0" u="none" strike="noStrike" cap="none" dirty="0">
                <a:solidFill>
                  <a:schemeClr val="dk1"/>
                </a:solidFill>
                <a:latin typeface="Arial"/>
                <a:ea typeface="Arial"/>
                <a:cs typeface="Arial"/>
                <a:sym typeface="Arial"/>
              </a:rPr>
              <a:t>However, issues like longer waiting times, workforce shortage and more are hindering the NHS from remaining consistent with this approach. </a:t>
            </a:r>
            <a:endParaRPr sz="2200" b="0" i="0" u="none" strike="noStrike" cap="none" dirty="0">
              <a:solidFill>
                <a:schemeClr val="dk1"/>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2200"/>
              <a:buFont typeface="Arial"/>
              <a:buNone/>
            </a:pPr>
            <a:r>
              <a:rPr lang="en-US" sz="2200" b="1" i="0" u="none" strike="noStrike" cap="none" dirty="0">
                <a:solidFill>
                  <a:schemeClr val="dk1"/>
                </a:solidFill>
                <a:latin typeface="Arial"/>
                <a:ea typeface="Arial"/>
                <a:cs typeface="Arial"/>
                <a:sym typeface="Arial"/>
              </a:rPr>
              <a:t>Targeted Intervention </a:t>
            </a:r>
            <a:endParaRPr sz="2200" b="1" i="0" u="none" strike="noStrike" cap="none" dirty="0">
              <a:solidFill>
                <a:schemeClr val="dk1"/>
              </a:solidFill>
              <a:latin typeface="Arial"/>
              <a:ea typeface="Arial"/>
              <a:cs typeface="Arial"/>
              <a:sym typeface="Arial"/>
            </a:endParaRPr>
          </a:p>
          <a:p>
            <a:pPr marL="457200" marR="0" lvl="0" indent="-368300" algn="just" rtl="0">
              <a:lnSpc>
                <a:spcPct val="150000"/>
              </a:lnSpc>
              <a:spcBef>
                <a:spcPts val="0"/>
              </a:spcBef>
              <a:spcAft>
                <a:spcPts val="0"/>
              </a:spcAft>
              <a:buClr>
                <a:schemeClr val="dk1"/>
              </a:buClr>
              <a:buSzPts val="2200"/>
              <a:buFont typeface="Arial"/>
              <a:buChar char="●"/>
            </a:pPr>
            <a:r>
              <a:rPr lang="en-US" sz="2200" b="0" i="0" u="none" strike="noStrike" cap="none" dirty="0">
                <a:solidFill>
                  <a:schemeClr val="dk1"/>
                </a:solidFill>
                <a:latin typeface="Arial"/>
                <a:ea typeface="Arial"/>
                <a:cs typeface="Arial"/>
                <a:sym typeface="Arial"/>
              </a:rPr>
              <a:t>Targeted funding and models like the Core20PLUS5 that focus resources on the 20% of the most deprived population and certain high-risk groups (NHS, 2026). </a:t>
            </a:r>
            <a:endParaRPr sz="2200" b="0" i="0" u="none" strike="noStrike" cap="none" dirty="0">
              <a:solidFill>
                <a:schemeClr val="dk1"/>
              </a:solidFill>
              <a:latin typeface="Arial"/>
              <a:ea typeface="Arial"/>
              <a:cs typeface="Arial"/>
              <a:sym typeface="Arial"/>
            </a:endParaRPr>
          </a:p>
          <a:p>
            <a:pPr marL="457200" marR="0" lvl="0" indent="-368300" algn="just" rtl="0">
              <a:lnSpc>
                <a:spcPct val="150000"/>
              </a:lnSpc>
              <a:spcBef>
                <a:spcPts val="0"/>
              </a:spcBef>
              <a:spcAft>
                <a:spcPts val="0"/>
              </a:spcAft>
              <a:buClr>
                <a:schemeClr val="dk1"/>
              </a:buClr>
              <a:buSzPts val="2200"/>
              <a:buFont typeface="Arial"/>
              <a:buChar char="●"/>
            </a:pPr>
            <a:r>
              <a:rPr lang="en-US" sz="2200" b="0" i="0" u="none" strike="noStrike" cap="none" dirty="0">
                <a:solidFill>
                  <a:schemeClr val="dk1"/>
                </a:solidFill>
                <a:latin typeface="Arial"/>
                <a:ea typeface="Arial"/>
                <a:cs typeface="Arial"/>
                <a:sym typeface="Arial"/>
              </a:rPr>
              <a:t>However, disparities are still caused by structural determinants of income, housing, and employment.</a:t>
            </a:r>
            <a:endParaRPr sz="2200" b="0" i="0" u="none" strike="noStrike" cap="none" dirty="0">
              <a:solidFill>
                <a:srgbClr val="562634"/>
              </a:solidFill>
              <a:latin typeface="Arial"/>
              <a:ea typeface="Arial"/>
              <a:cs typeface="Arial"/>
              <a:sym typeface="Arial"/>
            </a:endParaRPr>
          </a:p>
        </p:txBody>
      </p:sp>
      <p:pic>
        <p:nvPicPr>
          <p:cNvPr id="193" name="Google Shape;193;g3c559c275fa_0_55"/>
          <p:cNvPicPr preferRelativeResize="0"/>
          <p:nvPr/>
        </p:nvPicPr>
        <p:blipFill rotWithShape="1">
          <a:blip r:embed="rId3">
            <a:alphaModFix/>
          </a:blip>
          <a:srcRect/>
          <a:stretch/>
        </p:blipFill>
        <p:spPr>
          <a:xfrm>
            <a:off x="11576424" y="2662275"/>
            <a:ext cx="6711575" cy="687147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197"/>
        <p:cNvGrpSpPr/>
        <p:nvPr/>
      </p:nvGrpSpPr>
      <p:grpSpPr>
        <a:xfrm>
          <a:off x="0" y="0"/>
          <a:ext cx="0" cy="0"/>
          <a:chOff x="0" y="0"/>
          <a:chExt cx="0" cy="0"/>
        </a:xfrm>
      </p:grpSpPr>
      <p:sp>
        <p:nvSpPr>
          <p:cNvPr id="198" name="Google Shape;198;p8"/>
          <p:cNvSpPr txBox="1"/>
          <p:nvPr/>
        </p:nvSpPr>
        <p:spPr>
          <a:xfrm>
            <a:off x="3018450" y="259650"/>
            <a:ext cx="13682700" cy="16122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1000"/>
              </a:spcBef>
              <a:spcAft>
                <a:spcPts val="0"/>
              </a:spcAft>
              <a:buClr>
                <a:schemeClr val="dk1"/>
              </a:buClr>
              <a:buSzPts val="1100"/>
              <a:buFont typeface="Arial"/>
              <a:buNone/>
            </a:pPr>
            <a:r>
              <a:rPr lang="en-US" sz="4800" b="1" i="0" u="none" strike="noStrike" cap="none" dirty="0">
                <a:solidFill>
                  <a:srgbClr val="3498E1"/>
                </a:solidFill>
                <a:latin typeface="Arial"/>
                <a:ea typeface="Arial"/>
                <a:cs typeface="Arial"/>
                <a:sym typeface="Arial"/>
              </a:rPr>
              <a:t>Equity and Access (Cont.)</a:t>
            </a:r>
            <a:endParaRPr sz="4800" b="1" i="0" u="none" strike="noStrike" cap="none" dirty="0">
              <a:solidFill>
                <a:srgbClr val="3498E1"/>
              </a:solidFill>
              <a:latin typeface="Arial"/>
              <a:ea typeface="Arial"/>
              <a:cs typeface="Arial"/>
              <a:sym typeface="Arial"/>
            </a:endParaRPr>
          </a:p>
          <a:p>
            <a:pPr marL="0" marR="0" lvl="0" indent="0" algn="ctr" rtl="0">
              <a:lnSpc>
                <a:spcPct val="100000"/>
              </a:lnSpc>
              <a:spcBef>
                <a:spcPts val="0"/>
              </a:spcBef>
              <a:spcAft>
                <a:spcPts val="0"/>
              </a:spcAft>
              <a:buClr>
                <a:schemeClr val="dk1"/>
              </a:buClr>
              <a:buSzPts val="1100"/>
              <a:buFont typeface="Arial"/>
              <a:buNone/>
            </a:pPr>
            <a:endParaRPr sz="4800" b="1" i="0" u="none" strike="noStrike" cap="none" dirty="0">
              <a:solidFill>
                <a:srgbClr val="562634"/>
              </a:solidFill>
              <a:latin typeface="Arial"/>
              <a:ea typeface="Arial"/>
              <a:cs typeface="Arial"/>
              <a:sym typeface="Arial"/>
            </a:endParaRPr>
          </a:p>
        </p:txBody>
      </p:sp>
      <p:sp>
        <p:nvSpPr>
          <p:cNvPr id="199" name="Google Shape;199;p8"/>
          <p:cNvSpPr txBox="1"/>
          <p:nvPr/>
        </p:nvSpPr>
        <p:spPr>
          <a:xfrm>
            <a:off x="9245124" y="1871850"/>
            <a:ext cx="9042876" cy="6994192"/>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None/>
            </a:pPr>
            <a:r>
              <a:rPr lang="en-US" sz="3100" b="1" dirty="0">
                <a:solidFill>
                  <a:srgbClr val="562634"/>
                </a:solidFill>
              </a:rPr>
              <a:t>Disparities in healthcare access and quality</a:t>
            </a:r>
            <a:endParaRPr sz="3100" b="1" dirty="0">
              <a:solidFill>
                <a:srgbClr val="562634"/>
              </a:solidFill>
            </a:endParaRPr>
          </a:p>
          <a:p>
            <a:pPr marL="457200" marR="0" lvl="0" indent="-381000" algn="just" rtl="0">
              <a:lnSpc>
                <a:spcPct val="150000"/>
              </a:lnSpc>
              <a:spcBef>
                <a:spcPts val="0"/>
              </a:spcBef>
              <a:spcAft>
                <a:spcPts val="0"/>
              </a:spcAft>
              <a:buClr>
                <a:srgbClr val="562634"/>
              </a:buClr>
              <a:buSzPts val="2400"/>
              <a:buFont typeface="Arial"/>
              <a:buChar char="●"/>
            </a:pPr>
            <a:r>
              <a:rPr lang="en-US" sz="2400" b="0" i="0" u="none" strike="noStrike" cap="none" dirty="0">
                <a:solidFill>
                  <a:srgbClr val="562634"/>
                </a:solidFill>
                <a:latin typeface="Arial"/>
                <a:ea typeface="Arial"/>
                <a:cs typeface="Arial"/>
                <a:sym typeface="Arial"/>
              </a:rPr>
              <a:t>The issue of health inequalities in the UK is an ongoing problem despite the universal healthcare concept of the NHS.</a:t>
            </a:r>
          </a:p>
          <a:p>
            <a:pPr marL="76200" marR="0" lvl="0" algn="just" rtl="0">
              <a:lnSpc>
                <a:spcPct val="150000"/>
              </a:lnSpc>
              <a:spcBef>
                <a:spcPts val="0"/>
              </a:spcBef>
              <a:spcAft>
                <a:spcPts val="0"/>
              </a:spcAft>
              <a:buClr>
                <a:srgbClr val="562634"/>
              </a:buClr>
              <a:buSzPts val="2400"/>
            </a:pPr>
            <a:r>
              <a:rPr lang="en-US" sz="2400" b="0" i="0" u="none" strike="noStrike" cap="none" dirty="0">
                <a:solidFill>
                  <a:srgbClr val="562634"/>
                </a:solidFill>
                <a:latin typeface="Arial"/>
                <a:ea typeface="Arial"/>
                <a:cs typeface="Arial"/>
                <a:sym typeface="Arial"/>
              </a:rPr>
              <a:t> </a:t>
            </a:r>
            <a:endParaRPr sz="2400" b="0" i="0" u="none" strike="noStrike" cap="none" dirty="0">
              <a:solidFill>
                <a:srgbClr val="562634"/>
              </a:solidFill>
              <a:latin typeface="Arial"/>
              <a:ea typeface="Arial"/>
              <a:cs typeface="Arial"/>
              <a:sym typeface="Arial"/>
            </a:endParaRPr>
          </a:p>
          <a:p>
            <a:pPr marL="457200" marR="0" lvl="0" indent="-381000" algn="just" rtl="0">
              <a:lnSpc>
                <a:spcPct val="150000"/>
              </a:lnSpc>
              <a:spcBef>
                <a:spcPts val="0"/>
              </a:spcBef>
              <a:spcAft>
                <a:spcPts val="0"/>
              </a:spcAft>
              <a:buClr>
                <a:srgbClr val="562634"/>
              </a:buClr>
              <a:buSzPts val="2400"/>
              <a:buFont typeface="Arial"/>
              <a:buChar char="●"/>
            </a:pPr>
            <a:r>
              <a:rPr lang="en-US" sz="2400" b="0" i="0" u="none" strike="noStrike" cap="none" dirty="0">
                <a:solidFill>
                  <a:srgbClr val="562634"/>
                </a:solidFill>
                <a:latin typeface="Arial"/>
                <a:ea typeface="Arial"/>
                <a:cs typeface="Arial"/>
                <a:sym typeface="Arial"/>
              </a:rPr>
              <a:t>A socioeconomic gradient in life expectancy at birth between males and females has persisted between 2017 and 2019, with the least and most deprived areas in England having 9.4 years and 7.6 years respectively (ONS, 2026). </a:t>
            </a:r>
          </a:p>
          <a:p>
            <a:pPr marL="76200" marR="0" lvl="0" algn="just" rtl="0">
              <a:lnSpc>
                <a:spcPct val="150000"/>
              </a:lnSpc>
              <a:spcBef>
                <a:spcPts val="0"/>
              </a:spcBef>
              <a:spcAft>
                <a:spcPts val="0"/>
              </a:spcAft>
              <a:buClr>
                <a:srgbClr val="562634"/>
              </a:buClr>
              <a:buSzPts val="2400"/>
            </a:pPr>
            <a:endParaRPr sz="2400" b="0" i="0" u="none" strike="noStrike" cap="none" dirty="0">
              <a:solidFill>
                <a:srgbClr val="562634"/>
              </a:solidFill>
              <a:latin typeface="Arial"/>
              <a:ea typeface="Arial"/>
              <a:cs typeface="Arial"/>
              <a:sym typeface="Arial"/>
            </a:endParaRPr>
          </a:p>
          <a:p>
            <a:pPr marL="457200" marR="0" lvl="0" indent="-381000" algn="just" rtl="0">
              <a:lnSpc>
                <a:spcPct val="150000"/>
              </a:lnSpc>
              <a:spcBef>
                <a:spcPts val="0"/>
              </a:spcBef>
              <a:spcAft>
                <a:spcPts val="0"/>
              </a:spcAft>
              <a:buClr>
                <a:srgbClr val="562634"/>
              </a:buClr>
              <a:buSzPts val="2400"/>
              <a:buFont typeface="Arial"/>
              <a:buChar char="●"/>
            </a:pPr>
            <a:r>
              <a:rPr lang="en-US" sz="2400" b="0" i="0" u="none" strike="noStrike" cap="none" dirty="0">
                <a:solidFill>
                  <a:srgbClr val="562634"/>
                </a:solidFill>
                <a:latin typeface="Arial"/>
                <a:ea typeface="Arial"/>
                <a:cs typeface="Arial"/>
                <a:sym typeface="Arial"/>
              </a:rPr>
              <a:t>Unequal outcomes are also observed in ethnic disparities, such as increased mortality rates of black women during the maternal stage.</a:t>
            </a:r>
            <a:endParaRPr sz="2400" b="0" i="0" u="none" strike="noStrike" cap="none" dirty="0">
              <a:solidFill>
                <a:srgbClr val="562634"/>
              </a:solidFill>
              <a:latin typeface="Arial"/>
              <a:ea typeface="Arial"/>
              <a:cs typeface="Arial"/>
              <a:sym typeface="Arial"/>
            </a:endParaRPr>
          </a:p>
        </p:txBody>
      </p:sp>
      <p:pic>
        <p:nvPicPr>
          <p:cNvPr id="200" name="Google Shape;200;p8"/>
          <p:cNvPicPr preferRelativeResize="0"/>
          <p:nvPr/>
        </p:nvPicPr>
        <p:blipFill rotWithShape="1">
          <a:blip r:embed="rId3">
            <a:alphaModFix/>
          </a:blip>
          <a:srcRect/>
          <a:stretch/>
        </p:blipFill>
        <p:spPr>
          <a:xfrm>
            <a:off x="865525" y="1871850"/>
            <a:ext cx="7881999" cy="7038374"/>
          </a:xfrm>
          <a:prstGeom prst="rect">
            <a:avLst/>
          </a:prstGeom>
          <a:noFill/>
          <a:ln w="9525" cap="flat" cmpd="sng">
            <a:solidFill>
              <a:schemeClr val="dk1"/>
            </a:solidFill>
            <a:prstDash val="solid"/>
            <a:round/>
            <a:headEnd type="none" w="sm" len="sm"/>
            <a:tailEnd type="none" w="sm" len="sm"/>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204"/>
        <p:cNvGrpSpPr/>
        <p:nvPr/>
      </p:nvGrpSpPr>
      <p:grpSpPr>
        <a:xfrm>
          <a:off x="0" y="0"/>
          <a:ext cx="0" cy="0"/>
          <a:chOff x="0" y="0"/>
          <a:chExt cx="0" cy="0"/>
        </a:xfrm>
      </p:grpSpPr>
      <p:sp>
        <p:nvSpPr>
          <p:cNvPr id="205" name="Google Shape;205;g3c06a21674e_0_55"/>
          <p:cNvSpPr txBox="1"/>
          <p:nvPr/>
        </p:nvSpPr>
        <p:spPr>
          <a:xfrm>
            <a:off x="4356750" y="619200"/>
            <a:ext cx="9574500" cy="1143000"/>
          </a:xfrm>
          <a:prstGeom prst="rect">
            <a:avLst/>
          </a:prstGeom>
          <a:noFill/>
          <a:ln>
            <a:noFill/>
          </a:ln>
        </p:spPr>
        <p:txBody>
          <a:bodyPr spcFirstLastPara="1" wrap="square" lIns="91425" tIns="91425" rIns="91425" bIns="91425" anchor="t" anchorCtr="0">
            <a:noAutofit/>
          </a:bodyPr>
          <a:lstStyle/>
          <a:p>
            <a:pPr marL="0" marR="0" lvl="0" indent="0" algn="ctr" rtl="0">
              <a:lnSpc>
                <a:spcPct val="115000"/>
              </a:lnSpc>
              <a:spcBef>
                <a:spcPts val="1000"/>
              </a:spcBef>
              <a:spcAft>
                <a:spcPts val="0"/>
              </a:spcAft>
              <a:buClr>
                <a:srgbClr val="000000"/>
              </a:buClr>
              <a:buSzPts val="4800"/>
              <a:buFont typeface="Arial"/>
              <a:buNone/>
            </a:pPr>
            <a:r>
              <a:rPr lang="en-US" sz="4800" b="1" i="0" u="none" strike="noStrike" cap="none">
                <a:solidFill>
                  <a:srgbClr val="3498E1"/>
                </a:solidFill>
                <a:latin typeface="Arial"/>
                <a:ea typeface="Arial"/>
                <a:cs typeface="Arial"/>
                <a:sym typeface="Arial"/>
              </a:rPr>
              <a:t>Conclusion</a:t>
            </a:r>
            <a:endParaRPr sz="4800" b="0" i="0" u="none" strike="noStrike" cap="none">
              <a:solidFill>
                <a:srgbClr val="3498E1"/>
              </a:solidFill>
              <a:latin typeface="Arial"/>
              <a:ea typeface="Arial"/>
              <a:cs typeface="Arial"/>
              <a:sym typeface="Arial"/>
            </a:endParaRPr>
          </a:p>
        </p:txBody>
      </p:sp>
      <p:sp>
        <p:nvSpPr>
          <p:cNvPr id="206" name="Google Shape;206;g3c06a21674e_0_55"/>
          <p:cNvSpPr txBox="1"/>
          <p:nvPr/>
        </p:nvSpPr>
        <p:spPr>
          <a:xfrm>
            <a:off x="7572649" y="2363524"/>
            <a:ext cx="10570971" cy="6832609"/>
          </a:xfrm>
          <a:prstGeom prst="rect">
            <a:avLst/>
          </a:prstGeom>
          <a:noFill/>
          <a:ln>
            <a:noFill/>
          </a:ln>
        </p:spPr>
        <p:txBody>
          <a:bodyPr spcFirstLastPara="1" wrap="square" lIns="91425" tIns="91425" rIns="91425" bIns="91425" anchor="t" anchorCtr="0">
            <a:spAutoFit/>
          </a:bodyPr>
          <a:lstStyle/>
          <a:p>
            <a:pPr marL="457200" marR="0" lvl="0" indent="-381000" algn="just" rtl="0">
              <a:lnSpc>
                <a:spcPct val="150000"/>
              </a:lnSpc>
              <a:spcBef>
                <a:spcPts val="0"/>
              </a:spcBef>
              <a:spcAft>
                <a:spcPts val="0"/>
              </a:spcAft>
              <a:buClr>
                <a:srgbClr val="562634"/>
              </a:buClr>
              <a:buSzPts val="2400"/>
              <a:buFont typeface="Prompt"/>
              <a:buChar char="●"/>
            </a:pPr>
            <a:r>
              <a:rPr lang="en-US" sz="2400" b="0" i="0" u="none" strike="noStrike" cap="none" dirty="0">
                <a:solidFill>
                  <a:srgbClr val="562634"/>
                </a:solidFill>
                <a:latin typeface="Arial"/>
                <a:ea typeface="Arial"/>
                <a:cs typeface="Arial"/>
                <a:sym typeface="Arial"/>
              </a:rPr>
              <a:t>Health, well-being, and sustainable development are together connected in nature and influence individual outcomes and performance in a system. </a:t>
            </a:r>
            <a:endParaRPr sz="2400" b="0" i="0" u="none" strike="noStrike" cap="none" dirty="0">
              <a:solidFill>
                <a:srgbClr val="562634"/>
              </a:solidFill>
              <a:latin typeface="Arial"/>
              <a:ea typeface="Arial"/>
              <a:cs typeface="Arial"/>
              <a:sym typeface="Arial"/>
            </a:endParaRPr>
          </a:p>
          <a:p>
            <a:pPr marL="457200" marR="0" lvl="0" indent="-381000" algn="just" rtl="0">
              <a:lnSpc>
                <a:spcPct val="150000"/>
              </a:lnSpc>
              <a:spcBef>
                <a:spcPts val="0"/>
              </a:spcBef>
              <a:spcAft>
                <a:spcPts val="0"/>
              </a:spcAft>
              <a:buClr>
                <a:srgbClr val="562634"/>
              </a:buClr>
              <a:buSzPts val="2400"/>
              <a:buFont typeface="Prompt"/>
              <a:buChar char="●"/>
            </a:pPr>
            <a:r>
              <a:rPr lang="en-US" sz="2400" b="0" i="0" u="none" strike="noStrike" cap="none" dirty="0">
                <a:solidFill>
                  <a:srgbClr val="562634"/>
                </a:solidFill>
                <a:latin typeface="Arial"/>
                <a:ea typeface="Arial"/>
                <a:cs typeface="Arial"/>
                <a:sym typeface="Arial"/>
              </a:rPr>
              <a:t>Their combination is vital to the resilience of health and social care in the UK in the long run. </a:t>
            </a:r>
            <a:endParaRPr sz="2400" b="0" i="0" u="none" strike="noStrike" cap="none" dirty="0">
              <a:solidFill>
                <a:srgbClr val="562634"/>
              </a:solidFill>
              <a:latin typeface="Arial"/>
              <a:ea typeface="Arial"/>
              <a:cs typeface="Arial"/>
              <a:sym typeface="Arial"/>
            </a:endParaRPr>
          </a:p>
          <a:p>
            <a:pPr marL="457200" marR="0" lvl="0" indent="-381000" algn="just" rtl="0">
              <a:lnSpc>
                <a:spcPct val="150000"/>
              </a:lnSpc>
              <a:spcBef>
                <a:spcPts val="0"/>
              </a:spcBef>
              <a:spcAft>
                <a:spcPts val="0"/>
              </a:spcAft>
              <a:buClr>
                <a:srgbClr val="562634"/>
              </a:buClr>
              <a:buSzPts val="2400"/>
              <a:buFont typeface="Prompt"/>
              <a:buChar char="●"/>
            </a:pPr>
            <a:r>
              <a:rPr lang="en-US" sz="2400" b="0" i="0" u="none" strike="noStrike" cap="none" dirty="0">
                <a:solidFill>
                  <a:srgbClr val="562634"/>
                </a:solidFill>
                <a:latin typeface="Arial"/>
                <a:ea typeface="Arial"/>
                <a:cs typeface="Arial"/>
                <a:sym typeface="Arial"/>
              </a:rPr>
              <a:t>Although policy frameworks are becoming more and more aware of this alignment, lasting political action, fair distribution of resources and structural interventions are necessary to lessen inequality. </a:t>
            </a:r>
            <a:endParaRPr sz="2400" b="0" i="0" u="none" strike="noStrike" cap="none" dirty="0">
              <a:solidFill>
                <a:srgbClr val="562634"/>
              </a:solidFill>
              <a:latin typeface="Arial"/>
              <a:ea typeface="Arial"/>
              <a:cs typeface="Arial"/>
              <a:sym typeface="Arial"/>
            </a:endParaRPr>
          </a:p>
          <a:p>
            <a:pPr marL="457200" marR="0" lvl="0" indent="-381000" algn="just" rtl="0">
              <a:lnSpc>
                <a:spcPct val="150000"/>
              </a:lnSpc>
              <a:spcBef>
                <a:spcPts val="0"/>
              </a:spcBef>
              <a:spcAft>
                <a:spcPts val="0"/>
              </a:spcAft>
              <a:buClr>
                <a:srgbClr val="562634"/>
              </a:buClr>
              <a:buSzPts val="2400"/>
              <a:buFont typeface="Prompt"/>
              <a:buChar char="●"/>
            </a:pPr>
            <a:r>
              <a:rPr lang="en-US" sz="2400" b="0" i="0" u="none" strike="noStrike" cap="none" dirty="0">
                <a:solidFill>
                  <a:srgbClr val="562634"/>
                </a:solidFill>
                <a:latin typeface="Arial"/>
                <a:ea typeface="Arial"/>
                <a:cs typeface="Arial"/>
                <a:sym typeface="Arial"/>
              </a:rPr>
              <a:t>Transformative change is restricted without coherent and long-term investments. </a:t>
            </a:r>
            <a:endParaRPr sz="2400" b="0" i="0" u="none" strike="noStrike" cap="none" dirty="0">
              <a:solidFill>
                <a:srgbClr val="562634"/>
              </a:solidFill>
              <a:latin typeface="Arial"/>
              <a:ea typeface="Arial"/>
              <a:cs typeface="Arial"/>
              <a:sym typeface="Arial"/>
            </a:endParaRPr>
          </a:p>
          <a:p>
            <a:pPr marL="457200" marR="0" lvl="0" indent="-381000" algn="just" rtl="0">
              <a:lnSpc>
                <a:spcPct val="150000"/>
              </a:lnSpc>
              <a:spcBef>
                <a:spcPts val="0"/>
              </a:spcBef>
              <a:spcAft>
                <a:spcPts val="0"/>
              </a:spcAft>
              <a:buClr>
                <a:srgbClr val="562634"/>
              </a:buClr>
              <a:buSzPts val="2400"/>
              <a:buFont typeface="Prompt"/>
              <a:buChar char="●"/>
            </a:pPr>
            <a:r>
              <a:rPr lang="en-US" sz="2400" b="0" i="0" u="none" strike="noStrike" cap="none" dirty="0">
                <a:solidFill>
                  <a:srgbClr val="562634"/>
                </a:solidFill>
                <a:latin typeface="Arial"/>
                <a:ea typeface="Arial"/>
                <a:cs typeface="Arial"/>
                <a:sym typeface="Arial"/>
              </a:rPr>
              <a:t>It is not an option, but a necessity of the system to have sustainable healthcare.</a:t>
            </a:r>
            <a:endParaRPr sz="2400" b="0" i="0" u="none" strike="noStrike" cap="none" dirty="0">
              <a:solidFill>
                <a:srgbClr val="562634"/>
              </a:solidFill>
              <a:latin typeface="Arial"/>
              <a:ea typeface="Arial"/>
              <a:cs typeface="Arial"/>
              <a:sym typeface="Arial"/>
            </a:endParaRPr>
          </a:p>
        </p:txBody>
      </p:sp>
      <p:pic>
        <p:nvPicPr>
          <p:cNvPr id="207" name="Google Shape;207;g3c06a21674e_0_55"/>
          <p:cNvPicPr preferRelativeResize="0"/>
          <p:nvPr/>
        </p:nvPicPr>
        <p:blipFill rotWithShape="1">
          <a:blip r:embed="rId3">
            <a:alphaModFix/>
          </a:blip>
          <a:srcRect/>
          <a:stretch/>
        </p:blipFill>
        <p:spPr>
          <a:xfrm>
            <a:off x="0" y="2255750"/>
            <a:ext cx="7572649" cy="7412050"/>
          </a:xfrm>
          <a:prstGeom prst="rect">
            <a:avLst/>
          </a:prstGeom>
          <a:noFill/>
          <a:ln w="9525" cap="flat" cmpd="sng">
            <a:solidFill>
              <a:schemeClr val="dk1"/>
            </a:solidFill>
            <a:prstDash val="solid"/>
            <a:round/>
            <a:headEnd type="none" w="sm" len="sm"/>
            <a:tailEnd type="none" w="sm" len="sm"/>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211"/>
        <p:cNvGrpSpPr/>
        <p:nvPr/>
      </p:nvGrpSpPr>
      <p:grpSpPr>
        <a:xfrm>
          <a:off x="0" y="0"/>
          <a:ext cx="0" cy="0"/>
          <a:chOff x="0" y="0"/>
          <a:chExt cx="0" cy="0"/>
        </a:xfrm>
      </p:grpSpPr>
      <p:sp>
        <p:nvSpPr>
          <p:cNvPr id="212" name="Google Shape;212;p10"/>
          <p:cNvSpPr txBox="1"/>
          <p:nvPr/>
        </p:nvSpPr>
        <p:spPr>
          <a:xfrm>
            <a:off x="0" y="974362"/>
            <a:ext cx="18288000" cy="10173990"/>
          </a:xfrm>
          <a:prstGeom prst="rect">
            <a:avLst/>
          </a:prstGeom>
          <a:noFill/>
          <a:ln>
            <a:noFill/>
          </a:ln>
        </p:spPr>
        <p:txBody>
          <a:bodyPr spcFirstLastPara="1" wrap="square" lIns="91425" tIns="91425" rIns="91425" bIns="91425" anchor="t" anchorCtr="0">
            <a:spAutoFit/>
          </a:bodyPr>
          <a:lstStyle/>
          <a:p>
            <a:pPr marL="457200" lvl="0" indent="-304800" algn="just">
              <a:lnSpc>
                <a:spcPct val="115000"/>
              </a:lnSpc>
              <a:buSzPts val="1200"/>
              <a:buFont typeface="Arial"/>
              <a:buChar char="●"/>
            </a:pPr>
            <a:r>
              <a:rPr lang="en-US" dirty="0"/>
              <a:t>Allen Scott, L. </a:t>
            </a:r>
            <a:r>
              <a:rPr lang="en-US" i="1" dirty="0"/>
              <a:t>et al.</a:t>
            </a:r>
            <a:r>
              <a:rPr lang="en-US" dirty="0"/>
              <a:t> (2025) ‘Healthier Together: Strengthening collaboration, social value and getting to health and wellbeing outcomes’, </a:t>
            </a:r>
            <a:r>
              <a:rPr lang="en-US" i="1" dirty="0"/>
              <a:t>International Journal of Integrated Care</a:t>
            </a:r>
            <a:r>
              <a:rPr lang="en-US" dirty="0"/>
              <a:t>, 25(S2), p. 83. Available at: </a:t>
            </a:r>
            <a:r>
              <a:rPr lang="en-US" dirty="0">
                <a:hlinkClick r:id="rId3"/>
              </a:rPr>
              <a:t>https://doi.org/10.5334/ijic.NACIC24083</a:t>
            </a:r>
            <a:r>
              <a:rPr lang="en-US" dirty="0"/>
              <a:t> </a:t>
            </a:r>
          </a:p>
          <a:p>
            <a:pPr marL="457200" lvl="0" indent="-304800" algn="just">
              <a:lnSpc>
                <a:spcPct val="115000"/>
              </a:lnSpc>
              <a:buSzPts val="1200"/>
              <a:buFont typeface="Arial"/>
              <a:buChar char="●"/>
            </a:pPr>
            <a:r>
              <a:rPr lang="en-US" sz="1800" b="0" i="0" u="none" strike="noStrike" cap="none" dirty="0">
                <a:solidFill>
                  <a:schemeClr val="dk1"/>
                </a:solidFill>
                <a:latin typeface="Arial"/>
                <a:ea typeface="Arial"/>
                <a:cs typeface="Arial"/>
                <a:sym typeface="Arial"/>
              </a:rPr>
              <a:t>Amdam, R., (2024). </a:t>
            </a:r>
            <a:r>
              <a:rPr lang="en-US" sz="1800" b="0" i="1" u="none" strike="noStrike" cap="none" dirty="0">
                <a:solidFill>
                  <a:schemeClr val="dk1"/>
                </a:solidFill>
                <a:latin typeface="Arial"/>
                <a:ea typeface="Arial"/>
                <a:cs typeface="Arial"/>
                <a:sym typeface="Arial"/>
              </a:rPr>
              <a:t>New Perspectives in Health Promotion: Health in All Policies (HiAP)</a:t>
            </a:r>
            <a:r>
              <a:rPr lang="en-US" sz="1800" b="0" i="0" u="none" strike="noStrike" cap="none" dirty="0">
                <a:solidFill>
                  <a:schemeClr val="dk1"/>
                </a:solidFill>
                <a:latin typeface="Arial"/>
                <a:ea typeface="Arial"/>
                <a:cs typeface="Arial"/>
                <a:sym typeface="Arial"/>
              </a:rPr>
              <a:t>. Routledge.</a:t>
            </a:r>
            <a:endParaRPr sz="1800" b="0" i="0" u="none" strike="noStrike" cap="none" dirty="0">
              <a:solidFill>
                <a:schemeClr val="dk1"/>
              </a:solidFill>
              <a:latin typeface="Arial"/>
              <a:ea typeface="Arial"/>
              <a:cs typeface="Arial"/>
              <a:sym typeface="Arial"/>
            </a:endParaRP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a:solidFill>
                  <a:schemeClr val="dk1"/>
                </a:solidFill>
                <a:latin typeface="Arial"/>
                <a:ea typeface="Arial"/>
                <a:cs typeface="Arial"/>
                <a:sym typeface="Arial"/>
              </a:rPr>
              <a:t>Bolton, D. and Gillett, G., (2019). ‘The biopsychosocial model 40 years on.’ In </a:t>
            </a:r>
            <a:r>
              <a:rPr lang="en-US" sz="1800" b="0" i="1" u="none" strike="noStrike" cap="none" dirty="0">
                <a:solidFill>
                  <a:schemeClr val="dk1"/>
                </a:solidFill>
                <a:latin typeface="Arial"/>
                <a:ea typeface="Arial"/>
                <a:cs typeface="Arial"/>
                <a:sym typeface="Arial"/>
              </a:rPr>
              <a:t>The biopsychosocial model of health and disease: New philosophical and scientific developments</a:t>
            </a:r>
            <a:r>
              <a:rPr lang="en-US" sz="1800" b="0" i="0" u="none" strike="noStrike" cap="none" dirty="0">
                <a:solidFill>
                  <a:schemeClr val="dk1"/>
                </a:solidFill>
                <a:latin typeface="Arial"/>
                <a:ea typeface="Arial"/>
                <a:cs typeface="Arial"/>
                <a:sym typeface="Arial"/>
              </a:rPr>
              <a:t> (pp. 1-43). Cham: Springer International Publishing. </a:t>
            </a:r>
            <a:r>
              <a:rPr lang="en-US" sz="1800" dirty="0">
                <a:solidFill>
                  <a:schemeClr val="dk1"/>
                </a:solidFill>
              </a:rPr>
              <a:t>Available</a:t>
            </a:r>
            <a:r>
              <a:rPr lang="en-US" sz="1800" b="0" i="0" u="none" strike="noStrike" cap="none" dirty="0">
                <a:solidFill>
                  <a:schemeClr val="dk1"/>
                </a:solidFill>
                <a:latin typeface="Arial"/>
                <a:ea typeface="Arial"/>
                <a:cs typeface="Arial"/>
                <a:sym typeface="Arial"/>
              </a:rPr>
              <a:t> at: </a:t>
            </a:r>
            <a:r>
              <a:rPr lang="en-US" sz="1800" u="sng" dirty="0">
                <a:solidFill>
                  <a:schemeClr val="dk1"/>
                </a:solidFill>
                <a:hlinkClick r:id="rId4"/>
              </a:rPr>
              <a:t>https://link.springer.com/chapter/10.1007/978-3-030-11899-0_1</a:t>
            </a:r>
            <a:r>
              <a:rPr lang="en-US" sz="1800" u="sng" dirty="0">
                <a:solidFill>
                  <a:schemeClr val="dk1"/>
                </a:solidFill>
              </a:rPr>
              <a:t> </a:t>
            </a:r>
            <a:endParaRPr sz="1800" b="0" i="0" u="none" strike="noStrike" cap="none" dirty="0">
              <a:solidFill>
                <a:schemeClr val="dk1"/>
              </a:solidFill>
              <a:latin typeface="Arial"/>
              <a:ea typeface="Arial"/>
              <a:cs typeface="Arial"/>
              <a:sym typeface="Arial"/>
            </a:endParaRP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a:solidFill>
                  <a:schemeClr val="dk1"/>
                </a:solidFill>
                <a:latin typeface="Arial"/>
                <a:ea typeface="Arial"/>
                <a:cs typeface="Arial"/>
                <a:sym typeface="Arial"/>
              </a:rPr>
              <a:t>Briggs, A. D. M., </a:t>
            </a:r>
            <a:r>
              <a:rPr lang="en-US" sz="1800" b="0" i="0" u="none" strike="noStrike" cap="none" dirty="0" err="1">
                <a:solidFill>
                  <a:schemeClr val="dk1"/>
                </a:solidFill>
                <a:latin typeface="Arial"/>
                <a:ea typeface="Arial"/>
                <a:cs typeface="Arial"/>
                <a:sym typeface="Arial"/>
              </a:rPr>
              <a:t>Göpfert</a:t>
            </a:r>
            <a:r>
              <a:rPr lang="en-US" sz="1800" b="0" i="0" u="none" strike="noStrike" cap="none" dirty="0">
                <a:solidFill>
                  <a:schemeClr val="dk1"/>
                </a:solidFill>
                <a:latin typeface="Arial"/>
                <a:ea typeface="Arial"/>
                <a:cs typeface="Arial"/>
                <a:sym typeface="Arial"/>
              </a:rPr>
              <a:t>, A., </a:t>
            </a:r>
            <a:r>
              <a:rPr lang="en-US" sz="1800" b="0" i="0" u="none" strike="noStrike" cap="none" dirty="0" err="1">
                <a:solidFill>
                  <a:schemeClr val="dk1"/>
                </a:solidFill>
                <a:latin typeface="Arial"/>
                <a:ea typeface="Arial"/>
                <a:cs typeface="Arial"/>
                <a:sym typeface="Arial"/>
              </a:rPr>
              <a:t>Thorlby</a:t>
            </a:r>
            <a:r>
              <a:rPr lang="en-US" sz="1800" b="0" i="0" u="none" strike="noStrike" cap="none" dirty="0">
                <a:solidFill>
                  <a:schemeClr val="dk1"/>
                </a:solidFill>
                <a:latin typeface="Arial"/>
                <a:ea typeface="Arial"/>
                <a:cs typeface="Arial"/>
                <a:sym typeface="Arial"/>
              </a:rPr>
              <a:t>, R., Allwood, D. and </a:t>
            </a:r>
            <a:r>
              <a:rPr lang="en-US" sz="1800" b="0" i="0" u="none" strike="noStrike" cap="none" dirty="0" err="1">
                <a:solidFill>
                  <a:schemeClr val="dk1"/>
                </a:solidFill>
                <a:latin typeface="Arial"/>
                <a:ea typeface="Arial"/>
                <a:cs typeface="Arial"/>
                <a:sym typeface="Arial"/>
              </a:rPr>
              <a:t>Alderwick</a:t>
            </a:r>
            <a:r>
              <a:rPr lang="en-US" sz="1800" b="0" i="0" u="none" strike="noStrike" cap="none" dirty="0">
                <a:solidFill>
                  <a:schemeClr val="dk1"/>
                </a:solidFill>
                <a:latin typeface="Arial"/>
                <a:ea typeface="Arial"/>
                <a:cs typeface="Arial"/>
                <a:sym typeface="Arial"/>
              </a:rPr>
              <a:t>, H. (2020). </a:t>
            </a:r>
            <a:r>
              <a:rPr lang="en-US" sz="1800" b="0" i="1" u="none" strike="noStrike" cap="none" dirty="0">
                <a:solidFill>
                  <a:schemeClr val="dk1"/>
                </a:solidFill>
                <a:latin typeface="Arial"/>
                <a:ea typeface="Arial"/>
                <a:cs typeface="Arial"/>
                <a:sym typeface="Arial"/>
              </a:rPr>
              <a:t>Integrated health and care systems in England: can they help prevent disease?</a:t>
            </a:r>
            <a:r>
              <a:rPr lang="en-US" sz="1800" b="0" i="0" u="none" strike="noStrike" cap="none" dirty="0">
                <a:solidFill>
                  <a:schemeClr val="dk1"/>
                </a:solidFill>
                <a:latin typeface="Arial"/>
                <a:ea typeface="Arial"/>
                <a:cs typeface="Arial"/>
                <a:sym typeface="Arial"/>
              </a:rPr>
              <a:t>, </a:t>
            </a:r>
            <a:r>
              <a:rPr lang="en-US" sz="1800" b="0" i="1" u="none" strike="noStrike" cap="none" dirty="0">
                <a:solidFill>
                  <a:schemeClr val="dk1"/>
                </a:solidFill>
                <a:latin typeface="Arial"/>
                <a:ea typeface="Arial"/>
                <a:cs typeface="Arial"/>
                <a:sym typeface="Arial"/>
              </a:rPr>
              <a:t>Integrated healthcare journal</a:t>
            </a:r>
            <a:r>
              <a:rPr lang="en-US" sz="1800" b="0" i="0" u="none" strike="noStrike" cap="none" dirty="0">
                <a:solidFill>
                  <a:schemeClr val="dk1"/>
                </a:solidFill>
                <a:latin typeface="Arial"/>
                <a:ea typeface="Arial"/>
                <a:cs typeface="Arial"/>
                <a:sym typeface="Arial"/>
              </a:rPr>
              <a:t>. U.S. National Library of Medicine. Available at: </a:t>
            </a:r>
            <a:r>
              <a:rPr lang="en-US" sz="1800" b="0" i="0" u="sng" strike="noStrike" cap="none" dirty="0">
                <a:solidFill>
                  <a:schemeClr val="dk1"/>
                </a:solidFill>
                <a:latin typeface="Arial"/>
                <a:ea typeface="Arial"/>
                <a:cs typeface="Arial"/>
                <a:sym typeface="Arial"/>
                <a:hlinkClick r:id="rId5">
                  <a:extLst>
                    <a:ext uri="{A12FA001-AC4F-418D-AE19-62706E023703}">
                      <ahyp:hlinkClr xmlns:ahyp="http://schemas.microsoft.com/office/drawing/2018/hyperlinkcolor" val="tx"/>
                    </a:ext>
                  </a:extLst>
                </a:hlinkClick>
              </a:rPr>
              <a:t>https://pmc.ncbi.nlm.nih.gov/articles/PMC10327462/</a:t>
            </a:r>
            <a:r>
              <a:rPr lang="en-US" sz="1800" u="sng" dirty="0">
                <a:solidFill>
                  <a:schemeClr val="dk1"/>
                </a:solidFill>
              </a:rPr>
              <a:t> </a:t>
            </a:r>
            <a:r>
              <a:rPr lang="en-US" sz="1800" b="0" i="0" u="none" strike="noStrike" cap="none" dirty="0">
                <a:solidFill>
                  <a:schemeClr val="dk1"/>
                </a:solidFill>
                <a:latin typeface="Arial"/>
                <a:ea typeface="Arial"/>
                <a:cs typeface="Arial"/>
                <a:sym typeface="Arial"/>
              </a:rPr>
              <a:t> (Accessed: 23 February 2026).</a:t>
            </a:r>
            <a:endParaRPr sz="1800" b="0" i="0" u="none" strike="noStrike" cap="none" dirty="0">
              <a:solidFill>
                <a:schemeClr val="dk1"/>
              </a:solidFill>
              <a:latin typeface="Arial"/>
              <a:ea typeface="Arial"/>
              <a:cs typeface="Arial"/>
              <a:sym typeface="Arial"/>
            </a:endParaRP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err="1">
                <a:solidFill>
                  <a:schemeClr val="dk1"/>
                </a:solidFill>
                <a:latin typeface="Arial"/>
                <a:ea typeface="Arial"/>
                <a:cs typeface="Arial"/>
                <a:sym typeface="Arial"/>
              </a:rPr>
              <a:t>Cobiac</a:t>
            </a:r>
            <a:r>
              <a:rPr lang="en-US" sz="1800" b="0" i="0" u="none" strike="noStrike" cap="none" dirty="0">
                <a:solidFill>
                  <a:schemeClr val="dk1"/>
                </a:solidFill>
                <a:latin typeface="Arial"/>
                <a:ea typeface="Arial"/>
                <a:cs typeface="Arial"/>
                <a:sym typeface="Arial"/>
              </a:rPr>
              <a:t>, L. J. (2025). </a:t>
            </a:r>
            <a:r>
              <a:rPr lang="en-US" sz="1800" b="0" i="1" u="none" strike="noStrike" cap="none" dirty="0">
                <a:solidFill>
                  <a:schemeClr val="dk1"/>
                </a:solidFill>
                <a:latin typeface="Arial"/>
                <a:ea typeface="Arial"/>
                <a:cs typeface="Arial"/>
                <a:sym typeface="Arial"/>
              </a:rPr>
              <a:t>Population health and health sector cost impacts of the UK Soft Drinks Industry Levy: a modelling study</a:t>
            </a:r>
            <a:r>
              <a:rPr lang="en-US" sz="1800" b="0" i="0" u="none" strike="noStrike" cap="none" dirty="0">
                <a:solidFill>
                  <a:schemeClr val="dk1"/>
                </a:solidFill>
                <a:latin typeface="Arial"/>
                <a:ea typeface="Arial"/>
                <a:cs typeface="Arial"/>
                <a:sym typeface="Arial"/>
              </a:rPr>
              <a:t>, </a:t>
            </a:r>
            <a:r>
              <a:rPr lang="en-US" sz="1800" b="0" i="1" u="none" strike="noStrike" cap="none" dirty="0">
                <a:solidFill>
                  <a:schemeClr val="dk1"/>
                </a:solidFill>
                <a:latin typeface="Arial"/>
                <a:ea typeface="Arial"/>
                <a:cs typeface="Arial"/>
                <a:sym typeface="Arial"/>
              </a:rPr>
              <a:t>National Centre for Biotechnology Information</a:t>
            </a:r>
            <a:r>
              <a:rPr lang="en-US" sz="1800" b="0" i="0" u="none" strike="noStrike" cap="none" dirty="0">
                <a:solidFill>
                  <a:schemeClr val="dk1"/>
                </a:solidFill>
                <a:latin typeface="Arial"/>
                <a:ea typeface="Arial"/>
                <a:cs typeface="Arial"/>
                <a:sym typeface="Arial"/>
              </a:rPr>
              <a:t>. U.S. National Library of Medicine. Available at: </a:t>
            </a:r>
            <a:r>
              <a:rPr lang="en-US" sz="1800" b="0" i="0" u="sng" strike="noStrike" cap="none" dirty="0">
                <a:solidFill>
                  <a:schemeClr val="dk1"/>
                </a:solidFill>
                <a:latin typeface="Arial"/>
                <a:ea typeface="Arial"/>
                <a:cs typeface="Arial"/>
                <a:sym typeface="Arial"/>
                <a:hlinkClick r:id="rId6">
                  <a:extLst>
                    <a:ext uri="{A12FA001-AC4F-418D-AE19-62706E023703}">
                      <ahyp:hlinkClr xmlns:ahyp="http://schemas.microsoft.com/office/drawing/2018/hyperlinkcolor" val="tx"/>
                    </a:ext>
                  </a:extLst>
                </a:hlinkClick>
              </a:rPr>
              <a:t>https://www.ncbi.nlm.nih.gov/books/NBK619590/</a:t>
            </a:r>
            <a:r>
              <a:rPr lang="en-US" sz="1800" u="sng" dirty="0">
                <a:solidFill>
                  <a:schemeClr val="dk1"/>
                </a:solidFill>
              </a:rPr>
              <a:t> </a:t>
            </a:r>
            <a:r>
              <a:rPr lang="en-US" sz="1800" b="0" i="0" u="none" strike="noStrike" cap="none" dirty="0">
                <a:solidFill>
                  <a:schemeClr val="dk1"/>
                </a:solidFill>
                <a:latin typeface="Arial"/>
                <a:ea typeface="Arial"/>
                <a:cs typeface="Arial"/>
                <a:sym typeface="Arial"/>
              </a:rPr>
              <a:t> (Accessed: 23 February 2026).</a:t>
            </a:r>
            <a:endParaRPr sz="1800" b="0" i="0" u="none" strike="noStrike" cap="none" dirty="0">
              <a:solidFill>
                <a:schemeClr val="dk1"/>
              </a:solidFill>
              <a:latin typeface="Arial"/>
              <a:ea typeface="Arial"/>
              <a:cs typeface="Arial"/>
              <a:sym typeface="Arial"/>
            </a:endParaRP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a:solidFill>
                  <a:schemeClr val="dk1"/>
                </a:solidFill>
                <a:latin typeface="Arial"/>
                <a:ea typeface="Arial"/>
                <a:cs typeface="Arial"/>
                <a:sym typeface="Arial"/>
              </a:rPr>
              <a:t>Hogarth, S. and </a:t>
            </a:r>
            <a:r>
              <a:rPr lang="en-US" sz="1800" b="0" i="0" u="none" strike="noStrike" cap="none" dirty="0" err="1">
                <a:solidFill>
                  <a:schemeClr val="dk1"/>
                </a:solidFill>
                <a:latin typeface="Arial"/>
                <a:ea typeface="Arial"/>
                <a:cs typeface="Arial"/>
                <a:sym typeface="Arial"/>
              </a:rPr>
              <a:t>Löblová</a:t>
            </a:r>
            <a:r>
              <a:rPr lang="en-US" sz="1800" b="0" i="0" u="none" strike="noStrike" cap="none" dirty="0">
                <a:solidFill>
                  <a:schemeClr val="dk1"/>
                </a:solidFill>
                <a:latin typeface="Arial"/>
                <a:ea typeface="Arial"/>
                <a:cs typeface="Arial"/>
                <a:sym typeface="Arial"/>
              </a:rPr>
              <a:t>, O., (2022). ‘Regulatory niches: Diagnostic reform as a process of fragmented expansion. Evidence from the UK 1990–2018.’ </a:t>
            </a:r>
            <a:r>
              <a:rPr lang="en-US" sz="1800" b="0" i="1" u="none" strike="noStrike" cap="none" dirty="0">
                <a:solidFill>
                  <a:schemeClr val="dk1"/>
                </a:solidFill>
                <a:latin typeface="Arial"/>
                <a:ea typeface="Arial"/>
                <a:cs typeface="Arial"/>
                <a:sym typeface="Arial"/>
              </a:rPr>
              <a:t>Social Science &amp; Medicine</a:t>
            </a:r>
            <a:r>
              <a:rPr lang="en-US" sz="1800" dirty="0">
                <a:solidFill>
                  <a:schemeClr val="dk1"/>
                </a:solidFill>
              </a:rPr>
              <a:t>,</a:t>
            </a:r>
            <a:r>
              <a:rPr lang="en-US" sz="1800" b="0" i="0" u="none" strike="noStrike" cap="none" dirty="0">
                <a:solidFill>
                  <a:schemeClr val="dk1"/>
                </a:solidFill>
                <a:latin typeface="Arial"/>
                <a:ea typeface="Arial"/>
                <a:cs typeface="Arial"/>
                <a:sym typeface="Arial"/>
              </a:rPr>
              <a:t> 304, p.113363. </a:t>
            </a:r>
            <a:r>
              <a:rPr lang="en-US" sz="1800" dirty="0">
                <a:solidFill>
                  <a:schemeClr val="dk1"/>
                </a:solidFill>
              </a:rPr>
              <a:t>Available at:</a:t>
            </a:r>
            <a:r>
              <a:rPr lang="en-US" sz="1800" b="0" i="0" u="none" strike="noStrike" cap="none" dirty="0">
                <a:solidFill>
                  <a:schemeClr val="dk1"/>
                </a:solidFill>
                <a:latin typeface="Arial"/>
                <a:ea typeface="Arial"/>
                <a:cs typeface="Arial"/>
                <a:sym typeface="Arial"/>
              </a:rPr>
              <a:t> </a:t>
            </a:r>
            <a:r>
              <a:rPr lang="en-US" sz="1800" b="0" i="0" u="sng" strike="noStrike" cap="none" dirty="0">
                <a:solidFill>
                  <a:schemeClr val="dk1"/>
                </a:solidFill>
                <a:latin typeface="Arial"/>
                <a:ea typeface="Arial"/>
                <a:cs typeface="Arial"/>
                <a:sym typeface="Arial"/>
                <a:hlinkClick r:id="rId7">
                  <a:extLst>
                    <a:ext uri="{A12FA001-AC4F-418D-AE19-62706E023703}">
                      <ahyp:hlinkClr xmlns:ahyp="http://schemas.microsoft.com/office/drawing/2018/hyperlinkcolor" val="tx"/>
                    </a:ext>
                  </a:extLst>
                </a:hlinkClick>
              </a:rPr>
              <a:t>https://doi.org/10.1016/j.socscimed.2020.113363</a:t>
            </a:r>
            <a:r>
              <a:rPr lang="en-US" sz="1800" b="0" i="0" u="sng" strike="noStrike" cap="none" dirty="0">
                <a:solidFill>
                  <a:schemeClr val="dk1"/>
                </a:solidFill>
                <a:latin typeface="Arial"/>
                <a:ea typeface="Arial"/>
                <a:cs typeface="Arial"/>
                <a:sym typeface="Arial"/>
              </a:rPr>
              <a:t> </a:t>
            </a:r>
            <a:endParaRPr sz="1800" b="0" i="0" u="none" strike="noStrike" cap="none" dirty="0">
              <a:solidFill>
                <a:schemeClr val="dk1"/>
              </a:solidFill>
              <a:latin typeface="Arial"/>
              <a:ea typeface="Arial"/>
              <a:cs typeface="Arial"/>
              <a:sym typeface="Arial"/>
            </a:endParaRP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a:solidFill>
                  <a:schemeClr val="dk1"/>
                </a:solidFill>
                <a:latin typeface="Arial"/>
                <a:ea typeface="Arial"/>
                <a:cs typeface="Arial"/>
                <a:sym typeface="Arial"/>
              </a:rPr>
              <a:t>Holding, E., Thompson, J., Foster, A. and Haywood, A., (2020). ‘Connecting communities: A qualitative investigation of the challenges in delivering a national social prescribing service to reduce loneliness.’ </a:t>
            </a:r>
            <a:r>
              <a:rPr lang="en-US" sz="1800" b="0" i="1" u="none" strike="noStrike" cap="none" dirty="0">
                <a:solidFill>
                  <a:schemeClr val="dk1"/>
                </a:solidFill>
                <a:latin typeface="Arial"/>
                <a:ea typeface="Arial"/>
                <a:cs typeface="Arial"/>
                <a:sym typeface="Arial"/>
              </a:rPr>
              <a:t>Health &amp; Social </a:t>
            </a:r>
            <a:r>
              <a:rPr lang="en-US" sz="1800" i="1" dirty="0">
                <a:solidFill>
                  <a:schemeClr val="dk1"/>
                </a:solidFill>
              </a:rPr>
              <a:t>C</a:t>
            </a:r>
            <a:r>
              <a:rPr lang="en-US" sz="1800" b="0" i="1" u="none" strike="noStrike" cap="none" dirty="0">
                <a:solidFill>
                  <a:schemeClr val="dk1"/>
                </a:solidFill>
                <a:latin typeface="Arial"/>
                <a:ea typeface="Arial"/>
                <a:cs typeface="Arial"/>
                <a:sym typeface="Arial"/>
              </a:rPr>
              <a:t>are in the Community</a:t>
            </a:r>
            <a:r>
              <a:rPr lang="en-US" sz="1800" b="0" i="0" u="none" strike="noStrike" cap="none" dirty="0">
                <a:solidFill>
                  <a:schemeClr val="dk1"/>
                </a:solidFill>
                <a:latin typeface="Arial"/>
                <a:ea typeface="Arial"/>
                <a:cs typeface="Arial"/>
                <a:sym typeface="Arial"/>
              </a:rPr>
              <a:t>, </a:t>
            </a:r>
            <a:r>
              <a:rPr lang="en-US" sz="1800" b="0" i="1" u="none" strike="noStrike" cap="none" dirty="0">
                <a:solidFill>
                  <a:schemeClr val="dk1"/>
                </a:solidFill>
                <a:latin typeface="Arial"/>
                <a:ea typeface="Arial"/>
                <a:cs typeface="Arial"/>
                <a:sym typeface="Arial"/>
              </a:rPr>
              <a:t>28</a:t>
            </a:r>
            <a:r>
              <a:rPr lang="en-US" sz="1800" b="0" i="0" u="none" strike="noStrike" cap="none" dirty="0">
                <a:solidFill>
                  <a:schemeClr val="dk1"/>
                </a:solidFill>
                <a:latin typeface="Arial"/>
                <a:ea typeface="Arial"/>
                <a:cs typeface="Arial"/>
                <a:sym typeface="Arial"/>
              </a:rPr>
              <a:t>(5), pp.1535-1543. </a:t>
            </a:r>
            <a:r>
              <a:rPr lang="en-US" sz="1800" dirty="0">
                <a:solidFill>
                  <a:schemeClr val="dk1"/>
                </a:solidFill>
              </a:rPr>
              <a:t>Available at</a:t>
            </a:r>
            <a:r>
              <a:rPr lang="en-US" sz="1800" b="0" i="0" u="none" strike="noStrike" cap="none" dirty="0">
                <a:solidFill>
                  <a:schemeClr val="dk1"/>
                </a:solidFill>
                <a:latin typeface="Arial"/>
                <a:ea typeface="Arial"/>
                <a:cs typeface="Arial"/>
                <a:sym typeface="Arial"/>
              </a:rPr>
              <a:t>: </a:t>
            </a:r>
            <a:r>
              <a:rPr lang="en-US" sz="1800" b="0" i="0" u="sng" strike="noStrike" cap="none" dirty="0">
                <a:solidFill>
                  <a:schemeClr val="dk1"/>
                </a:solidFill>
                <a:latin typeface="Arial"/>
                <a:ea typeface="Arial"/>
                <a:cs typeface="Arial"/>
                <a:sym typeface="Arial"/>
                <a:hlinkClick r:id="rId8">
                  <a:extLst>
                    <a:ext uri="{A12FA001-AC4F-418D-AE19-62706E023703}">
                      <ahyp:hlinkClr xmlns:ahyp="http://schemas.microsoft.com/office/drawing/2018/hyperlinkcolor" val="tx"/>
                    </a:ext>
                  </a:extLst>
                </a:hlinkClick>
              </a:rPr>
              <a:t>https://doi.org/10.1111/hsc.12976</a:t>
            </a:r>
            <a:r>
              <a:rPr lang="en-US" sz="1800" b="0" i="0" u="sng" strike="noStrike" cap="none" dirty="0">
                <a:solidFill>
                  <a:schemeClr val="dk1"/>
                </a:solidFill>
                <a:latin typeface="Arial"/>
                <a:ea typeface="Arial"/>
                <a:cs typeface="Arial"/>
                <a:sym typeface="Arial"/>
              </a:rPr>
              <a:t> </a:t>
            </a:r>
            <a:endParaRPr sz="1800" b="0" i="0" u="none" strike="noStrike" cap="none" dirty="0">
              <a:solidFill>
                <a:schemeClr val="dk1"/>
              </a:solidFill>
              <a:latin typeface="Arial"/>
              <a:ea typeface="Arial"/>
              <a:cs typeface="Arial"/>
              <a:sym typeface="Arial"/>
            </a:endParaRP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a:solidFill>
                  <a:schemeClr val="dk1"/>
                </a:solidFill>
                <a:latin typeface="Arial"/>
                <a:ea typeface="Arial"/>
                <a:cs typeface="Arial"/>
                <a:sym typeface="Arial"/>
              </a:rPr>
              <a:t>Huda, A.S., 2021. ‘The medical model and its application in mental health.’ </a:t>
            </a:r>
            <a:r>
              <a:rPr lang="en-US" sz="1800" b="0" i="1" u="none" strike="noStrike" cap="none" dirty="0">
                <a:solidFill>
                  <a:schemeClr val="dk1"/>
                </a:solidFill>
                <a:latin typeface="Arial"/>
                <a:ea typeface="Arial"/>
                <a:cs typeface="Arial"/>
                <a:sym typeface="Arial"/>
              </a:rPr>
              <a:t>International Review of Psychiatry</a:t>
            </a:r>
            <a:r>
              <a:rPr lang="en-US" sz="1800" b="0" i="0" u="none" strike="noStrike" cap="none" dirty="0">
                <a:solidFill>
                  <a:schemeClr val="dk1"/>
                </a:solidFill>
                <a:latin typeface="Arial"/>
                <a:ea typeface="Arial"/>
                <a:cs typeface="Arial"/>
                <a:sym typeface="Arial"/>
              </a:rPr>
              <a:t>, </a:t>
            </a:r>
            <a:r>
              <a:rPr lang="en-US" sz="1800" b="0" i="1" u="none" strike="noStrike" cap="none" dirty="0">
                <a:solidFill>
                  <a:schemeClr val="dk1"/>
                </a:solidFill>
                <a:latin typeface="Arial"/>
                <a:ea typeface="Arial"/>
                <a:cs typeface="Arial"/>
                <a:sym typeface="Arial"/>
              </a:rPr>
              <a:t>33</a:t>
            </a:r>
            <a:r>
              <a:rPr lang="en-US" sz="1800" b="0" i="0" u="none" strike="noStrike" cap="none" dirty="0">
                <a:solidFill>
                  <a:schemeClr val="dk1"/>
                </a:solidFill>
                <a:latin typeface="Arial"/>
                <a:ea typeface="Arial"/>
                <a:cs typeface="Arial"/>
                <a:sym typeface="Arial"/>
              </a:rPr>
              <a:t>(5), pp.463-470. </a:t>
            </a:r>
            <a:r>
              <a:rPr lang="en-US" sz="1800" dirty="0">
                <a:solidFill>
                  <a:schemeClr val="dk1"/>
                </a:solidFill>
              </a:rPr>
              <a:t>Available at</a:t>
            </a:r>
            <a:r>
              <a:rPr lang="en-US" sz="1800" b="0" i="0" u="none" strike="noStrike" cap="none" dirty="0">
                <a:solidFill>
                  <a:schemeClr val="dk1"/>
                </a:solidFill>
                <a:latin typeface="Arial"/>
                <a:ea typeface="Arial"/>
                <a:cs typeface="Arial"/>
                <a:sym typeface="Arial"/>
              </a:rPr>
              <a:t>: </a:t>
            </a:r>
            <a:r>
              <a:rPr lang="en-US" sz="1800" b="0" i="0" u="sng" strike="noStrike" cap="none" dirty="0">
                <a:solidFill>
                  <a:schemeClr val="dk1"/>
                </a:solidFill>
                <a:latin typeface="Arial"/>
                <a:ea typeface="Arial"/>
                <a:cs typeface="Arial"/>
                <a:sym typeface="Arial"/>
                <a:hlinkClick r:id="rId9">
                  <a:extLst>
                    <a:ext uri="{A12FA001-AC4F-418D-AE19-62706E023703}">
                      <ahyp:hlinkClr xmlns:ahyp="http://schemas.microsoft.com/office/drawing/2018/hyperlinkcolor" val="tx"/>
                    </a:ext>
                  </a:extLst>
                </a:hlinkClick>
              </a:rPr>
              <a:t>https://doi.org/10.1080/09540261.2020.1845125</a:t>
            </a:r>
            <a:r>
              <a:rPr lang="en-US" sz="1800" b="0" i="0" u="sng" strike="noStrike" cap="none" dirty="0">
                <a:solidFill>
                  <a:schemeClr val="dk1"/>
                </a:solidFill>
                <a:latin typeface="Arial"/>
                <a:ea typeface="Arial"/>
                <a:cs typeface="Arial"/>
                <a:sym typeface="Arial"/>
              </a:rPr>
              <a:t> </a:t>
            </a: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a:solidFill>
                  <a:schemeClr val="dk1"/>
                </a:solidFill>
                <a:latin typeface="Arial"/>
                <a:ea typeface="Arial"/>
                <a:cs typeface="Arial"/>
                <a:sym typeface="Arial"/>
              </a:rPr>
              <a:t>Hussain, M. et al. (2025) ‘From Vulnerability to Strength: Transforming Health Systems for Climate Resilience: From Vulnerability to Strength: Transforming Health Systems for Climate Resilience</a:t>
            </a:r>
            <a:r>
              <a:rPr lang="en-US" sz="1800" dirty="0">
                <a:solidFill>
                  <a:schemeClr val="dk1"/>
                </a:solidFill>
              </a:rPr>
              <a:t>’,</a:t>
            </a:r>
            <a:r>
              <a:rPr lang="en-US" sz="1800" b="0" i="0" u="none" strike="noStrike" cap="none" dirty="0">
                <a:solidFill>
                  <a:schemeClr val="dk1"/>
                </a:solidFill>
                <a:latin typeface="Arial"/>
                <a:ea typeface="Arial"/>
                <a:cs typeface="Arial"/>
                <a:sym typeface="Arial"/>
              </a:rPr>
              <a:t> </a:t>
            </a:r>
            <a:r>
              <a:rPr lang="en-US" sz="1800" b="0" i="1" u="none" strike="noStrike" cap="none" dirty="0">
                <a:solidFill>
                  <a:schemeClr val="dk1"/>
                </a:solidFill>
                <a:latin typeface="Arial"/>
                <a:ea typeface="Arial"/>
                <a:cs typeface="Arial"/>
                <a:sym typeface="Arial"/>
              </a:rPr>
              <a:t>Journal of Urban Health</a:t>
            </a:r>
            <a:r>
              <a:rPr lang="en-US" sz="1800" b="0" i="0" u="none" strike="noStrike" cap="none" dirty="0">
                <a:solidFill>
                  <a:schemeClr val="dk1"/>
                </a:solidFill>
                <a:latin typeface="Arial"/>
                <a:ea typeface="Arial"/>
                <a:cs typeface="Arial"/>
                <a:sym typeface="Arial"/>
              </a:rPr>
              <a:t>, 102(3), pp. 680–691. Available at: </a:t>
            </a:r>
            <a:r>
              <a:rPr lang="en-US" sz="1800" b="0" i="0" u="none" strike="noStrike" cap="none" dirty="0">
                <a:solidFill>
                  <a:schemeClr val="dk1"/>
                </a:solidFill>
                <a:latin typeface="Arial"/>
                <a:ea typeface="Arial"/>
                <a:cs typeface="Arial"/>
                <a:sym typeface="Arial"/>
                <a:hlinkClick r:id="rId10"/>
              </a:rPr>
              <a:t>https://doi.org/10.1007/s11524-025-00972-1</a:t>
            </a:r>
            <a:r>
              <a:rPr lang="en-US" sz="1800" b="0" i="0" u="none" strike="noStrike" cap="none" dirty="0">
                <a:solidFill>
                  <a:schemeClr val="dk1"/>
                </a:solidFill>
                <a:latin typeface="Arial"/>
                <a:ea typeface="Arial"/>
                <a:cs typeface="Arial"/>
                <a:sym typeface="Arial"/>
              </a:rPr>
              <a:t> </a:t>
            </a:r>
            <a:endParaRPr sz="1800" b="0" i="0" u="none" strike="noStrike" cap="none" dirty="0">
              <a:solidFill>
                <a:schemeClr val="dk1"/>
              </a:solidFill>
              <a:latin typeface="Arial"/>
              <a:ea typeface="Arial"/>
              <a:cs typeface="Arial"/>
              <a:sym typeface="Arial"/>
            </a:endParaRP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a:solidFill>
                  <a:schemeClr val="dk1"/>
                </a:solidFill>
                <a:latin typeface="Arial"/>
                <a:ea typeface="Arial"/>
                <a:cs typeface="Arial"/>
                <a:sym typeface="Arial"/>
              </a:rPr>
              <a:t>‌Kshatriya, M., Syal, R., Als, D., Muralidharan, O., </a:t>
            </a:r>
            <a:r>
              <a:rPr lang="en-US" sz="1800" b="0" i="0" u="none" strike="noStrike" cap="none" dirty="0" err="1">
                <a:solidFill>
                  <a:schemeClr val="dk1"/>
                </a:solidFill>
                <a:latin typeface="Arial"/>
                <a:ea typeface="Arial"/>
                <a:cs typeface="Arial"/>
                <a:sym typeface="Arial"/>
              </a:rPr>
              <a:t>Akindole</a:t>
            </a:r>
            <a:r>
              <a:rPr lang="en-US" sz="1800" b="0" i="0" u="none" strike="noStrike" cap="none" dirty="0">
                <a:solidFill>
                  <a:schemeClr val="dk1"/>
                </a:solidFill>
                <a:latin typeface="Arial"/>
                <a:ea typeface="Arial"/>
                <a:cs typeface="Arial"/>
                <a:sym typeface="Arial"/>
              </a:rPr>
              <a:t>, B., Padhani, Z.A., Das, J. and Bhutta, Z.A., (2026). ‘Implementation of health and health-related sustainable development goals: progress, challenges and opportunities—a systematic literature review update.’ </a:t>
            </a:r>
            <a:r>
              <a:rPr lang="en-US" sz="1800" b="0" i="1" u="none" strike="noStrike" cap="none" dirty="0">
                <a:solidFill>
                  <a:schemeClr val="dk1"/>
                </a:solidFill>
                <a:latin typeface="Arial"/>
                <a:ea typeface="Arial"/>
                <a:cs typeface="Arial"/>
                <a:sym typeface="Arial"/>
              </a:rPr>
              <a:t>BMJ Global Health</a:t>
            </a:r>
            <a:r>
              <a:rPr lang="en-US" sz="1800" b="0" i="0" u="none" strike="noStrike" cap="none" dirty="0">
                <a:solidFill>
                  <a:schemeClr val="dk1"/>
                </a:solidFill>
                <a:latin typeface="Arial"/>
                <a:ea typeface="Arial"/>
                <a:cs typeface="Arial"/>
                <a:sym typeface="Arial"/>
              </a:rPr>
              <a:t>, 11(2), p.e021623. Available at: </a:t>
            </a:r>
            <a:r>
              <a:rPr lang="en-US" sz="1800" b="0" i="0" u="sng" strike="noStrike" cap="none" dirty="0">
                <a:solidFill>
                  <a:schemeClr val="dk1"/>
                </a:solidFill>
                <a:latin typeface="Arial"/>
                <a:ea typeface="Arial"/>
                <a:cs typeface="Arial"/>
                <a:sym typeface="Arial"/>
                <a:hlinkClick r:id="rId11">
                  <a:extLst>
                    <a:ext uri="{A12FA001-AC4F-418D-AE19-62706E023703}">
                      <ahyp:hlinkClr xmlns:ahyp="http://schemas.microsoft.com/office/drawing/2018/hyperlinkcolor" val="tx"/>
                    </a:ext>
                  </a:extLst>
                </a:hlinkClick>
              </a:rPr>
              <a:t>https://doi.org/10.1136/bmjgh-2025-021623</a:t>
            </a:r>
            <a:r>
              <a:rPr lang="en-US" sz="1800" b="0" i="0" u="sng" strike="noStrike" cap="none" dirty="0">
                <a:solidFill>
                  <a:schemeClr val="dk1"/>
                </a:solidFill>
                <a:latin typeface="Arial"/>
                <a:ea typeface="Arial"/>
                <a:cs typeface="Arial"/>
                <a:sym typeface="Arial"/>
              </a:rPr>
              <a:t> </a:t>
            </a:r>
            <a:endParaRPr sz="1800" b="0" i="0" u="none" strike="noStrike" cap="none" dirty="0">
              <a:solidFill>
                <a:schemeClr val="dk1"/>
              </a:solidFill>
              <a:latin typeface="Arial"/>
              <a:ea typeface="Arial"/>
              <a:cs typeface="Arial"/>
              <a:sym typeface="Arial"/>
            </a:endParaRP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a:solidFill>
                  <a:schemeClr val="dk1"/>
                </a:solidFill>
                <a:latin typeface="Arial"/>
                <a:ea typeface="Arial"/>
                <a:cs typeface="Arial"/>
                <a:sym typeface="Arial"/>
              </a:rPr>
              <a:t>Kumar, S. and Preetha, G., (2012). ‘Health promotion: An effective tool for global health.’ </a:t>
            </a:r>
            <a:r>
              <a:rPr lang="en-US" sz="1800" b="0" i="1" u="none" strike="noStrike" cap="none" dirty="0">
                <a:solidFill>
                  <a:schemeClr val="dk1"/>
                </a:solidFill>
                <a:latin typeface="Arial"/>
                <a:ea typeface="Arial"/>
                <a:cs typeface="Arial"/>
                <a:sym typeface="Arial"/>
              </a:rPr>
              <a:t>Indian Journal of Community Medicine</a:t>
            </a:r>
            <a:r>
              <a:rPr lang="en-US" sz="1800" b="0" i="0" u="none" strike="noStrike" cap="none" dirty="0">
                <a:solidFill>
                  <a:schemeClr val="dk1"/>
                </a:solidFill>
                <a:latin typeface="Arial"/>
                <a:ea typeface="Arial"/>
                <a:cs typeface="Arial"/>
                <a:sym typeface="Arial"/>
              </a:rPr>
              <a:t>, 37(1), p.5</a:t>
            </a:r>
            <a:r>
              <a:rPr lang="en-US" sz="1800" dirty="0">
                <a:solidFill>
                  <a:schemeClr val="dk1"/>
                </a:solidFill>
              </a:rPr>
              <a:t> Available at: </a:t>
            </a:r>
            <a:r>
              <a:rPr lang="en-US" sz="1800" b="0" i="0" u="sng" strike="noStrike" cap="none" dirty="0">
                <a:solidFill>
                  <a:schemeClr val="dk1"/>
                </a:solidFill>
                <a:latin typeface="Arial"/>
                <a:ea typeface="Arial"/>
                <a:cs typeface="Arial"/>
                <a:sym typeface="Arial"/>
                <a:hlinkClick r:id="rId12">
                  <a:extLst>
                    <a:ext uri="{A12FA001-AC4F-418D-AE19-62706E023703}">
                      <ahyp:hlinkClr xmlns:ahyp="http://schemas.microsoft.com/office/drawing/2018/hyperlinkcolor" val="tx"/>
                    </a:ext>
                  </a:extLst>
                </a:hlinkClick>
              </a:rPr>
              <a:t>https://doi.org/10.4103/0970-0218.94009</a:t>
            </a:r>
            <a:r>
              <a:rPr lang="en-US" sz="1800" b="0" i="0" u="sng" strike="noStrike" cap="none" dirty="0">
                <a:solidFill>
                  <a:schemeClr val="dk1"/>
                </a:solidFill>
                <a:latin typeface="Arial"/>
                <a:ea typeface="Arial"/>
                <a:cs typeface="Arial"/>
                <a:sym typeface="Arial"/>
              </a:rPr>
              <a:t> </a:t>
            </a:r>
            <a:r>
              <a:rPr lang="en-US" sz="1800" dirty="0">
                <a:solidFill>
                  <a:schemeClr val="dk1"/>
                </a:solidFill>
              </a:rPr>
              <a:t> </a:t>
            </a:r>
            <a:r>
              <a:rPr lang="en-US" sz="1800" b="0" i="0" u="none" strike="noStrike" cap="none" dirty="0">
                <a:solidFill>
                  <a:schemeClr val="dk1"/>
                </a:solidFill>
                <a:latin typeface="Arial"/>
                <a:ea typeface="Arial"/>
                <a:cs typeface="Arial"/>
                <a:sym typeface="Arial"/>
              </a:rPr>
              <a:t> </a:t>
            </a:r>
            <a:endParaRPr sz="1800" b="0" i="0" u="none" strike="noStrike" cap="none" dirty="0">
              <a:solidFill>
                <a:schemeClr val="dk1"/>
              </a:solidFill>
              <a:latin typeface="Arial"/>
              <a:ea typeface="Arial"/>
              <a:cs typeface="Arial"/>
              <a:sym typeface="Arial"/>
            </a:endParaRP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err="1">
                <a:solidFill>
                  <a:schemeClr val="dk1"/>
                </a:solidFill>
                <a:latin typeface="Arial"/>
                <a:ea typeface="Arial"/>
                <a:cs typeface="Arial"/>
                <a:sym typeface="Arial"/>
              </a:rPr>
              <a:t>Martela</a:t>
            </a:r>
            <a:r>
              <a:rPr lang="en-US" sz="1800" b="0" i="0" u="none" strike="noStrike" cap="none" dirty="0">
                <a:solidFill>
                  <a:schemeClr val="dk1"/>
                </a:solidFill>
                <a:latin typeface="Arial"/>
                <a:ea typeface="Arial"/>
                <a:cs typeface="Arial"/>
                <a:sym typeface="Arial"/>
              </a:rPr>
              <a:t>, F. and Sheldon, K.M., (2019). ‘Clarifying the concept of well-being: Psychological need satisfaction as the common core connecting eudaimonic and subjective well-being.’ </a:t>
            </a:r>
            <a:r>
              <a:rPr lang="en-US" sz="1800" b="0" i="1" u="none" strike="noStrike" cap="none" dirty="0">
                <a:solidFill>
                  <a:schemeClr val="dk1"/>
                </a:solidFill>
                <a:latin typeface="Arial"/>
                <a:ea typeface="Arial"/>
                <a:cs typeface="Arial"/>
                <a:sym typeface="Arial"/>
              </a:rPr>
              <a:t>Review of General Psychology</a:t>
            </a:r>
            <a:r>
              <a:rPr lang="en-US" sz="1800" b="0" i="0" u="none" strike="noStrike" cap="none" dirty="0">
                <a:solidFill>
                  <a:schemeClr val="dk1"/>
                </a:solidFill>
                <a:latin typeface="Arial"/>
                <a:ea typeface="Arial"/>
                <a:cs typeface="Arial"/>
                <a:sym typeface="Arial"/>
              </a:rPr>
              <a:t>, </a:t>
            </a:r>
            <a:r>
              <a:rPr lang="en-US" sz="1800" b="0" i="1" u="none" strike="noStrike" cap="none" dirty="0">
                <a:solidFill>
                  <a:schemeClr val="dk1"/>
                </a:solidFill>
                <a:latin typeface="Arial"/>
                <a:ea typeface="Arial"/>
                <a:cs typeface="Arial"/>
                <a:sym typeface="Arial"/>
              </a:rPr>
              <a:t>23</a:t>
            </a:r>
            <a:r>
              <a:rPr lang="en-US" sz="1800" b="0" i="0" u="none" strike="noStrike" cap="none" dirty="0">
                <a:solidFill>
                  <a:schemeClr val="dk1"/>
                </a:solidFill>
                <a:latin typeface="Arial"/>
                <a:ea typeface="Arial"/>
                <a:cs typeface="Arial"/>
                <a:sym typeface="Arial"/>
              </a:rPr>
              <a:t>(4), pp.458-474. Available at: </a:t>
            </a:r>
            <a:r>
              <a:rPr lang="en-US" sz="1800" b="0" i="0" u="sng" strike="noStrike" cap="none" dirty="0">
                <a:solidFill>
                  <a:schemeClr val="dk1"/>
                </a:solidFill>
                <a:latin typeface="Arial"/>
                <a:ea typeface="Arial"/>
                <a:cs typeface="Arial"/>
                <a:sym typeface="Arial"/>
                <a:hlinkClick r:id="rId13">
                  <a:extLst>
                    <a:ext uri="{A12FA001-AC4F-418D-AE19-62706E023703}">
                      <ahyp:hlinkClr xmlns:ahyp="http://schemas.microsoft.com/office/drawing/2018/hyperlinkcolor" val="tx"/>
                    </a:ext>
                  </a:extLst>
                </a:hlinkClick>
              </a:rPr>
              <a:t>https://doi.org/10.1177/1089268019880886</a:t>
            </a:r>
            <a:r>
              <a:rPr lang="en-US" sz="1800" dirty="0">
                <a:solidFill>
                  <a:schemeClr val="dk1"/>
                </a:solidFill>
              </a:rPr>
              <a:t> </a:t>
            </a:r>
            <a:endParaRPr sz="1800" b="0" i="0" u="none" strike="noStrike" cap="none" dirty="0">
              <a:solidFill>
                <a:schemeClr val="dk1"/>
              </a:solidFill>
              <a:latin typeface="Arial"/>
              <a:ea typeface="Arial"/>
              <a:cs typeface="Arial"/>
              <a:sym typeface="Arial"/>
            </a:endParaRP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a:solidFill>
                  <a:schemeClr val="dk1"/>
                </a:solidFill>
                <a:latin typeface="Arial"/>
                <a:ea typeface="Arial"/>
                <a:cs typeface="Arial"/>
                <a:sym typeface="Arial"/>
              </a:rPr>
              <a:t>Mental Health Foundation. (2026). </a:t>
            </a:r>
            <a:r>
              <a:rPr lang="en-US" sz="1800" b="0" i="1" u="none" strike="noStrike" cap="none" dirty="0">
                <a:solidFill>
                  <a:schemeClr val="dk1"/>
                </a:solidFill>
                <a:latin typeface="Arial"/>
                <a:ea typeface="Arial"/>
                <a:cs typeface="Arial"/>
                <a:sym typeface="Arial"/>
              </a:rPr>
              <a:t>Investment into mental health research: statistics</a:t>
            </a:r>
            <a:r>
              <a:rPr lang="en-US" sz="1800" b="0" i="0" u="none" strike="noStrike" cap="none" dirty="0">
                <a:solidFill>
                  <a:schemeClr val="dk1"/>
                </a:solidFill>
                <a:latin typeface="Arial"/>
                <a:ea typeface="Arial"/>
                <a:cs typeface="Arial"/>
                <a:sym typeface="Arial"/>
              </a:rPr>
              <a:t>. Available at: </a:t>
            </a:r>
            <a:r>
              <a:rPr lang="en-US" sz="1800" b="0" i="0" u="sng" strike="noStrike" cap="none" dirty="0">
                <a:solidFill>
                  <a:schemeClr val="dk1"/>
                </a:solidFill>
                <a:latin typeface="Arial"/>
                <a:ea typeface="Arial"/>
                <a:cs typeface="Arial"/>
                <a:sym typeface="Arial"/>
                <a:hlinkClick r:id="rId14">
                  <a:extLst>
                    <a:ext uri="{A12FA001-AC4F-418D-AE19-62706E023703}">
                      <ahyp:hlinkClr xmlns:ahyp="http://schemas.microsoft.com/office/drawing/2018/hyperlinkcolor" val="tx"/>
                    </a:ext>
                  </a:extLst>
                </a:hlinkClick>
              </a:rPr>
              <a:t>https://www.mentalhealth.org.uk/explore-mental-health/mental-health-statistics/investment-mental-health-research-statistics</a:t>
            </a:r>
            <a:r>
              <a:rPr lang="en-US" sz="1800" b="0" i="0" u="sng" strike="noStrike" cap="none" dirty="0">
                <a:solidFill>
                  <a:schemeClr val="dk1"/>
                </a:solidFill>
                <a:latin typeface="Arial"/>
                <a:ea typeface="Arial"/>
                <a:cs typeface="Arial"/>
                <a:sym typeface="Arial"/>
              </a:rPr>
              <a:t> </a:t>
            </a:r>
            <a:r>
              <a:rPr lang="en-US" sz="1800" b="0" i="0" u="none" strike="noStrike" cap="none" dirty="0">
                <a:solidFill>
                  <a:schemeClr val="dk1"/>
                </a:solidFill>
                <a:latin typeface="Arial"/>
                <a:ea typeface="Arial"/>
                <a:cs typeface="Arial"/>
                <a:sym typeface="Arial"/>
              </a:rPr>
              <a:t> (Accessed: 28 February 2026).</a:t>
            </a:r>
            <a:endParaRPr sz="1800" b="0" i="0" u="none" strike="noStrike" cap="none" dirty="0">
              <a:solidFill>
                <a:schemeClr val="dk1"/>
              </a:solidFill>
              <a:latin typeface="Arial"/>
              <a:ea typeface="Arial"/>
              <a:cs typeface="Arial"/>
              <a:sym typeface="Arial"/>
            </a:endParaRP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a:solidFill>
                  <a:schemeClr val="dk1"/>
                </a:solidFill>
                <a:latin typeface="Arial"/>
                <a:ea typeface="Arial"/>
                <a:cs typeface="Arial"/>
                <a:sym typeface="Arial"/>
              </a:rPr>
              <a:t>Miller, R., Glasby, J. and Dickinson, H., (2021). ‘Integrated health and social care in England: ten years on.’ </a:t>
            </a:r>
            <a:r>
              <a:rPr lang="en-US" sz="1800" b="0" i="1" u="none" strike="noStrike" cap="none" dirty="0">
                <a:solidFill>
                  <a:schemeClr val="dk1"/>
                </a:solidFill>
                <a:latin typeface="Arial"/>
                <a:ea typeface="Arial"/>
                <a:cs typeface="Arial"/>
                <a:sym typeface="Arial"/>
              </a:rPr>
              <a:t>International Journal of Integrated </a:t>
            </a:r>
            <a:r>
              <a:rPr lang="en-US" sz="1800" i="1" dirty="0">
                <a:solidFill>
                  <a:schemeClr val="dk1"/>
                </a:solidFill>
              </a:rPr>
              <a:t>C</a:t>
            </a:r>
            <a:r>
              <a:rPr lang="en-US" sz="1800" b="0" i="1" u="none" strike="noStrike" cap="none" dirty="0">
                <a:solidFill>
                  <a:schemeClr val="dk1"/>
                </a:solidFill>
                <a:latin typeface="Arial"/>
                <a:ea typeface="Arial"/>
                <a:cs typeface="Arial"/>
                <a:sym typeface="Arial"/>
              </a:rPr>
              <a:t>are</a:t>
            </a:r>
            <a:r>
              <a:rPr lang="en-US" sz="1800" b="0" i="0" u="none" strike="noStrike" cap="none" dirty="0">
                <a:solidFill>
                  <a:schemeClr val="dk1"/>
                </a:solidFill>
                <a:latin typeface="Arial"/>
                <a:ea typeface="Arial"/>
                <a:cs typeface="Arial"/>
                <a:sym typeface="Arial"/>
              </a:rPr>
              <a:t>, </a:t>
            </a:r>
            <a:r>
              <a:rPr lang="en-US" sz="1800" b="0" i="1" u="none" strike="noStrike" cap="none" dirty="0">
                <a:solidFill>
                  <a:schemeClr val="dk1"/>
                </a:solidFill>
                <a:latin typeface="Arial"/>
                <a:ea typeface="Arial"/>
                <a:cs typeface="Arial"/>
                <a:sym typeface="Arial"/>
              </a:rPr>
              <a:t>21</a:t>
            </a:r>
            <a:r>
              <a:rPr lang="en-US" sz="1800" b="0" i="0" u="none" strike="noStrike" cap="none" dirty="0">
                <a:solidFill>
                  <a:schemeClr val="dk1"/>
                </a:solidFill>
                <a:latin typeface="Arial"/>
                <a:ea typeface="Arial"/>
                <a:cs typeface="Arial"/>
                <a:sym typeface="Arial"/>
              </a:rPr>
              <a:t>(4), p.6. Available at: </a:t>
            </a:r>
            <a:r>
              <a:rPr lang="en-US" sz="1800" b="0" i="0" u="sng" strike="noStrike" cap="none" dirty="0">
                <a:solidFill>
                  <a:schemeClr val="dk1"/>
                </a:solidFill>
                <a:latin typeface="Arial"/>
                <a:ea typeface="Arial"/>
                <a:cs typeface="Arial"/>
                <a:sym typeface="Arial"/>
                <a:hlinkClick r:id="rId15">
                  <a:extLst>
                    <a:ext uri="{A12FA001-AC4F-418D-AE19-62706E023703}">
                      <ahyp:hlinkClr xmlns:ahyp="http://schemas.microsoft.com/office/drawing/2018/hyperlinkcolor" val="tx"/>
                    </a:ext>
                  </a:extLst>
                </a:hlinkClick>
              </a:rPr>
              <a:t>https://pmc.ncbi.nlm.nih.gov/articles/PMC8555479/</a:t>
            </a:r>
            <a:r>
              <a:rPr lang="en-US" sz="1800" b="0" i="0" u="sng" strike="noStrike" cap="none" dirty="0">
                <a:solidFill>
                  <a:schemeClr val="dk1"/>
                </a:solidFill>
                <a:latin typeface="Arial"/>
                <a:ea typeface="Arial"/>
                <a:cs typeface="Arial"/>
                <a:sym typeface="Arial"/>
              </a:rPr>
              <a:t>  </a:t>
            </a:r>
            <a:endParaRPr sz="1800" b="0" i="0" u="none" strike="noStrike" cap="none" dirty="0">
              <a:solidFill>
                <a:schemeClr val="dk1"/>
              </a:solidFill>
              <a:latin typeface="Arial"/>
              <a:ea typeface="Arial"/>
              <a:cs typeface="Arial"/>
              <a:sym typeface="Arial"/>
            </a:endParaRP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a:solidFill>
                  <a:schemeClr val="dk1"/>
                </a:solidFill>
                <a:latin typeface="Arial"/>
                <a:ea typeface="Arial"/>
                <a:cs typeface="Arial"/>
                <a:sym typeface="Arial"/>
              </a:rPr>
              <a:t>NHS. (2023). </a:t>
            </a:r>
            <a:r>
              <a:rPr lang="en-US" sz="1800" b="0" i="1" u="none" strike="noStrike" cap="none" dirty="0">
                <a:solidFill>
                  <a:schemeClr val="dk1"/>
                </a:solidFill>
                <a:latin typeface="Arial"/>
                <a:ea typeface="Arial"/>
                <a:cs typeface="Arial"/>
                <a:sym typeface="Arial"/>
              </a:rPr>
              <a:t>NHS Health Check</a:t>
            </a:r>
            <a:r>
              <a:rPr lang="en-US" sz="1800" b="0" i="0" u="none" strike="noStrike" cap="none" dirty="0">
                <a:solidFill>
                  <a:schemeClr val="dk1"/>
                </a:solidFill>
                <a:latin typeface="Arial"/>
                <a:ea typeface="Arial"/>
                <a:cs typeface="Arial"/>
                <a:sym typeface="Arial"/>
              </a:rPr>
              <a:t>. nhs.uk. Available at: </a:t>
            </a:r>
            <a:r>
              <a:rPr lang="en-US" sz="1800" b="0" i="0" u="sng" strike="noStrike" cap="none" dirty="0">
                <a:solidFill>
                  <a:schemeClr val="dk1"/>
                </a:solidFill>
                <a:latin typeface="Arial"/>
                <a:ea typeface="Arial"/>
                <a:cs typeface="Arial"/>
                <a:sym typeface="Arial"/>
                <a:hlinkClick r:id="rId16">
                  <a:extLst>
                    <a:ext uri="{A12FA001-AC4F-418D-AE19-62706E023703}">
                      <ahyp:hlinkClr xmlns:ahyp="http://schemas.microsoft.com/office/drawing/2018/hyperlinkcolor" val="tx"/>
                    </a:ext>
                  </a:extLst>
                </a:hlinkClick>
              </a:rPr>
              <a:t>https://www.nhs.uk/tests-and-treatments/nhs-health-check/</a:t>
            </a:r>
            <a:r>
              <a:rPr lang="en-US" sz="1800" b="0" i="0" u="none" strike="noStrike" cap="none" dirty="0">
                <a:solidFill>
                  <a:schemeClr val="dk1"/>
                </a:solidFill>
                <a:latin typeface="Arial"/>
                <a:ea typeface="Arial"/>
                <a:cs typeface="Arial"/>
                <a:sym typeface="Arial"/>
              </a:rPr>
              <a:t> </a:t>
            </a:r>
            <a:r>
              <a:rPr lang="en-US" sz="1800" dirty="0">
                <a:solidFill>
                  <a:schemeClr val="dk1"/>
                </a:solidFill>
              </a:rPr>
              <a:t>(</a:t>
            </a:r>
            <a:r>
              <a:rPr lang="en-US" sz="1800" b="0" i="0" u="none" strike="noStrike" cap="none" dirty="0">
                <a:solidFill>
                  <a:schemeClr val="dk1"/>
                </a:solidFill>
                <a:latin typeface="Arial"/>
                <a:ea typeface="Arial"/>
                <a:cs typeface="Arial"/>
                <a:sym typeface="Arial"/>
              </a:rPr>
              <a:t>Accessed: 28 February 2026).</a:t>
            </a:r>
            <a:endParaRPr sz="1800" b="0" i="0" u="none" strike="noStrike" cap="none" dirty="0">
              <a:solidFill>
                <a:schemeClr val="dk1"/>
              </a:solidFill>
              <a:latin typeface="Arial"/>
              <a:ea typeface="Arial"/>
              <a:cs typeface="Arial"/>
              <a:sym typeface="Arial"/>
            </a:endParaRPr>
          </a:p>
          <a:p>
            <a:pPr marL="457200" marR="0" lvl="0" indent="-304800" algn="just" rtl="0">
              <a:lnSpc>
                <a:spcPct val="115000"/>
              </a:lnSpc>
              <a:spcBef>
                <a:spcPts val="0"/>
              </a:spcBef>
              <a:spcAft>
                <a:spcPts val="0"/>
              </a:spcAft>
              <a:buClr>
                <a:srgbClr val="000000"/>
              </a:buClr>
              <a:buSzPts val="1200"/>
              <a:buFont typeface="Arial"/>
              <a:buChar char="●"/>
            </a:pPr>
            <a:r>
              <a:rPr lang="en-US" sz="1800" b="0" i="0" u="none" strike="noStrike" cap="none" dirty="0">
                <a:solidFill>
                  <a:schemeClr val="dk1"/>
                </a:solidFill>
                <a:latin typeface="Arial"/>
                <a:ea typeface="Arial"/>
                <a:cs typeface="Arial"/>
                <a:sym typeface="Arial"/>
              </a:rPr>
              <a:t>NHS. (2026). </a:t>
            </a:r>
            <a:r>
              <a:rPr lang="en-US" sz="1800" b="0" i="1" u="none" strike="noStrike" cap="none" dirty="0">
                <a:solidFill>
                  <a:schemeClr val="dk1"/>
                </a:solidFill>
                <a:latin typeface="Arial"/>
                <a:ea typeface="Arial"/>
                <a:cs typeface="Arial"/>
                <a:sym typeface="Arial"/>
              </a:rPr>
              <a:t>Care and support you can get for free - Social care and support guide</a:t>
            </a:r>
            <a:r>
              <a:rPr lang="en-US" sz="1800" b="0" i="0" u="none" strike="noStrike" cap="none" dirty="0">
                <a:solidFill>
                  <a:schemeClr val="dk1"/>
                </a:solidFill>
                <a:latin typeface="Arial"/>
                <a:ea typeface="Arial"/>
                <a:cs typeface="Arial"/>
                <a:sym typeface="Arial"/>
              </a:rPr>
              <a:t>. nhs.uk. Available at: </a:t>
            </a:r>
            <a:r>
              <a:rPr lang="en-US" sz="1800" b="0" i="0" u="sng" strike="noStrike" cap="none" dirty="0">
                <a:solidFill>
                  <a:schemeClr val="dk1"/>
                </a:solidFill>
                <a:latin typeface="Arial"/>
                <a:ea typeface="Arial"/>
                <a:cs typeface="Arial"/>
                <a:sym typeface="Arial"/>
                <a:hlinkClick r:id="rId17">
                  <a:extLst>
                    <a:ext uri="{A12FA001-AC4F-418D-AE19-62706E023703}">
                      <ahyp:hlinkClr xmlns:ahyp="http://schemas.microsoft.com/office/drawing/2018/hyperlinkcolor" val="tx"/>
                    </a:ext>
                  </a:extLst>
                </a:hlinkClick>
              </a:rPr>
              <a:t>https://www.nhs.uk/social-care-and-support/care-services-equipment-and-care-homes/care-and-support-you-can-get-for-free/</a:t>
            </a:r>
            <a:r>
              <a:rPr lang="en-US" sz="1800" dirty="0">
                <a:solidFill>
                  <a:schemeClr val="dk1"/>
                </a:solidFill>
              </a:rPr>
              <a:t> (</a:t>
            </a:r>
            <a:r>
              <a:rPr lang="en-US" sz="1800" b="0" i="0" u="none" strike="noStrike" cap="none" dirty="0">
                <a:solidFill>
                  <a:schemeClr val="dk1"/>
                </a:solidFill>
                <a:latin typeface="Arial"/>
                <a:ea typeface="Arial"/>
                <a:cs typeface="Arial"/>
                <a:sym typeface="Arial"/>
              </a:rPr>
              <a:t>Accessed: 24 Feb</a:t>
            </a:r>
            <a:r>
              <a:rPr lang="en-US" sz="1800" dirty="0">
                <a:solidFill>
                  <a:schemeClr val="dk1"/>
                </a:solidFill>
              </a:rPr>
              <a:t>ruary </a:t>
            </a:r>
            <a:r>
              <a:rPr lang="en-US" sz="1800" b="0" i="0" u="none" strike="noStrike" cap="none" dirty="0">
                <a:solidFill>
                  <a:schemeClr val="dk1"/>
                </a:solidFill>
                <a:latin typeface="Arial"/>
                <a:ea typeface="Arial"/>
                <a:cs typeface="Arial"/>
                <a:sym typeface="Arial"/>
              </a:rPr>
              <a:t>2026</a:t>
            </a:r>
            <a:r>
              <a:rPr lang="en-US" sz="1800" dirty="0">
                <a:solidFill>
                  <a:schemeClr val="dk1"/>
                </a:solidFill>
              </a:rPr>
              <a:t>)</a:t>
            </a:r>
            <a:r>
              <a:rPr lang="en-US" sz="1800" b="0" i="0" u="none" strike="noStrike" cap="none" dirty="0">
                <a:solidFill>
                  <a:schemeClr val="dk1"/>
                </a:solidFill>
                <a:latin typeface="Arial"/>
                <a:ea typeface="Arial"/>
                <a:cs typeface="Arial"/>
                <a:sym typeface="Arial"/>
              </a:rPr>
              <a:t>.</a:t>
            </a:r>
            <a:endParaRPr sz="1800" b="0" i="0" u="none" strike="noStrike" cap="none" dirty="0">
              <a:solidFill>
                <a:schemeClr val="dk1"/>
              </a:solidFill>
              <a:latin typeface="Arial"/>
              <a:ea typeface="Arial"/>
              <a:cs typeface="Arial"/>
              <a:sym typeface="Arial"/>
            </a:endParaRPr>
          </a:p>
        </p:txBody>
      </p:sp>
      <p:sp>
        <p:nvSpPr>
          <p:cNvPr id="213" name="Google Shape;213;p10"/>
          <p:cNvSpPr txBox="1"/>
          <p:nvPr/>
        </p:nvSpPr>
        <p:spPr>
          <a:xfrm>
            <a:off x="4356750" y="169425"/>
            <a:ext cx="9574500" cy="1041600"/>
          </a:xfrm>
          <a:prstGeom prst="rect">
            <a:avLst/>
          </a:prstGeom>
          <a:noFill/>
          <a:ln>
            <a:noFill/>
          </a:ln>
        </p:spPr>
        <p:txBody>
          <a:bodyPr spcFirstLastPara="1" wrap="square" lIns="91425" tIns="91425" rIns="91425" bIns="91425" anchor="t" anchorCtr="0">
            <a:noAutofit/>
          </a:bodyPr>
          <a:lstStyle/>
          <a:p>
            <a:pPr marL="0" marR="0" lvl="0" indent="0" algn="ctr" rtl="0">
              <a:lnSpc>
                <a:spcPct val="115000"/>
              </a:lnSpc>
              <a:spcBef>
                <a:spcPts val="1000"/>
              </a:spcBef>
              <a:spcAft>
                <a:spcPts val="0"/>
              </a:spcAft>
              <a:buClr>
                <a:srgbClr val="000000"/>
              </a:buClr>
              <a:buSzPts val="4200"/>
              <a:buFont typeface="Arial"/>
              <a:buNone/>
            </a:pPr>
            <a:r>
              <a:rPr lang="en-US" sz="4200" b="1" i="0" u="none" strike="noStrike" cap="none">
                <a:solidFill>
                  <a:srgbClr val="3498E1"/>
                </a:solidFill>
                <a:latin typeface="Prompt"/>
                <a:ea typeface="Prompt"/>
                <a:cs typeface="Prompt"/>
                <a:sym typeface="Prompt"/>
              </a:rPr>
              <a:t>References</a:t>
            </a:r>
            <a:endParaRPr sz="4200" b="0" i="0" u="none" strike="noStrike" cap="none">
              <a:solidFill>
                <a:srgbClr val="3498E1"/>
              </a:solidFill>
              <a:latin typeface="Prompt"/>
              <a:ea typeface="Prompt"/>
              <a:cs typeface="Prompt"/>
              <a:sym typeface="Prompt"/>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9F4EB"/>
        </a:solidFill>
        <a:effectLst/>
      </p:bgPr>
    </p:bg>
    <p:spTree>
      <p:nvGrpSpPr>
        <p:cNvPr id="1" name="Shape 97"/>
        <p:cNvGrpSpPr/>
        <p:nvPr/>
      </p:nvGrpSpPr>
      <p:grpSpPr>
        <a:xfrm>
          <a:off x="0" y="0"/>
          <a:ext cx="0" cy="0"/>
          <a:chOff x="0" y="0"/>
          <a:chExt cx="0" cy="0"/>
        </a:xfrm>
      </p:grpSpPr>
      <p:sp>
        <p:nvSpPr>
          <p:cNvPr id="98" name="Google Shape;98;p3"/>
          <p:cNvSpPr txBox="1"/>
          <p:nvPr/>
        </p:nvSpPr>
        <p:spPr>
          <a:xfrm>
            <a:off x="1691350" y="271225"/>
            <a:ext cx="16170300" cy="1314000"/>
          </a:xfrm>
          <a:prstGeom prst="rect">
            <a:avLst/>
          </a:prstGeom>
          <a:noFill/>
          <a:ln>
            <a:noFill/>
          </a:ln>
        </p:spPr>
        <p:txBody>
          <a:bodyPr spcFirstLastPara="1" wrap="square" lIns="91425" tIns="91425" rIns="91425" bIns="91425" anchor="t" anchorCtr="0">
            <a:noAutofit/>
          </a:bodyPr>
          <a:lstStyle/>
          <a:p>
            <a:pPr marL="0" marR="0" lvl="0" indent="0" algn="ctr" rtl="0">
              <a:lnSpc>
                <a:spcPct val="115000"/>
              </a:lnSpc>
              <a:spcBef>
                <a:spcPts val="0"/>
              </a:spcBef>
              <a:spcAft>
                <a:spcPts val="0"/>
              </a:spcAft>
              <a:buClr>
                <a:schemeClr val="dk1"/>
              </a:buClr>
              <a:buSzPts val="1100"/>
              <a:buFont typeface="Arial"/>
              <a:buNone/>
            </a:pPr>
            <a:r>
              <a:rPr lang="en-US" sz="5200" b="1" i="0" u="none" strike="noStrike" cap="none" dirty="0">
                <a:solidFill>
                  <a:srgbClr val="3498E1"/>
                </a:solidFill>
                <a:latin typeface="Arial"/>
                <a:ea typeface="Arial"/>
                <a:cs typeface="Arial"/>
                <a:sym typeface="Arial"/>
              </a:rPr>
              <a:t> </a:t>
            </a:r>
            <a:endParaRPr sz="5200" b="0" i="0" u="none" strike="noStrike" cap="none" dirty="0">
              <a:solidFill>
                <a:srgbClr val="3498E1"/>
              </a:solidFill>
              <a:latin typeface="Arial"/>
              <a:ea typeface="Arial"/>
              <a:cs typeface="Arial"/>
              <a:sym typeface="Arial"/>
            </a:endParaRPr>
          </a:p>
        </p:txBody>
      </p:sp>
      <p:sp>
        <p:nvSpPr>
          <p:cNvPr id="99" name="Google Shape;99;p3"/>
          <p:cNvSpPr txBox="1"/>
          <p:nvPr/>
        </p:nvSpPr>
        <p:spPr>
          <a:xfrm>
            <a:off x="7924800" y="3080084"/>
            <a:ext cx="10363199" cy="7206916"/>
          </a:xfrm>
          <a:prstGeom prst="rect">
            <a:avLst/>
          </a:prstGeom>
          <a:noFill/>
          <a:ln>
            <a:noFill/>
          </a:ln>
        </p:spPr>
        <p:txBody>
          <a:bodyPr spcFirstLastPara="1" wrap="square" lIns="91425" tIns="91425" rIns="91425" bIns="91425" anchor="t" anchorCtr="0">
            <a:noAutofit/>
          </a:bodyPr>
          <a:lstStyle/>
          <a:p>
            <a:pPr marL="457200" marR="0" lvl="0" indent="-368300" algn="just" rtl="0">
              <a:lnSpc>
                <a:spcPct val="150000"/>
              </a:lnSpc>
              <a:spcBef>
                <a:spcPts val="0"/>
              </a:spcBef>
              <a:spcAft>
                <a:spcPts val="0"/>
              </a:spcAft>
              <a:buClr>
                <a:srgbClr val="562634"/>
              </a:buClr>
              <a:buSzPts val="2200"/>
              <a:buFont typeface="Arial"/>
              <a:buChar char="●"/>
            </a:pPr>
            <a:endParaRPr sz="2200" b="0" i="0" u="none" strike="noStrike" cap="none" dirty="0">
              <a:solidFill>
                <a:srgbClr val="562634"/>
              </a:solidFill>
              <a:latin typeface="Arial"/>
              <a:ea typeface="Arial"/>
              <a:cs typeface="Arial"/>
              <a:sym typeface="Arial"/>
            </a:endParaRPr>
          </a:p>
        </p:txBody>
      </p:sp>
      <p:sp>
        <p:nvSpPr>
          <p:cNvPr id="3" name="TextBox 2">
            <a:extLst>
              <a:ext uri="{FF2B5EF4-FFF2-40B4-BE49-F238E27FC236}">
                <a16:creationId xmlns:a16="http://schemas.microsoft.com/office/drawing/2014/main" id="{AEF60DEE-6E91-E01F-8094-563F1DC34551}"/>
              </a:ext>
            </a:extLst>
          </p:cNvPr>
          <p:cNvSpPr txBox="1"/>
          <p:nvPr/>
        </p:nvSpPr>
        <p:spPr>
          <a:xfrm>
            <a:off x="0" y="134912"/>
            <a:ext cx="17861650" cy="8984639"/>
          </a:xfrm>
          <a:prstGeom prst="rect">
            <a:avLst/>
          </a:prstGeom>
          <a:noFill/>
        </p:spPr>
        <p:txBody>
          <a:bodyPr wrap="square" rtlCol="0">
            <a:spAutoFit/>
          </a:bodyPr>
          <a:lstStyle/>
          <a:p>
            <a:pPr marL="457200" lvl="0" indent="-304800">
              <a:lnSpc>
                <a:spcPct val="115000"/>
              </a:lnSpc>
              <a:buSzPts val="1200"/>
              <a:buFont typeface="Arial"/>
              <a:buChar char="●"/>
            </a:pPr>
            <a:r>
              <a:rPr lang="en-US" sz="1800" dirty="0">
                <a:solidFill>
                  <a:schemeClr val="dk1"/>
                </a:solidFill>
              </a:rPr>
              <a:t>NHS. (2026). </a:t>
            </a:r>
            <a:r>
              <a:rPr lang="en-US" sz="1800" i="1" dirty="0">
                <a:solidFill>
                  <a:schemeClr val="dk1"/>
                </a:solidFill>
              </a:rPr>
              <a:t>NHS Choices</a:t>
            </a:r>
            <a:r>
              <a:rPr lang="en-US" sz="1800" dirty="0">
                <a:solidFill>
                  <a:schemeClr val="dk1"/>
                </a:solidFill>
              </a:rPr>
              <a:t>. Available at: </a:t>
            </a:r>
            <a:r>
              <a:rPr lang="en-US" sz="1800" u="sng" dirty="0">
                <a:solidFill>
                  <a:schemeClr val="dk1"/>
                </a:solidFill>
                <a:hlinkClick r:id="rId3">
                  <a:extLst>
                    <a:ext uri="{A12FA001-AC4F-418D-AE19-62706E023703}">
                      <ahyp:hlinkClr xmlns:ahyp="http://schemas.microsoft.com/office/drawing/2018/hyperlinkcolor" val="tx"/>
                    </a:ext>
                  </a:extLst>
                </a:hlinkClick>
              </a:rPr>
              <a:t>https://www.england.nhs.uk/about/equality/equality-hub/national-healthcare-inequalities-improvement-programme/core20plus5/core20plus5-cyp/</a:t>
            </a:r>
            <a:r>
              <a:rPr lang="en-US" sz="1800" dirty="0">
                <a:solidFill>
                  <a:schemeClr val="dk1"/>
                </a:solidFill>
              </a:rPr>
              <a:t> (Accessed: 28 February 2026).</a:t>
            </a:r>
          </a:p>
          <a:p>
            <a:pPr marL="457200" lvl="0" indent="-304800">
              <a:lnSpc>
                <a:spcPct val="115000"/>
              </a:lnSpc>
              <a:buSzPts val="1200"/>
              <a:buFont typeface="Arial"/>
              <a:buChar char="●"/>
            </a:pPr>
            <a:r>
              <a:rPr lang="en-US" sz="1800" dirty="0">
                <a:solidFill>
                  <a:schemeClr val="dk1"/>
                </a:solidFill>
              </a:rPr>
              <a:t>NHS England (2019). NHS Long Term Plan. NHS. Available at: </a:t>
            </a:r>
            <a:r>
              <a:rPr lang="en-US" sz="1800" dirty="0">
                <a:solidFill>
                  <a:schemeClr val="dk1"/>
                </a:solidFill>
                <a:hlinkClick r:id="rId4"/>
              </a:rPr>
              <a:t>https://www.england.nhs.uk/long-term-plan/</a:t>
            </a:r>
            <a:r>
              <a:rPr lang="en-US" sz="1800" dirty="0">
                <a:solidFill>
                  <a:schemeClr val="dk1"/>
                </a:solidFill>
              </a:rPr>
              <a:t>. (Accessed: 14 March 2026).</a:t>
            </a:r>
          </a:p>
          <a:p>
            <a:pPr marL="457200" lvl="0" indent="-304800">
              <a:lnSpc>
                <a:spcPct val="115000"/>
              </a:lnSpc>
              <a:buSzPts val="1200"/>
              <a:buFont typeface="Arial"/>
              <a:buChar char="●"/>
            </a:pPr>
            <a:r>
              <a:rPr lang="en-US" sz="1800" dirty="0">
                <a:solidFill>
                  <a:schemeClr val="dk1"/>
                </a:solidFill>
              </a:rPr>
              <a:t>ONS. (2026). </a:t>
            </a:r>
            <a:r>
              <a:rPr lang="en-US" sz="1800" i="1" dirty="0">
                <a:solidFill>
                  <a:schemeClr val="dk1"/>
                </a:solidFill>
              </a:rPr>
              <a:t>Health state life expectancies by national deprivation deciles, England - Office for National Statistics</a:t>
            </a:r>
            <a:r>
              <a:rPr lang="en-US" sz="1800" dirty="0">
                <a:solidFill>
                  <a:schemeClr val="dk1"/>
                </a:solidFill>
              </a:rPr>
              <a:t>. Available at: </a:t>
            </a:r>
            <a:r>
              <a:rPr lang="en-US" sz="1800" u="sng" dirty="0">
                <a:solidFill>
                  <a:schemeClr val="dk1"/>
                </a:solidFill>
                <a:hlinkClick r:id="rId5">
                  <a:extLst>
                    <a:ext uri="{A12FA001-AC4F-418D-AE19-62706E023703}">
                      <ahyp:hlinkClr xmlns:ahyp="http://schemas.microsoft.com/office/drawing/2018/hyperlinkcolor" val="tx"/>
                    </a:ext>
                  </a:extLst>
                </a:hlinkClick>
              </a:rPr>
              <a:t>https://www.ons.gov.uk/peoplepopulationandcommunity/healthandsocialcare/healthinequalities/bulletins/healthstatelifeexpectanciesbyindexofmultipledeprivationimd/2017to2019</a:t>
            </a:r>
            <a:r>
              <a:rPr lang="en-US" sz="1800" dirty="0">
                <a:solidFill>
                  <a:schemeClr val="dk1"/>
                </a:solidFill>
              </a:rPr>
              <a:t> (Accessed: 28 February 2026).</a:t>
            </a:r>
          </a:p>
          <a:p>
            <a:pPr marL="457200" lvl="0" indent="-304800">
              <a:lnSpc>
                <a:spcPct val="115000"/>
              </a:lnSpc>
              <a:buSzPts val="1200"/>
              <a:buFont typeface="Arial"/>
              <a:buChar char="●"/>
            </a:pPr>
            <a:r>
              <a:rPr lang="en-US" sz="1800" dirty="0">
                <a:solidFill>
                  <a:schemeClr val="dk1"/>
                </a:solidFill>
              </a:rPr>
              <a:t>Prabakar, A.D., (2024). ‘The Power of Thought: The Role of Psychological Attentiveness and Emotional Support in Patient Trajectories.’ </a:t>
            </a:r>
            <a:r>
              <a:rPr lang="en-US" sz="1800" i="1" dirty="0">
                <a:solidFill>
                  <a:schemeClr val="dk1"/>
                </a:solidFill>
              </a:rPr>
              <a:t>The Yale Journal of Biology and Medicine</a:t>
            </a:r>
            <a:r>
              <a:rPr lang="en-US" sz="1800" dirty="0">
                <a:solidFill>
                  <a:schemeClr val="dk1"/>
                </a:solidFill>
              </a:rPr>
              <a:t>, 97(3), pp.335–347. Available at: </a:t>
            </a:r>
            <a:r>
              <a:rPr lang="en-US" sz="1800" u="sng" dirty="0">
                <a:solidFill>
                  <a:schemeClr val="dk1"/>
                </a:solidFill>
                <a:hlinkClick r:id="rId6">
                  <a:extLst>
                    <a:ext uri="{A12FA001-AC4F-418D-AE19-62706E023703}">
                      <ahyp:hlinkClr xmlns:ahyp="http://schemas.microsoft.com/office/drawing/2018/hyperlinkcolor" val="tx"/>
                    </a:ext>
                  </a:extLst>
                </a:hlinkClick>
              </a:rPr>
              <a:t>https://doi.org/10.59249/cptg1770</a:t>
            </a:r>
            <a:r>
              <a:rPr lang="en-US" sz="1800" u="sng" dirty="0">
                <a:solidFill>
                  <a:schemeClr val="dk1"/>
                </a:solidFill>
              </a:rPr>
              <a:t> </a:t>
            </a:r>
          </a:p>
          <a:p>
            <a:pPr marL="457200" lvl="0" indent="-304800">
              <a:lnSpc>
                <a:spcPct val="115000"/>
              </a:lnSpc>
              <a:buSzPts val="1200"/>
              <a:buFont typeface="Arial"/>
              <a:buChar char="●"/>
            </a:pPr>
            <a:r>
              <a:rPr lang="en-US" sz="1800" dirty="0">
                <a:solidFill>
                  <a:schemeClr val="dk1"/>
                </a:solidFill>
              </a:rPr>
              <a:t>Quiñones, A., Dorr, D. and Bierman, A. (2024) ‘ADVANCING PERSON-CENTERED CARE PLANNING FOR PERSONS WITH MULTIPLE CHRONIC CONDITIONS,’ Innovation in Aging, 8(Supplement_1), pp. 567–568. Available at: </a:t>
            </a:r>
            <a:r>
              <a:rPr lang="en-US" sz="1800" dirty="0">
                <a:solidFill>
                  <a:schemeClr val="dk1"/>
                </a:solidFill>
                <a:hlinkClick r:id="rId7"/>
              </a:rPr>
              <a:t>https://doi.org/10.1093/geroni/igae098.1859</a:t>
            </a:r>
            <a:r>
              <a:rPr lang="en-US" sz="1800" dirty="0">
                <a:solidFill>
                  <a:schemeClr val="dk1"/>
                </a:solidFill>
              </a:rPr>
              <a:t> </a:t>
            </a:r>
          </a:p>
          <a:p>
            <a:pPr marL="457200" lvl="0" indent="-304800">
              <a:lnSpc>
                <a:spcPct val="115000"/>
              </a:lnSpc>
              <a:buSzPts val="1200"/>
              <a:buFont typeface="Arial"/>
              <a:buChar char="●"/>
            </a:pPr>
            <a:r>
              <a:rPr lang="en-US" sz="1800" dirty="0">
                <a:solidFill>
                  <a:schemeClr val="dk1"/>
                </a:solidFill>
              </a:rPr>
              <a:t>Sandhu, S. et al. (2021) ‘Addressing the Social Determinants of Health During the COVID-19 Pandemic: Ensuring Equity, Quality, and </a:t>
            </a:r>
            <a:r>
              <a:rPr lang="en-US" sz="1800">
                <a:solidFill>
                  <a:schemeClr val="dk1"/>
                </a:solidFill>
              </a:rPr>
              <a:t>Sustainability,’ </a:t>
            </a:r>
            <a:r>
              <a:rPr lang="en-US" sz="1800" i="1" dirty="0">
                <a:solidFill>
                  <a:schemeClr val="dk1"/>
                </a:solidFill>
              </a:rPr>
              <a:t>Family &amp; Community Health</a:t>
            </a:r>
            <a:r>
              <a:rPr lang="en-US" sz="1800" dirty="0">
                <a:solidFill>
                  <a:schemeClr val="dk1"/>
                </a:solidFill>
              </a:rPr>
              <a:t>, 44(2), pp. 78–80. Available at: </a:t>
            </a:r>
            <a:r>
              <a:rPr lang="en-US" sz="1800" dirty="0">
                <a:solidFill>
                  <a:schemeClr val="dk1"/>
                </a:solidFill>
                <a:hlinkClick r:id="rId8"/>
              </a:rPr>
              <a:t>https://doi.org/10.1097/FCH.0000000000000290</a:t>
            </a:r>
            <a:r>
              <a:rPr lang="en-US" sz="1800" dirty="0">
                <a:solidFill>
                  <a:schemeClr val="dk1"/>
                </a:solidFill>
              </a:rPr>
              <a:t> </a:t>
            </a:r>
          </a:p>
          <a:p>
            <a:pPr marL="457200" lvl="0" indent="-304800">
              <a:lnSpc>
                <a:spcPct val="115000"/>
              </a:lnSpc>
              <a:buSzPts val="1200"/>
              <a:buFont typeface="Arial"/>
              <a:buChar char="●"/>
            </a:pPr>
            <a:r>
              <a:rPr lang="en-US" sz="1800" dirty="0">
                <a:solidFill>
                  <a:schemeClr val="dk1"/>
                </a:solidFill>
              </a:rPr>
              <a:t>Schueller, S.M., Hunter, J.F., Figueroa, C. and Aguilera, A., (2019). ‘Use of digital mental health for </a:t>
            </a:r>
            <a:r>
              <a:rPr lang="en-US" sz="1800" dirty="0" err="1">
                <a:solidFill>
                  <a:schemeClr val="dk1"/>
                </a:solidFill>
              </a:rPr>
              <a:t>marginalised</a:t>
            </a:r>
            <a:r>
              <a:rPr lang="en-US" sz="1800" dirty="0">
                <a:solidFill>
                  <a:schemeClr val="dk1"/>
                </a:solidFill>
              </a:rPr>
              <a:t> and underserved populations.’ </a:t>
            </a:r>
            <a:r>
              <a:rPr lang="en-US" sz="1800" i="1" dirty="0">
                <a:solidFill>
                  <a:schemeClr val="dk1"/>
                </a:solidFill>
              </a:rPr>
              <a:t>Current Treatment Options in Psychiatry</a:t>
            </a:r>
            <a:r>
              <a:rPr lang="en-US" sz="1800" dirty="0">
                <a:solidFill>
                  <a:schemeClr val="dk1"/>
                </a:solidFill>
              </a:rPr>
              <a:t>, </a:t>
            </a:r>
            <a:r>
              <a:rPr lang="en-US" sz="1800" i="1" dirty="0">
                <a:solidFill>
                  <a:schemeClr val="dk1"/>
                </a:solidFill>
              </a:rPr>
              <a:t>6</a:t>
            </a:r>
            <a:r>
              <a:rPr lang="en-US" sz="1800" dirty="0">
                <a:solidFill>
                  <a:schemeClr val="dk1"/>
                </a:solidFill>
              </a:rPr>
              <a:t>(3), pp.243-255. Available at: </a:t>
            </a:r>
            <a:r>
              <a:rPr lang="en-US" sz="1800" u="sng" dirty="0">
                <a:solidFill>
                  <a:schemeClr val="dk1"/>
                </a:solidFill>
                <a:hlinkClick r:id="rId9">
                  <a:extLst>
                    <a:ext uri="{A12FA001-AC4F-418D-AE19-62706E023703}">
                      <ahyp:hlinkClr xmlns:ahyp="http://schemas.microsoft.com/office/drawing/2018/hyperlinkcolor" val="tx"/>
                    </a:ext>
                  </a:extLst>
                </a:hlinkClick>
              </a:rPr>
              <a:t>https://link.springer.com/article/10.1007/s40501-019-00181-z</a:t>
            </a:r>
            <a:r>
              <a:rPr lang="en-US" sz="1800" u="sng" dirty="0">
                <a:solidFill>
                  <a:schemeClr val="dk1"/>
                </a:solidFill>
              </a:rPr>
              <a:t> </a:t>
            </a:r>
            <a:endParaRPr lang="en-US" sz="1800" dirty="0">
              <a:solidFill>
                <a:schemeClr val="dk1"/>
              </a:solidFill>
            </a:endParaRPr>
          </a:p>
          <a:p>
            <a:pPr marL="457200" lvl="0" indent="-304800">
              <a:lnSpc>
                <a:spcPct val="115000"/>
              </a:lnSpc>
              <a:buSzPts val="1200"/>
              <a:buFont typeface="Arial"/>
              <a:buChar char="●"/>
            </a:pPr>
            <a:r>
              <a:rPr lang="en-US" sz="1800" dirty="0">
                <a:solidFill>
                  <a:schemeClr val="dk1"/>
                </a:solidFill>
              </a:rPr>
              <a:t>Shi, L., Han, L., Yang, F. and Gao, L., (2019). ‘The evolution of sustainable development theory: Types, goals, and research prospects.’ </a:t>
            </a:r>
            <a:r>
              <a:rPr lang="en-US" sz="1800" i="1" dirty="0">
                <a:solidFill>
                  <a:schemeClr val="dk1"/>
                </a:solidFill>
              </a:rPr>
              <a:t>Sustainability</a:t>
            </a:r>
            <a:r>
              <a:rPr lang="en-US" sz="1800" dirty="0">
                <a:solidFill>
                  <a:schemeClr val="dk1"/>
                </a:solidFill>
              </a:rPr>
              <a:t>, </a:t>
            </a:r>
            <a:r>
              <a:rPr lang="en-US" sz="1800" i="1" dirty="0">
                <a:solidFill>
                  <a:schemeClr val="dk1"/>
                </a:solidFill>
              </a:rPr>
              <a:t>11</a:t>
            </a:r>
            <a:r>
              <a:rPr lang="en-US" sz="1800" dirty="0">
                <a:solidFill>
                  <a:schemeClr val="dk1"/>
                </a:solidFill>
              </a:rPr>
              <a:t>(24), p.7158. Available at: </a:t>
            </a:r>
            <a:r>
              <a:rPr lang="en-US" sz="1800" u="sng" dirty="0">
                <a:solidFill>
                  <a:schemeClr val="dk1"/>
                </a:solidFill>
                <a:hlinkClick r:id="rId10">
                  <a:extLst>
                    <a:ext uri="{A12FA001-AC4F-418D-AE19-62706E023703}">
                      <ahyp:hlinkClr xmlns:ahyp="http://schemas.microsoft.com/office/drawing/2018/hyperlinkcolor" val="tx"/>
                    </a:ext>
                  </a:extLst>
                </a:hlinkClick>
              </a:rPr>
              <a:t>https://doi.org/10.3390/su11247158</a:t>
            </a:r>
            <a:r>
              <a:rPr lang="en-US" sz="1800" u="sng" dirty="0">
                <a:solidFill>
                  <a:schemeClr val="dk1"/>
                </a:solidFill>
              </a:rPr>
              <a:t> </a:t>
            </a:r>
            <a:endParaRPr lang="en-US" sz="1800" dirty="0">
              <a:solidFill>
                <a:schemeClr val="dk1"/>
              </a:solidFill>
            </a:endParaRPr>
          </a:p>
          <a:p>
            <a:pPr marL="457200" lvl="0" indent="-304800">
              <a:lnSpc>
                <a:spcPct val="115000"/>
              </a:lnSpc>
              <a:buSzPts val="1200"/>
              <a:buFont typeface="Arial"/>
              <a:buChar char="●"/>
            </a:pPr>
            <a:r>
              <a:rPr lang="en-US" sz="1800" dirty="0">
                <a:solidFill>
                  <a:schemeClr val="dk1"/>
                </a:solidFill>
              </a:rPr>
              <a:t>The Eve Appeal. (2025). </a:t>
            </a:r>
            <a:r>
              <a:rPr lang="en-US" sz="1800" i="1" dirty="0">
                <a:solidFill>
                  <a:schemeClr val="dk1"/>
                </a:solidFill>
              </a:rPr>
              <a:t>Workplace wellbeing </a:t>
            </a:r>
            <a:r>
              <a:rPr lang="en-US" sz="1800" i="1" dirty="0" err="1">
                <a:solidFill>
                  <a:schemeClr val="dk1"/>
                </a:solidFill>
              </a:rPr>
              <a:t>programme</a:t>
            </a:r>
            <a:r>
              <a:rPr lang="en-US" sz="1800" i="1" dirty="0">
                <a:solidFill>
                  <a:schemeClr val="dk1"/>
                </a:solidFill>
              </a:rPr>
              <a:t> - The Eve Appeal</a:t>
            </a:r>
            <a:r>
              <a:rPr lang="en-US" sz="1800" dirty="0">
                <a:solidFill>
                  <a:schemeClr val="dk1"/>
                </a:solidFill>
              </a:rPr>
              <a:t>. Available at: </a:t>
            </a:r>
            <a:r>
              <a:rPr lang="en-US" sz="1800" u="sng" dirty="0">
                <a:solidFill>
                  <a:schemeClr val="dk1"/>
                </a:solidFill>
                <a:hlinkClick r:id="rId11">
                  <a:extLst>
                    <a:ext uri="{A12FA001-AC4F-418D-AE19-62706E023703}">
                      <ahyp:hlinkClr xmlns:ahyp="http://schemas.microsoft.com/office/drawing/2018/hyperlinkcolor" val="tx"/>
                    </a:ext>
                  </a:extLst>
                </a:hlinkClick>
              </a:rPr>
              <a:t>https://eveappeal.org.uk/get-involved/workplace-wellbeing-programme/</a:t>
            </a:r>
            <a:r>
              <a:rPr lang="en-US" sz="1800" dirty="0">
                <a:solidFill>
                  <a:schemeClr val="dk1"/>
                </a:solidFill>
              </a:rPr>
              <a:t> (Accessed 28 February 2026).</a:t>
            </a:r>
          </a:p>
          <a:p>
            <a:pPr marL="457200" lvl="0" indent="-304800">
              <a:lnSpc>
                <a:spcPct val="115000"/>
              </a:lnSpc>
              <a:buSzPts val="1200"/>
              <a:buFont typeface="Arial"/>
              <a:buChar char="●"/>
            </a:pPr>
            <a:r>
              <a:rPr lang="en-US" sz="1800" dirty="0">
                <a:solidFill>
                  <a:schemeClr val="dk1"/>
                </a:solidFill>
              </a:rPr>
              <a:t>The Guardian. (2022). </a:t>
            </a:r>
            <a:r>
              <a:rPr lang="en-US" sz="1800" i="1" dirty="0">
                <a:solidFill>
                  <a:schemeClr val="dk1"/>
                </a:solidFill>
              </a:rPr>
              <a:t>Staffing crisis deepens in NHS England with 110,000 posts unfilled</a:t>
            </a:r>
            <a:r>
              <a:rPr lang="en-US" sz="1800" dirty="0">
                <a:solidFill>
                  <a:schemeClr val="dk1"/>
                </a:solidFill>
              </a:rPr>
              <a:t>. Guardian News and Media. Available at: </a:t>
            </a:r>
            <a:r>
              <a:rPr lang="en-US" sz="1800" u="sng" dirty="0">
                <a:solidFill>
                  <a:schemeClr val="dk1"/>
                </a:solidFill>
                <a:hlinkClick r:id="rId12">
                  <a:extLst>
                    <a:ext uri="{A12FA001-AC4F-418D-AE19-62706E023703}">
                      <ahyp:hlinkClr xmlns:ahyp="http://schemas.microsoft.com/office/drawing/2018/hyperlinkcolor" val="tx"/>
                    </a:ext>
                  </a:extLst>
                </a:hlinkClick>
              </a:rPr>
              <a:t>https://www.theguardian.com/society/2022/mar/03/staffing-crisis-deepens-in-nhs-england-with-110000-posts-unfilled</a:t>
            </a:r>
            <a:r>
              <a:rPr lang="en-US" sz="1800" dirty="0">
                <a:solidFill>
                  <a:schemeClr val="dk1"/>
                </a:solidFill>
              </a:rPr>
              <a:t> (Accessed: 27 February 2026).</a:t>
            </a:r>
          </a:p>
          <a:p>
            <a:pPr marL="457200" lvl="0" indent="-304800">
              <a:lnSpc>
                <a:spcPct val="115000"/>
              </a:lnSpc>
              <a:buSzPts val="1200"/>
              <a:buFont typeface="Arial"/>
              <a:buChar char="●"/>
            </a:pPr>
            <a:r>
              <a:rPr lang="en-US" sz="1800" dirty="0">
                <a:solidFill>
                  <a:schemeClr val="dk1"/>
                </a:solidFill>
              </a:rPr>
              <a:t>The Health Foundation. (2023). </a:t>
            </a:r>
            <a:r>
              <a:rPr lang="en-US" sz="1800" i="1" dirty="0">
                <a:solidFill>
                  <a:schemeClr val="dk1"/>
                </a:solidFill>
              </a:rPr>
              <a:t>Investing in the public health grant</a:t>
            </a:r>
            <a:r>
              <a:rPr lang="en-US" sz="1800" dirty="0">
                <a:solidFill>
                  <a:schemeClr val="dk1"/>
                </a:solidFill>
              </a:rPr>
              <a:t>. Available at: </a:t>
            </a:r>
            <a:r>
              <a:rPr lang="en-US" sz="1800" u="sng" dirty="0">
                <a:solidFill>
                  <a:schemeClr val="dk1"/>
                </a:solidFill>
                <a:hlinkClick r:id="rId13">
                  <a:extLst>
                    <a:ext uri="{A12FA001-AC4F-418D-AE19-62706E023703}">
                      <ahyp:hlinkClr xmlns:ahyp="http://schemas.microsoft.com/office/drawing/2018/hyperlinkcolor" val="tx"/>
                    </a:ext>
                  </a:extLst>
                </a:hlinkClick>
              </a:rPr>
              <a:t>https://www.health.org.uk/reports-and-analysis/analysis/investing-in-the-public-health-grant#:~:text=The%20public%20health%20grant%20has,and%20children's%20services%20(25%25)</a:t>
            </a:r>
            <a:r>
              <a:rPr lang="en-US" sz="1800" dirty="0">
                <a:solidFill>
                  <a:schemeClr val="dk1"/>
                </a:solidFill>
              </a:rPr>
              <a:t>. (Accessed: 28 February 2026).</a:t>
            </a:r>
          </a:p>
          <a:p>
            <a:pPr marL="457200" lvl="0" indent="-304800">
              <a:lnSpc>
                <a:spcPct val="115000"/>
              </a:lnSpc>
              <a:buSzPts val="1200"/>
              <a:buFont typeface="Arial"/>
              <a:buChar char="●"/>
            </a:pPr>
            <a:r>
              <a:rPr lang="en-US" sz="1800" dirty="0">
                <a:solidFill>
                  <a:schemeClr val="dk1"/>
                </a:solidFill>
              </a:rPr>
              <a:t>UNDP. (2026). </a:t>
            </a:r>
            <a:r>
              <a:rPr lang="en-US" sz="1800" i="1" dirty="0">
                <a:solidFill>
                  <a:schemeClr val="dk1"/>
                </a:solidFill>
              </a:rPr>
              <a:t>Sustainable Development Goals</a:t>
            </a:r>
            <a:r>
              <a:rPr lang="en-US" sz="1800" dirty="0">
                <a:solidFill>
                  <a:schemeClr val="dk1"/>
                </a:solidFill>
              </a:rPr>
              <a:t>. Available at: </a:t>
            </a:r>
            <a:r>
              <a:rPr lang="en-US" sz="1800" u="sng" dirty="0">
                <a:solidFill>
                  <a:schemeClr val="dk1"/>
                </a:solidFill>
                <a:hlinkClick r:id="rId14">
                  <a:extLst>
                    <a:ext uri="{A12FA001-AC4F-418D-AE19-62706E023703}">
                      <ahyp:hlinkClr xmlns:ahyp="http://schemas.microsoft.com/office/drawing/2018/hyperlinkcolor" val="tx"/>
                    </a:ext>
                  </a:extLst>
                </a:hlinkClick>
              </a:rPr>
              <a:t>https://www.undp.org/sustainable-development-goals/good-health</a:t>
            </a:r>
            <a:r>
              <a:rPr lang="en-US" sz="1800" dirty="0">
                <a:solidFill>
                  <a:schemeClr val="dk1"/>
                </a:solidFill>
              </a:rPr>
              <a:t> (Accessed: 23 February 2026).</a:t>
            </a:r>
          </a:p>
          <a:p>
            <a:pPr marL="457200" lvl="0" indent="-304800">
              <a:lnSpc>
                <a:spcPct val="115000"/>
              </a:lnSpc>
              <a:buSzPts val="1200"/>
              <a:buFont typeface="Arial"/>
              <a:buChar char="●"/>
            </a:pPr>
            <a:r>
              <a:rPr lang="en-US" sz="1800" dirty="0">
                <a:solidFill>
                  <a:schemeClr val="dk1"/>
                </a:solidFill>
              </a:rPr>
              <a:t>World Health </a:t>
            </a:r>
            <a:r>
              <a:rPr lang="en-US" sz="1800" dirty="0" err="1">
                <a:solidFill>
                  <a:schemeClr val="dk1"/>
                </a:solidFill>
              </a:rPr>
              <a:t>Organisation</a:t>
            </a:r>
            <a:r>
              <a:rPr lang="en-US" sz="1800" dirty="0">
                <a:solidFill>
                  <a:schemeClr val="dk1"/>
                </a:solidFill>
              </a:rPr>
              <a:t>. (2026). </a:t>
            </a:r>
            <a:r>
              <a:rPr lang="en-US" sz="1800" i="1" dirty="0">
                <a:solidFill>
                  <a:schemeClr val="dk1"/>
                </a:solidFill>
              </a:rPr>
              <a:t>Constitution of the World Health </a:t>
            </a:r>
            <a:r>
              <a:rPr lang="en-US" sz="1800" i="1" dirty="0" err="1">
                <a:solidFill>
                  <a:schemeClr val="dk1"/>
                </a:solidFill>
              </a:rPr>
              <a:t>Organisation</a:t>
            </a:r>
            <a:r>
              <a:rPr lang="en-US" sz="1800" i="1" dirty="0">
                <a:solidFill>
                  <a:schemeClr val="dk1"/>
                </a:solidFill>
              </a:rPr>
              <a:t>,</a:t>
            </a:r>
            <a:r>
              <a:rPr lang="en-US" sz="1800" dirty="0">
                <a:solidFill>
                  <a:schemeClr val="dk1"/>
                </a:solidFill>
              </a:rPr>
              <a:t> </a:t>
            </a:r>
            <a:r>
              <a:rPr lang="en-US" sz="1800" i="1" dirty="0">
                <a:solidFill>
                  <a:schemeClr val="dk1"/>
                </a:solidFill>
              </a:rPr>
              <a:t>World Health </a:t>
            </a:r>
            <a:r>
              <a:rPr lang="en-US" sz="1800" i="1" dirty="0" err="1">
                <a:solidFill>
                  <a:schemeClr val="dk1"/>
                </a:solidFill>
              </a:rPr>
              <a:t>Organisation</a:t>
            </a:r>
            <a:r>
              <a:rPr lang="en-US" sz="1800" dirty="0">
                <a:solidFill>
                  <a:schemeClr val="dk1"/>
                </a:solidFill>
              </a:rPr>
              <a:t>. Available at: </a:t>
            </a:r>
            <a:r>
              <a:rPr lang="en-US" sz="1800" u="sng" dirty="0">
                <a:solidFill>
                  <a:schemeClr val="dk1"/>
                </a:solidFill>
                <a:hlinkClick r:id="rId15">
                  <a:extLst>
                    <a:ext uri="{A12FA001-AC4F-418D-AE19-62706E023703}">
                      <ahyp:hlinkClr xmlns:ahyp="http://schemas.microsoft.com/office/drawing/2018/hyperlinkcolor" val="tx"/>
                    </a:ext>
                  </a:extLst>
                </a:hlinkClick>
              </a:rPr>
              <a:t>https://www.who.int/about/governance/constitution</a:t>
            </a:r>
            <a:r>
              <a:rPr lang="en-US" sz="1800" dirty="0">
                <a:solidFill>
                  <a:schemeClr val="dk1"/>
                </a:solidFill>
              </a:rPr>
              <a:t> (Accessed: 23 February 2026).</a:t>
            </a:r>
          </a:p>
          <a:p>
            <a:pPr marL="457200" lvl="0" indent="-304800">
              <a:lnSpc>
                <a:spcPct val="115000"/>
              </a:lnSpc>
              <a:buSzPts val="1200"/>
              <a:buFont typeface="Arial"/>
              <a:buChar char="●"/>
            </a:pPr>
            <a:r>
              <a:rPr lang="en-US" sz="1800" dirty="0" err="1">
                <a:solidFill>
                  <a:schemeClr val="dk1"/>
                </a:solidFill>
              </a:rPr>
              <a:t>Zangani</a:t>
            </a:r>
            <a:r>
              <a:rPr lang="en-US" sz="1800" dirty="0">
                <a:solidFill>
                  <a:schemeClr val="dk1"/>
                </a:solidFill>
              </a:rPr>
              <a:t>, C., </a:t>
            </a:r>
            <a:r>
              <a:rPr lang="en-US" sz="1800" dirty="0" err="1">
                <a:solidFill>
                  <a:schemeClr val="dk1"/>
                </a:solidFill>
              </a:rPr>
              <a:t>Ostinelli</a:t>
            </a:r>
            <a:r>
              <a:rPr lang="en-US" sz="1800" dirty="0">
                <a:solidFill>
                  <a:schemeClr val="dk1"/>
                </a:solidFill>
              </a:rPr>
              <a:t>, E.G., Smith, K.A., Hong, J.S., Macdonald, O., Reen, G., Reid, K., Vincent, C., Sheriff, R.S., Harrison, P.J. and Hawton, K., (2022). ‘Impact of the COVID-19 pandemic on the global delivery of mental health services and telemental health: systematic review.’ </a:t>
            </a:r>
            <a:r>
              <a:rPr lang="en-US" sz="1800" i="1" dirty="0">
                <a:solidFill>
                  <a:schemeClr val="dk1"/>
                </a:solidFill>
              </a:rPr>
              <a:t>JMIR mental health</a:t>
            </a:r>
            <a:r>
              <a:rPr lang="en-US" sz="1800" dirty="0">
                <a:solidFill>
                  <a:schemeClr val="dk1"/>
                </a:solidFill>
              </a:rPr>
              <a:t>, </a:t>
            </a:r>
            <a:r>
              <a:rPr lang="en-US" sz="1800" i="1" dirty="0">
                <a:solidFill>
                  <a:schemeClr val="dk1"/>
                </a:solidFill>
              </a:rPr>
              <a:t>9</a:t>
            </a:r>
            <a:r>
              <a:rPr lang="en-US" sz="1800" dirty="0">
                <a:solidFill>
                  <a:schemeClr val="dk1"/>
                </a:solidFill>
              </a:rPr>
              <a:t>(8), p.e38600. Available at: </a:t>
            </a:r>
            <a:r>
              <a:rPr lang="en-US" sz="1800" u="sng" dirty="0">
                <a:solidFill>
                  <a:schemeClr val="dk1"/>
                </a:solidFill>
                <a:hlinkClick r:id="rId16">
                  <a:extLst>
                    <a:ext uri="{A12FA001-AC4F-418D-AE19-62706E023703}">
                      <ahyp:hlinkClr xmlns:ahyp="http://schemas.microsoft.com/office/drawing/2018/hyperlinkcolor" val="tx"/>
                    </a:ext>
                  </a:extLst>
                </a:hlinkClick>
              </a:rPr>
              <a:t>https://mental.jmir.org/2022/8/e38600/</a:t>
            </a:r>
            <a:r>
              <a:rPr lang="en-US" sz="1800" u="sng" dirty="0">
                <a:solidFill>
                  <a:schemeClr val="dk1"/>
                </a:solidFill>
              </a:rPr>
              <a:t> </a:t>
            </a:r>
            <a:endParaRPr lang="en-US" sz="1800" dirty="0">
              <a:solidFill>
                <a:srgbClr val="222222"/>
              </a:solidFill>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1235</TotalTime>
  <Words>7536</Words>
  <Application>Microsoft Office PowerPoint</Application>
  <PresentationFormat>Custom</PresentationFormat>
  <Paragraphs>232</Paragraphs>
  <Slides>19</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Prompt</vt: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user</dc:creator>
  <cp:lastModifiedBy>Marianna Florea (2244840)</cp:lastModifiedBy>
  <cp:revision>1</cp:revision>
  <dcterms:created xsi:type="dcterms:W3CDTF">2006-08-16T00:00:00Z</dcterms:created>
  <dcterms:modified xsi:type="dcterms:W3CDTF">2026-03-24T13:17:27Z</dcterms:modified>
</cp:coreProperties>
</file>