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presProps" Target="presProps.xml" /><Relationship Id="rId10" Type="http://schemas.openxmlformats.org/officeDocument/2006/relationships/slide" Target="slides/slide9.xml" /><Relationship Id="rId19" Type="http://schemas.microsoft.com/office/2016/11/relationships/changesInfo" Target="changesInfos/changesInfo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el Sandu (1911041)" userId="d82250ba-2b4b-42ae-97d1-bc94b8c74269" providerId="ADAL" clId="{A2C3F8A4-697C-BD41-980F-3BC136DDB221}"/>
    <pc:docChg chg="modSld">
      <pc:chgData name="Abel Sandu (1911041)" userId="d82250ba-2b4b-42ae-97d1-bc94b8c74269" providerId="ADAL" clId="{A2C3F8A4-697C-BD41-980F-3BC136DDB221}" dt="2023-07-09T16:54:59.817" v="2" actId="1076"/>
      <pc:docMkLst>
        <pc:docMk/>
      </pc:docMkLst>
      <pc:sldChg chg="modSp">
        <pc:chgData name="Abel Sandu (1911041)" userId="d82250ba-2b4b-42ae-97d1-bc94b8c74269" providerId="ADAL" clId="{A2C3F8A4-697C-BD41-980F-3BC136DDB221}" dt="2023-07-09T16:54:59.817" v="2" actId="1076"/>
        <pc:sldMkLst>
          <pc:docMk/>
          <pc:sldMk cId="819340768" sldId="257"/>
        </pc:sldMkLst>
        <pc:spChg chg="mod">
          <ac:chgData name="Abel Sandu (1911041)" userId="d82250ba-2b4b-42ae-97d1-bc94b8c74269" providerId="ADAL" clId="{A2C3F8A4-697C-BD41-980F-3BC136DDB221}" dt="2023-07-09T16:54:59.817" v="2" actId="1076"/>
          <ac:spMkLst>
            <pc:docMk/>
            <pc:sldMk cId="819340768" sldId="257"/>
            <ac:spMk id="3" creationId="{687E6F6F-0EEC-232C-FC61-029EC415EEC5}"/>
          </ac:spMkLst>
        </pc:spChg>
      </pc:sldChg>
    </pc:docChg>
  </pc:docChgLst>
  <pc:docChgLst>
    <pc:chgData name="Abel Sandu" userId="d82250ba-2b4b-42ae-97d1-bc94b8c74269" providerId="ADAL" clId="{A2C3F8A4-697C-BD41-980F-3BC136DDB221}"/>
    <pc:docChg chg="custSel modSld">
      <pc:chgData name="Abel Sandu" userId="d82250ba-2b4b-42ae-97d1-bc94b8c74269" providerId="ADAL" clId="{A2C3F8A4-697C-BD41-980F-3BC136DDB221}" dt="2023-07-10T10:14:59.465" v="350" actId="255"/>
      <pc:docMkLst>
        <pc:docMk/>
      </pc:docMkLst>
      <pc:sldChg chg="modSp">
        <pc:chgData name="Abel Sandu" userId="d82250ba-2b4b-42ae-97d1-bc94b8c74269" providerId="ADAL" clId="{A2C3F8A4-697C-BD41-980F-3BC136DDB221}" dt="2023-07-09T18:26:58.830" v="316" actId="20577"/>
        <pc:sldMkLst>
          <pc:docMk/>
          <pc:sldMk cId="2440188569" sldId="256"/>
        </pc:sldMkLst>
        <pc:spChg chg="mod">
          <ac:chgData name="Abel Sandu" userId="d82250ba-2b4b-42ae-97d1-bc94b8c74269" providerId="ADAL" clId="{A2C3F8A4-697C-BD41-980F-3BC136DDB221}" dt="2023-07-09T18:26:58.830" v="316" actId="20577"/>
          <ac:spMkLst>
            <pc:docMk/>
            <pc:sldMk cId="2440188569" sldId="256"/>
            <ac:spMk id="3" creationId="{01F871BB-8DFF-44CD-EB9C-135C3625BD5F}"/>
          </ac:spMkLst>
        </pc:spChg>
      </pc:sldChg>
      <pc:sldChg chg="modSp">
        <pc:chgData name="Abel Sandu" userId="d82250ba-2b4b-42ae-97d1-bc94b8c74269" providerId="ADAL" clId="{A2C3F8A4-697C-BD41-980F-3BC136DDB221}" dt="2023-07-09T18:31:02.926" v="317" actId="1076"/>
        <pc:sldMkLst>
          <pc:docMk/>
          <pc:sldMk cId="819340768" sldId="257"/>
        </pc:sldMkLst>
        <pc:spChg chg="mod">
          <ac:chgData name="Abel Sandu" userId="d82250ba-2b4b-42ae-97d1-bc94b8c74269" providerId="ADAL" clId="{A2C3F8A4-697C-BD41-980F-3BC136DDB221}" dt="2023-07-09T18:31:02.926" v="317" actId="1076"/>
          <ac:spMkLst>
            <pc:docMk/>
            <pc:sldMk cId="819340768" sldId="257"/>
            <ac:spMk id="3" creationId="{687E6F6F-0EEC-232C-FC61-029EC415EEC5}"/>
          </ac:spMkLst>
        </pc:spChg>
      </pc:sldChg>
      <pc:sldChg chg="modSp">
        <pc:chgData name="Abel Sandu" userId="d82250ba-2b4b-42ae-97d1-bc94b8c74269" providerId="ADAL" clId="{A2C3F8A4-697C-BD41-980F-3BC136DDB221}" dt="2023-07-09T18:19:42.810" v="313" actId="20577"/>
        <pc:sldMkLst>
          <pc:docMk/>
          <pc:sldMk cId="2774079205" sldId="258"/>
        </pc:sldMkLst>
        <pc:spChg chg="mod">
          <ac:chgData name="Abel Sandu" userId="d82250ba-2b4b-42ae-97d1-bc94b8c74269" providerId="ADAL" clId="{A2C3F8A4-697C-BD41-980F-3BC136DDB221}" dt="2023-07-09T18:19:42.810" v="313" actId="20577"/>
          <ac:spMkLst>
            <pc:docMk/>
            <pc:sldMk cId="2774079205" sldId="258"/>
            <ac:spMk id="3" creationId="{02FB559A-B4BC-250D-4024-50A2755A5A93}"/>
          </ac:spMkLst>
        </pc:spChg>
      </pc:sldChg>
      <pc:sldChg chg="modSp">
        <pc:chgData name="Abel Sandu" userId="d82250ba-2b4b-42ae-97d1-bc94b8c74269" providerId="ADAL" clId="{A2C3F8A4-697C-BD41-980F-3BC136DDB221}" dt="2023-07-10T10:14:59.465" v="350" actId="255"/>
        <pc:sldMkLst>
          <pc:docMk/>
          <pc:sldMk cId="4026793018" sldId="259"/>
        </pc:sldMkLst>
        <pc:spChg chg="mod">
          <ac:chgData name="Abel Sandu" userId="d82250ba-2b4b-42ae-97d1-bc94b8c74269" providerId="ADAL" clId="{A2C3F8A4-697C-BD41-980F-3BC136DDB221}" dt="2023-07-10T10:14:59.465" v="350" actId="255"/>
          <ac:spMkLst>
            <pc:docMk/>
            <pc:sldMk cId="4026793018" sldId="259"/>
            <ac:spMk id="3" creationId="{ABDE966C-C283-0681-8FD5-55E09541BD06}"/>
          </ac:spMkLst>
        </pc:spChg>
      </pc:sldChg>
      <pc:sldChg chg="modSp">
        <pc:chgData name="Abel Sandu" userId="d82250ba-2b4b-42ae-97d1-bc94b8c74269" providerId="ADAL" clId="{A2C3F8A4-697C-BD41-980F-3BC136DDB221}" dt="2023-07-09T18:11:17.047" v="294" actId="255"/>
        <pc:sldMkLst>
          <pc:docMk/>
          <pc:sldMk cId="3742809096" sldId="260"/>
        </pc:sldMkLst>
        <pc:spChg chg="mod">
          <ac:chgData name="Abel Sandu" userId="d82250ba-2b4b-42ae-97d1-bc94b8c74269" providerId="ADAL" clId="{A2C3F8A4-697C-BD41-980F-3BC136DDB221}" dt="2023-07-09T18:11:17.047" v="294" actId="255"/>
          <ac:spMkLst>
            <pc:docMk/>
            <pc:sldMk cId="3742809096" sldId="260"/>
            <ac:spMk id="3" creationId="{74F9295C-7189-C999-93D0-C9D94DB4F1BE}"/>
          </ac:spMkLst>
        </pc:spChg>
        <pc:picChg chg="mod">
          <ac:chgData name="Abel Sandu" userId="d82250ba-2b4b-42ae-97d1-bc94b8c74269" providerId="ADAL" clId="{A2C3F8A4-697C-BD41-980F-3BC136DDB221}" dt="2023-07-09T18:10:52.804" v="291" actId="1076"/>
          <ac:picMkLst>
            <pc:docMk/>
            <pc:sldMk cId="3742809096" sldId="260"/>
            <ac:picMk id="4" creationId="{D9FAE6EE-16FC-D20E-71C8-84A1AAB97A74}"/>
          </ac:picMkLst>
        </pc:picChg>
      </pc:sldChg>
      <pc:sldChg chg="modSp">
        <pc:chgData name="Abel Sandu" userId="d82250ba-2b4b-42ae-97d1-bc94b8c74269" providerId="ADAL" clId="{A2C3F8A4-697C-BD41-980F-3BC136DDB221}" dt="2023-07-09T18:06:05.666" v="269" actId="20577"/>
        <pc:sldMkLst>
          <pc:docMk/>
          <pc:sldMk cId="2374435651" sldId="261"/>
        </pc:sldMkLst>
        <pc:spChg chg="mod">
          <ac:chgData name="Abel Sandu" userId="d82250ba-2b4b-42ae-97d1-bc94b8c74269" providerId="ADAL" clId="{A2C3F8A4-697C-BD41-980F-3BC136DDB221}" dt="2023-07-09T18:06:05.666" v="269" actId="20577"/>
          <ac:spMkLst>
            <pc:docMk/>
            <pc:sldMk cId="2374435651" sldId="261"/>
            <ac:spMk id="3" creationId="{72887B00-548D-D209-864B-B4AB938818B3}"/>
          </ac:spMkLst>
        </pc:spChg>
        <pc:picChg chg="mod">
          <ac:chgData name="Abel Sandu" userId="d82250ba-2b4b-42ae-97d1-bc94b8c74269" providerId="ADAL" clId="{A2C3F8A4-697C-BD41-980F-3BC136DDB221}" dt="2023-07-09T18:04:10.141" v="254" actId="1076"/>
          <ac:picMkLst>
            <pc:docMk/>
            <pc:sldMk cId="2374435651" sldId="261"/>
            <ac:picMk id="4" creationId="{82284A00-299C-EA2E-BF74-E709E1ADDCF3}"/>
          </ac:picMkLst>
        </pc:picChg>
        <pc:picChg chg="mod">
          <ac:chgData name="Abel Sandu" userId="d82250ba-2b4b-42ae-97d1-bc94b8c74269" providerId="ADAL" clId="{A2C3F8A4-697C-BD41-980F-3BC136DDB221}" dt="2023-07-09T18:04:34.556" v="263" actId="14100"/>
          <ac:picMkLst>
            <pc:docMk/>
            <pc:sldMk cId="2374435651" sldId="261"/>
            <ac:picMk id="5" creationId="{B0463478-CBB6-3E79-E3C1-24BAD83AEE77}"/>
          </ac:picMkLst>
        </pc:picChg>
      </pc:sldChg>
      <pc:sldChg chg="modSp">
        <pc:chgData name="Abel Sandu" userId="d82250ba-2b4b-42ae-97d1-bc94b8c74269" providerId="ADAL" clId="{A2C3F8A4-697C-BD41-980F-3BC136DDB221}" dt="2023-07-09T17:59:43.693" v="110" actId="255"/>
        <pc:sldMkLst>
          <pc:docMk/>
          <pc:sldMk cId="417587757" sldId="262"/>
        </pc:sldMkLst>
        <pc:spChg chg="mod">
          <ac:chgData name="Abel Sandu" userId="d82250ba-2b4b-42ae-97d1-bc94b8c74269" providerId="ADAL" clId="{A2C3F8A4-697C-BD41-980F-3BC136DDB221}" dt="2023-07-09T17:59:43.693" v="110" actId="255"/>
          <ac:spMkLst>
            <pc:docMk/>
            <pc:sldMk cId="417587757" sldId="262"/>
            <ac:spMk id="3" creationId="{DF7EECB6-7A12-2867-985E-7354A564943C}"/>
          </ac:spMkLst>
        </pc:spChg>
      </pc:sldChg>
      <pc:sldChg chg="modSp">
        <pc:chgData name="Abel Sandu" userId="d82250ba-2b4b-42ae-97d1-bc94b8c74269" providerId="ADAL" clId="{A2C3F8A4-697C-BD41-980F-3BC136DDB221}" dt="2023-07-09T17:57:30.532" v="97" actId="255"/>
        <pc:sldMkLst>
          <pc:docMk/>
          <pc:sldMk cId="606175062" sldId="263"/>
        </pc:sldMkLst>
        <pc:spChg chg="mod">
          <ac:chgData name="Abel Sandu" userId="d82250ba-2b4b-42ae-97d1-bc94b8c74269" providerId="ADAL" clId="{A2C3F8A4-697C-BD41-980F-3BC136DDB221}" dt="2023-07-09T17:57:30.532" v="97" actId="255"/>
          <ac:spMkLst>
            <pc:docMk/>
            <pc:sldMk cId="606175062" sldId="263"/>
            <ac:spMk id="3" creationId="{AA7F303B-94D9-AFB5-1D32-B62469DA57B2}"/>
          </ac:spMkLst>
        </pc:spChg>
      </pc:sldChg>
      <pc:sldChg chg="modSp">
        <pc:chgData name="Abel Sandu" userId="d82250ba-2b4b-42ae-97d1-bc94b8c74269" providerId="ADAL" clId="{A2C3F8A4-697C-BD41-980F-3BC136DDB221}" dt="2023-07-09T17:55:14.638" v="91" actId="255"/>
        <pc:sldMkLst>
          <pc:docMk/>
          <pc:sldMk cId="336897257" sldId="264"/>
        </pc:sldMkLst>
        <pc:spChg chg="mod">
          <ac:chgData name="Abel Sandu" userId="d82250ba-2b4b-42ae-97d1-bc94b8c74269" providerId="ADAL" clId="{A2C3F8A4-697C-BD41-980F-3BC136DDB221}" dt="2023-07-09T17:55:14.638" v="91" actId="255"/>
          <ac:spMkLst>
            <pc:docMk/>
            <pc:sldMk cId="336897257" sldId="264"/>
            <ac:spMk id="3" creationId="{E2FCD23C-2226-47CF-D86F-4A4ABDBA9DA3}"/>
          </ac:spMkLst>
        </pc:spChg>
      </pc:sldChg>
      <pc:sldChg chg="modSp">
        <pc:chgData name="Abel Sandu" userId="d82250ba-2b4b-42ae-97d1-bc94b8c74269" providerId="ADAL" clId="{A2C3F8A4-697C-BD41-980F-3BC136DDB221}" dt="2023-07-09T17:51:59.565" v="71" actId="1076"/>
        <pc:sldMkLst>
          <pc:docMk/>
          <pc:sldMk cId="1157274298" sldId="265"/>
        </pc:sldMkLst>
        <pc:spChg chg="mod">
          <ac:chgData name="Abel Sandu" userId="d82250ba-2b4b-42ae-97d1-bc94b8c74269" providerId="ADAL" clId="{A2C3F8A4-697C-BD41-980F-3BC136DDB221}" dt="2023-07-09T17:51:59.565" v="71" actId="1076"/>
          <ac:spMkLst>
            <pc:docMk/>
            <pc:sldMk cId="1157274298" sldId="265"/>
            <ac:spMk id="3" creationId="{B9CF2AB2-10C2-F16D-CCD1-9B834817FF2A}"/>
          </ac:spMkLst>
        </pc:spChg>
        <pc:picChg chg="mod">
          <ac:chgData name="Abel Sandu" userId="d82250ba-2b4b-42ae-97d1-bc94b8c74269" providerId="ADAL" clId="{A2C3F8A4-697C-BD41-980F-3BC136DDB221}" dt="2023-07-09T17:51:00.297" v="60" actId="14100"/>
          <ac:picMkLst>
            <pc:docMk/>
            <pc:sldMk cId="1157274298" sldId="265"/>
            <ac:picMk id="6" creationId="{AD1AD1B9-5C25-BFA7-4843-2E7EB93C270B}"/>
          </ac:picMkLst>
        </pc:picChg>
        <pc:picChg chg="mod">
          <ac:chgData name="Abel Sandu" userId="d82250ba-2b4b-42ae-97d1-bc94b8c74269" providerId="ADAL" clId="{A2C3F8A4-697C-BD41-980F-3BC136DDB221}" dt="2023-07-09T17:51:17.267" v="68" actId="1076"/>
          <ac:picMkLst>
            <pc:docMk/>
            <pc:sldMk cId="1157274298" sldId="265"/>
            <ac:picMk id="7" creationId="{4071500D-6BB9-966F-E395-9C45E6EA069A}"/>
          </ac:picMkLst>
        </pc:picChg>
      </pc:sldChg>
      <pc:sldChg chg="modSp">
        <pc:chgData name="Abel Sandu" userId="d82250ba-2b4b-42ae-97d1-bc94b8c74269" providerId="ADAL" clId="{A2C3F8A4-697C-BD41-980F-3BC136DDB221}" dt="2023-07-09T17:46:18.188" v="51" actId="27636"/>
        <pc:sldMkLst>
          <pc:docMk/>
          <pc:sldMk cId="2715849797" sldId="266"/>
        </pc:sldMkLst>
        <pc:spChg chg="mod">
          <ac:chgData name="Abel Sandu" userId="d82250ba-2b4b-42ae-97d1-bc94b8c74269" providerId="ADAL" clId="{A2C3F8A4-697C-BD41-980F-3BC136DDB221}" dt="2023-07-09T17:46:18.188" v="51" actId="27636"/>
          <ac:spMkLst>
            <pc:docMk/>
            <pc:sldMk cId="2715849797" sldId="266"/>
            <ac:spMk id="3" creationId="{61AC7873-9920-FBAB-732C-BA302C7C897E}"/>
          </ac:spMkLst>
        </pc:spChg>
      </pc:sldChg>
      <pc:sldChg chg="modSp">
        <pc:chgData name="Abel Sandu" userId="d82250ba-2b4b-42ae-97d1-bc94b8c74269" providerId="ADAL" clId="{A2C3F8A4-697C-BD41-980F-3BC136DDB221}" dt="2023-07-10T10:13:29.628" v="348" actId="20577"/>
        <pc:sldMkLst>
          <pc:docMk/>
          <pc:sldMk cId="219897472" sldId="267"/>
        </pc:sldMkLst>
        <pc:spChg chg="mod">
          <ac:chgData name="Abel Sandu" userId="d82250ba-2b4b-42ae-97d1-bc94b8c74269" providerId="ADAL" clId="{A2C3F8A4-697C-BD41-980F-3BC136DDB221}" dt="2023-07-10T10:13:29.628" v="348" actId="20577"/>
          <ac:spMkLst>
            <pc:docMk/>
            <pc:sldMk cId="219897472" sldId="267"/>
            <ac:spMk id="3" creationId="{BC48691B-AC22-B344-91AA-F92DEE55309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GB"/>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7/10/2023</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GB"/>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7/10/2023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7/10/2023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7/10/2023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7/10/2023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7/10/2023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7/10/2023</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7/10/2023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image" Target="../media/image1.jpg"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7/10/2023</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hyperlink" Target="https://www.google.com/url?sa=t&amp;source=web&amp;rct=j&amp;opi=89978449&amp;url=https://www.apple.com/supplier-responsibility/pdf/Apple_SR_2023_Progress_Report.pdf&amp;ved=2ahUKEwj7t8qm9oGAAxVJQkEAHTojBLQQFnoECCEQAQ&amp;usg=AOvVaw23VQJ8Pu3s5" TargetMode="Externa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3.jpeg" /><Relationship Id="rId2" Type="http://schemas.openxmlformats.org/officeDocument/2006/relationships/hyperlink" Target="https://www.england.nhs.uk/ournhspeople/online-version/" TargetMode="Externa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image" Target="../media/image4.jpe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8.jpeg" /><Relationship Id="rId2" Type="http://schemas.openxmlformats.org/officeDocument/2006/relationships/image" Target="../media/image7.jpeg"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9.jpeg"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3" Type="http://schemas.openxmlformats.org/officeDocument/2006/relationships/image" Target="../media/image12.jpeg" /><Relationship Id="rId2" Type="http://schemas.openxmlformats.org/officeDocument/2006/relationships/image" Target="../media/image11.jpeg"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3" Type="http://schemas.openxmlformats.org/officeDocument/2006/relationships/hyperlink" Target="https://www.england.nhs.uk/ournhspeople/online-version/" TargetMode="External" /><Relationship Id="rId2" Type="http://schemas.openxmlformats.org/officeDocument/2006/relationships/hyperlink" Target="https://www.apple.com/about/" TargetMode="External" /><Relationship Id="rId1" Type="http://schemas.openxmlformats.org/officeDocument/2006/relationships/slideLayout" Target="../slideLayouts/slideLayout2.xml" /><Relationship Id="rId4" Type="http://schemas.openxmlformats.org/officeDocument/2006/relationships/hyperlink" Target="https://www.google.com/url?sa=t&amp;source=web&amp;rct=j&amp;opi=89978449&amp;url=https://www.apple.com/supplier-responsibility/pdf/Apple_SR_2023_Progress_Report.pdf&amp;ved=2ahUKEwj7t8qm9oGAAxVJQkEAHTojBLQQFnoECCEQAQ&amp;usg=AOvVaw23VQJ8Pu3s5" TargetMode="External" /></Relationships>
</file>

<file path=ppt/slides/_rels/slide13.xml.rels><?xml version="1.0" encoding="UTF-8" standalone="yes"?>
<Relationships xmlns="http://schemas.openxmlformats.org/package/2006/relationships"><Relationship Id="rId2" Type="http://schemas.openxmlformats.org/officeDocument/2006/relationships/image" Target="../media/image13.jpeg"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F5466-79F4-1A34-A6B8-D92DFE2A1836}"/>
              </a:ext>
            </a:extLst>
          </p:cNvPr>
          <p:cNvSpPr>
            <a:spLocks noGrp="1"/>
          </p:cNvSpPr>
          <p:nvPr>
            <p:ph type="ctrTitle"/>
          </p:nvPr>
        </p:nvSpPr>
        <p:spPr>
          <a:xfrm>
            <a:off x="2417780" y="406455"/>
            <a:ext cx="7888099" cy="731598"/>
          </a:xfrm>
        </p:spPr>
        <p:txBody>
          <a:bodyPr>
            <a:normAutofit/>
          </a:bodyPr>
          <a:lstStyle/>
          <a:p>
            <a:r>
              <a:rPr lang="en-GB" sz="2400" b="1" i="0" dirty="0">
                <a:effectLst/>
                <a:latin typeface="Arial Black" panose="020B0604020202020204" pitchFamily="34" charset="0"/>
                <a:cs typeface="Arial Black" panose="020B0604020202020204" pitchFamily="34" charset="0"/>
              </a:rPr>
              <a:t>Cover Page</a:t>
            </a:r>
            <a:r>
              <a:rPr lang="en-GB" sz="2400" b="0" i="0" dirty="0">
                <a:solidFill>
                  <a:srgbClr val="374151"/>
                </a:solidFill>
                <a:effectLst/>
                <a:latin typeface="Arial Black" panose="020B0604020202020204" pitchFamily="34" charset="0"/>
                <a:cs typeface="Arial Black" panose="020B0604020202020204" pitchFamily="34" charset="0"/>
              </a:rPr>
              <a:t> </a:t>
            </a:r>
            <a:endParaRPr lang="en-US" sz="2400" dirty="0">
              <a:latin typeface="Arial Black" panose="020B0604020202020204" pitchFamily="34" charset="0"/>
              <a:cs typeface="Arial Black" panose="020B0604020202020204" pitchFamily="34" charset="0"/>
            </a:endParaRPr>
          </a:p>
        </p:txBody>
      </p:sp>
      <p:sp>
        <p:nvSpPr>
          <p:cNvPr id="3" name="Subtitle 2">
            <a:extLst>
              <a:ext uri="{FF2B5EF4-FFF2-40B4-BE49-F238E27FC236}">
                <a16:creationId xmlns:a16="http://schemas.microsoft.com/office/drawing/2014/main" id="{01F871BB-8DFF-44CD-EB9C-135C3625BD5F}"/>
              </a:ext>
            </a:extLst>
          </p:cNvPr>
          <p:cNvSpPr>
            <a:spLocks noGrp="1"/>
          </p:cNvSpPr>
          <p:nvPr>
            <p:ph type="subTitle" idx="1"/>
          </p:nvPr>
        </p:nvSpPr>
        <p:spPr>
          <a:xfrm>
            <a:off x="2417780" y="1886967"/>
            <a:ext cx="8492675" cy="4564578"/>
          </a:xfrm>
        </p:spPr>
        <p:txBody>
          <a:bodyPr>
            <a:normAutofit/>
          </a:bodyPr>
          <a:lstStyle/>
          <a:p>
            <a:r>
              <a:rPr lang="en-GB" sz="1100" dirty="0">
                <a:latin typeface="Arial Black" panose="020B0604020202020204" pitchFamily="34" charset="0"/>
                <a:cs typeface="Arial Black" panose="020B0604020202020204" pitchFamily="34" charset="0"/>
              </a:rPr>
              <a:t>Student name/id: Abel Paul </a:t>
            </a:r>
            <a:r>
              <a:rPr lang="en-GB" sz="1100" dirty="0" err="1">
                <a:latin typeface="Arial Black" panose="020B0604020202020204" pitchFamily="34" charset="0"/>
                <a:cs typeface="Arial Black" panose="020B0604020202020204" pitchFamily="34" charset="0"/>
              </a:rPr>
              <a:t>Sandu</a:t>
            </a:r>
            <a:endParaRPr lang="en-GB" sz="1100" dirty="0">
              <a:latin typeface="Arial Black" panose="020B0604020202020204" pitchFamily="34" charset="0"/>
              <a:cs typeface="Arial Black" panose="020B0604020202020204" pitchFamily="34" charset="0"/>
            </a:endParaRPr>
          </a:p>
          <a:p>
            <a:r>
              <a:rPr lang="en-GB" sz="1100" dirty="0">
                <a:latin typeface="Arial Black" panose="020B0604020202020204" pitchFamily="34" charset="0"/>
                <a:cs typeface="Arial Black" panose="020B0604020202020204" pitchFamily="34" charset="0"/>
              </a:rPr>
              <a:t>Programme: Master of business Administration</a:t>
            </a:r>
          </a:p>
          <a:p>
            <a:r>
              <a:rPr lang="en-GB" sz="1100" dirty="0">
                <a:latin typeface="Arial Black" panose="020B0604020202020204" pitchFamily="34" charset="0"/>
                <a:cs typeface="Arial Black" panose="020B0604020202020204" pitchFamily="34" charset="0"/>
              </a:rPr>
              <a:t>Module name/Code: Human resource management lcmb7000</a:t>
            </a:r>
          </a:p>
          <a:p>
            <a:r>
              <a:rPr lang="en-GB" sz="1100" dirty="0">
                <a:latin typeface="Arial Black" panose="020B0604020202020204" pitchFamily="34" charset="0"/>
                <a:cs typeface="Arial Black" panose="020B0604020202020204" pitchFamily="34" charset="0"/>
              </a:rPr>
              <a:t>Lecturer: prof d g </a:t>
            </a:r>
            <a:r>
              <a:rPr lang="en-GB" sz="1100" dirty="0" err="1">
                <a:latin typeface="Arial Black" panose="020B0604020202020204" pitchFamily="34" charset="0"/>
                <a:cs typeface="Arial Black" panose="020B0604020202020204" pitchFamily="34" charset="0"/>
              </a:rPr>
              <a:t>peple</a:t>
            </a:r>
            <a:endParaRPr lang="en-GB" sz="1100" dirty="0">
              <a:latin typeface="Arial Black" panose="020B0604020202020204" pitchFamily="34" charset="0"/>
              <a:cs typeface="Arial Black" panose="020B0604020202020204" pitchFamily="34" charset="0"/>
            </a:endParaRPr>
          </a:p>
          <a:p>
            <a:r>
              <a:rPr lang="en-GB" sz="1100">
                <a:latin typeface="Arial Black" panose="020B0604020202020204" pitchFamily="34" charset="0"/>
                <a:cs typeface="Arial Black" panose="020B0604020202020204" pitchFamily="34" charset="0"/>
              </a:rPr>
              <a:t>Assessment  </a:t>
            </a:r>
            <a:r>
              <a:rPr lang="en-GB" sz="1100" dirty="0">
                <a:latin typeface="Arial Black" panose="020B0604020202020204" pitchFamily="34" charset="0"/>
                <a:cs typeface="Arial Black" panose="020B0604020202020204" pitchFamily="34" charset="0"/>
              </a:rPr>
              <a:t>title: Component 2 - PowerPoint presentation</a:t>
            </a:r>
          </a:p>
        </p:txBody>
      </p:sp>
    </p:spTree>
    <p:extLst>
      <p:ext uri="{BB962C8B-B14F-4D97-AF65-F5344CB8AC3E}">
        <p14:creationId xmlns:p14="http://schemas.microsoft.com/office/powerpoint/2010/main" val="2440188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C74C86-82ED-5046-4483-9CF3C25F1855}"/>
              </a:ext>
            </a:extLst>
          </p:cNvPr>
          <p:cNvSpPr>
            <a:spLocks noGrp="1"/>
          </p:cNvSpPr>
          <p:nvPr>
            <p:ph type="title"/>
          </p:nvPr>
        </p:nvSpPr>
        <p:spPr/>
        <p:txBody>
          <a:bodyPr>
            <a:normAutofit/>
          </a:bodyPr>
          <a:lstStyle/>
          <a:p>
            <a:r>
              <a:rPr lang="en-GB" sz="2400" b="1" i="0" dirty="0">
                <a:solidFill>
                  <a:srgbClr val="374151"/>
                </a:solidFill>
                <a:effectLst/>
                <a:latin typeface="Arial Black" panose="020B0604020202020204" pitchFamily="34" charset="0"/>
                <a:cs typeface="Arial Black" panose="020B0604020202020204" pitchFamily="34" charset="0"/>
              </a:rPr>
              <a:t>Table of Contents</a:t>
            </a:r>
            <a:endParaRPr lang="en-US" sz="2400" dirty="0">
              <a:latin typeface="Arial Black" panose="020B0604020202020204" pitchFamily="34" charset="0"/>
              <a:cs typeface="Arial Black" panose="020B0604020202020204" pitchFamily="34" charset="0"/>
            </a:endParaRPr>
          </a:p>
        </p:txBody>
      </p:sp>
      <p:sp>
        <p:nvSpPr>
          <p:cNvPr id="3" name="Content Placeholder 2">
            <a:extLst>
              <a:ext uri="{FF2B5EF4-FFF2-40B4-BE49-F238E27FC236}">
                <a16:creationId xmlns:a16="http://schemas.microsoft.com/office/drawing/2014/main" id="{687E6F6F-0EEC-232C-FC61-029EC415EEC5}"/>
              </a:ext>
            </a:extLst>
          </p:cNvPr>
          <p:cNvSpPr>
            <a:spLocks noGrp="1"/>
          </p:cNvSpPr>
          <p:nvPr>
            <p:ph idx="1"/>
          </p:nvPr>
        </p:nvSpPr>
        <p:spPr>
          <a:xfrm>
            <a:off x="1137146" y="1853754"/>
            <a:ext cx="9603275" cy="4656240"/>
          </a:xfrm>
        </p:spPr>
        <p:txBody>
          <a:bodyPr>
            <a:normAutofit/>
          </a:bodyPr>
          <a:lstStyle/>
          <a:p>
            <a:endParaRPr lang="en-GB" sz="1100" b="0" i="0" dirty="0">
              <a:solidFill>
                <a:srgbClr val="374151"/>
              </a:solidFill>
              <a:effectLst/>
              <a:latin typeface="Söhne"/>
            </a:endParaRPr>
          </a:p>
          <a:p>
            <a:pPr marL="457200" indent="-457200">
              <a:buFont typeface="+mj-lt"/>
              <a:buAutoNum type="arabicPeriod"/>
            </a:pPr>
            <a:r>
              <a:rPr lang="en-GB" sz="1100" b="0" i="0" dirty="0">
                <a:solidFill>
                  <a:srgbClr val="374151"/>
                </a:solidFill>
                <a:effectLst/>
                <a:latin typeface="Arial Black" panose="020B0604020202020204" pitchFamily="34" charset="0"/>
                <a:cs typeface="Arial Black" panose="020B0604020202020204" pitchFamily="34" charset="0"/>
              </a:rPr>
              <a:t>Introduction</a:t>
            </a:r>
          </a:p>
          <a:p>
            <a:pPr marL="457200" indent="-457200">
              <a:buFont typeface="+mj-lt"/>
              <a:buAutoNum type="arabicPeriod"/>
            </a:pPr>
            <a:r>
              <a:rPr lang="en-GB" sz="1100" b="0" i="0" dirty="0">
                <a:solidFill>
                  <a:srgbClr val="374151"/>
                </a:solidFill>
                <a:effectLst/>
                <a:latin typeface="Arial Black" panose="020B0604020202020204" pitchFamily="34" charset="0"/>
                <a:cs typeface="Arial Black" panose="020B0604020202020204" pitchFamily="34" charset="0"/>
              </a:rPr>
              <a:t>Overview of Apple Inc.</a:t>
            </a:r>
          </a:p>
          <a:p>
            <a:pPr marL="457200" indent="-457200">
              <a:buFont typeface="+mj-lt"/>
              <a:buAutoNum type="arabicPeriod"/>
            </a:pPr>
            <a:r>
              <a:rPr lang="en-GB" sz="1100" b="0" i="0" dirty="0">
                <a:solidFill>
                  <a:srgbClr val="374151"/>
                </a:solidFill>
                <a:effectLst/>
                <a:latin typeface="Arial Black" panose="020B0604020202020204" pitchFamily="34" charset="0"/>
                <a:cs typeface="Arial Black" panose="020B0604020202020204" pitchFamily="34" charset="0"/>
              </a:rPr>
              <a:t>Overview of the National Health Service (NHS)</a:t>
            </a:r>
          </a:p>
          <a:p>
            <a:pPr marL="457200" indent="-457200">
              <a:buFont typeface="+mj-lt"/>
              <a:buAutoNum type="arabicPeriod"/>
            </a:pPr>
            <a:r>
              <a:rPr lang="en-GB" sz="1100" b="0" i="0" dirty="0">
                <a:solidFill>
                  <a:srgbClr val="374151"/>
                </a:solidFill>
                <a:effectLst/>
                <a:latin typeface="Arial Black" panose="020B0604020202020204" pitchFamily="34" charset="0"/>
                <a:cs typeface="Arial Black" panose="020B0604020202020204" pitchFamily="34" charset="0"/>
              </a:rPr>
              <a:t>HR Strategy of Apple Inc.</a:t>
            </a:r>
          </a:p>
          <a:p>
            <a:pPr marL="457200" indent="-457200">
              <a:buFont typeface="+mj-lt"/>
              <a:buAutoNum type="arabicPeriod"/>
            </a:pPr>
            <a:r>
              <a:rPr lang="en-GB" sz="1100" b="0" i="0" dirty="0">
                <a:solidFill>
                  <a:srgbClr val="374151"/>
                </a:solidFill>
                <a:effectLst/>
                <a:latin typeface="Arial Black" panose="020B0604020202020204" pitchFamily="34" charset="0"/>
                <a:cs typeface="Arial Black" panose="020B0604020202020204" pitchFamily="34" charset="0"/>
              </a:rPr>
              <a:t>HR Strategy of the NHS</a:t>
            </a:r>
          </a:p>
          <a:p>
            <a:pPr marL="457200" indent="-457200">
              <a:buFont typeface="+mj-lt"/>
              <a:buAutoNum type="arabicPeriod"/>
            </a:pPr>
            <a:r>
              <a:rPr lang="en-GB" sz="1100" b="0" i="0" dirty="0">
                <a:solidFill>
                  <a:srgbClr val="374151"/>
                </a:solidFill>
                <a:effectLst/>
                <a:latin typeface="Arial Black" panose="020B0604020202020204" pitchFamily="34" charset="0"/>
                <a:cs typeface="Arial Black" panose="020B0604020202020204" pitchFamily="34" charset="0"/>
              </a:rPr>
              <a:t>Effectiveness and Impact of HR Strategies</a:t>
            </a:r>
          </a:p>
          <a:p>
            <a:pPr marL="457200" indent="-457200">
              <a:buFont typeface="+mj-lt"/>
              <a:buAutoNum type="arabicPeriod"/>
            </a:pPr>
            <a:r>
              <a:rPr lang="en-GB" sz="1100" b="0" i="0" dirty="0">
                <a:solidFill>
                  <a:srgbClr val="374151"/>
                </a:solidFill>
                <a:effectLst/>
                <a:latin typeface="Arial Black" panose="020B0604020202020204" pitchFamily="34" charset="0"/>
                <a:cs typeface="Arial Black" panose="020B0604020202020204" pitchFamily="34" charset="0"/>
              </a:rPr>
              <a:t>Competitive Advantages &amp; Regulatory Strategies</a:t>
            </a:r>
          </a:p>
          <a:p>
            <a:pPr marL="457200" indent="-457200">
              <a:buFont typeface="+mj-lt"/>
              <a:buAutoNum type="arabicPeriod"/>
            </a:pPr>
            <a:r>
              <a:rPr lang="en-GB" sz="1100" b="0" i="0" dirty="0">
                <a:solidFill>
                  <a:srgbClr val="374151"/>
                </a:solidFill>
                <a:effectLst/>
                <a:latin typeface="Arial Black" panose="020B0604020202020204" pitchFamily="34" charset="0"/>
                <a:cs typeface="Arial Black" panose="020B0604020202020204" pitchFamily="34" charset="0"/>
              </a:rPr>
              <a:t>Application of Resource-Based View Model</a:t>
            </a:r>
          </a:p>
          <a:p>
            <a:pPr marL="457200" indent="-457200">
              <a:buFont typeface="+mj-lt"/>
              <a:buAutoNum type="arabicPeriod"/>
            </a:pPr>
            <a:r>
              <a:rPr lang="en-GB" sz="1100" b="0" i="0" dirty="0">
                <a:solidFill>
                  <a:srgbClr val="374151"/>
                </a:solidFill>
                <a:effectLst/>
                <a:latin typeface="Arial Black" panose="020B0604020202020204" pitchFamily="34" charset="0"/>
                <a:cs typeface="Arial Black" panose="020B0604020202020204" pitchFamily="34" charset="0"/>
              </a:rPr>
              <a:t>Conclusion</a:t>
            </a:r>
          </a:p>
          <a:p>
            <a:pPr marL="457200" indent="-457200">
              <a:buFont typeface="+mj-lt"/>
              <a:buAutoNum type="arabicPeriod"/>
            </a:pPr>
            <a:r>
              <a:rPr lang="en-GB" sz="1100" dirty="0">
                <a:solidFill>
                  <a:srgbClr val="374151"/>
                </a:solidFill>
                <a:latin typeface="Arial Black" panose="020B0604020202020204" pitchFamily="34" charset="0"/>
                <a:cs typeface="Arial Black" panose="020B0604020202020204" pitchFamily="34" charset="0"/>
              </a:rPr>
              <a:t>Reference list</a:t>
            </a:r>
            <a:endParaRPr lang="en-GB" sz="1100" b="0" i="0" dirty="0">
              <a:solidFill>
                <a:srgbClr val="374151"/>
              </a:solidFill>
              <a:effectLst/>
              <a:latin typeface="Arial Black" panose="020B0604020202020204" pitchFamily="34" charset="0"/>
              <a:cs typeface="Arial Black" panose="020B0604020202020204" pitchFamily="34" charset="0"/>
            </a:endParaRPr>
          </a:p>
          <a:p>
            <a:pPr marL="457200" indent="-457200">
              <a:buFont typeface="+mj-lt"/>
              <a:buAutoNum type="arabicPeriod"/>
            </a:pPr>
            <a:endParaRPr lang="en-GB" sz="2300" b="0" i="0" dirty="0">
              <a:solidFill>
                <a:srgbClr val="374151"/>
              </a:solidFill>
              <a:effectLst/>
              <a:latin typeface="Arial Black" panose="020B0604020202020204" pitchFamily="34" charset="0"/>
              <a:cs typeface="Arial Black" panose="020B0604020202020204" pitchFamily="34" charset="0"/>
            </a:endParaRPr>
          </a:p>
          <a:p>
            <a:endParaRPr lang="en-US" dirty="0"/>
          </a:p>
        </p:txBody>
      </p:sp>
    </p:spTree>
    <p:extLst>
      <p:ext uri="{BB962C8B-B14F-4D97-AF65-F5344CB8AC3E}">
        <p14:creationId xmlns:p14="http://schemas.microsoft.com/office/powerpoint/2010/main" val="8193407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A4B20-A7BE-13AF-B878-B9981DA6885A}"/>
              </a:ext>
            </a:extLst>
          </p:cNvPr>
          <p:cNvSpPr>
            <a:spLocks noGrp="1"/>
          </p:cNvSpPr>
          <p:nvPr>
            <p:ph type="title"/>
          </p:nvPr>
        </p:nvSpPr>
        <p:spPr/>
        <p:txBody>
          <a:bodyPr>
            <a:normAutofit/>
          </a:bodyPr>
          <a:lstStyle/>
          <a:p>
            <a:r>
              <a:rPr lang="en-GB" sz="2400" b="1" i="0" dirty="0">
                <a:effectLst/>
                <a:latin typeface="Arial Black" panose="020B0604020202020204" pitchFamily="34" charset="0"/>
                <a:cs typeface="Arial Black" panose="020B0604020202020204" pitchFamily="34" charset="0"/>
              </a:rPr>
              <a:t>Introduction</a:t>
            </a:r>
            <a:endParaRPr lang="en-US" sz="2400" dirty="0">
              <a:latin typeface="Arial Black" panose="020B0604020202020204" pitchFamily="34" charset="0"/>
              <a:cs typeface="Arial Black" panose="020B0604020202020204" pitchFamily="34" charset="0"/>
            </a:endParaRPr>
          </a:p>
        </p:txBody>
      </p:sp>
      <p:sp>
        <p:nvSpPr>
          <p:cNvPr id="3" name="Content Placeholder 2">
            <a:extLst>
              <a:ext uri="{FF2B5EF4-FFF2-40B4-BE49-F238E27FC236}">
                <a16:creationId xmlns:a16="http://schemas.microsoft.com/office/drawing/2014/main" id="{02FB559A-B4BC-250D-4024-50A2755A5A93}"/>
              </a:ext>
            </a:extLst>
          </p:cNvPr>
          <p:cNvSpPr>
            <a:spLocks noGrp="1"/>
          </p:cNvSpPr>
          <p:nvPr>
            <p:ph idx="1"/>
          </p:nvPr>
        </p:nvSpPr>
        <p:spPr>
          <a:xfrm>
            <a:off x="1538170" y="2253538"/>
            <a:ext cx="9603275" cy="2350924"/>
          </a:xfrm>
        </p:spPr>
        <p:txBody>
          <a:bodyPr>
            <a:normAutofit/>
          </a:bodyPr>
          <a:lstStyle/>
          <a:p>
            <a:r>
              <a:rPr lang="en-GB" sz="1100" b="0" i="0" dirty="0">
                <a:solidFill>
                  <a:srgbClr val="374151"/>
                </a:solidFill>
                <a:effectLst/>
                <a:latin typeface="Arial Black" panose="020B0604020202020204" pitchFamily="34" charset="0"/>
                <a:cs typeface="Arial Black" panose="020B0604020202020204" pitchFamily="34" charset="0"/>
              </a:rPr>
              <a:t>This presentation undertakes a comparative study of two distinct entities - Apple Inc., a private-sector multinational corporation that operates in the technology industry, and the National Health Service (NHS), a public-sector healthcare provider in the United Kingdom. The comparison involves a critical analysis of the Human Resource (HR) strategies each organization deploys, their effectiveness, and the subsequent impact these strategies have on each organization's overall strategy and competitive advantage. </a:t>
            </a:r>
          </a:p>
          <a:p>
            <a:r>
              <a:rPr lang="en-GB" sz="1100" b="0" i="0" dirty="0">
                <a:solidFill>
                  <a:srgbClr val="374151"/>
                </a:solidFill>
                <a:effectLst/>
                <a:latin typeface="Arial Black" panose="020B0604020202020204" pitchFamily="34" charset="0"/>
                <a:cs typeface="Arial Black" panose="020B0604020202020204" pitchFamily="34" charset="0"/>
              </a:rPr>
              <a:t>The pivotal role HR plays in organizations is well-acknowledged, with many studies suggesting that effective HR strategies can contribute significantly towards achieving organizational objectives (Becker and </a:t>
            </a:r>
            <a:r>
              <a:rPr lang="en-GB" sz="1100" b="0" i="0" dirty="0" err="1">
                <a:solidFill>
                  <a:srgbClr val="374151"/>
                </a:solidFill>
                <a:effectLst/>
                <a:latin typeface="Arial Black" panose="020B0604020202020204" pitchFamily="34" charset="0"/>
                <a:cs typeface="Arial Black" panose="020B0604020202020204" pitchFamily="34" charset="0"/>
              </a:rPr>
              <a:t>Huselid</a:t>
            </a:r>
            <a:r>
              <a:rPr lang="en-GB" sz="1100" b="0" i="0" dirty="0">
                <a:solidFill>
                  <a:srgbClr val="374151"/>
                </a:solidFill>
                <a:effectLst/>
                <a:latin typeface="Arial Black" panose="020B0604020202020204" pitchFamily="34" charset="0"/>
                <a:cs typeface="Arial Black" panose="020B0604020202020204" pitchFamily="34" charset="0"/>
              </a:rPr>
              <a:t>, 2006). This presentation aims to validate this argument through an in-depth examination of the HR strategies of Apple Inc. and the NHS.</a:t>
            </a:r>
            <a:endParaRPr lang="en-US" sz="1100" dirty="0">
              <a:latin typeface="Arial Black" panose="020B0604020202020204" pitchFamily="34" charset="0"/>
              <a:cs typeface="Arial Black" panose="020B0604020202020204" pitchFamily="34" charset="0"/>
            </a:endParaRPr>
          </a:p>
        </p:txBody>
      </p:sp>
    </p:spTree>
    <p:extLst>
      <p:ext uri="{BB962C8B-B14F-4D97-AF65-F5344CB8AC3E}">
        <p14:creationId xmlns:p14="http://schemas.microsoft.com/office/powerpoint/2010/main" val="27740792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93C41-33A8-4D70-DB82-F440A28B9AA5}"/>
              </a:ext>
            </a:extLst>
          </p:cNvPr>
          <p:cNvSpPr>
            <a:spLocks noGrp="1"/>
          </p:cNvSpPr>
          <p:nvPr>
            <p:ph type="title"/>
          </p:nvPr>
        </p:nvSpPr>
        <p:spPr/>
        <p:txBody>
          <a:bodyPr>
            <a:normAutofit/>
          </a:bodyPr>
          <a:lstStyle/>
          <a:p>
            <a:r>
              <a:rPr lang="en-GB" sz="2400" b="1" i="0" dirty="0">
                <a:effectLst/>
                <a:latin typeface="Arial Black" panose="020B0604020202020204" pitchFamily="34" charset="0"/>
                <a:cs typeface="Arial Black" panose="020B0604020202020204" pitchFamily="34" charset="0"/>
              </a:rPr>
              <a:t>Overview of Apple </a:t>
            </a:r>
            <a:r>
              <a:rPr lang="en-GB" sz="2400" b="1" i="0" dirty="0" err="1">
                <a:effectLst/>
                <a:latin typeface="Arial Black" panose="020B0604020202020204" pitchFamily="34" charset="0"/>
                <a:cs typeface="Arial Black" panose="020B0604020202020204" pitchFamily="34" charset="0"/>
              </a:rPr>
              <a:t>Inc</a:t>
            </a:r>
            <a:endParaRPr lang="en-US" sz="2400" dirty="0">
              <a:latin typeface="Arial Black" panose="020B0604020202020204" pitchFamily="34" charset="0"/>
              <a:cs typeface="Arial Black" panose="020B0604020202020204" pitchFamily="34" charset="0"/>
            </a:endParaRPr>
          </a:p>
        </p:txBody>
      </p:sp>
      <p:sp>
        <p:nvSpPr>
          <p:cNvPr id="3" name="Content Placeholder 2">
            <a:extLst>
              <a:ext uri="{FF2B5EF4-FFF2-40B4-BE49-F238E27FC236}">
                <a16:creationId xmlns:a16="http://schemas.microsoft.com/office/drawing/2014/main" id="{ABDE966C-C283-0681-8FD5-55E09541BD06}"/>
              </a:ext>
            </a:extLst>
          </p:cNvPr>
          <p:cNvSpPr>
            <a:spLocks noGrp="1"/>
          </p:cNvSpPr>
          <p:nvPr>
            <p:ph idx="1"/>
          </p:nvPr>
        </p:nvSpPr>
        <p:spPr>
          <a:xfrm>
            <a:off x="1294362" y="2153258"/>
            <a:ext cx="9603275" cy="3450613"/>
          </a:xfrm>
        </p:spPr>
        <p:txBody>
          <a:bodyPr>
            <a:normAutofit/>
          </a:bodyPr>
          <a:lstStyle/>
          <a:p>
            <a:r>
              <a:rPr lang="en-GB" sz="1100" dirty="0">
                <a:latin typeface="Arial Black" panose="020B0604020202020204" pitchFamily="34" charset="0"/>
                <a:cs typeface="Arial Black" panose="020B0604020202020204" pitchFamily="34" charset="0"/>
                <a:hlinkClick r:id="rId2">
                  <a:extLst>
                    <a:ext uri="{A12FA001-AC4F-418D-AE19-62706E023703}">
                      <ahyp:hlinkClr xmlns:ahyp="http://schemas.microsoft.com/office/drawing/2018/hyperlinkcolor" val="tx"/>
                    </a:ext>
                  </a:extLst>
                </a:hlinkClick>
              </a:rPr>
              <a:t>According  to</a:t>
            </a:r>
            <a:r>
              <a:rPr lang="en-GB" sz="1100" b="1" dirty="0">
                <a:latin typeface="Arial Black" panose="020B0604020202020204" pitchFamily="34" charset="0"/>
                <a:cs typeface="Arial Black" panose="020B0604020202020204" pitchFamily="34" charset="0"/>
              </a:rPr>
              <a:t> </a:t>
            </a:r>
            <a:r>
              <a:rPr lang="en-GB" sz="1100" b="0" i="0" dirty="0">
                <a:solidFill>
                  <a:srgbClr val="374151"/>
                </a:solidFill>
                <a:effectLst/>
                <a:latin typeface="Arial Black" panose="020B0604020202020204" pitchFamily="34" charset="0"/>
                <a:cs typeface="Arial Black" panose="020B0604020202020204" pitchFamily="34" charset="0"/>
              </a:rPr>
              <a:t>(Apple </a:t>
            </a:r>
            <a:r>
              <a:rPr lang="en-GB" sz="1100" b="0" i="0" dirty="0" err="1">
                <a:solidFill>
                  <a:srgbClr val="374151"/>
                </a:solidFill>
                <a:effectLst/>
                <a:latin typeface="Arial Black" panose="020B0604020202020204" pitchFamily="34" charset="0"/>
                <a:cs typeface="Arial Black" panose="020B0604020202020204" pitchFamily="34" charset="0"/>
              </a:rPr>
              <a:t>Inc</a:t>
            </a:r>
            <a:r>
              <a:rPr lang="en-GB" sz="1100" b="0" i="0" dirty="0">
                <a:solidFill>
                  <a:srgbClr val="374151"/>
                </a:solidFill>
                <a:effectLst/>
                <a:latin typeface="Arial Black" panose="020B0604020202020204" pitchFamily="34" charset="0"/>
                <a:cs typeface="Arial Black" panose="020B0604020202020204" pitchFamily="34" charset="0"/>
              </a:rPr>
              <a:t> 2023)., Apple is  a multinational technology company based in Cupertino, California, is a dominant player in the global market, recognized for its high-quality products, services, and a brand that inspires a near-cult following. Its product portfolio includes the iPhone, iPad, Mac, Apple Watch, and services like the App Store, Apple Music, iCloud, and more. The key to Apple's overwhelming success lies not just in its innovative product offerings but also in its unique corporate culture and human resource strategy.</a:t>
            </a:r>
          </a:p>
          <a:p>
            <a:r>
              <a:rPr lang="en-GB" sz="1100" b="0" i="0" dirty="0">
                <a:solidFill>
                  <a:srgbClr val="374151"/>
                </a:solidFill>
                <a:effectLst/>
                <a:latin typeface="Arial Black" panose="020B0604020202020204" pitchFamily="34" charset="0"/>
                <a:cs typeface="Arial Black" panose="020B0604020202020204" pitchFamily="34" charset="0"/>
              </a:rPr>
              <a:t>Apple's HR strategy fosters an environment that encourages innovation and creativity. Employees are empowered to take risks and think differently, fostering a culture of innovation. Apple invests heavily in employee development and training, ensuring their skills stay relevant in the fast-paced technology sector. Apple also champions diversity and inclusion, believing that varied perspectives lead to better ideas and outcomes. Additionally, it is renowned for its competitive pay and benefits, which attract top talent worldwide (Apple Inc., 2023).</a:t>
            </a:r>
            <a:endParaRPr lang="en-US" sz="1100" dirty="0">
              <a:latin typeface="Arial Black" panose="020B0604020202020204" pitchFamily="34" charset="0"/>
              <a:cs typeface="Arial Black" panose="020B0604020202020204" pitchFamily="34" charset="0"/>
            </a:endParaRPr>
          </a:p>
        </p:txBody>
      </p:sp>
      <p:pic>
        <p:nvPicPr>
          <p:cNvPr id="4" name="Picture 4">
            <a:extLst>
              <a:ext uri="{FF2B5EF4-FFF2-40B4-BE49-F238E27FC236}">
                <a16:creationId xmlns:a16="http://schemas.microsoft.com/office/drawing/2014/main" id="{F68FF78E-08A4-C281-30BA-7E7E4F659707}"/>
              </a:ext>
            </a:extLst>
          </p:cNvPr>
          <p:cNvPicPr>
            <a:picLocks noChangeAspect="1"/>
          </p:cNvPicPr>
          <p:nvPr/>
        </p:nvPicPr>
        <p:blipFill>
          <a:blip r:embed="rId3"/>
          <a:stretch>
            <a:fillRect/>
          </a:stretch>
        </p:blipFill>
        <p:spPr>
          <a:xfrm>
            <a:off x="7718962" y="-20362"/>
            <a:ext cx="3178675" cy="1835189"/>
          </a:xfrm>
          <a:prstGeom prst="rect">
            <a:avLst/>
          </a:prstGeom>
        </p:spPr>
      </p:pic>
    </p:spTree>
    <p:extLst>
      <p:ext uri="{BB962C8B-B14F-4D97-AF65-F5344CB8AC3E}">
        <p14:creationId xmlns:p14="http://schemas.microsoft.com/office/powerpoint/2010/main" val="4026793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AE8EE-0E75-F55D-6A74-50605DF32D7B}"/>
              </a:ext>
            </a:extLst>
          </p:cNvPr>
          <p:cNvSpPr>
            <a:spLocks noGrp="1"/>
          </p:cNvSpPr>
          <p:nvPr>
            <p:ph type="title"/>
          </p:nvPr>
        </p:nvSpPr>
        <p:spPr/>
        <p:txBody>
          <a:bodyPr>
            <a:normAutofit/>
          </a:bodyPr>
          <a:lstStyle/>
          <a:p>
            <a:r>
              <a:rPr lang="en-GB" sz="2400" b="1" i="0" dirty="0">
                <a:effectLst/>
                <a:latin typeface="Arial Black" panose="020B0604020202020204" pitchFamily="34" charset="0"/>
                <a:cs typeface="Arial Black" panose="020B0604020202020204" pitchFamily="34" charset="0"/>
              </a:rPr>
              <a:t>Overview of the National Health Service (NHS)</a:t>
            </a:r>
            <a:endParaRPr lang="en-US" sz="2400" dirty="0">
              <a:latin typeface="Arial Black" panose="020B0604020202020204" pitchFamily="34" charset="0"/>
              <a:cs typeface="Arial Black" panose="020B0604020202020204" pitchFamily="34" charset="0"/>
            </a:endParaRPr>
          </a:p>
        </p:txBody>
      </p:sp>
      <p:sp>
        <p:nvSpPr>
          <p:cNvPr id="3" name="Content Placeholder 2">
            <a:extLst>
              <a:ext uri="{FF2B5EF4-FFF2-40B4-BE49-F238E27FC236}">
                <a16:creationId xmlns:a16="http://schemas.microsoft.com/office/drawing/2014/main" id="{74F9295C-7189-C999-93D0-C9D94DB4F1BE}"/>
              </a:ext>
            </a:extLst>
          </p:cNvPr>
          <p:cNvSpPr>
            <a:spLocks noGrp="1"/>
          </p:cNvSpPr>
          <p:nvPr>
            <p:ph idx="1"/>
          </p:nvPr>
        </p:nvSpPr>
        <p:spPr>
          <a:xfrm>
            <a:off x="272142" y="2015732"/>
            <a:ext cx="8530443" cy="4565177"/>
          </a:xfrm>
        </p:spPr>
        <p:txBody>
          <a:bodyPr>
            <a:normAutofit/>
          </a:bodyPr>
          <a:lstStyle/>
          <a:p>
            <a:r>
              <a:rPr lang="en-GB" sz="1100" b="0" i="0" dirty="0">
                <a:solidFill>
                  <a:srgbClr val="374151"/>
                </a:solidFill>
                <a:effectLst/>
                <a:latin typeface="Arial Black" panose="020B0604020202020204" pitchFamily="34" charset="0"/>
                <a:cs typeface="Arial Black" panose="020B0604020202020204" pitchFamily="34" charset="0"/>
              </a:rPr>
              <a:t>According to </a:t>
            </a:r>
            <a:r>
              <a:rPr lang="en-GB" sz="1100" b="0" i="0" dirty="0">
                <a:solidFill>
                  <a:srgbClr val="374151"/>
                </a:solidFill>
                <a:effectLst/>
                <a:latin typeface="Arial Black" panose="020B0604020202020204" pitchFamily="34" charset="0"/>
                <a:cs typeface="Arial Black" panose="020B0604020202020204" pitchFamily="34" charset="0"/>
                <a:hlinkClick r:id="rId2"/>
              </a:rPr>
              <a:t>https://www.england.nhs.uk/ournhspeople/online-version/</a:t>
            </a:r>
            <a:r>
              <a:rPr lang="en-GB" sz="1100" b="0" i="0" dirty="0">
                <a:solidFill>
                  <a:srgbClr val="374151"/>
                </a:solidFill>
                <a:effectLst/>
                <a:latin typeface="Arial Black" panose="020B0604020202020204" pitchFamily="34" charset="0"/>
                <a:cs typeface="Arial Black" panose="020B0604020202020204" pitchFamily="34" charset="0"/>
              </a:rPr>
              <a:t>., The National Health Service (NHS) is the UK's publicly-funded healthcare system, committed to providing 'free at the point of delivery' health services. The NHS offers a comprehensive range of health services, from routine screenings, treatments for long-term conditions, transplants, emergency treatment, and more. </a:t>
            </a:r>
          </a:p>
          <a:p>
            <a:r>
              <a:rPr lang="en-GB" sz="1100" b="0" i="0" dirty="0">
                <a:solidFill>
                  <a:srgbClr val="374151"/>
                </a:solidFill>
                <a:effectLst/>
                <a:latin typeface="Arial Black" panose="020B0604020202020204" pitchFamily="34" charset="0"/>
                <a:cs typeface="Arial Black" panose="020B0604020202020204" pitchFamily="34" charset="0"/>
              </a:rPr>
              <a:t>The successful operation of such an enormous system relies heavily on the skills, commitment, and wellbeing of its workforce, making HR management crucial in the NHS. To ensure it can deliver high-quality healthcare services, the NHS's HR strategy focuses on three key areas: workforce supply, employee engagement and leadership, and workforce development.</a:t>
            </a:r>
          </a:p>
          <a:p>
            <a:r>
              <a:rPr lang="en-GB" sz="1100" b="0" i="0" dirty="0">
                <a:solidFill>
                  <a:srgbClr val="374151"/>
                </a:solidFill>
                <a:effectLst/>
                <a:latin typeface="Arial Black" panose="020B0604020202020204" pitchFamily="34" charset="0"/>
                <a:cs typeface="Arial Black" panose="020B0604020202020204" pitchFamily="34" charset="0"/>
              </a:rPr>
              <a:t>The NHS makes substantial efforts to increase its workforce supply by attracting talent from diverse backgrounds. It promotes an inclusive culture and works to reduce inequality. NHS leaders prioritize employee engagement, fostering a positive work environment that promotes communication, collaboration, and continuous learning. Further, NHS invests in ongoing staff training and development, helping to ensure the workforce remains skilled and up-to-date with the latest medical knowledge and practices (NHS, 2023).</a:t>
            </a:r>
            <a:endParaRPr lang="en-US" sz="1100" dirty="0">
              <a:latin typeface="Arial Black" panose="020B0604020202020204" pitchFamily="34" charset="0"/>
              <a:cs typeface="Arial Black" panose="020B0604020202020204" pitchFamily="34" charset="0"/>
            </a:endParaRPr>
          </a:p>
        </p:txBody>
      </p:sp>
      <p:pic>
        <p:nvPicPr>
          <p:cNvPr id="4" name="Picture 4">
            <a:extLst>
              <a:ext uri="{FF2B5EF4-FFF2-40B4-BE49-F238E27FC236}">
                <a16:creationId xmlns:a16="http://schemas.microsoft.com/office/drawing/2014/main" id="{D9FAE6EE-16FC-D20E-71C8-84A1AAB97A74}"/>
              </a:ext>
            </a:extLst>
          </p:cNvPr>
          <p:cNvPicPr>
            <a:picLocks noChangeAspect="1"/>
          </p:cNvPicPr>
          <p:nvPr/>
        </p:nvPicPr>
        <p:blipFill>
          <a:blip r:embed="rId3"/>
          <a:stretch>
            <a:fillRect/>
          </a:stretch>
        </p:blipFill>
        <p:spPr>
          <a:xfrm>
            <a:off x="8802586" y="3103079"/>
            <a:ext cx="3389414" cy="2950402"/>
          </a:xfrm>
          <a:prstGeom prst="rect">
            <a:avLst/>
          </a:prstGeom>
        </p:spPr>
      </p:pic>
    </p:spTree>
    <p:extLst>
      <p:ext uri="{BB962C8B-B14F-4D97-AF65-F5344CB8AC3E}">
        <p14:creationId xmlns:p14="http://schemas.microsoft.com/office/powerpoint/2010/main" val="37428090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F7A22-6A7C-8EA3-96EC-636F52E77189}"/>
              </a:ext>
            </a:extLst>
          </p:cNvPr>
          <p:cNvSpPr>
            <a:spLocks noGrp="1"/>
          </p:cNvSpPr>
          <p:nvPr>
            <p:ph type="title"/>
          </p:nvPr>
        </p:nvSpPr>
        <p:spPr/>
        <p:txBody>
          <a:bodyPr>
            <a:normAutofit/>
          </a:bodyPr>
          <a:lstStyle/>
          <a:p>
            <a:r>
              <a:rPr lang="en-GB" sz="2400" b="1" i="0" dirty="0">
                <a:effectLst/>
                <a:latin typeface="Arial Black" panose="020B0604020202020204" pitchFamily="34" charset="0"/>
                <a:cs typeface="Arial Black" panose="020B0604020202020204" pitchFamily="34" charset="0"/>
              </a:rPr>
              <a:t>HR Strategy of Apple Inc.</a:t>
            </a:r>
            <a:endParaRPr lang="en-US" sz="2400" dirty="0">
              <a:latin typeface="Arial Black" panose="020B0604020202020204" pitchFamily="34" charset="0"/>
              <a:cs typeface="Arial Black" panose="020B0604020202020204" pitchFamily="34" charset="0"/>
            </a:endParaRPr>
          </a:p>
        </p:txBody>
      </p:sp>
      <p:sp>
        <p:nvSpPr>
          <p:cNvPr id="3" name="Content Placeholder 2">
            <a:extLst>
              <a:ext uri="{FF2B5EF4-FFF2-40B4-BE49-F238E27FC236}">
                <a16:creationId xmlns:a16="http://schemas.microsoft.com/office/drawing/2014/main" id="{72887B00-548D-D209-864B-B4AB938818B3}"/>
              </a:ext>
            </a:extLst>
          </p:cNvPr>
          <p:cNvSpPr>
            <a:spLocks noGrp="1"/>
          </p:cNvSpPr>
          <p:nvPr>
            <p:ph idx="1"/>
          </p:nvPr>
        </p:nvSpPr>
        <p:spPr>
          <a:xfrm>
            <a:off x="3377046" y="1989826"/>
            <a:ext cx="8666511" cy="4199727"/>
          </a:xfrm>
        </p:spPr>
        <p:txBody>
          <a:bodyPr>
            <a:normAutofit/>
          </a:bodyPr>
          <a:lstStyle/>
          <a:p>
            <a:r>
              <a:rPr lang="en-GB" sz="1100" b="0" i="0" dirty="0">
                <a:solidFill>
                  <a:srgbClr val="374151"/>
                </a:solidFill>
                <a:effectLst/>
                <a:latin typeface="Arial Black" panose="020B0604020202020204" pitchFamily="34" charset="0"/>
                <a:cs typeface="Arial Black" panose="020B0604020202020204" pitchFamily="34" charset="0"/>
              </a:rPr>
              <a:t>Apple's human resource strategy is built around fostering a culture of innovation. </a:t>
            </a:r>
          </a:p>
          <a:p>
            <a:r>
              <a:rPr lang="en-GB" sz="1100" b="0" i="0" dirty="0">
                <a:solidFill>
                  <a:srgbClr val="374151"/>
                </a:solidFill>
                <a:effectLst/>
                <a:latin typeface="Arial Black" panose="020B0604020202020204" pitchFamily="34" charset="0"/>
                <a:cs typeface="Arial Black" panose="020B0604020202020204" pitchFamily="34" charset="0"/>
              </a:rPr>
              <a:t>The company values employees who think differently and challenge the status quo, allowing the company to continually break new ground in technology and design. </a:t>
            </a:r>
          </a:p>
          <a:p>
            <a:r>
              <a:rPr lang="en-GB" sz="1100" b="0" i="0" dirty="0">
                <a:solidFill>
                  <a:srgbClr val="374151"/>
                </a:solidFill>
                <a:effectLst/>
                <a:latin typeface="Arial Black" panose="020B0604020202020204" pitchFamily="34" charset="0"/>
                <a:cs typeface="Arial Black" panose="020B0604020202020204" pitchFamily="34" charset="0"/>
              </a:rPr>
              <a:t>This culture of creativity and innovation is backed by a supportive and dynamic work environment. Apple encourages employees to communicate and collaborate freely, empowering them to contribute to the decision-making process. </a:t>
            </a:r>
          </a:p>
          <a:p>
            <a:r>
              <a:rPr lang="en-GB" sz="1100" b="0" i="0" dirty="0">
                <a:solidFill>
                  <a:srgbClr val="374151"/>
                </a:solidFill>
                <a:effectLst/>
                <a:latin typeface="Arial Black" panose="020B0604020202020204" pitchFamily="34" charset="0"/>
                <a:cs typeface="Arial Black" panose="020B0604020202020204" pitchFamily="34" charset="0"/>
              </a:rPr>
              <a:t>The focus is on team performance and individual contributions that drive the success of the company. </a:t>
            </a:r>
          </a:p>
          <a:p>
            <a:r>
              <a:rPr lang="en-GB" sz="1100" b="0" i="0" dirty="0">
                <a:solidFill>
                  <a:srgbClr val="374151"/>
                </a:solidFill>
                <a:effectLst/>
                <a:latin typeface="Arial Black" panose="020B0604020202020204" pitchFamily="34" charset="0"/>
                <a:cs typeface="Arial Black" panose="020B0604020202020204" pitchFamily="34" charset="0"/>
              </a:rPr>
              <a:t>Training and development are vital components of Apple's HR strategy. Apple invests heavily in employee learning, offering various programs to enhance employees' technical and leadership skills. This continuous learning approach helps Apple stay ahead in the fast-paced technology industry. Further, Apple champions diversity and inclusion. </a:t>
            </a:r>
          </a:p>
          <a:p>
            <a:r>
              <a:rPr lang="en-GB" sz="1100" b="0" i="0" dirty="0">
                <a:solidFill>
                  <a:srgbClr val="374151"/>
                </a:solidFill>
                <a:effectLst/>
                <a:latin typeface="Arial Black" panose="020B0604020202020204" pitchFamily="34" charset="0"/>
                <a:cs typeface="Arial Black" panose="020B0604020202020204" pitchFamily="34" charset="0"/>
              </a:rPr>
              <a:t>It believes that innovation comes from diverse ways of seeing things. Hence, Apple promotes a culture where equal opportunities are provided regardless of race, religion, colour, national origin, sex, sexual orientation, gender identity, age, veteran status, and other individual characteristics (Apple Inc., 2023).</a:t>
            </a:r>
          </a:p>
        </p:txBody>
      </p:sp>
      <p:pic>
        <p:nvPicPr>
          <p:cNvPr id="4" name="Picture 4">
            <a:extLst>
              <a:ext uri="{FF2B5EF4-FFF2-40B4-BE49-F238E27FC236}">
                <a16:creationId xmlns:a16="http://schemas.microsoft.com/office/drawing/2014/main" id="{82284A00-299C-EA2E-BF74-E709E1ADDCF3}"/>
              </a:ext>
            </a:extLst>
          </p:cNvPr>
          <p:cNvPicPr>
            <a:picLocks noChangeAspect="1"/>
          </p:cNvPicPr>
          <p:nvPr/>
        </p:nvPicPr>
        <p:blipFill>
          <a:blip r:embed="rId2"/>
          <a:stretch>
            <a:fillRect/>
          </a:stretch>
        </p:blipFill>
        <p:spPr>
          <a:xfrm>
            <a:off x="8753236" y="95298"/>
            <a:ext cx="3126143" cy="1758456"/>
          </a:xfrm>
          <a:prstGeom prst="rect">
            <a:avLst/>
          </a:prstGeom>
        </p:spPr>
      </p:pic>
      <p:pic>
        <p:nvPicPr>
          <p:cNvPr id="5" name="Picture 5">
            <a:extLst>
              <a:ext uri="{FF2B5EF4-FFF2-40B4-BE49-F238E27FC236}">
                <a16:creationId xmlns:a16="http://schemas.microsoft.com/office/drawing/2014/main" id="{B0463478-CBB6-3E79-E3C1-24BAD83AEE77}"/>
              </a:ext>
            </a:extLst>
          </p:cNvPr>
          <p:cNvPicPr>
            <a:picLocks noChangeAspect="1"/>
          </p:cNvPicPr>
          <p:nvPr/>
        </p:nvPicPr>
        <p:blipFill>
          <a:blip r:embed="rId3"/>
          <a:stretch>
            <a:fillRect/>
          </a:stretch>
        </p:blipFill>
        <p:spPr>
          <a:xfrm>
            <a:off x="148442" y="2352682"/>
            <a:ext cx="3228605" cy="3208351"/>
          </a:xfrm>
          <a:prstGeom prst="rect">
            <a:avLst/>
          </a:prstGeom>
        </p:spPr>
      </p:pic>
    </p:spTree>
    <p:extLst>
      <p:ext uri="{BB962C8B-B14F-4D97-AF65-F5344CB8AC3E}">
        <p14:creationId xmlns:p14="http://schemas.microsoft.com/office/powerpoint/2010/main" val="23744356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B1CC6-40EF-0009-E539-CB30A1807B86}"/>
              </a:ext>
            </a:extLst>
          </p:cNvPr>
          <p:cNvSpPr>
            <a:spLocks noGrp="1"/>
          </p:cNvSpPr>
          <p:nvPr>
            <p:ph type="title"/>
          </p:nvPr>
        </p:nvSpPr>
        <p:spPr/>
        <p:txBody>
          <a:bodyPr>
            <a:normAutofit/>
          </a:bodyPr>
          <a:lstStyle/>
          <a:p>
            <a:r>
              <a:rPr lang="en-GB" sz="2400" b="1" i="0" dirty="0">
                <a:effectLst/>
                <a:latin typeface="Arial Black" panose="020B0604020202020204" pitchFamily="34" charset="0"/>
                <a:cs typeface="Arial Black" panose="020B0604020202020204" pitchFamily="34" charset="0"/>
              </a:rPr>
              <a:t>HR Strategy of the NHS </a:t>
            </a:r>
            <a:endParaRPr lang="en-US" sz="2400" dirty="0">
              <a:latin typeface="Arial Black" panose="020B0604020202020204" pitchFamily="34" charset="0"/>
              <a:cs typeface="Arial Black" panose="020B0604020202020204" pitchFamily="34" charset="0"/>
            </a:endParaRPr>
          </a:p>
        </p:txBody>
      </p:sp>
      <p:sp>
        <p:nvSpPr>
          <p:cNvPr id="3" name="Content Placeholder 2">
            <a:extLst>
              <a:ext uri="{FF2B5EF4-FFF2-40B4-BE49-F238E27FC236}">
                <a16:creationId xmlns:a16="http://schemas.microsoft.com/office/drawing/2014/main" id="{DF7EECB6-7A12-2867-985E-7354A564943C}"/>
              </a:ext>
            </a:extLst>
          </p:cNvPr>
          <p:cNvSpPr>
            <a:spLocks noGrp="1"/>
          </p:cNvSpPr>
          <p:nvPr>
            <p:ph idx="1"/>
          </p:nvPr>
        </p:nvSpPr>
        <p:spPr>
          <a:xfrm>
            <a:off x="1451579" y="2015732"/>
            <a:ext cx="9867090" cy="4037749"/>
          </a:xfrm>
        </p:spPr>
        <p:txBody>
          <a:bodyPr/>
          <a:lstStyle/>
          <a:p>
            <a:r>
              <a:rPr lang="en-GB" sz="1400" b="0" i="0" dirty="0">
                <a:solidFill>
                  <a:srgbClr val="374151"/>
                </a:solidFill>
                <a:effectLst/>
                <a:latin typeface="Arial Black" panose="020B0604020202020204" pitchFamily="34" charset="0"/>
                <a:cs typeface="Arial Black" panose="020B0604020202020204" pitchFamily="34" charset="0"/>
              </a:rPr>
              <a:t> </a:t>
            </a:r>
            <a:r>
              <a:rPr lang="en-GB" sz="1100" b="0" i="0" dirty="0">
                <a:solidFill>
                  <a:srgbClr val="374151"/>
                </a:solidFill>
                <a:effectLst/>
                <a:latin typeface="Arial Black" panose="020B0604020202020204" pitchFamily="34" charset="0"/>
                <a:cs typeface="Arial Black" panose="020B0604020202020204" pitchFamily="34" charset="0"/>
              </a:rPr>
              <a:t>The NHS's HR strategy is based on creating a supportive, inclusive, and engaging work environment. It places considerable emphasis on diversity and inclusivity, believing that a diverse workforce enriches the workplace with a variety of perspectives, enhances decision-making, and reflects the diverse population the NHS serves. Investing in training and development is another cornerstone of the NHS's HR strategy. It offers various professional development opportunities to its employees, providing them with the knowledge and skills necessary to deliver high-quality patient care. By doing so, the NHS ensures it can meet the evolving healthcare needs of the UK population.</a:t>
            </a:r>
          </a:p>
          <a:p>
            <a:r>
              <a:rPr lang="en-GB" sz="1100" b="0" i="0" dirty="0">
                <a:solidFill>
                  <a:srgbClr val="374151"/>
                </a:solidFill>
                <a:effectLst/>
                <a:latin typeface="Arial Black" panose="020B0604020202020204" pitchFamily="34" charset="0"/>
                <a:cs typeface="Arial Black" panose="020B0604020202020204" pitchFamily="34" charset="0"/>
              </a:rPr>
              <a:t>The NHS also prioritizes employee well-being. It recognizes that employee health and well-being are vital for maintaining a productive workforce capable of delivering high-quality care. Therefore, it provides numerous health and well-being resources to its employees, promoting a healthy work-life balance (NHS, 2023).</a:t>
            </a:r>
          </a:p>
          <a:p>
            <a:endParaRPr lang="en-US" sz="1400" dirty="0">
              <a:latin typeface="Arial Black" panose="020B0604020202020204" pitchFamily="34" charset="0"/>
              <a:cs typeface="Arial Black" panose="020B0604020202020204" pitchFamily="34" charset="0"/>
            </a:endParaRPr>
          </a:p>
        </p:txBody>
      </p:sp>
      <p:pic>
        <p:nvPicPr>
          <p:cNvPr id="4" name="Picture 4">
            <a:extLst>
              <a:ext uri="{FF2B5EF4-FFF2-40B4-BE49-F238E27FC236}">
                <a16:creationId xmlns:a16="http://schemas.microsoft.com/office/drawing/2014/main" id="{EAFE445F-128B-460D-3816-87A1247DCA52}"/>
              </a:ext>
            </a:extLst>
          </p:cNvPr>
          <p:cNvPicPr>
            <a:picLocks noChangeAspect="1"/>
          </p:cNvPicPr>
          <p:nvPr/>
        </p:nvPicPr>
        <p:blipFill>
          <a:blip r:embed="rId2"/>
          <a:stretch>
            <a:fillRect/>
          </a:stretch>
        </p:blipFill>
        <p:spPr>
          <a:xfrm>
            <a:off x="4270995" y="4204466"/>
            <a:ext cx="5266376" cy="1705401"/>
          </a:xfrm>
          <a:prstGeom prst="rect">
            <a:avLst/>
          </a:prstGeom>
        </p:spPr>
      </p:pic>
    </p:spTree>
    <p:extLst>
      <p:ext uri="{BB962C8B-B14F-4D97-AF65-F5344CB8AC3E}">
        <p14:creationId xmlns:p14="http://schemas.microsoft.com/office/powerpoint/2010/main" val="417587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E2FC1-F3A9-7256-8B15-F64AFC7F315F}"/>
              </a:ext>
            </a:extLst>
          </p:cNvPr>
          <p:cNvSpPr>
            <a:spLocks noGrp="1"/>
          </p:cNvSpPr>
          <p:nvPr>
            <p:ph type="title"/>
          </p:nvPr>
        </p:nvSpPr>
        <p:spPr/>
        <p:txBody>
          <a:bodyPr>
            <a:normAutofit/>
          </a:bodyPr>
          <a:lstStyle/>
          <a:p>
            <a:r>
              <a:rPr lang="en-GB" sz="2400" b="1" i="0" dirty="0">
                <a:effectLst/>
                <a:latin typeface="Arial Black" panose="020B0604020202020204" pitchFamily="34" charset="0"/>
                <a:cs typeface="Arial Black" panose="020B0604020202020204" pitchFamily="34" charset="0"/>
              </a:rPr>
              <a:t>Effectiveness and Impact of HR Strategies</a:t>
            </a:r>
            <a:endParaRPr lang="en-US" sz="2400" dirty="0">
              <a:latin typeface="Arial Black" panose="020B0604020202020204" pitchFamily="34" charset="0"/>
              <a:cs typeface="Arial Black" panose="020B0604020202020204" pitchFamily="34" charset="0"/>
            </a:endParaRPr>
          </a:p>
        </p:txBody>
      </p:sp>
      <p:sp>
        <p:nvSpPr>
          <p:cNvPr id="3" name="Content Placeholder 2">
            <a:extLst>
              <a:ext uri="{FF2B5EF4-FFF2-40B4-BE49-F238E27FC236}">
                <a16:creationId xmlns:a16="http://schemas.microsoft.com/office/drawing/2014/main" id="{AA7F303B-94D9-AFB5-1D32-B62469DA57B2}"/>
              </a:ext>
            </a:extLst>
          </p:cNvPr>
          <p:cNvSpPr>
            <a:spLocks noGrp="1"/>
          </p:cNvSpPr>
          <p:nvPr>
            <p:ph idx="1"/>
          </p:nvPr>
        </p:nvSpPr>
        <p:spPr>
          <a:xfrm>
            <a:off x="1001981" y="2015732"/>
            <a:ext cx="10052873" cy="4842268"/>
          </a:xfrm>
        </p:spPr>
        <p:txBody>
          <a:bodyPr>
            <a:normAutofit/>
          </a:bodyPr>
          <a:lstStyle/>
          <a:p>
            <a:r>
              <a:rPr lang="en-GB" sz="1100" b="0" i="0" dirty="0">
                <a:solidFill>
                  <a:srgbClr val="374151"/>
                </a:solidFill>
                <a:effectLst/>
                <a:latin typeface="Arial Black" panose="020B0604020202020204" pitchFamily="34" charset="0"/>
                <a:cs typeface="Arial Black" panose="020B0604020202020204" pitchFamily="34" charset="0"/>
              </a:rPr>
              <a:t>Both Apple and the NHS have witnessed significant benefits from their respective HR strategies. Apple's focus on fostering a culture of innovation and creativity has enabled it to stay ahead of competitors and continually redefine the technology industry. Its unique HR strategy aligns perfectly with its overall business strategy of creating cutting-edge technology, contributing significantly to Apple's success and growth (Ulrich, 1997).</a:t>
            </a:r>
          </a:p>
          <a:p>
            <a:r>
              <a:rPr lang="en-GB" sz="1100" b="0" i="0" dirty="0">
                <a:solidFill>
                  <a:srgbClr val="374151"/>
                </a:solidFill>
                <a:effectLst/>
                <a:latin typeface="Arial Black" panose="020B0604020202020204" pitchFamily="34" charset="0"/>
                <a:cs typeface="Arial Black" panose="020B0604020202020204" pitchFamily="34" charset="0"/>
              </a:rPr>
              <a:t>In the case of the NHS, its HR strategy is central to its mission of delivering comprehensive, high-quality healthcare services. By prioritizing training and development, promoting diversity and inclusion, and prioritizing employee well-being, the NHS ensures it can attract, retain and develop skilled healthcare professionals. This approach has resulted in the NHS having a dedicated workforce that can meet the healthcare needs of a diverse population. This strategy is critical in maintaining high standards of patient care and in retaining public trust (Armstrong and Taylor, 2014).</a:t>
            </a:r>
            <a:endParaRPr lang="en-US" sz="1100" dirty="0">
              <a:latin typeface="Arial Black" panose="020B0604020202020204" pitchFamily="34" charset="0"/>
              <a:cs typeface="Arial Black" panose="020B0604020202020204" pitchFamily="34" charset="0"/>
            </a:endParaRPr>
          </a:p>
        </p:txBody>
      </p:sp>
      <p:pic>
        <p:nvPicPr>
          <p:cNvPr id="5" name="Picture 5">
            <a:extLst>
              <a:ext uri="{FF2B5EF4-FFF2-40B4-BE49-F238E27FC236}">
                <a16:creationId xmlns:a16="http://schemas.microsoft.com/office/drawing/2014/main" id="{59EBC731-C13C-9A4D-96C3-F11DFD327BAB}"/>
              </a:ext>
            </a:extLst>
          </p:cNvPr>
          <p:cNvPicPr>
            <a:picLocks noChangeAspect="1"/>
          </p:cNvPicPr>
          <p:nvPr/>
        </p:nvPicPr>
        <p:blipFill>
          <a:blip r:embed="rId2"/>
          <a:stretch>
            <a:fillRect/>
          </a:stretch>
        </p:blipFill>
        <p:spPr>
          <a:xfrm>
            <a:off x="8846043" y="4118426"/>
            <a:ext cx="2740726" cy="1829434"/>
          </a:xfrm>
          <a:prstGeom prst="rect">
            <a:avLst/>
          </a:prstGeom>
        </p:spPr>
      </p:pic>
      <p:pic>
        <p:nvPicPr>
          <p:cNvPr id="7" name="Picture 7">
            <a:extLst>
              <a:ext uri="{FF2B5EF4-FFF2-40B4-BE49-F238E27FC236}">
                <a16:creationId xmlns:a16="http://schemas.microsoft.com/office/drawing/2014/main" id="{97F8EFCE-4F49-EF34-DAE3-9D66202F360A}"/>
              </a:ext>
            </a:extLst>
          </p:cNvPr>
          <p:cNvPicPr>
            <a:picLocks noChangeAspect="1"/>
          </p:cNvPicPr>
          <p:nvPr/>
        </p:nvPicPr>
        <p:blipFill>
          <a:blip r:embed="rId3"/>
          <a:stretch>
            <a:fillRect/>
          </a:stretch>
        </p:blipFill>
        <p:spPr>
          <a:xfrm>
            <a:off x="1273218" y="4286924"/>
            <a:ext cx="3043957" cy="1712226"/>
          </a:xfrm>
          <a:prstGeom prst="rect">
            <a:avLst/>
          </a:prstGeom>
        </p:spPr>
      </p:pic>
    </p:spTree>
    <p:extLst>
      <p:ext uri="{BB962C8B-B14F-4D97-AF65-F5344CB8AC3E}">
        <p14:creationId xmlns:p14="http://schemas.microsoft.com/office/powerpoint/2010/main" val="606175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C9D92-02DF-067E-A7C7-2099B4A09935}"/>
              </a:ext>
            </a:extLst>
          </p:cNvPr>
          <p:cNvSpPr>
            <a:spLocks noGrp="1"/>
          </p:cNvSpPr>
          <p:nvPr>
            <p:ph type="title"/>
          </p:nvPr>
        </p:nvSpPr>
        <p:spPr/>
        <p:txBody>
          <a:bodyPr>
            <a:normAutofit/>
          </a:bodyPr>
          <a:lstStyle/>
          <a:p>
            <a:r>
              <a:rPr lang="en-GB" sz="2400" b="1" i="0" dirty="0">
                <a:effectLst/>
                <a:latin typeface="Arial Black" panose="020B0604020202020204" pitchFamily="34" charset="0"/>
                <a:cs typeface="Arial Black" panose="020B0604020202020204" pitchFamily="34" charset="0"/>
              </a:rPr>
              <a:t>Competitive Advantages &amp; Regulatory Strategies</a:t>
            </a:r>
            <a:endParaRPr lang="en-US" sz="2400" dirty="0">
              <a:latin typeface="Arial Black" panose="020B0604020202020204" pitchFamily="34" charset="0"/>
              <a:cs typeface="Arial Black" panose="020B0604020202020204" pitchFamily="34" charset="0"/>
            </a:endParaRPr>
          </a:p>
        </p:txBody>
      </p:sp>
      <p:sp>
        <p:nvSpPr>
          <p:cNvPr id="3" name="Content Placeholder 2">
            <a:extLst>
              <a:ext uri="{FF2B5EF4-FFF2-40B4-BE49-F238E27FC236}">
                <a16:creationId xmlns:a16="http://schemas.microsoft.com/office/drawing/2014/main" id="{E2FCD23C-2226-47CF-D86F-4A4ABDBA9DA3}"/>
              </a:ext>
            </a:extLst>
          </p:cNvPr>
          <p:cNvSpPr>
            <a:spLocks noGrp="1"/>
          </p:cNvSpPr>
          <p:nvPr>
            <p:ph idx="1"/>
          </p:nvPr>
        </p:nvSpPr>
        <p:spPr>
          <a:xfrm>
            <a:off x="1451579" y="2015732"/>
            <a:ext cx="9603275" cy="4037749"/>
          </a:xfrm>
        </p:spPr>
        <p:txBody>
          <a:bodyPr>
            <a:normAutofit/>
          </a:bodyPr>
          <a:lstStyle/>
          <a:p>
            <a:r>
              <a:rPr lang="en-GB" sz="1200" b="0" i="0" dirty="0">
                <a:solidFill>
                  <a:srgbClr val="374151"/>
                </a:solidFill>
                <a:effectLst/>
                <a:latin typeface="Arial Black" panose="020B0604020202020204" pitchFamily="34" charset="0"/>
                <a:cs typeface="Arial Black" panose="020B0604020202020204" pitchFamily="34" charset="0"/>
              </a:rPr>
              <a:t>Apple's unique HR strategy and its innovative workforce constitute its main competitive advantages. Apple's focus on cultivating innovation and creativity among its employees allows the company to create products that redefine the market. These innovative products, in turn, provide Apple with a unique market position and substantial competitive advantage. Furthermore, its comprehensive HR policies comply with employment regulations, contributing to the firm's reputation and employee satisfaction (Becker and </a:t>
            </a:r>
            <a:r>
              <a:rPr lang="en-GB" sz="1200" b="0" i="0" dirty="0" err="1">
                <a:solidFill>
                  <a:srgbClr val="374151"/>
                </a:solidFill>
                <a:effectLst/>
                <a:latin typeface="Arial Black" panose="020B0604020202020204" pitchFamily="34" charset="0"/>
                <a:cs typeface="Arial Black" panose="020B0604020202020204" pitchFamily="34" charset="0"/>
              </a:rPr>
              <a:t>Huselid</a:t>
            </a:r>
            <a:r>
              <a:rPr lang="en-GB" sz="1200" b="0" i="0" dirty="0">
                <a:solidFill>
                  <a:srgbClr val="374151"/>
                </a:solidFill>
                <a:effectLst/>
                <a:latin typeface="Arial Black" panose="020B0604020202020204" pitchFamily="34" charset="0"/>
                <a:cs typeface="Arial Black" panose="020B0604020202020204" pitchFamily="34" charset="0"/>
              </a:rPr>
              <a:t>, 2006). </a:t>
            </a:r>
          </a:p>
          <a:p>
            <a:r>
              <a:rPr lang="en-GB" sz="1200" b="0" i="0" dirty="0">
                <a:solidFill>
                  <a:srgbClr val="374151"/>
                </a:solidFill>
                <a:effectLst/>
                <a:latin typeface="Arial Black" panose="020B0604020202020204" pitchFamily="34" charset="0"/>
                <a:cs typeface="Arial Black" panose="020B0604020202020204" pitchFamily="34" charset="0"/>
              </a:rPr>
              <a:t>The NHS, on the other hand, gains a competitive edge through its workforce. The diversity, skills, and dedication of its staff enable the NHS to deliver a high level of service. Its comprehensive HR strategy helps ensure this workforce is equipped to meet the public's health needs. Furthermore, the NHS's HR practices strictly adhere to public sector employment laws, ensuring fair treatment of employees and reducing the risk of litigation.</a:t>
            </a:r>
            <a:endParaRPr lang="en-US" sz="1200" dirty="0">
              <a:latin typeface="Arial Black" panose="020B0604020202020204" pitchFamily="34" charset="0"/>
              <a:cs typeface="Arial Black" panose="020B0604020202020204" pitchFamily="34" charset="0"/>
            </a:endParaRPr>
          </a:p>
        </p:txBody>
      </p:sp>
      <p:pic>
        <p:nvPicPr>
          <p:cNvPr id="4" name="Picture 4">
            <a:extLst>
              <a:ext uri="{FF2B5EF4-FFF2-40B4-BE49-F238E27FC236}">
                <a16:creationId xmlns:a16="http://schemas.microsoft.com/office/drawing/2014/main" id="{621FC62A-AF92-CD99-E1D1-23A7E76F8FB3}"/>
              </a:ext>
            </a:extLst>
          </p:cNvPr>
          <p:cNvPicPr>
            <a:picLocks noChangeAspect="1"/>
          </p:cNvPicPr>
          <p:nvPr/>
        </p:nvPicPr>
        <p:blipFill>
          <a:blip r:embed="rId2"/>
          <a:stretch>
            <a:fillRect/>
          </a:stretch>
        </p:blipFill>
        <p:spPr>
          <a:xfrm>
            <a:off x="1588819" y="4483986"/>
            <a:ext cx="2790207" cy="1569493"/>
          </a:xfrm>
          <a:prstGeom prst="rect">
            <a:avLst/>
          </a:prstGeom>
        </p:spPr>
      </p:pic>
      <p:pic>
        <p:nvPicPr>
          <p:cNvPr id="5" name="Picture 5">
            <a:extLst>
              <a:ext uri="{FF2B5EF4-FFF2-40B4-BE49-F238E27FC236}">
                <a16:creationId xmlns:a16="http://schemas.microsoft.com/office/drawing/2014/main" id="{2764331C-FE46-2B6E-5627-DADA9F6B7EA4}"/>
              </a:ext>
            </a:extLst>
          </p:cNvPr>
          <p:cNvPicPr>
            <a:picLocks noChangeAspect="1"/>
          </p:cNvPicPr>
          <p:nvPr/>
        </p:nvPicPr>
        <p:blipFill>
          <a:blip r:embed="rId3"/>
          <a:stretch>
            <a:fillRect/>
          </a:stretch>
        </p:blipFill>
        <p:spPr>
          <a:xfrm>
            <a:off x="8735070" y="4458899"/>
            <a:ext cx="3028924" cy="1453693"/>
          </a:xfrm>
          <a:prstGeom prst="rect">
            <a:avLst/>
          </a:prstGeom>
        </p:spPr>
      </p:pic>
    </p:spTree>
    <p:extLst>
      <p:ext uri="{BB962C8B-B14F-4D97-AF65-F5344CB8AC3E}">
        <p14:creationId xmlns:p14="http://schemas.microsoft.com/office/powerpoint/2010/main" val="3368972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92637-5513-7545-5E7B-0706DB16A327}"/>
              </a:ext>
            </a:extLst>
          </p:cNvPr>
          <p:cNvSpPr>
            <a:spLocks noGrp="1"/>
          </p:cNvSpPr>
          <p:nvPr>
            <p:ph type="title"/>
          </p:nvPr>
        </p:nvSpPr>
        <p:spPr/>
        <p:txBody>
          <a:bodyPr>
            <a:normAutofit/>
          </a:bodyPr>
          <a:lstStyle/>
          <a:p>
            <a:r>
              <a:rPr lang="en-GB" sz="2400" b="1" i="0" dirty="0">
                <a:effectLst/>
                <a:latin typeface="Arial Black" panose="020B0604020202020204" pitchFamily="34" charset="0"/>
                <a:cs typeface="Arial Black" panose="020B0604020202020204" pitchFamily="34" charset="0"/>
              </a:rPr>
              <a:t>Application of Resource-Based View Model</a:t>
            </a:r>
            <a:endParaRPr lang="en-US" sz="2400" dirty="0">
              <a:latin typeface="Arial Black" panose="020B0604020202020204" pitchFamily="34" charset="0"/>
              <a:cs typeface="Arial Black" panose="020B0604020202020204" pitchFamily="34" charset="0"/>
            </a:endParaRPr>
          </a:p>
        </p:txBody>
      </p:sp>
      <p:sp>
        <p:nvSpPr>
          <p:cNvPr id="3" name="Content Placeholder 2">
            <a:extLst>
              <a:ext uri="{FF2B5EF4-FFF2-40B4-BE49-F238E27FC236}">
                <a16:creationId xmlns:a16="http://schemas.microsoft.com/office/drawing/2014/main" id="{B9CF2AB2-10C2-F16D-CCD1-9B834817FF2A}"/>
              </a:ext>
            </a:extLst>
          </p:cNvPr>
          <p:cNvSpPr>
            <a:spLocks noGrp="1"/>
          </p:cNvSpPr>
          <p:nvPr>
            <p:ph idx="1"/>
          </p:nvPr>
        </p:nvSpPr>
        <p:spPr>
          <a:xfrm>
            <a:off x="423733" y="1853754"/>
            <a:ext cx="10316688" cy="4037748"/>
          </a:xfrm>
        </p:spPr>
        <p:txBody>
          <a:bodyPr>
            <a:normAutofit/>
          </a:bodyPr>
          <a:lstStyle/>
          <a:p>
            <a:r>
              <a:rPr lang="en-GB" sz="1400" b="0" i="0" dirty="0">
                <a:solidFill>
                  <a:srgbClr val="374151"/>
                </a:solidFill>
                <a:effectLst/>
                <a:latin typeface="Arial Black" panose="020B0604020202020204" pitchFamily="34" charset="0"/>
                <a:cs typeface="Arial Black" panose="020B0604020202020204" pitchFamily="34" charset="0"/>
              </a:rPr>
              <a:t>The Resource-Based View (RBV) model emphasizes that organizations should leverage their unique resources for a competitive advantage. </a:t>
            </a:r>
          </a:p>
          <a:p>
            <a:r>
              <a:rPr lang="en-GB" sz="1400" b="0" i="0" dirty="0">
                <a:solidFill>
                  <a:srgbClr val="374151"/>
                </a:solidFill>
                <a:effectLst/>
                <a:latin typeface="Arial Black" panose="020B0604020202020204" pitchFamily="34" charset="0"/>
                <a:cs typeface="Arial Black" panose="020B0604020202020204" pitchFamily="34" charset="0"/>
              </a:rPr>
              <a:t>Apple's resource is its innovative workforce, which is fostered through its unique HR strategy. The company's culture of innovation and creativity, coupled with its commitment to training and development, help cultivate this resource, giving Apple a competitive edge (Barney, 1991).</a:t>
            </a:r>
          </a:p>
          <a:p>
            <a:r>
              <a:rPr lang="en-GB" sz="1400" b="0" i="0" dirty="0">
                <a:solidFill>
                  <a:srgbClr val="374151"/>
                </a:solidFill>
                <a:effectLst/>
                <a:latin typeface="Arial Black" panose="020B0604020202020204" pitchFamily="34" charset="0"/>
                <a:cs typeface="Arial Black" panose="020B0604020202020204" pitchFamily="34" charset="0"/>
              </a:rPr>
              <a:t>For the NHS, its strength lies in its skilled and diverse workforce, cultivated through its focus on employee development, diversity and well-being. This workforce is a unique resource that allows the NHS to deliver high-quality healthcare services, thus providing it with a competitive advantage in the public healthcare sector.</a:t>
            </a:r>
          </a:p>
          <a:p>
            <a:endParaRPr lang="en-US" sz="1400" dirty="0">
              <a:latin typeface="Arial Black" panose="020B0604020202020204" pitchFamily="34" charset="0"/>
              <a:cs typeface="Arial Black" panose="020B0604020202020204" pitchFamily="34" charset="0"/>
            </a:endParaRPr>
          </a:p>
        </p:txBody>
      </p:sp>
      <p:pic>
        <p:nvPicPr>
          <p:cNvPr id="6" name="Picture 6">
            <a:extLst>
              <a:ext uri="{FF2B5EF4-FFF2-40B4-BE49-F238E27FC236}">
                <a16:creationId xmlns:a16="http://schemas.microsoft.com/office/drawing/2014/main" id="{AD1AD1B9-5C25-BFA7-4843-2E7EB93C270B}"/>
              </a:ext>
            </a:extLst>
          </p:cNvPr>
          <p:cNvPicPr>
            <a:picLocks noChangeAspect="1"/>
          </p:cNvPicPr>
          <p:nvPr/>
        </p:nvPicPr>
        <p:blipFill>
          <a:blip r:embed="rId2"/>
          <a:stretch>
            <a:fillRect/>
          </a:stretch>
        </p:blipFill>
        <p:spPr>
          <a:xfrm>
            <a:off x="6580909" y="4341917"/>
            <a:ext cx="4873831" cy="1711564"/>
          </a:xfrm>
          <a:prstGeom prst="rect">
            <a:avLst/>
          </a:prstGeom>
        </p:spPr>
      </p:pic>
      <p:pic>
        <p:nvPicPr>
          <p:cNvPr id="7" name="Picture 7">
            <a:extLst>
              <a:ext uri="{FF2B5EF4-FFF2-40B4-BE49-F238E27FC236}">
                <a16:creationId xmlns:a16="http://schemas.microsoft.com/office/drawing/2014/main" id="{4071500D-6BB9-966F-E395-9C45E6EA069A}"/>
              </a:ext>
            </a:extLst>
          </p:cNvPr>
          <p:cNvPicPr>
            <a:picLocks noChangeAspect="1"/>
          </p:cNvPicPr>
          <p:nvPr/>
        </p:nvPicPr>
        <p:blipFill>
          <a:blip r:embed="rId3"/>
          <a:stretch>
            <a:fillRect/>
          </a:stretch>
        </p:blipFill>
        <p:spPr>
          <a:xfrm>
            <a:off x="544286" y="4508067"/>
            <a:ext cx="2747403" cy="1545414"/>
          </a:xfrm>
          <a:prstGeom prst="rect">
            <a:avLst/>
          </a:prstGeom>
        </p:spPr>
      </p:pic>
    </p:spTree>
    <p:extLst>
      <p:ext uri="{BB962C8B-B14F-4D97-AF65-F5344CB8AC3E}">
        <p14:creationId xmlns:p14="http://schemas.microsoft.com/office/powerpoint/2010/main" val="11572742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EFC25-AAB0-7EEC-2652-C80F1C2BB4B6}"/>
              </a:ext>
            </a:extLst>
          </p:cNvPr>
          <p:cNvSpPr>
            <a:spLocks noGrp="1"/>
          </p:cNvSpPr>
          <p:nvPr>
            <p:ph type="title"/>
          </p:nvPr>
        </p:nvSpPr>
        <p:spPr/>
        <p:txBody>
          <a:bodyPr>
            <a:normAutofit/>
          </a:bodyPr>
          <a:lstStyle/>
          <a:p>
            <a:r>
              <a:rPr lang="en-GB" sz="2400" b="1" i="0" dirty="0">
                <a:effectLst/>
                <a:latin typeface="Arial Black" panose="020B0604020202020204" pitchFamily="34" charset="0"/>
                <a:cs typeface="Arial Black" panose="020B0604020202020204" pitchFamily="34" charset="0"/>
              </a:rPr>
              <a:t>Conclusion</a:t>
            </a:r>
            <a:endParaRPr lang="en-US" sz="2400" dirty="0">
              <a:latin typeface="Arial Black" panose="020B0604020202020204" pitchFamily="34" charset="0"/>
              <a:cs typeface="Arial Black" panose="020B0604020202020204" pitchFamily="34" charset="0"/>
            </a:endParaRPr>
          </a:p>
        </p:txBody>
      </p:sp>
      <p:sp>
        <p:nvSpPr>
          <p:cNvPr id="3" name="Content Placeholder 2">
            <a:extLst>
              <a:ext uri="{FF2B5EF4-FFF2-40B4-BE49-F238E27FC236}">
                <a16:creationId xmlns:a16="http://schemas.microsoft.com/office/drawing/2014/main" id="{61AC7873-9920-FBAB-732C-BA302C7C897E}"/>
              </a:ext>
            </a:extLst>
          </p:cNvPr>
          <p:cNvSpPr>
            <a:spLocks noGrp="1"/>
          </p:cNvSpPr>
          <p:nvPr>
            <p:ph idx="1"/>
          </p:nvPr>
        </p:nvSpPr>
        <p:spPr>
          <a:xfrm>
            <a:off x="1137146" y="1942110"/>
            <a:ext cx="9917708" cy="3524235"/>
          </a:xfrm>
        </p:spPr>
        <p:txBody>
          <a:bodyPr>
            <a:normAutofit fontScale="92500" lnSpcReduction="10000"/>
          </a:bodyPr>
          <a:lstStyle/>
          <a:p>
            <a:r>
              <a:rPr lang="en-GB" sz="1500" b="0" i="0" dirty="0">
                <a:solidFill>
                  <a:srgbClr val="374151"/>
                </a:solidFill>
                <a:effectLst/>
                <a:latin typeface="Arial Black" panose="020B0604020202020204" pitchFamily="34" charset="0"/>
                <a:cs typeface="Arial Black" panose="020B0604020202020204" pitchFamily="34" charset="0"/>
              </a:rPr>
              <a:t>Both Apple and the NHS have effectively used their HR strategies to contribute to their competitive advantages. </a:t>
            </a:r>
          </a:p>
          <a:p>
            <a:r>
              <a:rPr lang="en-GB" sz="1500" b="0" i="0" dirty="0">
                <a:solidFill>
                  <a:srgbClr val="374151"/>
                </a:solidFill>
                <a:effectLst/>
                <a:latin typeface="Arial Black" panose="020B0604020202020204" pitchFamily="34" charset="0"/>
                <a:cs typeface="Arial Black" panose="020B0604020202020204" pitchFamily="34" charset="0"/>
              </a:rPr>
              <a:t>Apple's focus on fostering a culture of innovation and creativity aligns well with its business strategy and has played a key role in maintaining its market leadership. </a:t>
            </a:r>
          </a:p>
          <a:p>
            <a:r>
              <a:rPr lang="en-GB" sz="1500" b="0" i="0" dirty="0">
                <a:solidFill>
                  <a:srgbClr val="374151"/>
                </a:solidFill>
                <a:effectLst/>
                <a:latin typeface="Arial Black" panose="020B0604020202020204" pitchFamily="34" charset="0"/>
                <a:cs typeface="Arial Black" panose="020B0604020202020204" pitchFamily="34" charset="0"/>
              </a:rPr>
              <a:t>In contrast, the NHS's HR strategy has been instrumental in ensuring it can deliver comprehensive, high-quality healthcare services while both organizations have been effective in using their HR strategies to achieve organizational objectives, Apple's HR strategy seems to have had a more significant impact due to its unique approach to innovation and the global influence and market dominance it has achieved.</a:t>
            </a:r>
          </a:p>
          <a:p>
            <a:r>
              <a:rPr lang="en-GB" sz="1500" b="0" i="0" dirty="0">
                <a:solidFill>
                  <a:srgbClr val="374151"/>
                </a:solidFill>
                <a:effectLst/>
                <a:latin typeface="Arial Black" panose="020B0604020202020204" pitchFamily="34" charset="0"/>
                <a:cs typeface="Arial Black" panose="020B0604020202020204" pitchFamily="34" charset="0"/>
              </a:rPr>
              <a:t> The comparative study, thus, underscores the pivotal role effective HR strategies can play in achieving organizational objectives and competitive advantages. </a:t>
            </a:r>
            <a:r>
              <a:rPr lang="en-GB" sz="1400" b="0" i="0" dirty="0">
                <a:solidFill>
                  <a:srgbClr val="374151"/>
                </a:solidFill>
                <a:effectLst/>
                <a:latin typeface="Arial Black" panose="020B0604020202020204" pitchFamily="34" charset="0"/>
                <a:cs typeface="Arial Black" panose="020B0604020202020204" pitchFamily="34" charset="0"/>
              </a:rPr>
              <a:t>Comparing the two organizations, it's evident that both have used their HR strategies effectively to contribute to their competitive advantages. </a:t>
            </a:r>
          </a:p>
          <a:p>
            <a:pPr marL="0" indent="0">
              <a:buNone/>
            </a:pPr>
            <a:endParaRPr lang="en-US" sz="1400" dirty="0"/>
          </a:p>
        </p:txBody>
      </p:sp>
    </p:spTree>
    <p:extLst>
      <p:ext uri="{BB962C8B-B14F-4D97-AF65-F5344CB8AC3E}">
        <p14:creationId xmlns:p14="http://schemas.microsoft.com/office/powerpoint/2010/main" val="27158497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4F0F6-708A-1D5B-CDFC-9F635201833F}"/>
              </a:ext>
            </a:extLst>
          </p:cNvPr>
          <p:cNvSpPr>
            <a:spLocks noGrp="1"/>
          </p:cNvSpPr>
          <p:nvPr>
            <p:ph type="title"/>
          </p:nvPr>
        </p:nvSpPr>
        <p:spPr>
          <a:xfrm>
            <a:off x="1451579" y="272143"/>
            <a:ext cx="9603275" cy="865909"/>
          </a:xfrm>
        </p:spPr>
        <p:txBody>
          <a:bodyPr>
            <a:normAutofit/>
          </a:bodyPr>
          <a:lstStyle/>
          <a:p>
            <a:r>
              <a:rPr lang="en-GB" sz="2400" b="1" i="0" dirty="0">
                <a:solidFill>
                  <a:srgbClr val="374151"/>
                </a:solidFill>
                <a:effectLst/>
                <a:latin typeface="Arial Black" panose="020B0604020202020204" pitchFamily="34" charset="0"/>
                <a:cs typeface="Arial Black" panose="020B0604020202020204" pitchFamily="34" charset="0"/>
              </a:rPr>
              <a:t>References</a:t>
            </a:r>
            <a:endParaRPr lang="en-US" sz="2400" dirty="0">
              <a:latin typeface="Arial Black" panose="020B0604020202020204" pitchFamily="34" charset="0"/>
              <a:cs typeface="Arial Black" panose="020B0604020202020204" pitchFamily="34" charset="0"/>
            </a:endParaRPr>
          </a:p>
        </p:txBody>
      </p:sp>
      <p:sp>
        <p:nvSpPr>
          <p:cNvPr id="3" name="Content Placeholder 2">
            <a:extLst>
              <a:ext uri="{FF2B5EF4-FFF2-40B4-BE49-F238E27FC236}">
                <a16:creationId xmlns:a16="http://schemas.microsoft.com/office/drawing/2014/main" id="{BC48691B-AC22-B344-91AA-F92DEE553094}"/>
              </a:ext>
            </a:extLst>
          </p:cNvPr>
          <p:cNvSpPr>
            <a:spLocks noGrp="1"/>
          </p:cNvSpPr>
          <p:nvPr>
            <p:ph idx="1"/>
          </p:nvPr>
        </p:nvSpPr>
        <p:spPr>
          <a:xfrm>
            <a:off x="1335974" y="779318"/>
            <a:ext cx="10399237" cy="5554188"/>
          </a:xfrm>
        </p:spPr>
        <p:txBody>
          <a:bodyPr>
            <a:noAutofit/>
          </a:bodyPr>
          <a:lstStyle/>
          <a:p>
            <a:r>
              <a:rPr lang="en-GB" sz="1400" b="0" i="0" dirty="0">
                <a:solidFill>
                  <a:srgbClr val="374151"/>
                </a:solidFill>
                <a:effectLst/>
                <a:latin typeface="Arial Black" panose="020B0604020202020204" pitchFamily="34" charset="0"/>
                <a:cs typeface="Arial Black" panose="020B0604020202020204" pitchFamily="34" charset="0"/>
              </a:rPr>
              <a:t>Apple Inc., 2023. About Apple.  Available at: </a:t>
            </a:r>
            <a:r>
              <a:rPr lang="en-GB" sz="1400" b="0" i="0" u="sng" dirty="0">
                <a:solidFill>
                  <a:srgbClr val="374151"/>
                </a:solidFill>
                <a:effectLst/>
                <a:latin typeface="Arial Black" panose="020B0604020202020204" pitchFamily="34" charset="0"/>
                <a:cs typeface="Arial Black" panose="020B0604020202020204" pitchFamily="34" charset="0"/>
                <a:hlinkClick r:id="rId2"/>
              </a:rPr>
              <a:t>https://www.apple.com/about/</a:t>
            </a:r>
            <a:r>
              <a:rPr lang="en-GB" sz="1400" b="0" i="0" dirty="0">
                <a:solidFill>
                  <a:srgbClr val="374151"/>
                </a:solidFill>
                <a:effectLst/>
                <a:latin typeface="Arial Black" panose="020B0604020202020204" pitchFamily="34" charset="0"/>
                <a:cs typeface="Arial Black" panose="020B0604020202020204" pitchFamily="34" charset="0"/>
              </a:rPr>
              <a:t> [Accessed 7 July 2023].</a:t>
            </a:r>
          </a:p>
          <a:p>
            <a:r>
              <a:rPr lang="en-GB" sz="1400" b="0" i="0" dirty="0">
                <a:solidFill>
                  <a:srgbClr val="374151"/>
                </a:solidFill>
                <a:effectLst/>
                <a:latin typeface="Arial Black" panose="020B0604020202020204" pitchFamily="34" charset="0"/>
                <a:cs typeface="Arial Black" panose="020B0604020202020204" pitchFamily="34" charset="0"/>
              </a:rPr>
              <a:t>Armstrong, M. and Taylor, S., 2014. Armstrong's handbook of human resource management practice. </a:t>
            </a:r>
            <a:r>
              <a:rPr lang="en-GB" sz="1400" b="0" i="0" dirty="0" err="1">
                <a:solidFill>
                  <a:srgbClr val="374151"/>
                </a:solidFill>
                <a:effectLst/>
                <a:latin typeface="Arial Black" panose="020B0604020202020204" pitchFamily="34" charset="0"/>
                <a:cs typeface="Arial Black" panose="020B0604020202020204" pitchFamily="34" charset="0"/>
              </a:rPr>
              <a:t>Kogan</a:t>
            </a:r>
            <a:r>
              <a:rPr lang="en-GB" sz="1400" b="0" i="0" dirty="0">
                <a:solidFill>
                  <a:srgbClr val="374151"/>
                </a:solidFill>
                <a:effectLst/>
                <a:latin typeface="Arial Black" panose="020B0604020202020204" pitchFamily="34" charset="0"/>
                <a:cs typeface="Arial Black" panose="020B0604020202020204" pitchFamily="34" charset="0"/>
              </a:rPr>
              <a:t> Page Publishers.</a:t>
            </a:r>
          </a:p>
          <a:p>
            <a:r>
              <a:rPr lang="en-GB" sz="1400" b="0" i="0" dirty="0">
                <a:solidFill>
                  <a:srgbClr val="374151"/>
                </a:solidFill>
                <a:effectLst/>
                <a:latin typeface="Arial Black" panose="020B0604020202020204" pitchFamily="34" charset="0"/>
                <a:cs typeface="Arial Black" panose="020B0604020202020204" pitchFamily="34" charset="0"/>
              </a:rPr>
              <a:t>Barney, J., 1991. Firm Resources and Sustained Competitive Advantage. Journal of Management, 17(1), pp.99-120.</a:t>
            </a:r>
          </a:p>
          <a:p>
            <a:r>
              <a:rPr lang="en-GB" sz="1400" b="0" i="0" dirty="0">
                <a:solidFill>
                  <a:srgbClr val="374151"/>
                </a:solidFill>
                <a:effectLst/>
                <a:latin typeface="Arial Black" panose="020B0604020202020204" pitchFamily="34" charset="0"/>
                <a:cs typeface="Arial Black" panose="020B0604020202020204" pitchFamily="34" charset="0"/>
              </a:rPr>
              <a:t>Becker, B.E. and </a:t>
            </a:r>
            <a:r>
              <a:rPr lang="en-GB" sz="1400" b="0" i="0" dirty="0" err="1">
                <a:solidFill>
                  <a:srgbClr val="374151"/>
                </a:solidFill>
                <a:effectLst/>
                <a:latin typeface="Arial Black" panose="020B0604020202020204" pitchFamily="34" charset="0"/>
                <a:cs typeface="Arial Black" panose="020B0604020202020204" pitchFamily="34" charset="0"/>
              </a:rPr>
              <a:t>Huselid</a:t>
            </a:r>
            <a:r>
              <a:rPr lang="en-GB" sz="1400" b="0" i="0" dirty="0">
                <a:solidFill>
                  <a:srgbClr val="374151"/>
                </a:solidFill>
                <a:effectLst/>
                <a:latin typeface="Arial Black" panose="020B0604020202020204" pitchFamily="34" charset="0"/>
                <a:cs typeface="Arial Black" panose="020B0604020202020204" pitchFamily="34" charset="0"/>
              </a:rPr>
              <a:t>, M.A., 2006. Strategic human resources management: where do we go from here?. Journal of management, 32(6), pp.898-925.</a:t>
            </a:r>
          </a:p>
          <a:p>
            <a:r>
              <a:rPr lang="en-GB" sz="1400" b="0" i="0" dirty="0" err="1">
                <a:solidFill>
                  <a:srgbClr val="374151"/>
                </a:solidFill>
                <a:effectLst/>
                <a:latin typeface="Arial Black" panose="020B0604020202020204" pitchFamily="34" charset="0"/>
                <a:cs typeface="Arial Black" panose="020B0604020202020204" pitchFamily="34" charset="0"/>
              </a:rPr>
              <a:t>Boxall</a:t>
            </a:r>
            <a:r>
              <a:rPr lang="en-GB" sz="1400" b="0" i="0" dirty="0">
                <a:solidFill>
                  <a:srgbClr val="374151"/>
                </a:solidFill>
                <a:effectLst/>
                <a:latin typeface="Arial Black" panose="020B0604020202020204" pitchFamily="34" charset="0"/>
                <a:cs typeface="Arial Black" panose="020B0604020202020204" pitchFamily="34" charset="0"/>
              </a:rPr>
              <a:t>, P. and Purcell, J., 2008. Strategy and human resource management. Palgrave Macmillan.</a:t>
            </a:r>
          </a:p>
          <a:p>
            <a:r>
              <a:rPr lang="en-GB" sz="1400" b="0" i="0" dirty="0">
                <a:solidFill>
                  <a:srgbClr val="374151"/>
                </a:solidFill>
                <a:effectLst/>
                <a:latin typeface="Arial Black" panose="020B0604020202020204" pitchFamily="34" charset="0"/>
                <a:cs typeface="Arial Black" panose="020B0604020202020204" pitchFamily="34" charset="0"/>
              </a:rPr>
              <a:t>NHS, 2023. Our People Plan. Available at: </a:t>
            </a:r>
            <a:r>
              <a:rPr lang="en-GB" sz="1400" b="0" i="0" u="sng" dirty="0">
                <a:solidFill>
                  <a:srgbClr val="374151"/>
                </a:solidFill>
                <a:effectLst/>
                <a:latin typeface="Arial Black" panose="020B0604020202020204" pitchFamily="34" charset="0"/>
                <a:cs typeface="Arial Black" panose="020B0604020202020204" pitchFamily="34" charset="0"/>
                <a:hlinkClick r:id="rId3"/>
              </a:rPr>
              <a:t>https://www.england.nhs.uk/ournhspeople/online-version/</a:t>
            </a:r>
            <a:r>
              <a:rPr lang="en-GB" sz="1400" b="0" i="0" dirty="0">
                <a:solidFill>
                  <a:srgbClr val="374151"/>
                </a:solidFill>
                <a:effectLst/>
                <a:latin typeface="Arial Black" panose="020B0604020202020204" pitchFamily="34" charset="0"/>
                <a:cs typeface="Arial Black" panose="020B0604020202020204" pitchFamily="34" charset="0"/>
              </a:rPr>
              <a:t> [Accessed 7 July 2023].</a:t>
            </a:r>
          </a:p>
          <a:p>
            <a:r>
              <a:rPr lang="en-GB" sz="1400" b="0" i="0" dirty="0">
                <a:solidFill>
                  <a:srgbClr val="374151"/>
                </a:solidFill>
                <a:effectLst/>
                <a:latin typeface="Arial Black" panose="020B0604020202020204" pitchFamily="34" charset="0"/>
                <a:cs typeface="Arial Black" panose="020B0604020202020204" pitchFamily="34" charset="0"/>
              </a:rPr>
              <a:t>Ulrich, D., 1997. Human resource champions: The next agenda for adding value and delivering results. Harvard Business School Press.</a:t>
            </a:r>
          </a:p>
          <a:p>
            <a:r>
              <a:rPr lang="en-US" sz="1400" dirty="0">
                <a:solidFill>
                  <a:srgbClr val="FA2B5C"/>
                </a:solidFill>
                <a:latin typeface="Arial Black" panose="020B0604020202020204" pitchFamily="34" charset="0"/>
                <a:cs typeface="Arial Black" panose="020B0604020202020204" pitchFamily="34" charset="0"/>
                <a:hlinkClick r:id="rId4">
                  <a:extLst>
                    <a:ext uri="{A12FA001-AC4F-418D-AE19-62706E023703}">
                      <ahyp:hlinkClr xmlns:ahyp="http://schemas.microsoft.com/office/drawing/2018/hyperlinkcolor" val="tx"/>
                    </a:ext>
                  </a:extLst>
                </a:hlinkClick>
              </a:rPr>
              <a:t>https://www.google.com/url?sa=t&amp;source=web&amp;rct=j&amp;opi=89978449&amp;url=https://www.apple.com/supplier-responsibility/pdf/Apple_SR_2023_Progress_Report.pdf&amp;ved=2ahUKEwj7t8qm9oGAAxVJQkEAHTojBLQQFnoECCEQAQ&amp;usg=AOvVaw23VQJ8Pu3s5</a:t>
            </a:r>
            <a:r>
              <a:rPr lang="en-GB" sz="1400" dirty="0">
                <a:latin typeface="Arial Black" panose="020B0604020202020204" pitchFamily="34" charset="0"/>
                <a:cs typeface="Arial Black" panose="020B0604020202020204" pitchFamily="34" charset="0"/>
              </a:rPr>
              <a:t> </a:t>
            </a:r>
            <a:endParaRPr lang="en-US" sz="1400" dirty="0">
              <a:latin typeface="Arial Black" panose="020B0604020202020204" pitchFamily="34" charset="0"/>
              <a:cs typeface="Arial Black" panose="020B0604020202020204" pitchFamily="34" charset="0"/>
            </a:endParaRPr>
          </a:p>
        </p:txBody>
      </p:sp>
    </p:spTree>
    <p:extLst>
      <p:ext uri="{BB962C8B-B14F-4D97-AF65-F5344CB8AC3E}">
        <p14:creationId xmlns:p14="http://schemas.microsoft.com/office/powerpoint/2010/main" val="2198974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9E541-18F5-8E02-B266-B855E4CD7E30}"/>
              </a:ext>
            </a:extLst>
          </p:cNvPr>
          <p:cNvSpPr>
            <a:spLocks noGrp="1"/>
          </p:cNvSpPr>
          <p:nvPr>
            <p:ph type="title"/>
          </p:nvPr>
        </p:nvSpPr>
        <p:spPr/>
        <p:txBody>
          <a:bodyPr/>
          <a:lstStyle/>
          <a:p>
            <a:endParaRPr lang="en-US"/>
          </a:p>
        </p:txBody>
      </p:sp>
      <p:pic>
        <p:nvPicPr>
          <p:cNvPr id="4" name="Picture 4">
            <a:extLst>
              <a:ext uri="{FF2B5EF4-FFF2-40B4-BE49-F238E27FC236}">
                <a16:creationId xmlns:a16="http://schemas.microsoft.com/office/drawing/2014/main" id="{54171EF9-393A-3B06-79A6-BD76E30578C6}"/>
              </a:ext>
            </a:extLst>
          </p:cNvPr>
          <p:cNvPicPr>
            <a:picLocks noGrp="1" noChangeAspect="1"/>
          </p:cNvPicPr>
          <p:nvPr>
            <p:ph idx="1"/>
          </p:nvPr>
        </p:nvPicPr>
        <p:blipFill>
          <a:blip r:embed="rId2"/>
          <a:stretch>
            <a:fillRect/>
          </a:stretch>
        </p:blipFill>
        <p:spPr>
          <a:xfrm>
            <a:off x="98961" y="0"/>
            <a:ext cx="12209318" cy="7038604"/>
          </a:xfrm>
        </p:spPr>
      </p:pic>
    </p:spTree>
    <p:extLst>
      <p:ext uri="{BB962C8B-B14F-4D97-AF65-F5344CB8AC3E}">
        <p14:creationId xmlns:p14="http://schemas.microsoft.com/office/powerpoint/2010/main" val="741989405"/>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13</Slides>
  <Notes>0</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Gallery</vt:lpstr>
      <vt:lpstr>Cover Page </vt:lpstr>
      <vt:lpstr>Table of Contents</vt:lpstr>
      <vt:lpstr>Introduction</vt:lpstr>
      <vt:lpstr>Overview of Apple Inc</vt:lpstr>
      <vt:lpstr>Overview of the National Health Service (NHS)</vt:lpstr>
      <vt:lpstr>HR Strategy of Apple Inc.</vt:lpstr>
      <vt:lpstr>HR Strategy of the NHS </vt:lpstr>
      <vt:lpstr>Effectiveness and Impact of HR Strategies</vt:lpstr>
      <vt:lpstr>Competitive Advantages &amp; Regulatory Strategies</vt:lpstr>
      <vt:lpstr>Application of Resource-Based View Model</vt:lpstr>
      <vt:lpstr>Conclusion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Cover Page </dc:title>
  <dc:creator>Abel Paul</dc:creator>
  <cp:lastModifiedBy>Abel Paul</cp:lastModifiedBy>
  <cp:revision>7</cp:revision>
  <dcterms:created xsi:type="dcterms:W3CDTF">2023-07-09T14:57:08Z</dcterms:created>
  <dcterms:modified xsi:type="dcterms:W3CDTF">2023-07-10T10:15:06Z</dcterms:modified>
</cp:coreProperties>
</file>