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94195"/>
    <a:srgbClr val="1E59AD"/>
    <a:srgbClr val="88BCEA"/>
    <a:srgbClr val="1F59AE"/>
    <a:srgbClr val="ADD2F2"/>
    <a:srgbClr val="87BEE7"/>
    <a:srgbClr val="063E91"/>
    <a:srgbClr val="ADD3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E3C8B4-8059-467F-9A52-8BE2C0D75EE6}" v="80" dt="2026-07-19T16:05:21.590"/>
    <p1510:client id="{FD944110-F1CD-4A22-9E8C-BFA95BB2AACF}" v="29" dt="2026-07-19T19:49:53.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p:scale>
          <a:sx n="10" d="100"/>
          <a:sy n="10" d="100"/>
        </p:scale>
        <p:origin x="3442" y="15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in Qureshi" userId="8ca9e4461c38742d" providerId="LiveId" clId="{56829215-E0D8-4F4C-AF9D-6AF2A5CBAAFD}"/>
    <pc:docChg chg="undo custSel addSld modSld">
      <pc:chgData name="Norin Qureshi" userId="8ca9e4461c38742d" providerId="LiveId" clId="{56829215-E0D8-4F4C-AF9D-6AF2A5CBAAFD}" dt="2026-07-19T19:50:56.614" v="1221" actId="680"/>
      <pc:docMkLst>
        <pc:docMk/>
      </pc:docMkLst>
      <pc:sldChg chg="addSp delSp modSp mod">
        <pc:chgData name="Norin Qureshi" userId="8ca9e4461c38742d" providerId="LiveId" clId="{56829215-E0D8-4F4C-AF9D-6AF2A5CBAAFD}" dt="2026-07-19T16:23:07.389" v="679" actId="1076"/>
        <pc:sldMkLst>
          <pc:docMk/>
          <pc:sldMk cId="0" sldId="256"/>
        </pc:sldMkLst>
        <pc:spChg chg="add mod">
          <ac:chgData name="Norin Qureshi" userId="8ca9e4461c38742d" providerId="LiveId" clId="{56829215-E0D8-4F4C-AF9D-6AF2A5CBAAFD}" dt="2026-07-19T16:21:18.870" v="606" actId="20577"/>
          <ac:spMkLst>
            <pc:docMk/>
            <pc:sldMk cId="0" sldId="256"/>
            <ac:spMk id="3" creationId="{0588131A-5C7C-FFAA-30F0-8D091203C0ED}"/>
          </ac:spMkLst>
        </pc:spChg>
        <pc:spChg chg="mod">
          <ac:chgData name="Norin Qureshi" userId="8ca9e4461c38742d" providerId="LiveId" clId="{56829215-E0D8-4F4C-AF9D-6AF2A5CBAAFD}" dt="2026-07-19T14:00:54.717" v="6" actId="1076"/>
          <ac:spMkLst>
            <pc:docMk/>
            <pc:sldMk cId="0" sldId="256"/>
            <ac:spMk id="7" creationId="{00000000-0000-0000-0000-000000000000}"/>
          </ac:spMkLst>
        </pc:spChg>
        <pc:spChg chg="mod">
          <ac:chgData name="Norin Qureshi" userId="8ca9e4461c38742d" providerId="LiveId" clId="{56829215-E0D8-4F4C-AF9D-6AF2A5CBAAFD}" dt="2026-07-19T14:00:43.843" v="4" actId="1076"/>
          <ac:spMkLst>
            <pc:docMk/>
            <pc:sldMk cId="0" sldId="256"/>
            <ac:spMk id="8" creationId="{00000000-0000-0000-0000-000000000000}"/>
          </ac:spMkLst>
        </pc:spChg>
        <pc:spChg chg="mod">
          <ac:chgData name="Norin Qureshi" userId="8ca9e4461c38742d" providerId="LiveId" clId="{56829215-E0D8-4F4C-AF9D-6AF2A5CBAAFD}" dt="2026-07-19T14:00:43.843" v="4" actId="1076"/>
          <ac:spMkLst>
            <pc:docMk/>
            <pc:sldMk cId="0" sldId="256"/>
            <ac:spMk id="9" creationId="{00000000-0000-0000-0000-000000000000}"/>
          </ac:spMkLst>
        </pc:spChg>
        <pc:spChg chg="mod">
          <ac:chgData name="Norin Qureshi" userId="8ca9e4461c38742d" providerId="LiveId" clId="{56829215-E0D8-4F4C-AF9D-6AF2A5CBAAFD}" dt="2026-07-19T14:00:43.843" v="4" actId="1076"/>
          <ac:spMkLst>
            <pc:docMk/>
            <pc:sldMk cId="0" sldId="256"/>
            <ac:spMk id="10" creationId="{00000000-0000-0000-0000-000000000000}"/>
          </ac:spMkLst>
        </pc:spChg>
        <pc:spChg chg="mod">
          <ac:chgData name="Norin Qureshi" userId="8ca9e4461c38742d" providerId="LiveId" clId="{56829215-E0D8-4F4C-AF9D-6AF2A5CBAAFD}" dt="2026-07-19T14:00:43.843" v="4" actId="1076"/>
          <ac:spMkLst>
            <pc:docMk/>
            <pc:sldMk cId="0" sldId="256"/>
            <ac:spMk id="11" creationId="{00000000-0000-0000-0000-000000000000}"/>
          </ac:spMkLst>
        </pc:spChg>
        <pc:spChg chg="add mod">
          <ac:chgData name="Norin Qureshi" userId="8ca9e4461c38742d" providerId="LiveId" clId="{56829215-E0D8-4F4C-AF9D-6AF2A5CBAAFD}" dt="2026-07-19T16:21:51.998" v="642" actId="20577"/>
          <ac:spMkLst>
            <pc:docMk/>
            <pc:sldMk cId="0" sldId="256"/>
            <ac:spMk id="13" creationId="{ECFBCDEE-CD2E-F7CA-FED0-087FE06057A4}"/>
          </ac:spMkLst>
        </pc:spChg>
        <pc:spChg chg="mod">
          <ac:chgData name="Norin Qureshi" userId="8ca9e4461c38742d" providerId="LiveId" clId="{56829215-E0D8-4F4C-AF9D-6AF2A5CBAAFD}" dt="2026-07-19T16:22:00.471" v="643" actId="20577"/>
          <ac:spMkLst>
            <pc:docMk/>
            <pc:sldMk cId="0" sldId="256"/>
            <ac:spMk id="14" creationId="{00000000-0000-0000-0000-000000000000}"/>
          </ac:spMkLst>
        </pc:spChg>
        <pc:spChg chg="mod">
          <ac:chgData name="Norin Qureshi" userId="8ca9e4461c38742d" providerId="LiveId" clId="{56829215-E0D8-4F4C-AF9D-6AF2A5CBAAFD}" dt="2026-07-19T14:00:43.843" v="4" actId="1076"/>
          <ac:spMkLst>
            <pc:docMk/>
            <pc:sldMk cId="0" sldId="256"/>
            <ac:spMk id="15" creationId="{00000000-0000-0000-0000-000000000000}"/>
          </ac:spMkLst>
        </pc:spChg>
        <pc:spChg chg="del">
          <ac:chgData name="Norin Qureshi" userId="8ca9e4461c38742d" providerId="LiveId" clId="{56829215-E0D8-4F4C-AF9D-6AF2A5CBAAFD}" dt="2026-07-19T14:00:25.436" v="3" actId="478"/>
          <ac:spMkLst>
            <pc:docMk/>
            <pc:sldMk cId="0" sldId="256"/>
            <ac:spMk id="16" creationId="{00000000-0000-0000-0000-000000000000}"/>
          </ac:spMkLst>
        </pc:spChg>
        <pc:spChg chg="add mod">
          <ac:chgData name="Norin Qureshi" userId="8ca9e4461c38742d" providerId="LiveId" clId="{56829215-E0D8-4F4C-AF9D-6AF2A5CBAAFD}" dt="2026-07-19T16:22:26.116" v="651" actId="20577"/>
          <ac:spMkLst>
            <pc:docMk/>
            <pc:sldMk cId="0" sldId="256"/>
            <ac:spMk id="17" creationId="{48B117A0-B601-1E74-829F-EDFE18403EC3}"/>
          </ac:spMkLst>
        </pc:spChg>
        <pc:spChg chg="add mod">
          <ac:chgData name="Norin Qureshi" userId="8ca9e4461c38742d" providerId="LiveId" clId="{56829215-E0D8-4F4C-AF9D-6AF2A5CBAAFD}" dt="2026-07-19T16:23:07.389" v="679" actId="1076"/>
          <ac:spMkLst>
            <pc:docMk/>
            <pc:sldMk cId="0" sldId="256"/>
            <ac:spMk id="20" creationId="{B0C33313-9261-E674-BF3A-DDAD0411A97D}"/>
          </ac:spMkLst>
        </pc:spChg>
      </pc:sldChg>
      <pc:sldChg chg="modSp mod">
        <pc:chgData name="Norin Qureshi" userId="8ca9e4461c38742d" providerId="LiveId" clId="{56829215-E0D8-4F4C-AF9D-6AF2A5CBAAFD}" dt="2026-07-19T16:54:27.255" v="1093" actId="20577"/>
        <pc:sldMkLst>
          <pc:docMk/>
          <pc:sldMk cId="0" sldId="257"/>
        </pc:sldMkLst>
        <pc:spChg chg="mod">
          <ac:chgData name="Norin Qureshi" userId="8ca9e4461c38742d" providerId="LiveId" clId="{56829215-E0D8-4F4C-AF9D-6AF2A5CBAAFD}" dt="2026-07-19T15:10:05.161" v="216" actId="1076"/>
          <ac:spMkLst>
            <pc:docMk/>
            <pc:sldMk cId="0" sldId="257"/>
            <ac:spMk id="2" creationId="{00000000-0000-0000-0000-000000000000}"/>
          </ac:spMkLst>
        </pc:spChg>
        <pc:spChg chg="mod">
          <ac:chgData name="Norin Qureshi" userId="8ca9e4461c38742d" providerId="LiveId" clId="{56829215-E0D8-4F4C-AF9D-6AF2A5CBAAFD}" dt="2026-07-19T15:08:01.249" v="211" actId="115"/>
          <ac:spMkLst>
            <pc:docMk/>
            <pc:sldMk cId="0" sldId="257"/>
            <ac:spMk id="3" creationId="{00000000-0000-0000-0000-000000000000}"/>
          </ac:spMkLst>
        </pc:spChg>
        <pc:spChg chg="mod">
          <ac:chgData name="Norin Qureshi" userId="8ca9e4461c38742d" providerId="LiveId" clId="{56829215-E0D8-4F4C-AF9D-6AF2A5CBAAFD}" dt="2026-07-19T14:09:09.174" v="10" actId="1076"/>
          <ac:spMkLst>
            <pc:docMk/>
            <pc:sldMk cId="0" sldId="257"/>
            <ac:spMk id="4" creationId="{00000000-0000-0000-0000-000000000000}"/>
          </ac:spMkLst>
        </pc:spChg>
        <pc:spChg chg="mod">
          <ac:chgData name="Norin Qureshi" userId="8ca9e4461c38742d" providerId="LiveId" clId="{56829215-E0D8-4F4C-AF9D-6AF2A5CBAAFD}" dt="2026-07-19T16:06:01.370" v="579" actId="255"/>
          <ac:spMkLst>
            <pc:docMk/>
            <pc:sldMk cId="0" sldId="257"/>
            <ac:spMk id="9" creationId="{00000000-0000-0000-0000-000000000000}"/>
          </ac:spMkLst>
        </pc:spChg>
        <pc:spChg chg="mod">
          <ac:chgData name="Norin Qureshi" userId="8ca9e4461c38742d" providerId="LiveId" clId="{56829215-E0D8-4F4C-AF9D-6AF2A5CBAAFD}" dt="2026-07-19T16:06:01.370" v="579" actId="255"/>
          <ac:spMkLst>
            <pc:docMk/>
            <pc:sldMk cId="0" sldId="257"/>
            <ac:spMk id="15" creationId="{00000000-0000-0000-0000-000000000000}"/>
          </ac:spMkLst>
        </pc:spChg>
        <pc:spChg chg="mod">
          <ac:chgData name="Norin Qureshi" userId="8ca9e4461c38742d" providerId="LiveId" clId="{56829215-E0D8-4F4C-AF9D-6AF2A5CBAAFD}" dt="2026-07-19T16:06:01.370" v="579" actId="255"/>
          <ac:spMkLst>
            <pc:docMk/>
            <pc:sldMk cId="0" sldId="257"/>
            <ac:spMk id="21" creationId="{00000000-0000-0000-0000-000000000000}"/>
          </ac:spMkLst>
        </pc:spChg>
        <pc:spChg chg="mod">
          <ac:chgData name="Norin Qureshi" userId="8ca9e4461c38742d" providerId="LiveId" clId="{56829215-E0D8-4F4C-AF9D-6AF2A5CBAAFD}" dt="2026-07-19T16:28:12.868" v="761" actId="1076"/>
          <ac:spMkLst>
            <pc:docMk/>
            <pc:sldMk cId="0" sldId="257"/>
            <ac:spMk id="26" creationId="{00000000-0000-0000-0000-000000000000}"/>
          </ac:spMkLst>
        </pc:spChg>
        <pc:spChg chg="mod">
          <ac:chgData name="Norin Qureshi" userId="8ca9e4461c38742d" providerId="LiveId" clId="{56829215-E0D8-4F4C-AF9D-6AF2A5CBAAFD}" dt="2026-07-19T16:54:27.255" v="1093" actId="20577"/>
          <ac:spMkLst>
            <pc:docMk/>
            <pc:sldMk cId="0" sldId="257"/>
            <ac:spMk id="27" creationId="{00000000-0000-0000-0000-000000000000}"/>
          </ac:spMkLst>
        </pc:spChg>
        <pc:spChg chg="mod">
          <ac:chgData name="Norin Qureshi" userId="8ca9e4461c38742d" providerId="LiveId" clId="{56829215-E0D8-4F4C-AF9D-6AF2A5CBAAFD}" dt="2026-07-19T16:06:17.324" v="580" actId="255"/>
          <ac:spMkLst>
            <pc:docMk/>
            <pc:sldMk cId="0" sldId="257"/>
            <ac:spMk id="33" creationId="{00000000-0000-0000-0000-000000000000}"/>
          </ac:spMkLst>
        </pc:spChg>
        <pc:spChg chg="mod">
          <ac:chgData name="Norin Qureshi" userId="8ca9e4461c38742d" providerId="LiveId" clId="{56829215-E0D8-4F4C-AF9D-6AF2A5CBAAFD}" dt="2026-07-19T16:06:01.370" v="579" actId="255"/>
          <ac:spMkLst>
            <pc:docMk/>
            <pc:sldMk cId="0" sldId="257"/>
            <ac:spMk id="39" creationId="{00000000-0000-0000-0000-000000000000}"/>
          </ac:spMkLst>
        </pc:spChg>
        <pc:picChg chg="mod">
          <ac:chgData name="Norin Qureshi" userId="8ca9e4461c38742d" providerId="LiveId" clId="{56829215-E0D8-4F4C-AF9D-6AF2A5CBAAFD}" dt="2026-07-19T16:05:30.798" v="577" actId="1076"/>
          <ac:picMkLst>
            <pc:docMk/>
            <pc:sldMk cId="0" sldId="257"/>
            <ac:picMk id="43" creationId="{040385D4-13BC-EB74-D8A6-366952B73B73}"/>
          </ac:picMkLst>
        </pc:picChg>
      </pc:sldChg>
      <pc:sldChg chg="modSp mod">
        <pc:chgData name="Norin Qureshi" userId="8ca9e4461c38742d" providerId="LiveId" clId="{56829215-E0D8-4F4C-AF9D-6AF2A5CBAAFD}" dt="2026-07-19T17:04:15.205" v="1186" actId="20577"/>
        <pc:sldMkLst>
          <pc:docMk/>
          <pc:sldMk cId="0" sldId="258"/>
        </pc:sldMkLst>
        <pc:spChg chg="mod">
          <ac:chgData name="Norin Qureshi" userId="8ca9e4461c38742d" providerId="LiveId" clId="{56829215-E0D8-4F4C-AF9D-6AF2A5CBAAFD}" dt="2026-07-19T17:04:15.205" v="1186" actId="20577"/>
          <ac:spMkLst>
            <pc:docMk/>
            <pc:sldMk cId="0" sldId="258"/>
            <ac:spMk id="3" creationId="{00000000-0000-0000-0000-000000000000}"/>
          </ac:spMkLst>
        </pc:spChg>
        <pc:spChg chg="mod">
          <ac:chgData name="Norin Qureshi" userId="8ca9e4461c38742d" providerId="LiveId" clId="{56829215-E0D8-4F4C-AF9D-6AF2A5CBAAFD}" dt="2026-07-19T16:30:17.714" v="864" actId="2711"/>
          <ac:spMkLst>
            <pc:docMk/>
            <pc:sldMk cId="0" sldId="258"/>
            <ac:spMk id="4" creationId="{00000000-0000-0000-0000-000000000000}"/>
          </ac:spMkLst>
        </pc:spChg>
        <pc:spChg chg="mod">
          <ac:chgData name="Norin Qureshi" userId="8ca9e4461c38742d" providerId="LiveId" clId="{56829215-E0D8-4F4C-AF9D-6AF2A5CBAAFD}" dt="2026-07-19T16:31:03.375" v="870" actId="113"/>
          <ac:spMkLst>
            <pc:docMk/>
            <pc:sldMk cId="0" sldId="258"/>
            <ac:spMk id="5" creationId="{00000000-0000-0000-0000-000000000000}"/>
          </ac:spMkLst>
        </pc:spChg>
        <pc:spChg chg="mod">
          <ac:chgData name="Norin Qureshi" userId="8ca9e4461c38742d" providerId="LiveId" clId="{56829215-E0D8-4F4C-AF9D-6AF2A5CBAAFD}" dt="2026-07-19T16:02:06.664" v="544" actId="20577"/>
          <ac:spMkLst>
            <pc:docMk/>
            <pc:sldMk cId="0" sldId="258"/>
            <ac:spMk id="10" creationId="{00000000-0000-0000-0000-000000000000}"/>
          </ac:spMkLst>
        </pc:spChg>
      </pc:sldChg>
      <pc:sldChg chg="modSp mod">
        <pc:chgData name="Norin Qureshi" userId="8ca9e4461c38742d" providerId="LiveId" clId="{56829215-E0D8-4F4C-AF9D-6AF2A5CBAAFD}" dt="2026-07-19T16:01:24.116" v="530" actId="1076"/>
        <pc:sldMkLst>
          <pc:docMk/>
          <pc:sldMk cId="0" sldId="259"/>
        </pc:sldMkLst>
        <pc:spChg chg="mod">
          <ac:chgData name="Norin Qureshi" userId="8ca9e4461c38742d" providerId="LiveId" clId="{56829215-E0D8-4F4C-AF9D-6AF2A5CBAAFD}" dt="2026-07-19T14:15:09.212" v="30" actId="115"/>
          <ac:spMkLst>
            <pc:docMk/>
            <pc:sldMk cId="0" sldId="259"/>
            <ac:spMk id="3" creationId="{00000000-0000-0000-0000-000000000000}"/>
          </ac:spMkLst>
        </pc:spChg>
        <pc:spChg chg="mod">
          <ac:chgData name="Norin Qureshi" userId="8ca9e4461c38742d" providerId="LiveId" clId="{56829215-E0D8-4F4C-AF9D-6AF2A5CBAAFD}" dt="2026-07-19T16:01:24.116" v="530" actId="1076"/>
          <ac:spMkLst>
            <pc:docMk/>
            <pc:sldMk cId="0" sldId="259"/>
            <ac:spMk id="4" creationId="{00000000-0000-0000-0000-000000000000}"/>
          </ac:spMkLst>
        </pc:spChg>
        <pc:spChg chg="mod">
          <ac:chgData name="Norin Qureshi" userId="8ca9e4461c38742d" providerId="LiveId" clId="{56829215-E0D8-4F4C-AF9D-6AF2A5CBAAFD}" dt="2026-07-19T14:14:06.374" v="28" actId="1076"/>
          <ac:spMkLst>
            <pc:docMk/>
            <pc:sldMk cId="0" sldId="259"/>
            <ac:spMk id="5" creationId="{00000000-0000-0000-0000-000000000000}"/>
          </ac:spMkLst>
        </pc:spChg>
        <pc:picChg chg="mod">
          <ac:chgData name="Norin Qureshi" userId="8ca9e4461c38742d" providerId="LiveId" clId="{56829215-E0D8-4F4C-AF9D-6AF2A5CBAAFD}" dt="2026-07-19T14:13:59.723" v="26" actId="1076"/>
          <ac:picMkLst>
            <pc:docMk/>
            <pc:sldMk cId="0" sldId="259"/>
            <ac:picMk id="40" creationId="{988AB357-B3CE-AA32-CF81-20D1DE0BE435}"/>
          </ac:picMkLst>
        </pc:picChg>
      </pc:sldChg>
      <pc:sldChg chg="modSp mod">
        <pc:chgData name="Norin Qureshi" userId="8ca9e4461c38742d" providerId="LiveId" clId="{56829215-E0D8-4F4C-AF9D-6AF2A5CBAAFD}" dt="2026-07-19T17:03:28.976" v="1174" actId="20577"/>
        <pc:sldMkLst>
          <pc:docMk/>
          <pc:sldMk cId="0" sldId="260"/>
        </pc:sldMkLst>
        <pc:spChg chg="mod">
          <ac:chgData name="Norin Qureshi" userId="8ca9e4461c38742d" providerId="LiveId" clId="{56829215-E0D8-4F4C-AF9D-6AF2A5CBAAFD}" dt="2026-07-19T15:56:58.863" v="496" actId="255"/>
          <ac:spMkLst>
            <pc:docMk/>
            <pc:sldMk cId="0" sldId="260"/>
            <ac:spMk id="3" creationId="{00000000-0000-0000-0000-000000000000}"/>
          </ac:spMkLst>
        </pc:spChg>
        <pc:spChg chg="mod">
          <ac:chgData name="Norin Qureshi" userId="8ca9e4461c38742d" providerId="LiveId" clId="{56829215-E0D8-4F4C-AF9D-6AF2A5CBAAFD}" dt="2026-07-19T16:31:28.665" v="871" actId="20577"/>
          <ac:spMkLst>
            <pc:docMk/>
            <pc:sldMk cId="0" sldId="260"/>
            <ac:spMk id="4" creationId="{00000000-0000-0000-0000-000000000000}"/>
          </ac:spMkLst>
        </pc:spChg>
        <pc:spChg chg="mod">
          <ac:chgData name="Norin Qureshi" userId="8ca9e4461c38742d" providerId="LiveId" clId="{56829215-E0D8-4F4C-AF9D-6AF2A5CBAAFD}" dt="2026-07-19T15:58:23.708" v="505" actId="255"/>
          <ac:spMkLst>
            <pc:docMk/>
            <pc:sldMk cId="0" sldId="260"/>
            <ac:spMk id="7" creationId="{00000000-0000-0000-0000-000000000000}"/>
          </ac:spMkLst>
        </pc:spChg>
        <pc:spChg chg="mod">
          <ac:chgData name="Norin Qureshi" userId="8ca9e4461c38742d" providerId="LiveId" clId="{56829215-E0D8-4F4C-AF9D-6AF2A5CBAAFD}" dt="2026-07-19T16:31:46.236" v="881" actId="20577"/>
          <ac:spMkLst>
            <pc:docMk/>
            <pc:sldMk cId="0" sldId="260"/>
            <ac:spMk id="10" creationId="{00000000-0000-0000-0000-000000000000}"/>
          </ac:spMkLst>
        </pc:spChg>
        <pc:spChg chg="mod">
          <ac:chgData name="Norin Qureshi" userId="8ca9e4461c38742d" providerId="LiveId" clId="{56829215-E0D8-4F4C-AF9D-6AF2A5CBAAFD}" dt="2026-07-19T15:59:04.854" v="511" actId="255"/>
          <ac:spMkLst>
            <pc:docMk/>
            <pc:sldMk cId="0" sldId="260"/>
            <ac:spMk id="13" creationId="{00000000-0000-0000-0000-000000000000}"/>
          </ac:spMkLst>
        </pc:spChg>
        <pc:spChg chg="mod">
          <ac:chgData name="Norin Qureshi" userId="8ca9e4461c38742d" providerId="LiveId" clId="{56829215-E0D8-4F4C-AF9D-6AF2A5CBAAFD}" dt="2026-07-19T15:59:27.261" v="514" actId="255"/>
          <ac:spMkLst>
            <pc:docMk/>
            <pc:sldMk cId="0" sldId="260"/>
            <ac:spMk id="16" creationId="{00000000-0000-0000-0000-000000000000}"/>
          </ac:spMkLst>
        </pc:spChg>
        <pc:spChg chg="mod">
          <ac:chgData name="Norin Qureshi" userId="8ca9e4461c38742d" providerId="LiveId" clId="{56829215-E0D8-4F4C-AF9D-6AF2A5CBAAFD}" dt="2026-07-19T17:03:28.976" v="1174" actId="20577"/>
          <ac:spMkLst>
            <pc:docMk/>
            <pc:sldMk cId="0" sldId="260"/>
            <ac:spMk id="19" creationId="{00000000-0000-0000-0000-000000000000}"/>
          </ac:spMkLst>
        </pc:spChg>
        <pc:spChg chg="mod">
          <ac:chgData name="Norin Qureshi" userId="8ca9e4461c38742d" providerId="LiveId" clId="{56829215-E0D8-4F4C-AF9D-6AF2A5CBAAFD}" dt="2026-07-19T16:00:14.336" v="520" actId="255"/>
          <ac:spMkLst>
            <pc:docMk/>
            <pc:sldMk cId="0" sldId="260"/>
            <ac:spMk id="22" creationId="{00000000-0000-0000-0000-000000000000}"/>
          </ac:spMkLst>
        </pc:spChg>
      </pc:sldChg>
      <pc:sldChg chg="delSp modSp mod">
        <pc:chgData name="Norin Qureshi" userId="8ca9e4461c38742d" providerId="LiveId" clId="{56829215-E0D8-4F4C-AF9D-6AF2A5CBAAFD}" dt="2026-07-19T16:33:51.698" v="888" actId="255"/>
        <pc:sldMkLst>
          <pc:docMk/>
          <pc:sldMk cId="0" sldId="261"/>
        </pc:sldMkLst>
        <pc:spChg chg="del mod">
          <ac:chgData name="Norin Qureshi" userId="8ca9e4461c38742d" providerId="LiveId" clId="{56829215-E0D8-4F4C-AF9D-6AF2A5CBAAFD}" dt="2026-07-19T14:17:37.375" v="43" actId="478"/>
          <ac:spMkLst>
            <pc:docMk/>
            <pc:sldMk cId="0" sldId="261"/>
            <ac:spMk id="4" creationId="{00000000-0000-0000-0000-000000000000}"/>
          </ac:spMkLst>
        </pc:spChg>
        <pc:spChg chg="mod">
          <ac:chgData name="Norin Qureshi" userId="8ca9e4461c38742d" providerId="LiveId" clId="{56829215-E0D8-4F4C-AF9D-6AF2A5CBAAFD}" dt="2026-07-19T16:33:51.698" v="888" actId="255"/>
          <ac:spMkLst>
            <pc:docMk/>
            <pc:sldMk cId="0" sldId="261"/>
            <ac:spMk id="5" creationId="{00000000-0000-0000-0000-000000000000}"/>
          </ac:spMkLst>
        </pc:spChg>
        <pc:spChg chg="mod">
          <ac:chgData name="Norin Qureshi" userId="8ca9e4461c38742d" providerId="LiveId" clId="{56829215-E0D8-4F4C-AF9D-6AF2A5CBAAFD}" dt="2026-07-19T15:55:36.972" v="483" actId="20577"/>
          <ac:spMkLst>
            <pc:docMk/>
            <pc:sldMk cId="0" sldId="261"/>
            <ac:spMk id="7" creationId="{00000000-0000-0000-0000-000000000000}"/>
          </ac:spMkLst>
        </pc:spChg>
      </pc:sldChg>
      <pc:sldChg chg="modSp mod">
        <pc:chgData name="Norin Qureshi" userId="8ca9e4461c38742d" providerId="LiveId" clId="{56829215-E0D8-4F4C-AF9D-6AF2A5CBAAFD}" dt="2026-07-19T14:20:48.685" v="69" actId="207"/>
        <pc:sldMkLst>
          <pc:docMk/>
          <pc:sldMk cId="0" sldId="262"/>
        </pc:sldMkLst>
        <pc:spChg chg="mod">
          <ac:chgData name="Norin Qureshi" userId="8ca9e4461c38742d" providerId="LiveId" clId="{56829215-E0D8-4F4C-AF9D-6AF2A5CBAAFD}" dt="2026-07-19T14:19:56.736" v="65" actId="115"/>
          <ac:spMkLst>
            <pc:docMk/>
            <pc:sldMk cId="0" sldId="262"/>
            <ac:spMk id="3" creationId="{00000000-0000-0000-0000-000000000000}"/>
          </ac:spMkLst>
        </pc:spChg>
        <pc:spChg chg="mod">
          <ac:chgData name="Norin Qureshi" userId="8ca9e4461c38742d" providerId="LiveId" clId="{56829215-E0D8-4F4C-AF9D-6AF2A5CBAAFD}" dt="2026-07-19T14:20:48.685" v="69" actId="207"/>
          <ac:spMkLst>
            <pc:docMk/>
            <pc:sldMk cId="0" sldId="262"/>
            <ac:spMk id="6" creationId="{00000000-0000-0000-0000-000000000000}"/>
          </ac:spMkLst>
        </pc:spChg>
        <pc:spChg chg="mod">
          <ac:chgData name="Norin Qureshi" userId="8ca9e4461c38742d" providerId="LiveId" clId="{56829215-E0D8-4F4C-AF9D-6AF2A5CBAAFD}" dt="2026-07-19T14:19:36.897" v="62" actId="1076"/>
          <ac:spMkLst>
            <pc:docMk/>
            <pc:sldMk cId="0" sldId="262"/>
            <ac:spMk id="27" creationId="{00000000-0000-0000-0000-000000000000}"/>
          </ac:spMkLst>
        </pc:spChg>
      </pc:sldChg>
      <pc:sldChg chg="addSp delSp modSp mod">
        <pc:chgData name="Norin Qureshi" userId="8ca9e4461c38742d" providerId="LiveId" clId="{56829215-E0D8-4F4C-AF9D-6AF2A5CBAAFD}" dt="2026-07-19T16:36:23.243" v="909" actId="20577"/>
        <pc:sldMkLst>
          <pc:docMk/>
          <pc:sldMk cId="0" sldId="263"/>
        </pc:sldMkLst>
        <pc:spChg chg="mod">
          <ac:chgData name="Norin Qureshi" userId="8ca9e4461c38742d" providerId="LiveId" clId="{56829215-E0D8-4F4C-AF9D-6AF2A5CBAAFD}" dt="2026-07-19T14:21:52.474" v="72" actId="2711"/>
          <ac:spMkLst>
            <pc:docMk/>
            <pc:sldMk cId="0" sldId="263"/>
            <ac:spMk id="3" creationId="{00000000-0000-0000-0000-000000000000}"/>
          </ac:spMkLst>
        </pc:spChg>
        <pc:spChg chg="mod">
          <ac:chgData name="Norin Qureshi" userId="8ca9e4461c38742d" providerId="LiveId" clId="{56829215-E0D8-4F4C-AF9D-6AF2A5CBAAFD}" dt="2026-07-19T16:36:23.243" v="909" actId="20577"/>
          <ac:spMkLst>
            <pc:docMk/>
            <pc:sldMk cId="0" sldId="263"/>
            <ac:spMk id="4" creationId="{00000000-0000-0000-0000-000000000000}"/>
          </ac:spMkLst>
        </pc:spChg>
        <pc:spChg chg="del mod">
          <ac:chgData name="Norin Qureshi" userId="8ca9e4461c38742d" providerId="LiveId" clId="{56829215-E0D8-4F4C-AF9D-6AF2A5CBAAFD}" dt="2026-07-19T14:22:40.153" v="75" actId="478"/>
          <ac:spMkLst>
            <pc:docMk/>
            <pc:sldMk cId="0" sldId="263"/>
            <ac:spMk id="5" creationId="{00000000-0000-0000-0000-000000000000}"/>
          </ac:spMkLst>
        </pc:spChg>
        <pc:spChg chg="mod">
          <ac:chgData name="Norin Qureshi" userId="8ca9e4461c38742d" providerId="LiveId" clId="{56829215-E0D8-4F4C-AF9D-6AF2A5CBAAFD}" dt="2026-07-19T14:24:08.527" v="93" actId="1076"/>
          <ac:spMkLst>
            <pc:docMk/>
            <pc:sldMk cId="0" sldId="263"/>
            <ac:spMk id="6" creationId="{00000000-0000-0000-0000-000000000000}"/>
          </ac:spMkLst>
        </pc:spChg>
        <pc:spChg chg="mod">
          <ac:chgData name="Norin Qureshi" userId="8ca9e4461c38742d" providerId="LiveId" clId="{56829215-E0D8-4F4C-AF9D-6AF2A5CBAAFD}" dt="2026-07-19T14:23:53.161" v="91" actId="1076"/>
          <ac:spMkLst>
            <pc:docMk/>
            <pc:sldMk cId="0" sldId="263"/>
            <ac:spMk id="7" creationId="{00000000-0000-0000-0000-000000000000}"/>
          </ac:spMkLst>
        </pc:spChg>
        <pc:spChg chg="mod">
          <ac:chgData name="Norin Qureshi" userId="8ca9e4461c38742d" providerId="LiveId" clId="{56829215-E0D8-4F4C-AF9D-6AF2A5CBAAFD}" dt="2026-07-19T14:23:53.161" v="91" actId="1076"/>
          <ac:spMkLst>
            <pc:docMk/>
            <pc:sldMk cId="0" sldId="263"/>
            <ac:spMk id="9" creationId="{00000000-0000-0000-0000-000000000000}"/>
          </ac:spMkLst>
        </pc:spChg>
        <pc:spChg chg="mod">
          <ac:chgData name="Norin Qureshi" userId="8ca9e4461c38742d" providerId="LiveId" clId="{56829215-E0D8-4F4C-AF9D-6AF2A5CBAAFD}" dt="2026-07-19T14:23:53.161" v="91" actId="1076"/>
          <ac:spMkLst>
            <pc:docMk/>
            <pc:sldMk cId="0" sldId="263"/>
            <ac:spMk id="10" creationId="{00000000-0000-0000-0000-000000000000}"/>
          </ac:spMkLst>
        </pc:spChg>
        <pc:spChg chg="mod">
          <ac:chgData name="Norin Qureshi" userId="8ca9e4461c38742d" providerId="LiveId" clId="{56829215-E0D8-4F4C-AF9D-6AF2A5CBAAFD}" dt="2026-07-19T14:23:53.161" v="91" actId="1076"/>
          <ac:spMkLst>
            <pc:docMk/>
            <pc:sldMk cId="0" sldId="263"/>
            <ac:spMk id="12" creationId="{00000000-0000-0000-0000-000000000000}"/>
          </ac:spMkLst>
        </pc:spChg>
        <pc:spChg chg="mod">
          <ac:chgData name="Norin Qureshi" userId="8ca9e4461c38742d" providerId="LiveId" clId="{56829215-E0D8-4F4C-AF9D-6AF2A5CBAAFD}" dt="2026-07-19T14:23:53.161" v="91" actId="1076"/>
          <ac:spMkLst>
            <pc:docMk/>
            <pc:sldMk cId="0" sldId="263"/>
            <ac:spMk id="13" creationId="{00000000-0000-0000-0000-000000000000}"/>
          </ac:spMkLst>
        </pc:spChg>
        <pc:spChg chg="mod">
          <ac:chgData name="Norin Qureshi" userId="8ca9e4461c38742d" providerId="LiveId" clId="{56829215-E0D8-4F4C-AF9D-6AF2A5CBAAFD}" dt="2026-07-19T14:23:53.161" v="91" actId="1076"/>
          <ac:spMkLst>
            <pc:docMk/>
            <pc:sldMk cId="0" sldId="263"/>
            <ac:spMk id="15" creationId="{00000000-0000-0000-0000-000000000000}"/>
          </ac:spMkLst>
        </pc:spChg>
        <pc:spChg chg="mod">
          <ac:chgData name="Norin Qureshi" userId="8ca9e4461c38742d" providerId="LiveId" clId="{56829215-E0D8-4F4C-AF9D-6AF2A5CBAAFD}" dt="2026-07-19T14:23:53.161" v="91" actId="1076"/>
          <ac:spMkLst>
            <pc:docMk/>
            <pc:sldMk cId="0" sldId="263"/>
            <ac:spMk id="16" creationId="{00000000-0000-0000-0000-000000000000}"/>
          </ac:spMkLst>
        </pc:spChg>
        <pc:spChg chg="mod">
          <ac:chgData name="Norin Qureshi" userId="8ca9e4461c38742d" providerId="LiveId" clId="{56829215-E0D8-4F4C-AF9D-6AF2A5CBAAFD}" dt="2026-07-19T14:24:42.919" v="96" actId="1076"/>
          <ac:spMkLst>
            <pc:docMk/>
            <pc:sldMk cId="0" sldId="263"/>
            <ac:spMk id="19" creationId="{00000000-0000-0000-0000-000000000000}"/>
          </ac:spMkLst>
        </pc:spChg>
        <pc:spChg chg="add mod">
          <ac:chgData name="Norin Qureshi" userId="8ca9e4461c38742d" providerId="LiveId" clId="{56829215-E0D8-4F4C-AF9D-6AF2A5CBAAFD}" dt="2026-07-19T14:24:26.701" v="95" actId="571"/>
          <ac:spMkLst>
            <pc:docMk/>
            <pc:sldMk cId="0" sldId="263"/>
            <ac:spMk id="24" creationId="{B4E63064-9FDE-BD52-D3F9-FC388AC77D4D}"/>
          </ac:spMkLst>
        </pc:spChg>
        <pc:spChg chg="add mod">
          <ac:chgData name="Norin Qureshi" userId="8ca9e4461c38742d" providerId="LiveId" clId="{56829215-E0D8-4F4C-AF9D-6AF2A5CBAAFD}" dt="2026-07-19T14:24:26.701" v="95" actId="571"/>
          <ac:spMkLst>
            <pc:docMk/>
            <pc:sldMk cId="0" sldId="263"/>
            <ac:spMk id="25" creationId="{6C7870D5-DDAB-60FF-B01E-D009E64C5768}"/>
          </ac:spMkLst>
        </pc:spChg>
        <pc:spChg chg="add mod">
          <ac:chgData name="Norin Qureshi" userId="8ca9e4461c38742d" providerId="LiveId" clId="{56829215-E0D8-4F4C-AF9D-6AF2A5CBAAFD}" dt="2026-07-19T14:24:26.701" v="95" actId="571"/>
          <ac:spMkLst>
            <pc:docMk/>
            <pc:sldMk cId="0" sldId="263"/>
            <ac:spMk id="28" creationId="{EFFF3201-0535-F111-1475-176A0910AA20}"/>
          </ac:spMkLst>
        </pc:spChg>
        <pc:spChg chg="add mod">
          <ac:chgData name="Norin Qureshi" userId="8ca9e4461c38742d" providerId="LiveId" clId="{56829215-E0D8-4F4C-AF9D-6AF2A5CBAAFD}" dt="2026-07-19T14:24:26.701" v="95" actId="571"/>
          <ac:spMkLst>
            <pc:docMk/>
            <pc:sldMk cId="0" sldId="263"/>
            <ac:spMk id="29" creationId="{07DB4AFE-BF60-73F7-43B1-2051A29948FA}"/>
          </ac:spMkLst>
        </pc:spChg>
        <pc:spChg chg="add mod">
          <ac:chgData name="Norin Qureshi" userId="8ca9e4461c38742d" providerId="LiveId" clId="{56829215-E0D8-4F4C-AF9D-6AF2A5CBAAFD}" dt="2026-07-19T14:24:26.701" v="95" actId="571"/>
          <ac:spMkLst>
            <pc:docMk/>
            <pc:sldMk cId="0" sldId="263"/>
            <ac:spMk id="30" creationId="{794DA184-F291-C01B-7495-9DA0F54543AD}"/>
          </ac:spMkLst>
        </pc:spChg>
        <pc:spChg chg="add mod">
          <ac:chgData name="Norin Qureshi" userId="8ca9e4461c38742d" providerId="LiveId" clId="{56829215-E0D8-4F4C-AF9D-6AF2A5CBAAFD}" dt="2026-07-19T14:24:26.701" v="95" actId="571"/>
          <ac:spMkLst>
            <pc:docMk/>
            <pc:sldMk cId="0" sldId="263"/>
            <ac:spMk id="31" creationId="{0B3A7FCB-A243-6ABF-B8F7-395DE896F3BC}"/>
          </ac:spMkLst>
        </pc:spChg>
        <pc:spChg chg="add mod">
          <ac:chgData name="Norin Qureshi" userId="8ca9e4461c38742d" providerId="LiveId" clId="{56829215-E0D8-4F4C-AF9D-6AF2A5CBAAFD}" dt="2026-07-19T14:24:26.701" v="95" actId="571"/>
          <ac:spMkLst>
            <pc:docMk/>
            <pc:sldMk cId="0" sldId="263"/>
            <ac:spMk id="32" creationId="{A8DE64E8-7532-4B16-0E19-596D8BA23146}"/>
          </ac:spMkLst>
        </pc:spChg>
        <pc:spChg chg="add mod">
          <ac:chgData name="Norin Qureshi" userId="8ca9e4461c38742d" providerId="LiveId" clId="{56829215-E0D8-4F4C-AF9D-6AF2A5CBAAFD}" dt="2026-07-19T14:24:26.701" v="95" actId="571"/>
          <ac:spMkLst>
            <pc:docMk/>
            <pc:sldMk cId="0" sldId="263"/>
            <ac:spMk id="33" creationId="{FBEAFAE4-FF3F-9C03-5C2F-540292777E1C}"/>
          </ac:spMkLst>
        </pc:spChg>
        <pc:spChg chg="add mod">
          <ac:chgData name="Norin Qureshi" userId="8ca9e4461c38742d" providerId="LiveId" clId="{56829215-E0D8-4F4C-AF9D-6AF2A5CBAAFD}" dt="2026-07-19T14:24:26.701" v="95" actId="571"/>
          <ac:spMkLst>
            <pc:docMk/>
            <pc:sldMk cId="0" sldId="263"/>
            <ac:spMk id="34" creationId="{B85BD822-027D-29B5-DC0B-4C31B02EBBC8}"/>
          </ac:spMkLst>
        </pc:spChg>
        <pc:spChg chg="add mod">
          <ac:chgData name="Norin Qureshi" userId="8ca9e4461c38742d" providerId="LiveId" clId="{56829215-E0D8-4F4C-AF9D-6AF2A5CBAAFD}" dt="2026-07-19T14:24:26.701" v="95" actId="571"/>
          <ac:spMkLst>
            <pc:docMk/>
            <pc:sldMk cId="0" sldId="263"/>
            <ac:spMk id="36" creationId="{3DC9BFD1-023C-CFC0-3838-EA589BAE2B0A}"/>
          </ac:spMkLst>
        </pc:spChg>
      </pc:sldChg>
      <pc:sldChg chg="modSp mod">
        <pc:chgData name="Norin Qureshi" userId="8ca9e4461c38742d" providerId="LiveId" clId="{56829215-E0D8-4F4C-AF9D-6AF2A5CBAAFD}" dt="2026-07-19T15:53:23.926" v="459" actId="207"/>
        <pc:sldMkLst>
          <pc:docMk/>
          <pc:sldMk cId="0" sldId="264"/>
        </pc:sldMkLst>
        <pc:spChg chg="mod">
          <ac:chgData name="Norin Qureshi" userId="8ca9e4461c38742d" providerId="LiveId" clId="{56829215-E0D8-4F4C-AF9D-6AF2A5CBAAFD}" dt="2026-07-19T14:25:34.159" v="103" actId="115"/>
          <ac:spMkLst>
            <pc:docMk/>
            <pc:sldMk cId="0" sldId="264"/>
            <ac:spMk id="3" creationId="{00000000-0000-0000-0000-000000000000}"/>
          </ac:spMkLst>
        </pc:spChg>
        <pc:spChg chg="mod">
          <ac:chgData name="Norin Qureshi" userId="8ca9e4461c38742d" providerId="LiveId" clId="{56829215-E0D8-4F4C-AF9D-6AF2A5CBAAFD}" dt="2026-07-19T15:50:34.650" v="440" actId="12"/>
          <ac:spMkLst>
            <pc:docMk/>
            <pc:sldMk cId="0" sldId="264"/>
            <ac:spMk id="8" creationId="{00000000-0000-0000-0000-000000000000}"/>
          </ac:spMkLst>
        </pc:spChg>
        <pc:spChg chg="mod">
          <ac:chgData name="Norin Qureshi" userId="8ca9e4461c38742d" providerId="LiveId" clId="{56829215-E0D8-4F4C-AF9D-6AF2A5CBAAFD}" dt="2026-07-19T15:51:27.762" v="445" actId="255"/>
          <ac:spMkLst>
            <pc:docMk/>
            <pc:sldMk cId="0" sldId="264"/>
            <ac:spMk id="13" creationId="{00000000-0000-0000-0000-000000000000}"/>
          </ac:spMkLst>
        </pc:spChg>
        <pc:spChg chg="mod">
          <ac:chgData name="Norin Qureshi" userId="8ca9e4461c38742d" providerId="LiveId" clId="{56829215-E0D8-4F4C-AF9D-6AF2A5CBAAFD}" dt="2026-07-19T15:52:07.863" v="448" actId="255"/>
          <ac:spMkLst>
            <pc:docMk/>
            <pc:sldMk cId="0" sldId="264"/>
            <ac:spMk id="18" creationId="{00000000-0000-0000-0000-000000000000}"/>
          </ac:spMkLst>
        </pc:spChg>
        <pc:spChg chg="mod">
          <ac:chgData name="Norin Qureshi" userId="8ca9e4461c38742d" providerId="LiveId" clId="{56829215-E0D8-4F4C-AF9D-6AF2A5CBAAFD}" dt="2026-07-19T15:52:43.534" v="454" actId="20577"/>
          <ac:spMkLst>
            <pc:docMk/>
            <pc:sldMk cId="0" sldId="264"/>
            <ac:spMk id="23" creationId="{00000000-0000-0000-0000-000000000000}"/>
          </ac:spMkLst>
        </pc:spChg>
        <pc:spChg chg="mod">
          <ac:chgData name="Norin Qureshi" userId="8ca9e4461c38742d" providerId="LiveId" clId="{56829215-E0D8-4F4C-AF9D-6AF2A5CBAAFD}" dt="2026-07-19T15:53:23.926" v="459" actId="207"/>
          <ac:spMkLst>
            <pc:docMk/>
            <pc:sldMk cId="0" sldId="264"/>
            <ac:spMk id="24" creationId="{00000000-0000-0000-0000-000000000000}"/>
          </ac:spMkLst>
        </pc:spChg>
      </pc:sldChg>
      <pc:sldChg chg="modSp mod">
        <pc:chgData name="Norin Qureshi" userId="8ca9e4461c38742d" providerId="LiveId" clId="{56829215-E0D8-4F4C-AF9D-6AF2A5CBAAFD}" dt="2026-07-19T16:50:02.957" v="937" actId="2711"/>
        <pc:sldMkLst>
          <pc:docMk/>
          <pc:sldMk cId="0" sldId="265"/>
        </pc:sldMkLst>
        <pc:spChg chg="mod">
          <ac:chgData name="Norin Qureshi" userId="8ca9e4461c38742d" providerId="LiveId" clId="{56829215-E0D8-4F4C-AF9D-6AF2A5CBAAFD}" dt="2026-07-19T14:27:13.061" v="114" actId="1076"/>
          <ac:spMkLst>
            <pc:docMk/>
            <pc:sldMk cId="0" sldId="265"/>
            <ac:spMk id="3" creationId="{00000000-0000-0000-0000-000000000000}"/>
          </ac:spMkLst>
        </pc:spChg>
        <pc:spChg chg="mod">
          <ac:chgData name="Norin Qureshi" userId="8ca9e4461c38742d" providerId="LiveId" clId="{56829215-E0D8-4F4C-AF9D-6AF2A5CBAAFD}" dt="2026-07-19T16:50:02.957" v="937" actId="2711"/>
          <ac:spMkLst>
            <pc:docMk/>
            <pc:sldMk cId="0" sldId="265"/>
            <ac:spMk id="4" creationId="{00000000-0000-0000-0000-000000000000}"/>
          </ac:spMkLst>
        </pc:spChg>
        <pc:spChg chg="mod">
          <ac:chgData name="Norin Qureshi" userId="8ca9e4461c38742d" providerId="LiveId" clId="{56829215-E0D8-4F4C-AF9D-6AF2A5CBAAFD}" dt="2026-07-19T14:30:09.945" v="125" actId="207"/>
          <ac:spMkLst>
            <pc:docMk/>
            <pc:sldMk cId="0" sldId="265"/>
            <ac:spMk id="5" creationId="{00000000-0000-0000-0000-000000000000}"/>
          </ac:spMkLst>
        </pc:spChg>
        <pc:spChg chg="mod">
          <ac:chgData name="Norin Qureshi" userId="8ca9e4461c38742d" providerId="LiveId" clId="{56829215-E0D8-4F4C-AF9D-6AF2A5CBAAFD}" dt="2026-07-19T15:47:06.215" v="408" actId="20577"/>
          <ac:spMkLst>
            <pc:docMk/>
            <pc:sldMk cId="0" sldId="265"/>
            <ac:spMk id="11" creationId="{00000000-0000-0000-0000-000000000000}"/>
          </ac:spMkLst>
        </pc:spChg>
        <pc:spChg chg="mod">
          <ac:chgData name="Norin Qureshi" userId="8ca9e4461c38742d" providerId="LiveId" clId="{56829215-E0D8-4F4C-AF9D-6AF2A5CBAAFD}" dt="2026-07-19T14:30:04.645" v="124" actId="207"/>
          <ac:spMkLst>
            <pc:docMk/>
            <pc:sldMk cId="0" sldId="265"/>
            <ac:spMk id="12" creationId="{00000000-0000-0000-0000-000000000000}"/>
          </ac:spMkLst>
        </pc:spChg>
        <pc:spChg chg="mod">
          <ac:chgData name="Norin Qureshi" userId="8ca9e4461c38742d" providerId="LiveId" clId="{56829215-E0D8-4F4C-AF9D-6AF2A5CBAAFD}" dt="2026-07-19T15:47:52.653" v="416" actId="12"/>
          <ac:spMkLst>
            <pc:docMk/>
            <pc:sldMk cId="0" sldId="265"/>
            <ac:spMk id="18" creationId="{00000000-0000-0000-0000-000000000000}"/>
          </ac:spMkLst>
        </pc:spChg>
        <pc:spChg chg="mod">
          <ac:chgData name="Norin Qureshi" userId="8ca9e4461c38742d" providerId="LiveId" clId="{56829215-E0D8-4F4C-AF9D-6AF2A5CBAAFD}" dt="2026-07-19T14:30:14.599" v="126" actId="207"/>
          <ac:spMkLst>
            <pc:docMk/>
            <pc:sldMk cId="0" sldId="265"/>
            <ac:spMk id="19" creationId="{00000000-0000-0000-0000-000000000000}"/>
          </ac:spMkLst>
        </pc:spChg>
        <pc:spChg chg="mod">
          <ac:chgData name="Norin Qureshi" userId="8ca9e4461c38742d" providerId="LiveId" clId="{56829215-E0D8-4F4C-AF9D-6AF2A5CBAAFD}" dt="2026-07-19T15:48:37.752" v="423" actId="20577"/>
          <ac:spMkLst>
            <pc:docMk/>
            <pc:sldMk cId="0" sldId="265"/>
            <ac:spMk id="24" creationId="{00000000-0000-0000-0000-000000000000}"/>
          </ac:spMkLst>
        </pc:spChg>
        <pc:spChg chg="mod">
          <ac:chgData name="Norin Qureshi" userId="8ca9e4461c38742d" providerId="LiveId" clId="{56829215-E0D8-4F4C-AF9D-6AF2A5CBAAFD}" dt="2026-07-19T15:49:25.326" v="430" actId="255"/>
          <ac:spMkLst>
            <pc:docMk/>
            <pc:sldMk cId="0" sldId="265"/>
            <ac:spMk id="26" creationId="{00000000-0000-0000-0000-000000000000}"/>
          </ac:spMkLst>
        </pc:spChg>
      </pc:sldChg>
      <pc:sldChg chg="modSp mod">
        <pc:chgData name="Norin Qureshi" userId="8ca9e4461c38742d" providerId="LiveId" clId="{56829215-E0D8-4F4C-AF9D-6AF2A5CBAAFD}" dt="2026-07-19T16:39:44.753" v="913" actId="255"/>
        <pc:sldMkLst>
          <pc:docMk/>
          <pc:sldMk cId="0" sldId="266"/>
        </pc:sldMkLst>
        <pc:spChg chg="mod">
          <ac:chgData name="Norin Qureshi" userId="8ca9e4461c38742d" providerId="LiveId" clId="{56829215-E0D8-4F4C-AF9D-6AF2A5CBAAFD}" dt="2026-07-19T15:41:38.052" v="357" actId="115"/>
          <ac:spMkLst>
            <pc:docMk/>
            <pc:sldMk cId="0" sldId="266"/>
            <ac:spMk id="3" creationId="{00000000-0000-0000-0000-000000000000}"/>
          </ac:spMkLst>
        </pc:spChg>
        <pc:spChg chg="mod">
          <ac:chgData name="Norin Qureshi" userId="8ca9e4461c38742d" providerId="LiveId" clId="{56829215-E0D8-4F4C-AF9D-6AF2A5CBAAFD}" dt="2026-07-19T15:42:19.292" v="361" actId="1076"/>
          <ac:spMkLst>
            <pc:docMk/>
            <pc:sldMk cId="0" sldId="266"/>
            <ac:spMk id="7" creationId="{00000000-0000-0000-0000-000000000000}"/>
          </ac:spMkLst>
        </pc:spChg>
        <pc:spChg chg="mod">
          <ac:chgData name="Norin Qureshi" userId="8ca9e4461c38742d" providerId="LiveId" clId="{56829215-E0D8-4F4C-AF9D-6AF2A5CBAAFD}" dt="2026-07-19T16:39:44.753" v="913" actId="255"/>
          <ac:spMkLst>
            <pc:docMk/>
            <pc:sldMk cId="0" sldId="266"/>
            <ac:spMk id="8" creationId="{00000000-0000-0000-0000-000000000000}"/>
          </ac:spMkLst>
        </pc:spChg>
        <pc:spChg chg="mod">
          <ac:chgData name="Norin Qureshi" userId="8ca9e4461c38742d" providerId="LiveId" clId="{56829215-E0D8-4F4C-AF9D-6AF2A5CBAAFD}" dt="2026-07-19T15:43:10.362" v="370" actId="1076"/>
          <ac:spMkLst>
            <pc:docMk/>
            <pc:sldMk cId="0" sldId="266"/>
            <ac:spMk id="12" creationId="{00000000-0000-0000-0000-000000000000}"/>
          </ac:spMkLst>
        </pc:spChg>
        <pc:spChg chg="mod">
          <ac:chgData name="Norin Qureshi" userId="8ca9e4461c38742d" providerId="LiveId" clId="{56829215-E0D8-4F4C-AF9D-6AF2A5CBAAFD}" dt="2026-07-19T15:43:40.887" v="378" actId="255"/>
          <ac:spMkLst>
            <pc:docMk/>
            <pc:sldMk cId="0" sldId="266"/>
            <ac:spMk id="13" creationId="{00000000-0000-0000-0000-000000000000}"/>
          </ac:spMkLst>
        </pc:spChg>
        <pc:spChg chg="mod">
          <ac:chgData name="Norin Qureshi" userId="8ca9e4461c38742d" providerId="LiveId" clId="{56829215-E0D8-4F4C-AF9D-6AF2A5CBAAFD}" dt="2026-07-19T15:44:12.679" v="382" actId="1076"/>
          <ac:spMkLst>
            <pc:docMk/>
            <pc:sldMk cId="0" sldId="266"/>
            <ac:spMk id="17" creationId="{00000000-0000-0000-0000-000000000000}"/>
          </ac:spMkLst>
        </pc:spChg>
        <pc:spChg chg="mod">
          <ac:chgData name="Norin Qureshi" userId="8ca9e4461c38742d" providerId="LiveId" clId="{56829215-E0D8-4F4C-AF9D-6AF2A5CBAAFD}" dt="2026-07-19T15:44:40.329" v="386" actId="255"/>
          <ac:spMkLst>
            <pc:docMk/>
            <pc:sldMk cId="0" sldId="266"/>
            <ac:spMk id="18" creationId="{00000000-0000-0000-0000-000000000000}"/>
          </ac:spMkLst>
        </pc:spChg>
        <pc:spChg chg="mod">
          <ac:chgData name="Norin Qureshi" userId="8ca9e4461c38742d" providerId="LiveId" clId="{56829215-E0D8-4F4C-AF9D-6AF2A5CBAAFD}" dt="2026-07-19T15:45:07.704" v="390" actId="1076"/>
          <ac:spMkLst>
            <pc:docMk/>
            <pc:sldMk cId="0" sldId="266"/>
            <ac:spMk id="22" creationId="{00000000-0000-0000-0000-000000000000}"/>
          </ac:spMkLst>
        </pc:spChg>
        <pc:spChg chg="mod">
          <ac:chgData name="Norin Qureshi" userId="8ca9e4461c38742d" providerId="LiveId" clId="{56829215-E0D8-4F4C-AF9D-6AF2A5CBAAFD}" dt="2026-07-19T15:45:39.334" v="395" actId="255"/>
          <ac:spMkLst>
            <pc:docMk/>
            <pc:sldMk cId="0" sldId="266"/>
            <ac:spMk id="23" creationId="{00000000-0000-0000-0000-000000000000}"/>
          </ac:spMkLst>
        </pc:spChg>
      </pc:sldChg>
      <pc:sldChg chg="addSp modSp mod">
        <pc:chgData name="Norin Qureshi" userId="8ca9e4461c38742d" providerId="LiveId" clId="{56829215-E0D8-4F4C-AF9D-6AF2A5CBAAFD}" dt="2026-07-19T17:05:07.754" v="1188" actId="2711"/>
        <pc:sldMkLst>
          <pc:docMk/>
          <pc:sldMk cId="0" sldId="267"/>
        </pc:sldMkLst>
        <pc:spChg chg="mod">
          <ac:chgData name="Norin Qureshi" userId="8ca9e4461c38742d" providerId="LiveId" clId="{56829215-E0D8-4F4C-AF9D-6AF2A5CBAAFD}" dt="2026-07-19T15:34:09.150" v="314" actId="20577"/>
          <ac:spMkLst>
            <pc:docMk/>
            <pc:sldMk cId="0" sldId="267"/>
            <ac:spMk id="3" creationId="{00000000-0000-0000-0000-000000000000}"/>
          </ac:spMkLst>
        </pc:spChg>
        <pc:spChg chg="mod">
          <ac:chgData name="Norin Qureshi" userId="8ca9e4461c38742d" providerId="LiveId" clId="{56829215-E0D8-4F4C-AF9D-6AF2A5CBAAFD}" dt="2026-07-19T16:56:13.800" v="1094" actId="20577"/>
          <ac:spMkLst>
            <pc:docMk/>
            <pc:sldMk cId="0" sldId="267"/>
            <ac:spMk id="9" creationId="{00000000-0000-0000-0000-000000000000}"/>
          </ac:spMkLst>
        </pc:spChg>
        <pc:spChg chg="mod">
          <ac:chgData name="Norin Qureshi" userId="8ca9e4461c38742d" providerId="LiveId" clId="{56829215-E0D8-4F4C-AF9D-6AF2A5CBAAFD}" dt="2026-07-19T16:50:49.059" v="958" actId="20577"/>
          <ac:spMkLst>
            <pc:docMk/>
            <pc:sldMk cId="0" sldId="267"/>
            <ac:spMk id="15" creationId="{00000000-0000-0000-0000-000000000000}"/>
          </ac:spMkLst>
        </pc:spChg>
        <pc:spChg chg="mod">
          <ac:chgData name="Norin Qureshi" userId="8ca9e4461c38742d" providerId="LiveId" clId="{56829215-E0D8-4F4C-AF9D-6AF2A5CBAAFD}" dt="2026-07-19T17:05:07.754" v="1188" actId="2711"/>
          <ac:spMkLst>
            <pc:docMk/>
            <pc:sldMk cId="0" sldId="267"/>
            <ac:spMk id="21" creationId="{00000000-0000-0000-0000-000000000000}"/>
          </ac:spMkLst>
        </pc:spChg>
        <pc:spChg chg="add mod">
          <ac:chgData name="Norin Qureshi" userId="8ca9e4461c38742d" providerId="LiveId" clId="{56829215-E0D8-4F4C-AF9D-6AF2A5CBAAFD}" dt="2026-07-19T15:22:38.388" v="225" actId="571"/>
          <ac:spMkLst>
            <pc:docMk/>
            <pc:sldMk cId="0" sldId="267"/>
            <ac:spMk id="24" creationId="{0D7224EA-6EE6-E8FA-3BF1-A14FBB3427E2}"/>
          </ac:spMkLst>
        </pc:spChg>
        <pc:spChg chg="add mod">
          <ac:chgData name="Norin Qureshi" userId="8ca9e4461c38742d" providerId="LiveId" clId="{56829215-E0D8-4F4C-AF9D-6AF2A5CBAAFD}" dt="2026-07-19T15:37:21.140" v="350" actId="14100"/>
          <ac:spMkLst>
            <pc:docMk/>
            <pc:sldMk cId="0" sldId="267"/>
            <ac:spMk id="26" creationId="{EB00B12A-4029-0784-ADDB-AD5066F72155}"/>
          </ac:spMkLst>
        </pc:spChg>
        <pc:picChg chg="mod">
          <ac:chgData name="Norin Qureshi" userId="8ca9e4461c38742d" providerId="LiveId" clId="{56829215-E0D8-4F4C-AF9D-6AF2A5CBAAFD}" dt="2026-07-19T14:35:16.556" v="149" actId="1076"/>
          <ac:picMkLst>
            <pc:docMk/>
            <pc:sldMk cId="0" sldId="267"/>
            <ac:picMk id="25" creationId="{44EE65C7-ECDE-CBED-FFFB-2FD16E4326E2}"/>
          </ac:picMkLst>
        </pc:picChg>
      </pc:sldChg>
      <pc:sldChg chg="modSp mod">
        <pc:chgData name="Norin Qureshi" userId="8ca9e4461c38742d" providerId="LiveId" clId="{56829215-E0D8-4F4C-AF9D-6AF2A5CBAAFD}" dt="2026-07-19T16:51:35.245" v="993" actId="20577"/>
        <pc:sldMkLst>
          <pc:docMk/>
          <pc:sldMk cId="0" sldId="268"/>
        </pc:sldMkLst>
        <pc:spChg chg="mod">
          <ac:chgData name="Norin Qureshi" userId="8ca9e4461c38742d" providerId="LiveId" clId="{56829215-E0D8-4F4C-AF9D-6AF2A5CBAAFD}" dt="2026-07-19T16:41:19.772" v="930" actId="20577"/>
          <ac:spMkLst>
            <pc:docMk/>
            <pc:sldMk cId="0" sldId="268"/>
            <ac:spMk id="3" creationId="{00000000-0000-0000-0000-000000000000}"/>
          </ac:spMkLst>
        </pc:spChg>
        <pc:spChg chg="mod">
          <ac:chgData name="Norin Qureshi" userId="8ca9e4461c38742d" providerId="LiveId" clId="{56829215-E0D8-4F4C-AF9D-6AF2A5CBAAFD}" dt="2026-07-19T16:51:35.245" v="993" actId="20577"/>
          <ac:spMkLst>
            <pc:docMk/>
            <pc:sldMk cId="0" sldId="268"/>
            <ac:spMk id="4" creationId="{00000000-0000-0000-0000-000000000000}"/>
          </ac:spMkLst>
        </pc:spChg>
        <pc:spChg chg="mod">
          <ac:chgData name="Norin Qureshi" userId="8ca9e4461c38742d" providerId="LiveId" clId="{56829215-E0D8-4F4C-AF9D-6AF2A5CBAAFD}" dt="2026-07-19T14:37:34.551" v="162" actId="207"/>
          <ac:spMkLst>
            <pc:docMk/>
            <pc:sldMk cId="0" sldId="268"/>
            <ac:spMk id="20" creationId="{00000000-0000-0000-0000-000000000000}"/>
          </ac:spMkLst>
        </pc:spChg>
        <pc:spChg chg="mod">
          <ac:chgData name="Norin Qureshi" userId="8ca9e4461c38742d" providerId="LiveId" clId="{56829215-E0D8-4F4C-AF9D-6AF2A5CBAAFD}" dt="2026-07-19T15:33:13.497" v="296" actId="207"/>
          <ac:spMkLst>
            <pc:docMk/>
            <pc:sldMk cId="0" sldId="268"/>
            <ac:spMk id="21" creationId="{00000000-0000-0000-0000-000000000000}"/>
          </ac:spMkLst>
        </pc:spChg>
        <pc:spChg chg="mod">
          <ac:chgData name="Norin Qureshi" userId="8ca9e4461c38742d" providerId="LiveId" clId="{56829215-E0D8-4F4C-AF9D-6AF2A5CBAAFD}" dt="2026-07-19T15:33:44.075" v="302" actId="114"/>
          <ac:spMkLst>
            <pc:docMk/>
            <pc:sldMk cId="0" sldId="268"/>
            <ac:spMk id="22" creationId="{00000000-0000-0000-0000-000000000000}"/>
          </ac:spMkLst>
        </pc:spChg>
      </pc:sldChg>
      <pc:sldChg chg="addSp modSp mod">
        <pc:chgData name="Norin Qureshi" userId="8ca9e4461c38742d" providerId="LiveId" clId="{56829215-E0D8-4F4C-AF9D-6AF2A5CBAAFD}" dt="2026-07-19T15:31:13.836" v="278" actId="255"/>
        <pc:sldMkLst>
          <pc:docMk/>
          <pc:sldMk cId="0" sldId="269"/>
        </pc:sldMkLst>
        <pc:spChg chg="mod">
          <ac:chgData name="Norin Qureshi" userId="8ca9e4461c38742d" providerId="LiveId" clId="{56829215-E0D8-4F4C-AF9D-6AF2A5CBAAFD}" dt="2026-07-19T15:24:07.230" v="229" actId="1076"/>
          <ac:spMkLst>
            <pc:docMk/>
            <pc:sldMk cId="0" sldId="269"/>
            <ac:spMk id="3" creationId="{00000000-0000-0000-0000-000000000000}"/>
          </ac:spMkLst>
        </pc:spChg>
        <pc:spChg chg="mod">
          <ac:chgData name="Norin Qureshi" userId="8ca9e4461c38742d" providerId="LiveId" clId="{56829215-E0D8-4F4C-AF9D-6AF2A5CBAAFD}" dt="2026-07-19T15:31:13.836" v="278" actId="255"/>
          <ac:spMkLst>
            <pc:docMk/>
            <pc:sldMk cId="0" sldId="269"/>
            <ac:spMk id="8" creationId="{00000000-0000-0000-0000-000000000000}"/>
          </ac:spMkLst>
        </pc:spChg>
        <pc:spChg chg="mod">
          <ac:chgData name="Norin Qureshi" userId="8ca9e4461c38742d" providerId="LiveId" clId="{56829215-E0D8-4F4C-AF9D-6AF2A5CBAAFD}" dt="2026-07-19T15:31:00.128" v="277" actId="255"/>
          <ac:spMkLst>
            <pc:docMk/>
            <pc:sldMk cId="0" sldId="269"/>
            <ac:spMk id="13" creationId="{00000000-0000-0000-0000-000000000000}"/>
          </ac:spMkLst>
        </pc:spChg>
        <pc:spChg chg="mod">
          <ac:chgData name="Norin Qureshi" userId="8ca9e4461c38742d" providerId="LiveId" clId="{56829215-E0D8-4F4C-AF9D-6AF2A5CBAAFD}" dt="2026-07-19T15:30:38.527" v="274" actId="255"/>
          <ac:spMkLst>
            <pc:docMk/>
            <pc:sldMk cId="0" sldId="269"/>
            <ac:spMk id="18" creationId="{00000000-0000-0000-0000-000000000000}"/>
          </ac:spMkLst>
        </pc:spChg>
        <pc:spChg chg="mod">
          <ac:chgData name="Norin Qureshi" userId="8ca9e4461c38742d" providerId="LiveId" clId="{56829215-E0D8-4F4C-AF9D-6AF2A5CBAAFD}" dt="2026-07-19T15:30:14.308" v="271" actId="255"/>
          <ac:spMkLst>
            <pc:docMk/>
            <pc:sldMk cId="0" sldId="269"/>
            <ac:spMk id="23" creationId="{00000000-0000-0000-0000-000000000000}"/>
          </ac:spMkLst>
        </pc:spChg>
        <pc:spChg chg="mod">
          <ac:chgData name="Norin Qureshi" userId="8ca9e4461c38742d" providerId="LiveId" clId="{56829215-E0D8-4F4C-AF9D-6AF2A5CBAAFD}" dt="2026-07-19T15:29:44.781" v="268" actId="255"/>
          <ac:spMkLst>
            <pc:docMk/>
            <pc:sldMk cId="0" sldId="269"/>
            <ac:spMk id="28" creationId="{00000000-0000-0000-0000-000000000000}"/>
          </ac:spMkLst>
        </pc:spChg>
        <pc:spChg chg="mod">
          <ac:chgData name="Norin Qureshi" userId="8ca9e4461c38742d" providerId="LiveId" clId="{56829215-E0D8-4F4C-AF9D-6AF2A5CBAAFD}" dt="2026-07-19T15:29:14.118" v="265" actId="255"/>
          <ac:spMkLst>
            <pc:docMk/>
            <pc:sldMk cId="0" sldId="269"/>
            <ac:spMk id="33" creationId="{00000000-0000-0000-0000-000000000000}"/>
          </ac:spMkLst>
        </pc:spChg>
        <pc:spChg chg="add mod">
          <ac:chgData name="Norin Qureshi" userId="8ca9e4461c38742d" providerId="LiveId" clId="{56829215-E0D8-4F4C-AF9D-6AF2A5CBAAFD}" dt="2026-07-19T14:39:29.780" v="177" actId="14100"/>
          <ac:spMkLst>
            <pc:docMk/>
            <pc:sldMk cId="0" sldId="269"/>
            <ac:spMk id="38" creationId="{D7EA6CEB-58CB-7A55-E143-50D3EBA1F890}"/>
          </ac:spMkLst>
        </pc:spChg>
        <pc:picChg chg="mod">
          <ac:chgData name="Norin Qureshi" userId="8ca9e4461c38742d" providerId="LiveId" clId="{56829215-E0D8-4F4C-AF9D-6AF2A5CBAAFD}" dt="2026-07-19T14:38:28.439" v="167" actId="1076"/>
          <ac:picMkLst>
            <pc:docMk/>
            <pc:sldMk cId="0" sldId="269"/>
            <ac:picMk id="37" creationId="{3F4CAD1F-ABF0-CEAD-3245-820548E14081}"/>
          </ac:picMkLst>
        </pc:picChg>
      </pc:sldChg>
      <pc:sldChg chg="delSp modSp mod">
        <pc:chgData name="Norin Qureshi" userId="8ca9e4461c38742d" providerId="LiveId" clId="{56829215-E0D8-4F4C-AF9D-6AF2A5CBAAFD}" dt="2026-07-19T17:02:07.863" v="1172" actId="20577"/>
        <pc:sldMkLst>
          <pc:docMk/>
          <pc:sldMk cId="0" sldId="270"/>
        </pc:sldMkLst>
        <pc:spChg chg="mod">
          <ac:chgData name="Norin Qureshi" userId="8ca9e4461c38742d" providerId="LiveId" clId="{56829215-E0D8-4F4C-AF9D-6AF2A5CBAAFD}" dt="2026-07-19T14:40:59.419" v="184" actId="207"/>
          <ac:spMkLst>
            <pc:docMk/>
            <pc:sldMk cId="0" sldId="270"/>
            <ac:spMk id="3" creationId="{00000000-0000-0000-0000-000000000000}"/>
          </ac:spMkLst>
        </pc:spChg>
        <pc:spChg chg="mod">
          <ac:chgData name="Norin Qureshi" userId="8ca9e4461c38742d" providerId="LiveId" clId="{56829215-E0D8-4F4C-AF9D-6AF2A5CBAAFD}" dt="2026-07-19T17:00:50.689" v="1151" actId="115"/>
          <ac:spMkLst>
            <pc:docMk/>
            <pc:sldMk cId="0" sldId="270"/>
            <ac:spMk id="4" creationId="{00000000-0000-0000-0000-000000000000}"/>
          </ac:spMkLst>
        </pc:spChg>
        <pc:spChg chg="del">
          <ac:chgData name="Norin Qureshi" userId="8ca9e4461c38742d" providerId="LiveId" clId="{56829215-E0D8-4F4C-AF9D-6AF2A5CBAAFD}" dt="2026-07-19T14:42:03.665" v="196" actId="478"/>
          <ac:spMkLst>
            <pc:docMk/>
            <pc:sldMk cId="0" sldId="270"/>
            <ac:spMk id="5" creationId="{00000000-0000-0000-0000-000000000000}"/>
          </ac:spMkLst>
        </pc:spChg>
        <pc:spChg chg="del">
          <ac:chgData name="Norin Qureshi" userId="8ca9e4461c38742d" providerId="LiveId" clId="{56829215-E0D8-4F4C-AF9D-6AF2A5CBAAFD}" dt="2026-07-19T14:42:08.025" v="197" actId="478"/>
          <ac:spMkLst>
            <pc:docMk/>
            <pc:sldMk cId="0" sldId="270"/>
            <ac:spMk id="6" creationId="{00000000-0000-0000-0000-000000000000}"/>
          </ac:spMkLst>
        </pc:spChg>
        <pc:spChg chg="mod">
          <ac:chgData name="Norin Qureshi" userId="8ca9e4461c38742d" providerId="LiveId" clId="{56829215-E0D8-4F4C-AF9D-6AF2A5CBAAFD}" dt="2026-07-19T17:02:07.863" v="1172" actId="20577"/>
          <ac:spMkLst>
            <pc:docMk/>
            <pc:sldMk cId="0" sldId="270"/>
            <ac:spMk id="7" creationId="{00000000-0000-0000-0000-000000000000}"/>
          </ac:spMkLst>
        </pc:spChg>
        <pc:spChg chg="del">
          <ac:chgData name="Norin Qureshi" userId="8ca9e4461c38742d" providerId="LiveId" clId="{56829215-E0D8-4F4C-AF9D-6AF2A5CBAAFD}" dt="2026-07-19T14:41:52.926" v="193" actId="478"/>
          <ac:spMkLst>
            <pc:docMk/>
            <pc:sldMk cId="0" sldId="270"/>
            <ac:spMk id="8" creationId="{00000000-0000-0000-0000-000000000000}"/>
          </ac:spMkLst>
        </pc:spChg>
        <pc:spChg chg="del">
          <ac:chgData name="Norin Qureshi" userId="8ca9e4461c38742d" providerId="LiveId" clId="{56829215-E0D8-4F4C-AF9D-6AF2A5CBAAFD}" dt="2026-07-19T14:41:50.409" v="192" actId="478"/>
          <ac:spMkLst>
            <pc:docMk/>
            <pc:sldMk cId="0" sldId="270"/>
            <ac:spMk id="9" creationId="{00000000-0000-0000-0000-000000000000}"/>
          </ac:spMkLst>
        </pc:spChg>
        <pc:spChg chg="del">
          <ac:chgData name="Norin Qureshi" userId="8ca9e4461c38742d" providerId="LiveId" clId="{56829215-E0D8-4F4C-AF9D-6AF2A5CBAAFD}" dt="2026-07-19T14:41:44.682" v="191" actId="478"/>
          <ac:spMkLst>
            <pc:docMk/>
            <pc:sldMk cId="0" sldId="270"/>
            <ac:spMk id="10" creationId="{00000000-0000-0000-0000-000000000000}"/>
          </ac:spMkLst>
        </pc:spChg>
        <pc:spChg chg="del">
          <ac:chgData name="Norin Qureshi" userId="8ca9e4461c38742d" providerId="LiveId" clId="{56829215-E0D8-4F4C-AF9D-6AF2A5CBAAFD}" dt="2026-07-19T14:41:57.129" v="194" actId="478"/>
          <ac:spMkLst>
            <pc:docMk/>
            <pc:sldMk cId="0" sldId="270"/>
            <ac:spMk id="11" creationId="{00000000-0000-0000-0000-000000000000}"/>
          </ac:spMkLst>
        </pc:spChg>
        <pc:spChg chg="del">
          <ac:chgData name="Norin Qureshi" userId="8ca9e4461c38742d" providerId="LiveId" clId="{56829215-E0D8-4F4C-AF9D-6AF2A5CBAAFD}" dt="2026-07-19T14:42:01.605" v="195" actId="478"/>
          <ac:spMkLst>
            <pc:docMk/>
            <pc:sldMk cId="0" sldId="270"/>
            <ac:spMk id="12" creationId="{00000000-0000-0000-0000-000000000000}"/>
          </ac:spMkLst>
        </pc:spChg>
        <pc:spChg chg="del mod">
          <ac:chgData name="Norin Qureshi" userId="8ca9e4461c38742d" providerId="LiveId" clId="{56829215-E0D8-4F4C-AF9D-6AF2A5CBAAFD}" dt="2026-07-19T14:41:38.416" v="190" actId="478"/>
          <ac:spMkLst>
            <pc:docMk/>
            <pc:sldMk cId="0" sldId="270"/>
            <ac:spMk id="13" creationId="{00000000-0000-0000-0000-000000000000}"/>
          </ac:spMkLst>
        </pc:spChg>
      </pc:sldChg>
      <pc:sldChg chg="delSp modSp mod">
        <pc:chgData name="Norin Qureshi" userId="8ca9e4461c38742d" providerId="LiveId" clId="{56829215-E0D8-4F4C-AF9D-6AF2A5CBAAFD}" dt="2026-07-19T19:50:09.816" v="1220" actId="14100"/>
        <pc:sldMkLst>
          <pc:docMk/>
          <pc:sldMk cId="0" sldId="271"/>
        </pc:sldMkLst>
        <pc:spChg chg="mod">
          <ac:chgData name="Norin Qureshi" userId="8ca9e4461c38742d" providerId="LiveId" clId="{56829215-E0D8-4F4C-AF9D-6AF2A5CBAAFD}" dt="2026-07-19T19:50:09.816" v="1220" actId="14100"/>
          <ac:spMkLst>
            <pc:docMk/>
            <pc:sldMk cId="0" sldId="271"/>
            <ac:spMk id="4" creationId="{00000000-0000-0000-0000-000000000000}"/>
          </ac:spMkLst>
        </pc:spChg>
        <pc:spChg chg="del mod">
          <ac:chgData name="Norin Qureshi" userId="8ca9e4461c38742d" providerId="LiveId" clId="{56829215-E0D8-4F4C-AF9D-6AF2A5CBAAFD}" dt="2026-07-19T19:49:57.798" v="1217" actId="478"/>
          <ac:spMkLst>
            <pc:docMk/>
            <pc:sldMk cId="0" sldId="271"/>
            <ac:spMk id="5" creationId="{00000000-0000-0000-0000-000000000000}"/>
          </ac:spMkLst>
        </pc:spChg>
      </pc:sldChg>
      <pc:sldChg chg="new">
        <pc:chgData name="Norin Qureshi" userId="8ca9e4461c38742d" providerId="LiveId" clId="{56829215-E0D8-4F4C-AF9D-6AF2A5CBAAFD}" dt="2026-07-19T19:50:56.614" v="1221" actId="680"/>
        <pc:sldMkLst>
          <pc:docMk/>
          <pc:sldMk cId="3706164213"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9620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presentation focuses on quality assurance and root cause analysis in health and social care, using the Shrewsbury and Telford Hospital maternity scandal as my case study, as documented in the Ockenden Report (2022).</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structure of my presentation today: I will cover the case background, apply three root cause models, examine the policy issues involved, assess the impact on service provision, and close by outlining how my Component 2 report will build on this analysis.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Quality assurance exists to protect people at vulnerable moments. I chose this case because it is the largest maternity review in NHS history, and because it shows failure occurring at every level - clinical, managerial and national policy - which fits directly with this module's focus on systems-based safety.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brief overview of the case. Between 2000 and 2019, repeated failures at Shrewsbury and Telford Hospital NHS Trust led to deaths and disabilities among mothers and babies. It was the persistence of two bereaved families, Rhiannon Davies and Richard Stanton, and Kayleigh and Colin Griffiths, that led to Donna Ockenden being appointed to chair an independent review in 2017.</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scale of harm is stark. The final Ockenden Report, published in 2022, reviewed 1,486 families and found that 201 babies and 9 mothers might have survived with better care. For around two decades, the Trust's caesarean section rate was kept 8 to 12 percent below the national average - a policy-driven choice with direct clinical consequences.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analyse the root causes systematically, I am using Root Cause Analysis, and specifically the Fishbone or Ishikawa Diagram. This tool organises contributing factors into categories - people, process, management, materials, culture and measurement - which helps make a complex, multi-layered failure visible as a whole, rather than looking at isolated incidents.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the fishbone model to SaTH reveals six converging root causes: understaffing, inadequate training, weak governance, a defensive culture, permissive policy on caesarean rates, and failures in audit and measurement. Together, these converge on the central effect: preventable maternal and neonatal harm.</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second model is James Reason's Swiss Cheese Model. It argues harm is rarely caused by one single error - every layer of a system has weaknesses, or holes. Harm occurs only when those holes align across multiple layers simultaneously. This model is valuable because it shifts focus away from blaming individual clinicians toward strengthening the whole system.</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this to SaTH: the staffing layer, training layer, governance layer and culture layer each had gaps. No single layer caused the harm alone - it was the alignment of failures across all four that let preventable harm reach families repeatedly, for two decades, without being stopped.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third framework is Donabedian's model, which assesses quality through Structure, Process and Outcome. At SaTH, weak structures - understaffing and underfunding - produced unsafe processes, such as delayed escalation and a reluctance to perform caesareans. Those processes then produced the outcomes we saw: 201 avoidable deaths and 94 severe brain injuries.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Root causes do not exist in a vacuum - they are shaped by policy. Four policy issues stand out: the national 'normal birth' agenda that discouraged caesarean sections; chronic underinvestment in the maternity workforce; the absence of a mandated escalation policy; and weak regulatory follow-through from earlier CCG reviews that rated the service as safe despite warning signs.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root causes and policy failures had a threefold impact. On quality, they eroded public trust and triggered fifteen national actions. On efficiency, clinical negligence costs now rival what the NHS spends on delivering maternity care itself. And on equity, national data show maternal deaths at a twenty-year high, with women in deprived areas and Black women at greatest risk - meaning the families least heard were often those most vulnerable.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Bringing this together through Systems Theory: the fishbone, Swiss cheese and Donabedian analyses all converge on the same conclusion. This was not a failure of one clinician - it was the interaction of weak structures, unsafe processes, defensive culture, and permissive national policy. That is why no single fix would have prevented this harm.</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written report, Component 2, will build directly on this presentation. It will open with an introduction and literature review, move into an in-depth root cause analysis using primary Ockenden Report evidence, critique national policy, evaluate impact, and close with evidence-based recommendations for sustainable service improvement.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preventable harm at Shrewsbury and Telford was the product of a failing system, not a failing individual. Root cause analysis without policy analysis is incomplete. The fifteen Immediate and Essential Actions provide a national blueprint, and my Component 2 report will build detailed recommendations from the analysis presented today. Thank you.</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3.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3.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17.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resolution.nhs.uk/?utm_source=chatgpt.com" TargetMode="External"/><Relationship Id="rId3" Type="http://schemas.openxmlformats.org/officeDocument/2006/relationships/hyperlink" Target="https://www.cqc.org.uk/?utm_source=chatgpt.com" TargetMode="External"/><Relationship Id="rId7" Type="http://schemas.openxmlformats.org/officeDocument/2006/relationships/hyperlink" Target="https://www.england.nhs.uk/?utm_source=chatgpt.com"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kennedyslaw.com/?utm_source=chatgpt.com" TargetMode="External"/><Relationship Id="rId5" Type="http://schemas.openxmlformats.org/officeDocument/2006/relationships/hyperlink" Target="https://committees.parliament.uk/publications/?utm_source=chatgpt.com" TargetMode="External"/><Relationship Id="rId10" Type="http://schemas.openxmlformats.org/officeDocument/2006/relationships/hyperlink" Target="https://www.who.int/?utm_source=chatgpt.com" TargetMode="External"/><Relationship Id="rId4" Type="http://schemas.openxmlformats.org/officeDocument/2006/relationships/hyperlink" Target="https://www.gov.uk/government/publications?utm_source=chatgpt.com" TargetMode="External"/><Relationship Id="rId9" Type="http://schemas.openxmlformats.org/officeDocument/2006/relationships/hyperlink" Target="https://www.gov.uk/government/publications/final-report-of-the-ockenden-review?utm_source=chatgpt.com"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1C33"/>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0FB9ABC5-0393-0836-FAF6-34C2347A9E3F}"/>
              </a:ext>
            </a:extLst>
          </p:cNvPr>
          <p:cNvPicPr>
            <a:picLocks noGrp="1" noRot="1" noChangeAspect="1" noMove="1" noResize="1" noEditPoints="1" noAdjustHandles="1" noChangeArrowheads="1" noChangeShapeType="1" noCrop="1"/>
          </p:cNvPicPr>
          <p:nvPr/>
        </p:nvPicPr>
        <p:blipFill>
          <a:blip r:embed="rId3"/>
          <a:stretch>
            <a:fillRect/>
          </a:stretch>
        </p:blipFill>
        <p:spPr>
          <a:xfrm>
            <a:off x="0" y="0"/>
            <a:ext cx="12192000" cy="6858000"/>
          </a:xfrm>
          <a:prstGeom prst="rect">
            <a:avLst/>
          </a:prstGeom>
        </p:spPr>
      </p:pic>
      <p:sp>
        <p:nvSpPr>
          <p:cNvPr id="4" name="Text 2"/>
          <p:cNvSpPr/>
          <p:nvPr/>
        </p:nvSpPr>
        <p:spPr>
          <a:xfrm>
            <a:off x="1950720" y="152400"/>
            <a:ext cx="9144000" cy="365760"/>
          </a:xfrm>
          <a:prstGeom prst="rect">
            <a:avLst/>
          </a:prstGeom>
          <a:noFill/>
          <a:ln/>
        </p:spPr>
        <p:txBody>
          <a:bodyPr wrap="square" lIns="0" tIns="0" rIns="0" bIns="0" rtlCol="0" anchor="ctr"/>
          <a:lstStyle/>
          <a:p>
            <a:pPr marL="0" indent="0">
              <a:buNone/>
            </a:pPr>
            <a:r>
              <a:rPr lang="en-US" sz="1300" b="1" kern="0" spc="200" dirty="0">
                <a:solidFill>
                  <a:srgbClr val="9AA5C0"/>
                </a:solidFill>
                <a:latin typeface="Arial" pitchFamily="34" charset="0"/>
                <a:ea typeface="Arial" pitchFamily="34" charset="-122"/>
                <a:cs typeface="Arial" pitchFamily="34" charset="-120"/>
              </a:rPr>
              <a:t>LEVEL 7 · COMPONENT 1 — INDIVIDUAL PRESENTATION</a:t>
            </a:r>
            <a:endParaRPr lang="en-US" sz="1300" dirty="0"/>
          </a:p>
        </p:txBody>
      </p:sp>
      <p:sp>
        <p:nvSpPr>
          <p:cNvPr id="5" name="Text 3"/>
          <p:cNvSpPr/>
          <p:nvPr/>
        </p:nvSpPr>
        <p:spPr>
          <a:xfrm>
            <a:off x="1950720" y="670560"/>
            <a:ext cx="8564880" cy="1737360"/>
          </a:xfrm>
          <a:prstGeom prst="rect">
            <a:avLst/>
          </a:prstGeom>
          <a:noFill/>
          <a:ln/>
        </p:spPr>
        <p:txBody>
          <a:bodyPr wrap="square" lIns="0" tIns="0" rIns="0" bIns="0" rtlCol="0" anchor="ctr"/>
          <a:lstStyle/>
          <a:p>
            <a:pPr marL="0" indent="0">
              <a:lnSpc>
                <a:spcPct val="108000"/>
              </a:lnSpc>
              <a:buNone/>
            </a:pPr>
            <a:r>
              <a:rPr lang="en-US" sz="3800" b="1" dirty="0">
                <a:solidFill>
                  <a:srgbClr val="063E91"/>
                </a:solidFill>
                <a:latin typeface="Cambria" pitchFamily="34" charset="0"/>
                <a:ea typeface="Cambria" pitchFamily="34" charset="-122"/>
                <a:cs typeface="Cambria" pitchFamily="34" charset="-120"/>
              </a:rPr>
              <a:t>Quality Assurance and Root Cause Analysis</a:t>
            </a:r>
            <a:r>
              <a:rPr lang="en-US" sz="3800" dirty="0">
                <a:solidFill>
                  <a:srgbClr val="063E91"/>
                </a:solidFill>
              </a:rPr>
              <a:t> </a:t>
            </a:r>
            <a:r>
              <a:rPr lang="en-US" sz="3800" b="1" dirty="0">
                <a:solidFill>
                  <a:srgbClr val="063E91"/>
                </a:solidFill>
                <a:latin typeface="Cambria" pitchFamily="34" charset="0"/>
                <a:ea typeface="Cambria" pitchFamily="34" charset="-122"/>
                <a:cs typeface="Cambria" pitchFamily="34" charset="-120"/>
              </a:rPr>
              <a:t>in Health and Social Care</a:t>
            </a:r>
            <a:endParaRPr lang="en-US" sz="3800" dirty="0">
              <a:solidFill>
                <a:srgbClr val="063E91"/>
              </a:solidFill>
            </a:endParaRPr>
          </a:p>
        </p:txBody>
      </p:sp>
      <p:sp>
        <p:nvSpPr>
          <p:cNvPr id="6" name="Text 4"/>
          <p:cNvSpPr/>
          <p:nvPr/>
        </p:nvSpPr>
        <p:spPr>
          <a:xfrm>
            <a:off x="1950720" y="2167128"/>
            <a:ext cx="6035040" cy="1292352"/>
          </a:xfrm>
          <a:prstGeom prst="rect">
            <a:avLst/>
          </a:prstGeom>
          <a:noFill/>
          <a:ln/>
        </p:spPr>
        <p:txBody>
          <a:bodyPr wrap="square" lIns="0" tIns="0" rIns="0" bIns="0" rtlCol="0" anchor="ctr"/>
          <a:lstStyle/>
          <a:p>
            <a:pPr marL="0" indent="0">
              <a:buNone/>
            </a:pPr>
            <a:r>
              <a:rPr lang="en-US" sz="2400" b="1" dirty="0">
                <a:solidFill>
                  <a:srgbClr val="87BEE7"/>
                </a:solidFill>
                <a:latin typeface="Arial" pitchFamily="34" charset="0"/>
                <a:ea typeface="Arial" pitchFamily="34" charset="-122"/>
                <a:cs typeface="Arial" pitchFamily="34" charset="-120"/>
              </a:rPr>
              <a:t>Case Study: The Shrewsbury and Telford Hospital NHS Trust Maternity Scandal</a:t>
            </a:r>
            <a:endParaRPr lang="en-US" sz="2400" b="1" dirty="0">
              <a:solidFill>
                <a:srgbClr val="87BEE7"/>
              </a:solidFill>
            </a:endParaRPr>
          </a:p>
        </p:txBody>
      </p:sp>
      <p:sp>
        <p:nvSpPr>
          <p:cNvPr id="7" name="Shape 5"/>
          <p:cNvSpPr/>
          <p:nvPr/>
        </p:nvSpPr>
        <p:spPr>
          <a:xfrm>
            <a:off x="1958077" y="3450021"/>
            <a:ext cx="4914637" cy="0"/>
          </a:xfrm>
          <a:prstGeom prst="line">
            <a:avLst/>
          </a:prstGeom>
          <a:noFill/>
          <a:ln w="12700">
            <a:solidFill>
              <a:srgbClr val="3E5C76"/>
            </a:solidFill>
            <a:prstDash val="solid"/>
          </a:ln>
        </p:spPr>
      </p:sp>
      <p:sp>
        <p:nvSpPr>
          <p:cNvPr id="8" name="Text 6"/>
          <p:cNvSpPr/>
          <p:nvPr/>
        </p:nvSpPr>
        <p:spPr>
          <a:xfrm>
            <a:off x="1958077" y="3791081"/>
            <a:ext cx="4754880" cy="237744"/>
          </a:xfrm>
          <a:prstGeom prst="rect">
            <a:avLst/>
          </a:prstGeom>
          <a:noFill/>
          <a:ln/>
        </p:spPr>
        <p:txBody>
          <a:bodyPr wrap="square" lIns="0" tIns="0" rIns="0" bIns="0" rtlCol="0" anchor="ctr"/>
          <a:lstStyle/>
          <a:p>
            <a:pPr marL="0" indent="0">
              <a:buNone/>
            </a:pPr>
            <a:r>
              <a:rPr lang="en-US" sz="1000" b="1" kern="0" spc="100" dirty="0">
                <a:solidFill>
                  <a:srgbClr val="002060"/>
                </a:solidFill>
                <a:latin typeface="Arial" pitchFamily="34" charset="0"/>
                <a:ea typeface="Arial" pitchFamily="34" charset="-122"/>
                <a:cs typeface="Arial" pitchFamily="34" charset="-120"/>
              </a:rPr>
              <a:t>MODULE</a:t>
            </a:r>
            <a:endParaRPr lang="en-US" sz="1000" dirty="0">
              <a:solidFill>
                <a:srgbClr val="002060"/>
              </a:solidFill>
            </a:endParaRPr>
          </a:p>
        </p:txBody>
      </p:sp>
      <p:sp>
        <p:nvSpPr>
          <p:cNvPr id="9" name="Text 7"/>
          <p:cNvSpPr/>
          <p:nvPr/>
        </p:nvSpPr>
        <p:spPr>
          <a:xfrm>
            <a:off x="1958077" y="4010537"/>
            <a:ext cx="4754880" cy="292608"/>
          </a:xfrm>
          <a:prstGeom prst="rect">
            <a:avLst/>
          </a:prstGeom>
          <a:noFill/>
          <a:ln/>
        </p:spPr>
        <p:txBody>
          <a:bodyPr wrap="square" lIns="0" tIns="0" rIns="0" bIns="0" rtlCol="0" anchor="ctr"/>
          <a:lstStyle/>
          <a:p>
            <a:pPr marL="0" indent="0">
              <a:buNone/>
            </a:pPr>
            <a:r>
              <a:rPr lang="en-US" sz="1300" dirty="0">
                <a:solidFill>
                  <a:srgbClr val="002060"/>
                </a:solidFill>
                <a:latin typeface="Arial" pitchFamily="34" charset="0"/>
                <a:ea typeface="Arial" pitchFamily="34" charset="-122"/>
                <a:cs typeface="Arial" pitchFamily="34" charset="-120"/>
              </a:rPr>
              <a:t>Quality Assurance and Service Improvements (LCHS7006)</a:t>
            </a:r>
            <a:endParaRPr lang="en-US" sz="1300" dirty="0">
              <a:solidFill>
                <a:srgbClr val="002060"/>
              </a:solidFill>
            </a:endParaRPr>
          </a:p>
        </p:txBody>
      </p:sp>
      <p:sp>
        <p:nvSpPr>
          <p:cNvPr id="10" name="Text 8"/>
          <p:cNvSpPr/>
          <p:nvPr/>
        </p:nvSpPr>
        <p:spPr>
          <a:xfrm>
            <a:off x="1950720" y="4568321"/>
            <a:ext cx="4754880" cy="237744"/>
          </a:xfrm>
          <a:prstGeom prst="rect">
            <a:avLst/>
          </a:prstGeom>
          <a:noFill/>
          <a:ln/>
        </p:spPr>
        <p:txBody>
          <a:bodyPr wrap="square" lIns="0" tIns="0" rIns="0" bIns="0" rtlCol="0" anchor="ctr"/>
          <a:lstStyle/>
          <a:p>
            <a:pPr marL="0" indent="0">
              <a:buNone/>
            </a:pPr>
            <a:r>
              <a:rPr lang="en-US" sz="1000" b="1" kern="0" spc="100" dirty="0">
                <a:solidFill>
                  <a:srgbClr val="002060"/>
                </a:solidFill>
                <a:latin typeface="Arial" pitchFamily="34" charset="0"/>
                <a:ea typeface="Arial" pitchFamily="34" charset="-122"/>
                <a:cs typeface="Arial" pitchFamily="34" charset="-120"/>
              </a:rPr>
              <a:t>PROGRAMME</a:t>
            </a:r>
            <a:endParaRPr lang="en-US" sz="1000" dirty="0">
              <a:solidFill>
                <a:srgbClr val="002060"/>
              </a:solidFill>
            </a:endParaRPr>
          </a:p>
        </p:txBody>
      </p:sp>
      <p:sp>
        <p:nvSpPr>
          <p:cNvPr id="11" name="Text 9"/>
          <p:cNvSpPr/>
          <p:nvPr/>
        </p:nvSpPr>
        <p:spPr>
          <a:xfrm>
            <a:off x="1950720" y="4787777"/>
            <a:ext cx="4754880" cy="292608"/>
          </a:xfrm>
          <a:prstGeom prst="rect">
            <a:avLst/>
          </a:prstGeom>
          <a:noFill/>
          <a:ln/>
        </p:spPr>
        <p:txBody>
          <a:bodyPr wrap="square" lIns="0" tIns="0" rIns="0" bIns="0" rtlCol="0" anchor="ctr"/>
          <a:lstStyle/>
          <a:p>
            <a:pPr marL="0" indent="0">
              <a:buNone/>
            </a:pPr>
            <a:r>
              <a:rPr lang="en-US" sz="1300" dirty="0">
                <a:solidFill>
                  <a:srgbClr val="002060"/>
                </a:solidFill>
                <a:latin typeface="Arial" pitchFamily="34" charset="0"/>
                <a:ea typeface="Arial" pitchFamily="34" charset="-122"/>
                <a:cs typeface="Arial" pitchFamily="34" charset="-120"/>
              </a:rPr>
              <a:t>MSc Public Health and Social Care in Practice</a:t>
            </a:r>
            <a:endParaRPr lang="en-US" sz="1300" dirty="0">
              <a:solidFill>
                <a:srgbClr val="002060"/>
              </a:solidFill>
            </a:endParaRPr>
          </a:p>
        </p:txBody>
      </p:sp>
      <p:sp>
        <p:nvSpPr>
          <p:cNvPr id="14" name="Text 12"/>
          <p:cNvSpPr/>
          <p:nvPr/>
        </p:nvSpPr>
        <p:spPr>
          <a:xfrm>
            <a:off x="1958077" y="5494913"/>
            <a:ext cx="4754880" cy="237744"/>
          </a:xfrm>
          <a:prstGeom prst="rect">
            <a:avLst/>
          </a:prstGeom>
          <a:noFill/>
          <a:ln/>
        </p:spPr>
        <p:txBody>
          <a:bodyPr wrap="square" lIns="0" tIns="0" rIns="0" bIns="0" rtlCol="0" anchor="ctr"/>
          <a:lstStyle/>
          <a:p>
            <a:pPr marL="0" indent="0">
              <a:buNone/>
            </a:pPr>
            <a:r>
              <a:rPr lang="en-US" sz="1000" b="1" kern="0" spc="100" dirty="0">
                <a:solidFill>
                  <a:srgbClr val="002060"/>
                </a:solidFill>
                <a:latin typeface="Arial" pitchFamily="34" charset="0"/>
                <a:ea typeface="Arial" pitchFamily="34" charset="-122"/>
                <a:cs typeface="Arial" pitchFamily="34" charset="-120"/>
              </a:rPr>
              <a:t>LECTURER</a:t>
            </a:r>
            <a:endParaRPr lang="en-US" sz="1000" dirty="0">
              <a:solidFill>
                <a:srgbClr val="002060"/>
              </a:solidFill>
            </a:endParaRPr>
          </a:p>
        </p:txBody>
      </p:sp>
      <p:sp>
        <p:nvSpPr>
          <p:cNvPr id="15" name="Text 13"/>
          <p:cNvSpPr/>
          <p:nvPr/>
        </p:nvSpPr>
        <p:spPr>
          <a:xfrm>
            <a:off x="1958077" y="5714369"/>
            <a:ext cx="4754880" cy="292608"/>
          </a:xfrm>
          <a:prstGeom prst="rect">
            <a:avLst/>
          </a:prstGeom>
          <a:noFill/>
          <a:ln/>
        </p:spPr>
        <p:txBody>
          <a:bodyPr wrap="square" lIns="0" tIns="0" rIns="0" bIns="0" rtlCol="0" anchor="ctr"/>
          <a:lstStyle/>
          <a:p>
            <a:pPr marL="0" indent="0">
              <a:buNone/>
            </a:pPr>
            <a:r>
              <a:rPr lang="en-US" sz="1300" dirty="0">
                <a:solidFill>
                  <a:srgbClr val="002060"/>
                </a:solidFill>
                <a:latin typeface="Arial" pitchFamily="34" charset="0"/>
                <a:ea typeface="Arial" pitchFamily="34" charset="-122"/>
                <a:cs typeface="Arial" pitchFamily="34" charset="-120"/>
              </a:rPr>
              <a:t> · Christopher Mafuva</a:t>
            </a:r>
            <a:endParaRPr lang="en-US" sz="1300" dirty="0">
              <a:solidFill>
                <a:srgbClr val="002060"/>
              </a:solidFill>
            </a:endParaRPr>
          </a:p>
        </p:txBody>
      </p:sp>
      <p:sp>
        <p:nvSpPr>
          <p:cNvPr id="3" name="Text 6">
            <a:extLst>
              <a:ext uri="{FF2B5EF4-FFF2-40B4-BE49-F238E27FC236}">
                <a16:creationId xmlns:a16="http://schemas.microsoft.com/office/drawing/2014/main" id="{0588131A-5C7C-FFAA-30F0-8D091203C0ED}"/>
              </a:ext>
            </a:extLst>
          </p:cNvPr>
          <p:cNvSpPr/>
          <p:nvPr/>
        </p:nvSpPr>
        <p:spPr>
          <a:xfrm>
            <a:off x="7856483" y="3714032"/>
            <a:ext cx="4754880" cy="237744"/>
          </a:xfrm>
          <a:prstGeom prst="rect">
            <a:avLst/>
          </a:prstGeom>
          <a:noFill/>
          <a:ln/>
        </p:spPr>
        <p:txBody>
          <a:bodyPr wrap="square" lIns="0" tIns="0" rIns="0" bIns="0" rtlCol="0" anchor="ctr"/>
          <a:lstStyle/>
          <a:p>
            <a:pPr marL="0" indent="0">
              <a:buNone/>
            </a:pPr>
            <a:r>
              <a:rPr lang="en-US" sz="1000" b="1" kern="0" spc="100" dirty="0">
                <a:solidFill>
                  <a:srgbClr val="002060"/>
                </a:solidFill>
                <a:latin typeface="Arial" pitchFamily="34" charset="0"/>
                <a:cs typeface="Arial" pitchFamily="34" charset="-120"/>
              </a:rPr>
              <a:t>STUDENT NAME:</a:t>
            </a:r>
            <a:endParaRPr lang="en-US" sz="1000" dirty="0">
              <a:solidFill>
                <a:srgbClr val="002060"/>
              </a:solidFill>
            </a:endParaRPr>
          </a:p>
        </p:txBody>
      </p:sp>
      <p:sp>
        <p:nvSpPr>
          <p:cNvPr id="13" name="Text 7">
            <a:extLst>
              <a:ext uri="{FF2B5EF4-FFF2-40B4-BE49-F238E27FC236}">
                <a16:creationId xmlns:a16="http://schemas.microsoft.com/office/drawing/2014/main" id="{ECFBCDEE-CD2E-F7CA-FED0-087FE06057A4}"/>
              </a:ext>
            </a:extLst>
          </p:cNvPr>
          <p:cNvSpPr/>
          <p:nvPr/>
        </p:nvSpPr>
        <p:spPr>
          <a:xfrm>
            <a:off x="7856483" y="4028825"/>
            <a:ext cx="4754880" cy="292608"/>
          </a:xfrm>
          <a:prstGeom prst="rect">
            <a:avLst/>
          </a:prstGeom>
          <a:noFill/>
          <a:ln/>
        </p:spPr>
        <p:txBody>
          <a:bodyPr wrap="square" lIns="0" tIns="0" rIns="0" bIns="0" rtlCol="0" anchor="ctr"/>
          <a:lstStyle/>
          <a:p>
            <a:pPr marL="0" indent="0">
              <a:buNone/>
            </a:pPr>
            <a:r>
              <a:rPr lang="en-US" sz="1300" dirty="0">
                <a:solidFill>
                  <a:srgbClr val="002060"/>
                </a:solidFill>
                <a:latin typeface="Arial" pitchFamily="34" charset="0"/>
                <a:ea typeface="Arial" pitchFamily="34" charset="-122"/>
                <a:cs typeface="Arial" pitchFamily="34" charset="-120"/>
              </a:rPr>
              <a:t>Norin </a:t>
            </a:r>
            <a:r>
              <a:rPr lang="en-US" sz="1300" dirty="0" err="1">
                <a:solidFill>
                  <a:srgbClr val="002060"/>
                </a:solidFill>
                <a:latin typeface="Arial" pitchFamily="34" charset="0"/>
                <a:ea typeface="Arial" pitchFamily="34" charset="-122"/>
                <a:cs typeface="Arial" pitchFamily="34" charset="-120"/>
              </a:rPr>
              <a:t>MohamadMunafkhan</a:t>
            </a:r>
            <a:r>
              <a:rPr lang="en-US" sz="1300" dirty="0">
                <a:solidFill>
                  <a:srgbClr val="002060"/>
                </a:solidFill>
                <a:latin typeface="Arial" pitchFamily="34" charset="0"/>
                <a:ea typeface="Arial" pitchFamily="34" charset="-122"/>
                <a:cs typeface="Arial" pitchFamily="34" charset="-120"/>
              </a:rPr>
              <a:t> Qureshi</a:t>
            </a:r>
            <a:endParaRPr lang="en-US" sz="1300" dirty="0">
              <a:solidFill>
                <a:srgbClr val="002060"/>
              </a:solidFill>
            </a:endParaRPr>
          </a:p>
        </p:txBody>
      </p:sp>
      <p:sp>
        <p:nvSpPr>
          <p:cNvPr id="17" name="Text 6">
            <a:extLst>
              <a:ext uri="{FF2B5EF4-FFF2-40B4-BE49-F238E27FC236}">
                <a16:creationId xmlns:a16="http://schemas.microsoft.com/office/drawing/2014/main" id="{48B117A0-B601-1E74-829F-EDFE18403EC3}"/>
              </a:ext>
            </a:extLst>
          </p:cNvPr>
          <p:cNvSpPr/>
          <p:nvPr/>
        </p:nvSpPr>
        <p:spPr>
          <a:xfrm>
            <a:off x="7863840" y="4533553"/>
            <a:ext cx="4754880" cy="237744"/>
          </a:xfrm>
          <a:prstGeom prst="rect">
            <a:avLst/>
          </a:prstGeom>
          <a:noFill/>
          <a:ln/>
        </p:spPr>
        <p:txBody>
          <a:bodyPr wrap="square" lIns="0" tIns="0" rIns="0" bIns="0" rtlCol="0" anchor="ctr"/>
          <a:lstStyle/>
          <a:p>
            <a:pPr marL="0" indent="0">
              <a:buNone/>
            </a:pPr>
            <a:r>
              <a:rPr lang="en-US" sz="1000" b="1" kern="0" spc="100" dirty="0">
                <a:solidFill>
                  <a:srgbClr val="002060"/>
                </a:solidFill>
                <a:latin typeface="Arial" pitchFamily="34" charset="0"/>
                <a:cs typeface="Arial" pitchFamily="34" charset="-120"/>
              </a:rPr>
              <a:t>STUDENT ID:</a:t>
            </a:r>
            <a:endParaRPr lang="en-US" sz="1000" dirty="0">
              <a:solidFill>
                <a:srgbClr val="002060"/>
              </a:solidFill>
            </a:endParaRPr>
          </a:p>
        </p:txBody>
      </p:sp>
      <p:sp>
        <p:nvSpPr>
          <p:cNvPr id="20" name="Text 13">
            <a:extLst>
              <a:ext uri="{FF2B5EF4-FFF2-40B4-BE49-F238E27FC236}">
                <a16:creationId xmlns:a16="http://schemas.microsoft.com/office/drawing/2014/main" id="{B0C33313-9261-E674-BF3A-DDAD0411A97D}"/>
              </a:ext>
            </a:extLst>
          </p:cNvPr>
          <p:cNvSpPr/>
          <p:nvPr/>
        </p:nvSpPr>
        <p:spPr>
          <a:xfrm>
            <a:off x="7863840" y="4789976"/>
            <a:ext cx="4754880" cy="292608"/>
          </a:xfrm>
          <a:prstGeom prst="rect">
            <a:avLst/>
          </a:prstGeom>
          <a:noFill/>
          <a:ln/>
        </p:spPr>
        <p:txBody>
          <a:bodyPr wrap="square" lIns="0" tIns="0" rIns="0" bIns="0" rtlCol="0" anchor="ctr"/>
          <a:lstStyle/>
          <a:p>
            <a:pPr marL="0" indent="0">
              <a:buNone/>
            </a:pPr>
            <a:r>
              <a:rPr lang="en-US" sz="1300" dirty="0">
                <a:solidFill>
                  <a:srgbClr val="002060"/>
                </a:solidFill>
                <a:latin typeface="Arial" pitchFamily="34" charset="0"/>
                <a:ea typeface="Arial" pitchFamily="34" charset="-122"/>
                <a:cs typeface="Arial" pitchFamily="34" charset="-120"/>
              </a:rPr>
              <a:t> · 2528087</a:t>
            </a:r>
            <a:endParaRPr lang="en-US" sz="1300" dirty="0">
              <a:solidFill>
                <a:srgbClr val="00206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040385D4-13BC-EB74-D8A6-366952B73B73}"/>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 0"/>
          <p:cNvSpPr/>
          <p:nvPr/>
        </p:nvSpPr>
        <p:spPr>
          <a:xfrm>
            <a:off x="548640" y="6207470"/>
            <a:ext cx="10466461" cy="320040"/>
          </a:xfrm>
          <a:prstGeom prst="rect">
            <a:avLst/>
          </a:prstGeom>
          <a:noFill/>
          <a:ln/>
        </p:spPr>
        <p:txBody>
          <a:bodyPr wrap="square" lIns="0" tIns="0" rIns="0" bIns="0" rtlCol="0" anchor="ctr"/>
          <a:lstStyle/>
          <a:p>
            <a:r>
              <a:rPr lang="en-IN" sz="1400" dirty="0">
                <a:latin typeface="Arial" panose="020B0604020202020204" pitchFamily="34" charset="0"/>
                <a:cs typeface="Arial" panose="020B0604020202020204" pitchFamily="34" charset="0"/>
              </a:rPr>
              <a:t>“Finally, I will critically appraise how these results contribute towards sustainable service improvement.”</a:t>
            </a:r>
            <a:endParaRPr lang="en-US" sz="1400" dirty="0">
              <a:latin typeface="Arial" panose="020B0604020202020204" pitchFamily="34" charset="0"/>
              <a:cs typeface="Arial" panose="020B0604020202020204" pitchFamily="34" charset="0"/>
            </a:endParaRPr>
          </a:p>
        </p:txBody>
      </p:sp>
      <p:sp>
        <p:nvSpPr>
          <p:cNvPr id="3" name="Text 1"/>
          <p:cNvSpPr/>
          <p:nvPr/>
        </p:nvSpPr>
        <p:spPr>
          <a:xfrm>
            <a:off x="548640" y="658368"/>
            <a:ext cx="9601200" cy="868680"/>
          </a:xfrm>
          <a:prstGeom prst="rect">
            <a:avLst/>
          </a:prstGeom>
          <a:noFill/>
          <a:ln/>
        </p:spPr>
        <p:txBody>
          <a:bodyPr wrap="square" lIns="0" tIns="0" rIns="0" bIns="0" rtlCol="0" anchor="t"/>
          <a:lstStyle/>
          <a:p>
            <a:r>
              <a:rPr lang="en-IN" sz="3000" b="1" u="sng" dirty="0">
                <a:latin typeface="Arial" panose="020B0604020202020204" pitchFamily="34" charset="0"/>
                <a:cs typeface="Arial" panose="020B0604020202020204" pitchFamily="34" charset="0"/>
              </a:rPr>
              <a:t>What will be the content of this presentation</a:t>
            </a:r>
            <a:endParaRPr lang="en-US" sz="3000" b="1" u="sng" dirty="0">
              <a:latin typeface="Arial" panose="020B0604020202020204" pitchFamily="34" charset="0"/>
              <a:cs typeface="Arial" panose="020B0604020202020204" pitchFamily="34" charset="0"/>
            </a:endParaRPr>
          </a:p>
        </p:txBody>
      </p:sp>
      <p:sp>
        <p:nvSpPr>
          <p:cNvPr id="4" name="Shape 2"/>
          <p:cNvSpPr/>
          <p:nvPr/>
        </p:nvSpPr>
        <p:spPr>
          <a:xfrm>
            <a:off x="548640" y="1874520"/>
            <a:ext cx="3520440" cy="1965960"/>
          </a:xfrm>
          <a:prstGeom prst="roundRect">
            <a:avLst>
              <a:gd name="adj" fmla="val 4186"/>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5" name="Shape 3"/>
          <p:cNvSpPr/>
          <p:nvPr/>
        </p:nvSpPr>
        <p:spPr>
          <a:xfrm>
            <a:off x="804672" y="2130552"/>
            <a:ext cx="548640" cy="548640"/>
          </a:xfrm>
          <a:prstGeom prst="ellipse">
            <a:avLst/>
          </a:prstGeom>
          <a:solidFill>
            <a:srgbClr val="EEF1F6"/>
          </a:solidFill>
          <a:ln/>
        </p:spPr>
      </p:sp>
      <p:pic>
        <p:nvPicPr>
          <p:cNvPr id="6" name="Image 0" descr="preencoded.png"/>
          <p:cNvPicPr>
            <a:picLocks noChangeAspect="1"/>
          </p:cNvPicPr>
          <p:nvPr/>
        </p:nvPicPr>
        <p:blipFill>
          <a:blip r:embed="rId4"/>
          <a:stretch>
            <a:fillRect/>
          </a:stretch>
        </p:blipFill>
        <p:spPr>
          <a:xfrm>
            <a:off x="925373" y="2251253"/>
            <a:ext cx="307238" cy="307238"/>
          </a:xfrm>
          <a:prstGeom prst="rect">
            <a:avLst/>
          </a:prstGeom>
        </p:spPr>
      </p:pic>
      <p:sp>
        <p:nvSpPr>
          <p:cNvPr id="7" name="Text 4"/>
          <p:cNvSpPr/>
          <p:nvPr/>
        </p:nvSpPr>
        <p:spPr>
          <a:xfrm>
            <a:off x="3291840" y="2075688"/>
            <a:ext cx="594360" cy="365760"/>
          </a:xfrm>
          <a:prstGeom prst="rect">
            <a:avLst/>
          </a:prstGeom>
          <a:noFill/>
          <a:ln/>
        </p:spPr>
        <p:txBody>
          <a:bodyPr wrap="square" lIns="0" tIns="0" rIns="0" bIns="0" rtlCol="0" anchor="ctr"/>
          <a:lstStyle/>
          <a:p>
            <a:pPr marL="0" indent="0" algn="r">
              <a:buNone/>
            </a:pPr>
            <a:r>
              <a:rPr lang="en-US" sz="1600" b="1" dirty="0">
                <a:solidFill>
                  <a:srgbClr val="C7CEDC"/>
                </a:solidFill>
                <a:latin typeface="Cambria" pitchFamily="34" charset="0"/>
                <a:ea typeface="Cambria" pitchFamily="34" charset="-122"/>
                <a:cs typeface="Cambria" pitchFamily="34" charset="-120"/>
              </a:rPr>
              <a:t>01</a:t>
            </a:r>
            <a:endParaRPr lang="en-US" sz="1600" dirty="0"/>
          </a:p>
        </p:txBody>
      </p:sp>
      <p:sp>
        <p:nvSpPr>
          <p:cNvPr id="8" name="Text 5"/>
          <p:cNvSpPr/>
          <p:nvPr/>
        </p:nvSpPr>
        <p:spPr>
          <a:xfrm>
            <a:off x="804672" y="2807208"/>
            <a:ext cx="3008376" cy="320040"/>
          </a:xfrm>
          <a:prstGeom prst="rect">
            <a:avLst/>
          </a:prstGeom>
          <a:noFill/>
          <a:ln/>
        </p:spPr>
        <p:txBody>
          <a:bodyPr wrap="square" lIns="0" tIns="0" rIns="0" bIns="0" rtlCol="0" anchor="ctr"/>
          <a:lstStyle/>
          <a:p>
            <a:pPr marL="0" indent="0">
              <a:buNone/>
            </a:pPr>
            <a:r>
              <a:rPr lang="en-US" sz="1450" b="1" dirty="0">
                <a:solidFill>
                  <a:srgbClr val="121C33"/>
                </a:solidFill>
                <a:latin typeface="Arial" pitchFamily="34" charset="0"/>
                <a:ea typeface="Arial" pitchFamily="34" charset="-122"/>
                <a:cs typeface="Arial" pitchFamily="34" charset="-120"/>
              </a:rPr>
              <a:t>The case</a:t>
            </a:r>
            <a:endParaRPr lang="en-US" sz="1450" dirty="0"/>
          </a:p>
        </p:txBody>
      </p:sp>
      <p:sp>
        <p:nvSpPr>
          <p:cNvPr id="9" name="Text 6"/>
          <p:cNvSpPr/>
          <p:nvPr/>
        </p:nvSpPr>
        <p:spPr>
          <a:xfrm>
            <a:off x="804672" y="3118104"/>
            <a:ext cx="3008376" cy="594360"/>
          </a:xfrm>
          <a:prstGeom prst="rect">
            <a:avLst/>
          </a:prstGeom>
          <a:noFill/>
          <a:ln/>
        </p:spPr>
        <p:txBody>
          <a:bodyPr wrap="square" lIns="0" tIns="0" rIns="0" bIns="0" rtlCol="0" anchor="ctr"/>
          <a:lstStyle/>
          <a:p>
            <a:pPr>
              <a:lnSpc>
                <a:spcPct val="115000"/>
              </a:lnSpc>
            </a:pPr>
            <a:r>
              <a:rPr lang="en-IN" sz="1200" dirty="0">
                <a:latin typeface="Arial" panose="020B0604020202020204" pitchFamily="34" charset="0"/>
                <a:cs typeface="Arial" panose="020B0604020202020204" pitchFamily="34" charset="0"/>
              </a:rPr>
              <a:t>Context and extent of harm - Shrewsbury and Telford Hospital NHS Trust.</a:t>
            </a:r>
            <a:endParaRPr lang="en-US" sz="1200" dirty="0">
              <a:latin typeface="Arial" panose="020B0604020202020204" pitchFamily="34" charset="0"/>
              <a:cs typeface="Arial" panose="020B0604020202020204" pitchFamily="34" charset="0"/>
            </a:endParaRPr>
          </a:p>
        </p:txBody>
      </p:sp>
      <p:sp>
        <p:nvSpPr>
          <p:cNvPr id="10" name="Shape 7"/>
          <p:cNvSpPr/>
          <p:nvPr/>
        </p:nvSpPr>
        <p:spPr>
          <a:xfrm>
            <a:off x="4389120" y="1874520"/>
            <a:ext cx="3520440" cy="1965960"/>
          </a:xfrm>
          <a:prstGeom prst="roundRect">
            <a:avLst>
              <a:gd name="adj" fmla="val 4186"/>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1" name="Shape 8"/>
          <p:cNvSpPr/>
          <p:nvPr/>
        </p:nvSpPr>
        <p:spPr>
          <a:xfrm>
            <a:off x="4645152" y="2130552"/>
            <a:ext cx="548640" cy="548640"/>
          </a:xfrm>
          <a:prstGeom prst="ellipse">
            <a:avLst/>
          </a:prstGeom>
          <a:solidFill>
            <a:srgbClr val="EEF1F6"/>
          </a:solidFill>
          <a:ln/>
        </p:spPr>
      </p:sp>
      <p:pic>
        <p:nvPicPr>
          <p:cNvPr id="12" name="Image 1" descr="preencoded.png"/>
          <p:cNvPicPr>
            <a:picLocks noChangeAspect="1"/>
          </p:cNvPicPr>
          <p:nvPr/>
        </p:nvPicPr>
        <p:blipFill>
          <a:blip r:embed="rId5"/>
          <a:stretch>
            <a:fillRect/>
          </a:stretch>
        </p:blipFill>
        <p:spPr>
          <a:xfrm>
            <a:off x="4765853" y="2251253"/>
            <a:ext cx="307238" cy="307238"/>
          </a:xfrm>
          <a:prstGeom prst="rect">
            <a:avLst/>
          </a:prstGeom>
        </p:spPr>
      </p:pic>
      <p:sp>
        <p:nvSpPr>
          <p:cNvPr id="13" name="Text 9"/>
          <p:cNvSpPr/>
          <p:nvPr/>
        </p:nvSpPr>
        <p:spPr>
          <a:xfrm>
            <a:off x="7132320" y="2075688"/>
            <a:ext cx="594360" cy="365760"/>
          </a:xfrm>
          <a:prstGeom prst="rect">
            <a:avLst/>
          </a:prstGeom>
          <a:noFill/>
          <a:ln/>
        </p:spPr>
        <p:txBody>
          <a:bodyPr wrap="square" lIns="0" tIns="0" rIns="0" bIns="0" rtlCol="0" anchor="ctr"/>
          <a:lstStyle/>
          <a:p>
            <a:pPr marL="0" indent="0" algn="r">
              <a:buNone/>
            </a:pPr>
            <a:r>
              <a:rPr lang="en-US" sz="1600" b="1" dirty="0">
                <a:solidFill>
                  <a:srgbClr val="C7CEDC"/>
                </a:solidFill>
                <a:latin typeface="Cambria" pitchFamily="34" charset="0"/>
                <a:ea typeface="Cambria" pitchFamily="34" charset="-122"/>
                <a:cs typeface="Cambria" pitchFamily="34" charset="-120"/>
              </a:rPr>
              <a:t>02</a:t>
            </a:r>
            <a:endParaRPr lang="en-US" sz="1600" dirty="0"/>
          </a:p>
        </p:txBody>
      </p:sp>
      <p:sp>
        <p:nvSpPr>
          <p:cNvPr id="14" name="Text 10"/>
          <p:cNvSpPr/>
          <p:nvPr/>
        </p:nvSpPr>
        <p:spPr>
          <a:xfrm>
            <a:off x="4645152" y="2807208"/>
            <a:ext cx="3008376" cy="320040"/>
          </a:xfrm>
          <a:prstGeom prst="rect">
            <a:avLst/>
          </a:prstGeom>
          <a:noFill/>
          <a:ln/>
        </p:spPr>
        <p:txBody>
          <a:bodyPr wrap="square" lIns="0" tIns="0" rIns="0" bIns="0" rtlCol="0" anchor="ctr"/>
          <a:lstStyle/>
          <a:p>
            <a:pPr marL="0" indent="0">
              <a:buNone/>
            </a:pPr>
            <a:r>
              <a:rPr lang="en-US" sz="1450" b="1" dirty="0">
                <a:solidFill>
                  <a:srgbClr val="121C33"/>
                </a:solidFill>
                <a:latin typeface="Arial" pitchFamily="34" charset="0"/>
                <a:ea typeface="Arial" pitchFamily="34" charset="-122"/>
                <a:cs typeface="Arial" pitchFamily="34" charset="-120"/>
              </a:rPr>
              <a:t>Root cause models</a:t>
            </a:r>
            <a:endParaRPr lang="en-US" sz="1450" dirty="0"/>
          </a:p>
        </p:txBody>
      </p:sp>
      <p:sp>
        <p:nvSpPr>
          <p:cNvPr id="15" name="Text 11"/>
          <p:cNvSpPr/>
          <p:nvPr/>
        </p:nvSpPr>
        <p:spPr>
          <a:xfrm>
            <a:off x="4645152" y="3118104"/>
            <a:ext cx="3008376" cy="594360"/>
          </a:xfrm>
          <a:prstGeom prst="rect">
            <a:avLst/>
          </a:prstGeom>
          <a:noFill/>
          <a:ln/>
        </p:spPr>
        <p:txBody>
          <a:bodyPr wrap="square" lIns="0" tIns="0" rIns="0" bIns="0" rtlCol="0" anchor="ctr"/>
          <a:lstStyle/>
          <a:p>
            <a:pPr>
              <a:lnSpc>
                <a:spcPct val="115000"/>
              </a:lnSpc>
            </a:pPr>
            <a:r>
              <a:rPr lang="en-IN" sz="1200" dirty="0">
                <a:latin typeface="Arial" panose="020B0604020202020204" pitchFamily="34" charset="0"/>
                <a:cs typeface="Arial" panose="020B0604020202020204" pitchFamily="34" charset="0"/>
              </a:rPr>
              <a:t>Fishbone diagram and Swiss cheese model for this case.</a:t>
            </a:r>
            <a:endParaRPr lang="en-US" sz="1200" dirty="0">
              <a:latin typeface="Arial" panose="020B0604020202020204" pitchFamily="34" charset="0"/>
              <a:cs typeface="Arial" panose="020B0604020202020204" pitchFamily="34" charset="0"/>
            </a:endParaRPr>
          </a:p>
        </p:txBody>
      </p:sp>
      <p:sp>
        <p:nvSpPr>
          <p:cNvPr id="16" name="Shape 12"/>
          <p:cNvSpPr/>
          <p:nvPr/>
        </p:nvSpPr>
        <p:spPr>
          <a:xfrm>
            <a:off x="8229600" y="1874520"/>
            <a:ext cx="3520440" cy="1965960"/>
          </a:xfrm>
          <a:prstGeom prst="roundRect">
            <a:avLst>
              <a:gd name="adj" fmla="val 4186"/>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7" name="Shape 13"/>
          <p:cNvSpPr/>
          <p:nvPr/>
        </p:nvSpPr>
        <p:spPr>
          <a:xfrm>
            <a:off x="8485632" y="2130552"/>
            <a:ext cx="548640" cy="548640"/>
          </a:xfrm>
          <a:prstGeom prst="ellipse">
            <a:avLst/>
          </a:prstGeom>
          <a:solidFill>
            <a:srgbClr val="EEF1F6"/>
          </a:solidFill>
          <a:ln/>
        </p:spPr>
      </p:sp>
      <p:pic>
        <p:nvPicPr>
          <p:cNvPr id="18" name="Image 2" descr="preencoded.png"/>
          <p:cNvPicPr>
            <a:picLocks noChangeAspect="1"/>
          </p:cNvPicPr>
          <p:nvPr/>
        </p:nvPicPr>
        <p:blipFill>
          <a:blip r:embed="rId6"/>
          <a:stretch>
            <a:fillRect/>
          </a:stretch>
        </p:blipFill>
        <p:spPr>
          <a:xfrm>
            <a:off x="8606333" y="2251253"/>
            <a:ext cx="307238" cy="307238"/>
          </a:xfrm>
          <a:prstGeom prst="rect">
            <a:avLst/>
          </a:prstGeom>
        </p:spPr>
      </p:pic>
      <p:sp>
        <p:nvSpPr>
          <p:cNvPr id="19" name="Text 14"/>
          <p:cNvSpPr/>
          <p:nvPr/>
        </p:nvSpPr>
        <p:spPr>
          <a:xfrm>
            <a:off x="10972800" y="2075688"/>
            <a:ext cx="594360" cy="365760"/>
          </a:xfrm>
          <a:prstGeom prst="rect">
            <a:avLst/>
          </a:prstGeom>
          <a:noFill/>
          <a:ln/>
        </p:spPr>
        <p:txBody>
          <a:bodyPr wrap="square" lIns="0" tIns="0" rIns="0" bIns="0" rtlCol="0" anchor="ctr"/>
          <a:lstStyle/>
          <a:p>
            <a:pPr marL="0" indent="0" algn="r">
              <a:buNone/>
            </a:pPr>
            <a:r>
              <a:rPr lang="en-US" sz="1600" b="1" dirty="0">
                <a:solidFill>
                  <a:srgbClr val="C7CEDC"/>
                </a:solidFill>
                <a:latin typeface="Cambria" pitchFamily="34" charset="0"/>
                <a:ea typeface="Cambria" pitchFamily="34" charset="-122"/>
                <a:cs typeface="Cambria" pitchFamily="34" charset="-120"/>
              </a:rPr>
              <a:t>03</a:t>
            </a:r>
            <a:endParaRPr lang="en-US" sz="1600" dirty="0"/>
          </a:p>
        </p:txBody>
      </p:sp>
      <p:sp>
        <p:nvSpPr>
          <p:cNvPr id="20" name="Text 15"/>
          <p:cNvSpPr/>
          <p:nvPr/>
        </p:nvSpPr>
        <p:spPr>
          <a:xfrm>
            <a:off x="8485632" y="2807208"/>
            <a:ext cx="3008376" cy="320040"/>
          </a:xfrm>
          <a:prstGeom prst="rect">
            <a:avLst/>
          </a:prstGeom>
          <a:noFill/>
          <a:ln/>
        </p:spPr>
        <p:txBody>
          <a:bodyPr wrap="square" lIns="0" tIns="0" rIns="0" bIns="0" rtlCol="0" anchor="ctr"/>
          <a:lstStyle/>
          <a:p>
            <a:pPr marL="0" indent="0">
              <a:buNone/>
            </a:pPr>
            <a:r>
              <a:rPr lang="en-US" sz="1450" b="1" dirty="0">
                <a:solidFill>
                  <a:srgbClr val="121C33"/>
                </a:solidFill>
                <a:latin typeface="Arial" pitchFamily="34" charset="0"/>
                <a:ea typeface="Arial" pitchFamily="34" charset="-122"/>
                <a:cs typeface="Arial" pitchFamily="34" charset="-120"/>
              </a:rPr>
              <a:t>Quality framework</a:t>
            </a:r>
            <a:endParaRPr lang="en-US" sz="1450" dirty="0"/>
          </a:p>
        </p:txBody>
      </p:sp>
      <p:sp>
        <p:nvSpPr>
          <p:cNvPr id="21" name="Text 16"/>
          <p:cNvSpPr/>
          <p:nvPr/>
        </p:nvSpPr>
        <p:spPr>
          <a:xfrm>
            <a:off x="8485632" y="3118104"/>
            <a:ext cx="3008376" cy="594360"/>
          </a:xfrm>
          <a:prstGeom prst="rect">
            <a:avLst/>
          </a:prstGeom>
          <a:noFill/>
          <a:ln/>
        </p:spPr>
        <p:txBody>
          <a:bodyPr wrap="square" lIns="0" tIns="0" rIns="0" bIns="0" rtlCol="0" anchor="ctr"/>
          <a:lstStyle/>
          <a:p>
            <a:pPr>
              <a:lnSpc>
                <a:spcPct val="115000"/>
              </a:lnSpc>
            </a:pPr>
            <a:r>
              <a:rPr lang="en-IN" sz="1200" dirty="0">
                <a:latin typeface="Arial" panose="020B0604020202020204" pitchFamily="34" charset="0"/>
                <a:cs typeface="Arial" panose="020B0604020202020204" pitchFamily="34" charset="0"/>
              </a:rPr>
              <a:t>Donabedian model structure, process and result.</a:t>
            </a:r>
            <a:endParaRPr lang="en-US" sz="1200" dirty="0">
              <a:latin typeface="Arial" panose="020B0604020202020204" pitchFamily="34" charset="0"/>
              <a:cs typeface="Arial" panose="020B0604020202020204" pitchFamily="34" charset="0"/>
            </a:endParaRPr>
          </a:p>
        </p:txBody>
      </p:sp>
      <p:sp>
        <p:nvSpPr>
          <p:cNvPr id="22" name="Shape 17"/>
          <p:cNvSpPr/>
          <p:nvPr/>
        </p:nvSpPr>
        <p:spPr>
          <a:xfrm>
            <a:off x="548640" y="4133088"/>
            <a:ext cx="3520440" cy="1965960"/>
          </a:xfrm>
          <a:prstGeom prst="roundRect">
            <a:avLst>
              <a:gd name="adj" fmla="val 4186"/>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23" name="Shape 18"/>
          <p:cNvSpPr/>
          <p:nvPr/>
        </p:nvSpPr>
        <p:spPr>
          <a:xfrm>
            <a:off x="804672" y="4389120"/>
            <a:ext cx="548640" cy="548640"/>
          </a:xfrm>
          <a:prstGeom prst="ellipse">
            <a:avLst/>
          </a:prstGeom>
          <a:solidFill>
            <a:srgbClr val="EEF1F6"/>
          </a:solidFill>
          <a:ln/>
        </p:spPr>
      </p:sp>
      <p:pic>
        <p:nvPicPr>
          <p:cNvPr id="24" name="Image 3" descr="preencoded.png"/>
          <p:cNvPicPr>
            <a:picLocks noChangeAspect="1"/>
          </p:cNvPicPr>
          <p:nvPr/>
        </p:nvPicPr>
        <p:blipFill>
          <a:blip r:embed="rId7"/>
          <a:stretch>
            <a:fillRect/>
          </a:stretch>
        </p:blipFill>
        <p:spPr>
          <a:xfrm>
            <a:off x="925373" y="4509821"/>
            <a:ext cx="307238" cy="307238"/>
          </a:xfrm>
          <a:prstGeom prst="rect">
            <a:avLst/>
          </a:prstGeom>
        </p:spPr>
      </p:pic>
      <p:sp>
        <p:nvSpPr>
          <p:cNvPr id="25" name="Text 19"/>
          <p:cNvSpPr/>
          <p:nvPr/>
        </p:nvSpPr>
        <p:spPr>
          <a:xfrm>
            <a:off x="3291840" y="4334256"/>
            <a:ext cx="594360" cy="365760"/>
          </a:xfrm>
          <a:prstGeom prst="rect">
            <a:avLst/>
          </a:prstGeom>
          <a:noFill/>
          <a:ln/>
        </p:spPr>
        <p:txBody>
          <a:bodyPr wrap="square" lIns="0" tIns="0" rIns="0" bIns="0" rtlCol="0" anchor="ctr"/>
          <a:lstStyle/>
          <a:p>
            <a:pPr marL="0" indent="0" algn="r">
              <a:buNone/>
            </a:pPr>
            <a:r>
              <a:rPr lang="en-US" sz="1600" b="1" dirty="0">
                <a:solidFill>
                  <a:srgbClr val="C7CEDC"/>
                </a:solidFill>
                <a:latin typeface="Cambria" pitchFamily="34" charset="0"/>
                <a:ea typeface="Cambria" pitchFamily="34" charset="-122"/>
                <a:cs typeface="Cambria" pitchFamily="34" charset="-120"/>
              </a:rPr>
              <a:t>04</a:t>
            </a:r>
            <a:endParaRPr lang="en-US" sz="1600" dirty="0"/>
          </a:p>
        </p:txBody>
      </p:sp>
      <p:sp>
        <p:nvSpPr>
          <p:cNvPr id="26" name="Text 20"/>
          <p:cNvSpPr/>
          <p:nvPr/>
        </p:nvSpPr>
        <p:spPr>
          <a:xfrm>
            <a:off x="804672" y="4978908"/>
            <a:ext cx="3008376" cy="320040"/>
          </a:xfrm>
          <a:prstGeom prst="rect">
            <a:avLst/>
          </a:prstGeom>
          <a:noFill/>
          <a:ln/>
        </p:spPr>
        <p:txBody>
          <a:bodyPr wrap="square" lIns="0" tIns="0" rIns="0" bIns="0" rtlCol="0" anchor="ctr"/>
          <a:lstStyle/>
          <a:p>
            <a:pPr marL="0" indent="0">
              <a:buNone/>
            </a:pPr>
            <a:r>
              <a:rPr lang="en-US" sz="1450" b="1" dirty="0">
                <a:solidFill>
                  <a:srgbClr val="121C33"/>
                </a:solidFill>
                <a:latin typeface="Arial" pitchFamily="34" charset="0"/>
                <a:ea typeface="Arial" pitchFamily="34" charset="-122"/>
                <a:cs typeface="Arial" pitchFamily="34" charset="-120"/>
              </a:rPr>
              <a:t>Policy issues</a:t>
            </a:r>
            <a:endParaRPr lang="en-US" sz="1450" dirty="0"/>
          </a:p>
        </p:txBody>
      </p:sp>
      <p:sp>
        <p:nvSpPr>
          <p:cNvPr id="27" name="Text 21"/>
          <p:cNvSpPr/>
          <p:nvPr/>
        </p:nvSpPr>
        <p:spPr>
          <a:xfrm>
            <a:off x="804672" y="5376672"/>
            <a:ext cx="3008376" cy="594360"/>
          </a:xfrm>
          <a:prstGeom prst="rect">
            <a:avLst/>
          </a:prstGeom>
          <a:noFill/>
          <a:ln/>
        </p:spPr>
        <p:txBody>
          <a:bodyPr wrap="square" lIns="0" tIns="0" rIns="0" bIns="0" rtlCol="0" anchor="ctr"/>
          <a:lstStyle/>
          <a:p>
            <a:pPr>
              <a:lnSpc>
                <a:spcPct val="115000"/>
              </a:lnSpc>
            </a:pPr>
            <a:r>
              <a:rPr lang="en-IN" sz="1200" dirty="0">
                <a:latin typeface="Arial" panose="020B0604020202020204" pitchFamily="34" charset="0"/>
                <a:cs typeface="Arial" panose="020B0604020202020204" pitchFamily="34" charset="0"/>
              </a:rPr>
              <a:t>National and local policy failures affecting </a:t>
            </a:r>
            <a:r>
              <a:rPr lang="en-IN" sz="1200">
                <a:latin typeface="Arial" panose="020B0604020202020204" pitchFamily="34" charset="0"/>
                <a:cs typeface="Arial" panose="020B0604020202020204" pitchFamily="34" charset="0"/>
              </a:rPr>
              <a:t>service delivery.</a:t>
            </a:r>
            <a:endParaRPr lang="en-US" sz="1200" dirty="0">
              <a:latin typeface="Arial" panose="020B0604020202020204" pitchFamily="34" charset="0"/>
              <a:cs typeface="Arial" panose="020B0604020202020204" pitchFamily="34" charset="0"/>
            </a:endParaRPr>
          </a:p>
        </p:txBody>
      </p:sp>
      <p:sp>
        <p:nvSpPr>
          <p:cNvPr id="28" name="Shape 22"/>
          <p:cNvSpPr/>
          <p:nvPr/>
        </p:nvSpPr>
        <p:spPr>
          <a:xfrm>
            <a:off x="4389120" y="4133088"/>
            <a:ext cx="3520440" cy="1965960"/>
          </a:xfrm>
          <a:prstGeom prst="roundRect">
            <a:avLst>
              <a:gd name="adj" fmla="val 4186"/>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29" name="Shape 23"/>
          <p:cNvSpPr/>
          <p:nvPr/>
        </p:nvSpPr>
        <p:spPr>
          <a:xfrm>
            <a:off x="4645152" y="4389120"/>
            <a:ext cx="548640" cy="548640"/>
          </a:xfrm>
          <a:prstGeom prst="ellipse">
            <a:avLst/>
          </a:prstGeom>
          <a:solidFill>
            <a:srgbClr val="EEF1F6"/>
          </a:solidFill>
          <a:ln/>
        </p:spPr>
      </p:sp>
      <p:pic>
        <p:nvPicPr>
          <p:cNvPr id="30" name="Image 4" descr="preencoded.png"/>
          <p:cNvPicPr>
            <a:picLocks noChangeAspect="1"/>
          </p:cNvPicPr>
          <p:nvPr/>
        </p:nvPicPr>
        <p:blipFill>
          <a:blip r:embed="rId8"/>
          <a:stretch>
            <a:fillRect/>
          </a:stretch>
        </p:blipFill>
        <p:spPr>
          <a:xfrm>
            <a:off x="4765853" y="4509821"/>
            <a:ext cx="307238" cy="307238"/>
          </a:xfrm>
          <a:prstGeom prst="rect">
            <a:avLst/>
          </a:prstGeom>
        </p:spPr>
      </p:pic>
      <p:sp>
        <p:nvSpPr>
          <p:cNvPr id="31" name="Text 24"/>
          <p:cNvSpPr/>
          <p:nvPr/>
        </p:nvSpPr>
        <p:spPr>
          <a:xfrm>
            <a:off x="7132320" y="4334256"/>
            <a:ext cx="594360" cy="365760"/>
          </a:xfrm>
          <a:prstGeom prst="rect">
            <a:avLst/>
          </a:prstGeom>
          <a:noFill/>
          <a:ln/>
        </p:spPr>
        <p:txBody>
          <a:bodyPr wrap="square" lIns="0" tIns="0" rIns="0" bIns="0" rtlCol="0" anchor="ctr"/>
          <a:lstStyle/>
          <a:p>
            <a:pPr marL="0" indent="0" algn="r">
              <a:buNone/>
            </a:pPr>
            <a:r>
              <a:rPr lang="en-US" sz="1600" b="1" dirty="0">
                <a:solidFill>
                  <a:srgbClr val="C7CEDC"/>
                </a:solidFill>
                <a:latin typeface="Cambria" pitchFamily="34" charset="0"/>
                <a:ea typeface="Cambria" pitchFamily="34" charset="-122"/>
                <a:cs typeface="Cambria" pitchFamily="34" charset="-120"/>
              </a:rPr>
              <a:t>05</a:t>
            </a:r>
            <a:endParaRPr lang="en-US" sz="1600" dirty="0"/>
          </a:p>
        </p:txBody>
      </p:sp>
      <p:sp>
        <p:nvSpPr>
          <p:cNvPr id="32" name="Text 25"/>
          <p:cNvSpPr/>
          <p:nvPr/>
        </p:nvSpPr>
        <p:spPr>
          <a:xfrm>
            <a:off x="4645152" y="5065776"/>
            <a:ext cx="3008376" cy="320040"/>
          </a:xfrm>
          <a:prstGeom prst="rect">
            <a:avLst/>
          </a:prstGeom>
          <a:noFill/>
          <a:ln/>
        </p:spPr>
        <p:txBody>
          <a:bodyPr wrap="square" lIns="0" tIns="0" rIns="0" bIns="0" rtlCol="0" anchor="ctr"/>
          <a:lstStyle/>
          <a:p>
            <a:pPr marL="0" indent="0">
              <a:buNone/>
            </a:pPr>
            <a:r>
              <a:rPr lang="en-US" sz="1450" b="1" dirty="0">
                <a:solidFill>
                  <a:srgbClr val="121C33"/>
                </a:solidFill>
                <a:latin typeface="Arial" pitchFamily="34" charset="0"/>
                <a:ea typeface="Arial" pitchFamily="34" charset="-122"/>
                <a:cs typeface="Arial" pitchFamily="34" charset="-120"/>
              </a:rPr>
              <a:t>Impact</a:t>
            </a:r>
            <a:endParaRPr lang="en-US" sz="1450" dirty="0"/>
          </a:p>
        </p:txBody>
      </p:sp>
      <p:sp>
        <p:nvSpPr>
          <p:cNvPr id="33" name="Text 26"/>
          <p:cNvSpPr/>
          <p:nvPr/>
        </p:nvSpPr>
        <p:spPr>
          <a:xfrm>
            <a:off x="4645152" y="5376672"/>
            <a:ext cx="3008376" cy="594360"/>
          </a:xfrm>
          <a:prstGeom prst="rect">
            <a:avLst/>
          </a:prstGeom>
          <a:noFill/>
          <a:ln/>
        </p:spPr>
        <p:txBody>
          <a:bodyPr wrap="square" lIns="0" tIns="0" rIns="0" bIns="0" rtlCol="0" anchor="ctr"/>
          <a:lstStyle/>
          <a:p>
            <a:pPr>
              <a:lnSpc>
                <a:spcPct val="115000"/>
              </a:lnSpc>
            </a:pPr>
            <a:r>
              <a:rPr lang="en-IN" sz="1300" dirty="0">
                <a:latin typeface="Arial" panose="020B0604020202020204" pitchFamily="34" charset="0"/>
                <a:cs typeface="Arial" panose="020B0604020202020204" pitchFamily="34" charset="0"/>
              </a:rPr>
              <a:t>Impacts on quality of care, cost and equity</a:t>
            </a:r>
            <a:endParaRPr lang="en-US" sz="1300" dirty="0">
              <a:latin typeface="Arial" panose="020B0604020202020204" pitchFamily="34" charset="0"/>
              <a:cs typeface="Arial" panose="020B0604020202020204" pitchFamily="34" charset="0"/>
            </a:endParaRPr>
          </a:p>
        </p:txBody>
      </p:sp>
      <p:sp>
        <p:nvSpPr>
          <p:cNvPr id="34" name="Shape 27"/>
          <p:cNvSpPr/>
          <p:nvPr/>
        </p:nvSpPr>
        <p:spPr>
          <a:xfrm>
            <a:off x="8229600" y="4133088"/>
            <a:ext cx="3520440" cy="1965960"/>
          </a:xfrm>
          <a:prstGeom prst="roundRect">
            <a:avLst>
              <a:gd name="adj" fmla="val 4186"/>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35" name="Shape 28"/>
          <p:cNvSpPr/>
          <p:nvPr/>
        </p:nvSpPr>
        <p:spPr>
          <a:xfrm>
            <a:off x="8485632" y="4389120"/>
            <a:ext cx="548640" cy="548640"/>
          </a:xfrm>
          <a:prstGeom prst="ellipse">
            <a:avLst/>
          </a:prstGeom>
          <a:solidFill>
            <a:srgbClr val="EEF1F6"/>
          </a:solidFill>
          <a:ln/>
        </p:spPr>
      </p:sp>
      <p:pic>
        <p:nvPicPr>
          <p:cNvPr id="36" name="Image 5" descr="preencoded.png"/>
          <p:cNvPicPr>
            <a:picLocks noChangeAspect="1"/>
          </p:cNvPicPr>
          <p:nvPr/>
        </p:nvPicPr>
        <p:blipFill>
          <a:blip r:embed="rId9"/>
          <a:stretch>
            <a:fillRect/>
          </a:stretch>
        </p:blipFill>
        <p:spPr>
          <a:xfrm>
            <a:off x="8606333" y="4509821"/>
            <a:ext cx="307238" cy="307238"/>
          </a:xfrm>
          <a:prstGeom prst="rect">
            <a:avLst/>
          </a:prstGeom>
        </p:spPr>
      </p:pic>
      <p:sp>
        <p:nvSpPr>
          <p:cNvPr id="37" name="Text 29"/>
          <p:cNvSpPr/>
          <p:nvPr/>
        </p:nvSpPr>
        <p:spPr>
          <a:xfrm>
            <a:off x="10972800" y="4334256"/>
            <a:ext cx="594360" cy="365760"/>
          </a:xfrm>
          <a:prstGeom prst="rect">
            <a:avLst/>
          </a:prstGeom>
          <a:noFill/>
          <a:ln/>
        </p:spPr>
        <p:txBody>
          <a:bodyPr wrap="square" lIns="0" tIns="0" rIns="0" bIns="0" rtlCol="0" anchor="ctr"/>
          <a:lstStyle/>
          <a:p>
            <a:pPr marL="0" indent="0" algn="r">
              <a:buNone/>
            </a:pPr>
            <a:r>
              <a:rPr lang="en-US" sz="1600" b="1" dirty="0">
                <a:solidFill>
                  <a:srgbClr val="C7CEDC"/>
                </a:solidFill>
                <a:latin typeface="Cambria" pitchFamily="34" charset="0"/>
                <a:ea typeface="Cambria" pitchFamily="34" charset="-122"/>
                <a:cs typeface="Cambria" pitchFamily="34" charset="-120"/>
              </a:rPr>
              <a:t>06</a:t>
            </a:r>
            <a:endParaRPr lang="en-US" sz="1600" dirty="0"/>
          </a:p>
        </p:txBody>
      </p:sp>
      <p:sp>
        <p:nvSpPr>
          <p:cNvPr id="38" name="Text 30"/>
          <p:cNvSpPr/>
          <p:nvPr/>
        </p:nvSpPr>
        <p:spPr>
          <a:xfrm>
            <a:off x="8485632" y="5065776"/>
            <a:ext cx="3008376" cy="320040"/>
          </a:xfrm>
          <a:prstGeom prst="rect">
            <a:avLst/>
          </a:prstGeom>
          <a:noFill/>
          <a:ln/>
        </p:spPr>
        <p:txBody>
          <a:bodyPr wrap="square" lIns="0" tIns="0" rIns="0" bIns="0" rtlCol="0" anchor="ctr"/>
          <a:lstStyle/>
          <a:p>
            <a:pPr marL="0" indent="0">
              <a:buNone/>
            </a:pPr>
            <a:r>
              <a:rPr lang="en-US" sz="1450" b="1" dirty="0">
                <a:solidFill>
                  <a:srgbClr val="121C33"/>
                </a:solidFill>
                <a:latin typeface="Arial" pitchFamily="34" charset="0"/>
                <a:ea typeface="Arial" pitchFamily="34" charset="-122"/>
                <a:cs typeface="Arial" pitchFamily="34" charset="-120"/>
              </a:rPr>
              <a:t>Looking ahead</a:t>
            </a:r>
            <a:endParaRPr lang="en-US" sz="1450" dirty="0"/>
          </a:p>
        </p:txBody>
      </p:sp>
      <p:sp>
        <p:nvSpPr>
          <p:cNvPr id="39" name="Text 31"/>
          <p:cNvSpPr/>
          <p:nvPr/>
        </p:nvSpPr>
        <p:spPr>
          <a:xfrm>
            <a:off x="8485632" y="5376672"/>
            <a:ext cx="3008376" cy="594360"/>
          </a:xfrm>
          <a:prstGeom prst="rect">
            <a:avLst/>
          </a:prstGeom>
          <a:noFill/>
          <a:ln/>
        </p:spPr>
        <p:txBody>
          <a:bodyPr wrap="square" lIns="0" tIns="0" rIns="0" bIns="0" rtlCol="0" anchor="ctr"/>
          <a:lstStyle/>
          <a:p>
            <a:pPr>
              <a:lnSpc>
                <a:spcPct val="115000"/>
              </a:lnSpc>
            </a:pPr>
            <a:r>
              <a:rPr lang="en-IN" sz="1200" dirty="0">
                <a:latin typeface="Arial" panose="020B0604020202020204" pitchFamily="34" charset="0"/>
                <a:cs typeface="Arial" panose="020B0604020202020204" pitchFamily="34" charset="0"/>
              </a:rPr>
              <a:t>How research 2 (the written report) will expand upon these findings.</a:t>
            </a:r>
            <a:endParaRPr lang="en-US" sz="1200" dirty="0">
              <a:latin typeface="Arial" panose="020B0604020202020204" pitchFamily="34" charset="0"/>
              <a:cs typeface="Arial" panose="020B0604020202020204" pitchFamily="34" charset="0"/>
            </a:endParaRPr>
          </a:p>
        </p:txBody>
      </p:sp>
      <p:sp>
        <p:nvSpPr>
          <p:cNvPr id="40" name="Text 32"/>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41" name="Text 33"/>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31C7251-C3BD-DE95-D804-03826ED18744}"/>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INTRODUCTION</a:t>
            </a:r>
            <a:endParaRPr lang="en-US" sz="1250" dirty="0"/>
          </a:p>
        </p:txBody>
      </p:sp>
      <p:sp>
        <p:nvSpPr>
          <p:cNvPr id="3" name="Text 1"/>
          <p:cNvSpPr/>
          <p:nvPr/>
        </p:nvSpPr>
        <p:spPr>
          <a:xfrm>
            <a:off x="548640" y="658368"/>
            <a:ext cx="7699248" cy="960120"/>
          </a:xfrm>
          <a:prstGeom prst="rect">
            <a:avLst/>
          </a:prstGeom>
          <a:noFill/>
          <a:ln/>
        </p:spPr>
        <p:txBody>
          <a:bodyPr wrap="square" lIns="0" tIns="0" rIns="0" bIns="0" rtlCol="0" anchor="t"/>
          <a:lstStyle/>
          <a:p>
            <a:r>
              <a:rPr lang="en-IN" sz="3000" b="1" u="sng" dirty="0">
                <a:latin typeface="Arial" panose="020B0604020202020204" pitchFamily="34" charset="0"/>
                <a:cs typeface="Arial" panose="020B0604020202020204" pitchFamily="34" charset="0"/>
              </a:rPr>
              <a:t>The Importance of Quality Assurance</a:t>
            </a:r>
            <a:endParaRPr lang="en-US" sz="3000" b="1" u="sng" dirty="0">
              <a:latin typeface="Arial" panose="020B0604020202020204" pitchFamily="34" charset="0"/>
              <a:cs typeface="Arial" panose="020B0604020202020204" pitchFamily="34" charset="0"/>
            </a:endParaRPr>
          </a:p>
        </p:txBody>
      </p:sp>
      <p:sp>
        <p:nvSpPr>
          <p:cNvPr id="4" name="Text 2"/>
          <p:cNvSpPr/>
          <p:nvPr/>
        </p:nvSpPr>
        <p:spPr>
          <a:xfrm>
            <a:off x="548640" y="1783080"/>
            <a:ext cx="6400800" cy="1417320"/>
          </a:xfrm>
          <a:prstGeom prst="rect">
            <a:avLst/>
          </a:prstGeom>
          <a:noFill/>
          <a:ln/>
        </p:spPr>
        <p:txBody>
          <a:bodyPr wrap="square" lIns="0" tIns="0" rIns="0" bIns="0" rtlCol="0" anchor="ctr"/>
          <a:lstStyle/>
          <a:p>
            <a:pPr marL="285750" indent="-285750">
              <a:lnSpc>
                <a:spcPct val="128000"/>
              </a:lnSpc>
              <a:buFont typeface="Arial" panose="020B0604020202020204" pitchFamily="34" charset="0"/>
              <a:buChar char="•"/>
            </a:pPr>
            <a:r>
              <a:rPr lang="en-IN" sz="1600" dirty="0">
                <a:latin typeface="Arial" panose="020B0604020202020204" pitchFamily="34" charset="0"/>
                <a:cs typeface="Arial" panose="020B0604020202020204" pitchFamily="34" charset="0"/>
              </a:rPr>
              <a:t>Quality assurance (QA) exists in health and social care to protect individuals during their most vulnerable moments. When quality assurance systems fail, the consequences are not theoretical—they are reflected in avoidable deaths, lifelong disabilities, and lasting harm to patients and families.</a:t>
            </a:r>
            <a:endParaRPr lang="en-US" sz="1600" dirty="0">
              <a:latin typeface="Arial" panose="020B0604020202020204" pitchFamily="34" charset="0"/>
              <a:cs typeface="Arial" panose="020B0604020202020204" pitchFamily="34" charset="0"/>
            </a:endParaRPr>
          </a:p>
        </p:txBody>
      </p:sp>
      <p:sp>
        <p:nvSpPr>
          <p:cNvPr id="5" name="Text 3"/>
          <p:cNvSpPr/>
          <p:nvPr/>
        </p:nvSpPr>
        <p:spPr>
          <a:xfrm>
            <a:off x="548640" y="3246120"/>
            <a:ext cx="6400800" cy="2404872"/>
          </a:xfrm>
          <a:prstGeom prst="rect">
            <a:avLst/>
          </a:prstGeom>
          <a:noFill/>
          <a:ln/>
        </p:spPr>
        <p:txBody>
          <a:bodyPr wrap="square" lIns="0" tIns="0" rIns="0" bIns="0" rtlCol="0" anchor="ctr"/>
          <a:lstStyle/>
          <a:p>
            <a:pPr marL="285750" indent="-285750">
              <a:buFont typeface="Arial" panose="020B0604020202020204" pitchFamily="34" charset="0"/>
              <a:buChar char="•"/>
            </a:pPr>
            <a:r>
              <a:rPr lang="en-IN" sz="1700" dirty="0">
                <a:latin typeface="Arial" panose="020B0604020202020204" pitchFamily="34" charset="0"/>
                <a:cs typeface="Arial" panose="020B0604020202020204" pitchFamily="34" charset="0"/>
              </a:rPr>
              <a:t>This presentation will explore the maternity scandal at Shrewsbury and Telford Hospital NHS Trust (</a:t>
            </a:r>
            <a:r>
              <a:rPr lang="en-IN" sz="1700" dirty="0" err="1">
                <a:latin typeface="Arial" panose="020B0604020202020204" pitchFamily="34" charset="0"/>
                <a:cs typeface="Arial" panose="020B0604020202020204" pitchFamily="34" charset="0"/>
              </a:rPr>
              <a:t>SaTH</a:t>
            </a:r>
            <a:r>
              <a:rPr lang="en-IN" sz="1700" dirty="0">
                <a:latin typeface="Arial" panose="020B0604020202020204" pitchFamily="34" charset="0"/>
                <a:cs typeface="Arial" panose="020B0604020202020204" pitchFamily="34" charset="0"/>
              </a:rPr>
              <a:t>) as a case study to understand how the combination of systemic “root causes” and national policy issues can have a devastating and avoidable effect on patient safety, and how this might influence the future design of safe services. The case is particularly relevant as it shows that patient safety </a:t>
            </a:r>
            <a:r>
              <a:rPr lang="en-IN" sz="1600" dirty="0">
                <a:latin typeface="Arial" panose="020B0604020202020204" pitchFamily="34" charset="0"/>
                <a:cs typeface="Arial" panose="020B0604020202020204" pitchFamily="34" charset="0"/>
              </a:rPr>
              <a:t>depends on effective systems rather than individual performance alone. </a:t>
            </a:r>
            <a:endParaRPr lang="en-IN" sz="1700" dirty="0">
              <a:latin typeface="Arial" panose="020B0604020202020204" pitchFamily="34" charset="0"/>
              <a:cs typeface="Arial" panose="020B0604020202020204" pitchFamily="34" charset="0"/>
            </a:endParaRPr>
          </a:p>
        </p:txBody>
      </p:sp>
      <p:sp>
        <p:nvSpPr>
          <p:cNvPr id="6" name="Shape 4"/>
          <p:cNvSpPr/>
          <p:nvPr/>
        </p:nvSpPr>
        <p:spPr>
          <a:xfrm>
            <a:off x="7360920" y="1783080"/>
            <a:ext cx="4297680" cy="4160520"/>
          </a:xfrm>
          <a:prstGeom prst="roundRect">
            <a:avLst>
              <a:gd name="adj" fmla="val 2198"/>
            </a:avLst>
          </a:prstGeom>
          <a:solidFill>
            <a:srgbClr val="EEF1F6"/>
          </a:solidFill>
          <a:ln/>
        </p:spPr>
      </p:sp>
      <p:sp>
        <p:nvSpPr>
          <p:cNvPr id="7" name="Shape 5"/>
          <p:cNvSpPr/>
          <p:nvPr/>
        </p:nvSpPr>
        <p:spPr>
          <a:xfrm>
            <a:off x="7680960" y="2103120"/>
            <a:ext cx="566928" cy="566928"/>
          </a:xfrm>
          <a:prstGeom prst="ellipse">
            <a:avLst/>
          </a:prstGeom>
          <a:solidFill>
            <a:srgbClr val="F4E7EA"/>
          </a:solidFill>
          <a:ln/>
        </p:spPr>
      </p:sp>
      <p:pic>
        <p:nvPicPr>
          <p:cNvPr id="8" name="Image 0" descr="preencoded.png"/>
          <p:cNvPicPr>
            <a:picLocks noChangeAspect="1"/>
          </p:cNvPicPr>
          <p:nvPr/>
        </p:nvPicPr>
        <p:blipFill>
          <a:blip r:embed="rId4"/>
          <a:stretch>
            <a:fillRect/>
          </a:stretch>
        </p:blipFill>
        <p:spPr>
          <a:xfrm>
            <a:off x="7805684" y="2227844"/>
            <a:ext cx="317480" cy="317480"/>
          </a:xfrm>
          <a:prstGeom prst="rect">
            <a:avLst/>
          </a:prstGeom>
        </p:spPr>
      </p:pic>
      <p:sp>
        <p:nvSpPr>
          <p:cNvPr id="9" name="Text 6"/>
          <p:cNvSpPr/>
          <p:nvPr/>
        </p:nvSpPr>
        <p:spPr>
          <a:xfrm>
            <a:off x="7680960" y="2834640"/>
            <a:ext cx="3657600" cy="320040"/>
          </a:xfrm>
          <a:prstGeom prst="rect">
            <a:avLst/>
          </a:prstGeom>
          <a:noFill/>
          <a:ln/>
        </p:spPr>
        <p:txBody>
          <a:bodyPr wrap="square" lIns="0" tIns="0" rIns="0" bIns="0" rtlCol="0" anchor="ctr"/>
          <a:lstStyle/>
          <a:p>
            <a:pPr marL="0" indent="0">
              <a:buNone/>
            </a:pPr>
            <a:r>
              <a:rPr lang="en-US" sz="1500" b="1" dirty="0">
                <a:solidFill>
                  <a:srgbClr val="121C33"/>
                </a:solidFill>
                <a:latin typeface="Arial" pitchFamily="34" charset="0"/>
                <a:ea typeface="Arial" pitchFamily="34" charset="-122"/>
                <a:cs typeface="Arial" pitchFamily="34" charset="-120"/>
              </a:rPr>
              <a:t>Why this case study</a:t>
            </a:r>
            <a:endParaRPr lang="en-US" sz="1500" dirty="0"/>
          </a:p>
        </p:txBody>
      </p:sp>
      <p:sp>
        <p:nvSpPr>
          <p:cNvPr id="10" name="Text 7"/>
          <p:cNvSpPr/>
          <p:nvPr/>
        </p:nvSpPr>
        <p:spPr>
          <a:xfrm>
            <a:off x="7680960" y="3246120"/>
            <a:ext cx="3657600" cy="2468880"/>
          </a:xfrm>
          <a:prstGeom prst="rect">
            <a:avLst/>
          </a:prstGeom>
          <a:noFill/>
          <a:ln/>
        </p:spPr>
        <p:txBody>
          <a:bodyPr wrap="square" lIns="0" tIns="0" rIns="0" bIns="0" rtlCol="0" anchor="ctr"/>
          <a:lstStyle/>
          <a:p>
            <a:pPr marL="285750" indent="-285750">
              <a:buFont typeface="Arial" panose="020B0604020202020204" pitchFamily="34" charset="0"/>
              <a:buChar char="•"/>
            </a:pPr>
            <a:r>
              <a:rPr lang="en-IN" sz="1500" dirty="0">
                <a:latin typeface="Arial" panose="020B0604020202020204" pitchFamily="34" charset="0"/>
                <a:cs typeface="Arial" panose="020B0604020202020204" pitchFamily="34" charset="0"/>
              </a:rPr>
              <a:t>The biggest ever NHS maternity review 1, 486 families, looking back over 20 years (Ockenden, 2022)</a:t>
            </a:r>
          </a:p>
          <a:p>
            <a:pPr marL="285750" indent="-285750">
              <a:buFont typeface="Arial" panose="020B0604020202020204" pitchFamily="34" charset="0"/>
              <a:buChar char="•"/>
            </a:pPr>
            <a:endParaRPr lang="en-IN"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500" dirty="0">
                <a:latin typeface="Arial" panose="020B0604020202020204" pitchFamily="34" charset="0"/>
                <a:cs typeface="Arial" panose="020B0604020202020204" pitchFamily="34" charset="0"/>
              </a:rPr>
              <a:t>Failures at all levels clinical, managerial, and national policy.</a:t>
            </a:r>
          </a:p>
          <a:p>
            <a:pPr marL="285750" indent="-285750">
              <a:buFont typeface="Arial" panose="020B0604020202020204" pitchFamily="34" charset="0"/>
              <a:buChar char="•"/>
            </a:pPr>
            <a:endParaRPr lang="en-IN"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500" dirty="0">
                <a:latin typeface="Arial" panose="020B0604020202020204" pitchFamily="34" charset="0"/>
                <a:cs typeface="Arial" panose="020B0604020202020204" pitchFamily="34" charset="0"/>
              </a:rPr>
              <a:t>Directly shows the module has a systems-based safe environment and services approach</a:t>
            </a:r>
          </a:p>
        </p:txBody>
      </p:sp>
      <p:sp>
        <p:nvSpPr>
          <p:cNvPr id="11" name="Text 8"/>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12" name="Text 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988AB357-B3CE-AA32-CF81-20D1DE0BE435}"/>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THE CASE STUDY</a:t>
            </a:r>
            <a:endParaRPr lang="en-US" sz="1250" dirty="0"/>
          </a:p>
        </p:txBody>
      </p:sp>
      <p:sp>
        <p:nvSpPr>
          <p:cNvPr id="3" name="Text 1"/>
          <p:cNvSpPr/>
          <p:nvPr/>
        </p:nvSpPr>
        <p:spPr>
          <a:xfrm>
            <a:off x="548640" y="658368"/>
            <a:ext cx="8686800" cy="868680"/>
          </a:xfrm>
          <a:prstGeom prst="rect">
            <a:avLst/>
          </a:prstGeom>
          <a:noFill/>
          <a:ln/>
        </p:spPr>
        <p:txBody>
          <a:bodyPr wrap="square" lIns="0" tIns="0" rIns="0" bIns="0" rtlCol="0" anchor="t"/>
          <a:lstStyle/>
          <a:p>
            <a:pPr marL="0" indent="0">
              <a:buNone/>
            </a:pPr>
            <a:r>
              <a:rPr lang="en-US" sz="3000" b="1" u="sng" dirty="0">
                <a:solidFill>
                  <a:srgbClr val="121C33"/>
                </a:solidFill>
                <a:latin typeface="Arial" panose="020B0604020202020204" pitchFamily="34" charset="0"/>
                <a:ea typeface="Cambria" pitchFamily="34" charset="-122"/>
                <a:cs typeface="Arial" panose="020B0604020202020204" pitchFamily="34" charset="0"/>
              </a:rPr>
              <a:t>Shrewsbury and Telford Hospital NHS Trust</a:t>
            </a:r>
            <a:endParaRPr lang="en-US" sz="3000" u="sng" dirty="0">
              <a:latin typeface="Arial" panose="020B0604020202020204" pitchFamily="34" charset="0"/>
              <a:cs typeface="Arial" panose="020B0604020202020204" pitchFamily="34" charset="0"/>
            </a:endParaRPr>
          </a:p>
        </p:txBody>
      </p:sp>
      <p:sp>
        <p:nvSpPr>
          <p:cNvPr id="4" name="Text 2"/>
          <p:cNvSpPr/>
          <p:nvPr/>
        </p:nvSpPr>
        <p:spPr>
          <a:xfrm>
            <a:off x="548640" y="1297142"/>
            <a:ext cx="10881360" cy="1051560"/>
          </a:xfrm>
          <a:prstGeom prst="rect">
            <a:avLst/>
          </a:prstGeom>
          <a:noFill/>
          <a:ln/>
        </p:spPr>
        <p:txBody>
          <a:bodyPr wrap="square" lIns="0" tIns="0" rIns="0" bIns="0" rtlCol="0" anchor="ctr"/>
          <a:lstStyle/>
          <a:p>
            <a:pPr>
              <a:lnSpc>
                <a:spcPct val="122000"/>
              </a:lnSpc>
            </a:pPr>
            <a:r>
              <a:rPr lang="en-IN" sz="1500" dirty="0">
                <a:latin typeface="Arial" panose="020B0604020202020204" pitchFamily="34" charset="0"/>
                <a:cs typeface="Arial" panose="020B0604020202020204" pitchFamily="34" charset="0"/>
              </a:rPr>
              <a:t>From 2000 to 2019 multiple and avoidable failures of maternity care at </a:t>
            </a:r>
            <a:r>
              <a:rPr lang="en-IN" sz="1500" dirty="0" err="1">
                <a:latin typeface="Arial" panose="020B0604020202020204" pitchFamily="34" charset="0"/>
                <a:cs typeface="Arial" panose="020B0604020202020204" pitchFamily="34" charset="0"/>
              </a:rPr>
              <a:t>SaTH</a:t>
            </a:r>
            <a:r>
              <a:rPr lang="en-IN" sz="1500" dirty="0">
                <a:latin typeface="Arial" panose="020B0604020202020204" pitchFamily="34" charset="0"/>
                <a:cs typeface="Arial" panose="020B0604020202020204" pitchFamily="34" charset="0"/>
              </a:rPr>
              <a:t> Royal Shrewsbury Hospital and Princess Royal Hospital (Telford) resulted in the death of a mother or baby or left a baby with a permanent disability. Dissatisfied families concerned Rhiannon Davies and Richard Stanton, and Kayleigh and Colin Griffiths, prompted then Health Secretary Jeremy Hunt to commission the independent review in 2017, overseen by then senior midwife Donna Ockenden.</a:t>
            </a:r>
            <a:endParaRPr lang="en-US" sz="1500" dirty="0">
              <a:latin typeface="Arial" panose="020B0604020202020204" pitchFamily="34" charset="0"/>
              <a:cs typeface="Arial" panose="020B0604020202020204" pitchFamily="34" charset="0"/>
            </a:endParaRPr>
          </a:p>
        </p:txBody>
      </p:sp>
      <p:sp>
        <p:nvSpPr>
          <p:cNvPr id="5" name="Shape 3"/>
          <p:cNvSpPr/>
          <p:nvPr/>
        </p:nvSpPr>
        <p:spPr>
          <a:xfrm>
            <a:off x="617220" y="3959352"/>
            <a:ext cx="10881360" cy="0"/>
          </a:xfrm>
          <a:prstGeom prst="line">
            <a:avLst/>
          </a:prstGeom>
          <a:noFill/>
          <a:ln w="25400">
            <a:solidFill>
              <a:srgbClr val="E4E4E7"/>
            </a:solidFill>
            <a:prstDash val="solid"/>
          </a:ln>
        </p:spPr>
      </p:sp>
      <p:sp>
        <p:nvSpPr>
          <p:cNvPr id="6" name="Shape 4"/>
          <p:cNvSpPr/>
          <p:nvPr/>
        </p:nvSpPr>
        <p:spPr>
          <a:xfrm>
            <a:off x="1450848" y="3886200"/>
            <a:ext cx="146304" cy="146304"/>
          </a:xfrm>
          <a:prstGeom prst="ellipse">
            <a:avLst/>
          </a:prstGeom>
          <a:solidFill>
            <a:srgbClr val="1B2A4A"/>
          </a:solidFill>
          <a:ln/>
        </p:spPr>
      </p:sp>
      <p:sp>
        <p:nvSpPr>
          <p:cNvPr id="7" name="Shape 5"/>
          <p:cNvSpPr/>
          <p:nvPr/>
        </p:nvSpPr>
        <p:spPr>
          <a:xfrm>
            <a:off x="1524000" y="3685032"/>
            <a:ext cx="0" cy="274320"/>
          </a:xfrm>
          <a:prstGeom prst="line">
            <a:avLst/>
          </a:prstGeom>
          <a:noFill/>
          <a:ln w="12700">
            <a:solidFill>
              <a:srgbClr val="E4E4E7"/>
            </a:solidFill>
            <a:prstDash val="solid"/>
          </a:ln>
        </p:spPr>
      </p:sp>
      <p:sp>
        <p:nvSpPr>
          <p:cNvPr id="8" name="Text 6"/>
          <p:cNvSpPr/>
          <p:nvPr/>
        </p:nvSpPr>
        <p:spPr>
          <a:xfrm>
            <a:off x="685800" y="2724912"/>
            <a:ext cx="1676400" cy="274320"/>
          </a:xfrm>
          <a:prstGeom prst="rect">
            <a:avLst/>
          </a:prstGeom>
          <a:noFill/>
          <a:ln/>
        </p:spPr>
        <p:txBody>
          <a:bodyPr wrap="square" lIns="0" tIns="0" rIns="0" bIns="0" rtlCol="0" anchor="ctr"/>
          <a:lstStyle/>
          <a:p>
            <a:pPr marL="0" indent="0" algn="ctr">
              <a:buNone/>
            </a:pPr>
            <a:r>
              <a:rPr lang="en-US" sz="1500" b="1" dirty="0">
                <a:solidFill>
                  <a:srgbClr val="1B2A4A"/>
                </a:solidFill>
                <a:latin typeface="Cambria" pitchFamily="34" charset="0"/>
                <a:ea typeface="Cambria" pitchFamily="34" charset="-122"/>
                <a:cs typeface="Cambria" pitchFamily="34" charset="-120"/>
              </a:rPr>
              <a:t>2000</a:t>
            </a:r>
            <a:endParaRPr lang="en-US" sz="1500" dirty="0"/>
          </a:p>
        </p:txBody>
      </p:sp>
      <p:sp>
        <p:nvSpPr>
          <p:cNvPr id="9" name="Text 7"/>
          <p:cNvSpPr/>
          <p:nvPr/>
        </p:nvSpPr>
        <p:spPr>
          <a:xfrm>
            <a:off x="685800" y="2999232"/>
            <a:ext cx="1676400" cy="274320"/>
          </a:xfrm>
          <a:prstGeom prst="rect">
            <a:avLst/>
          </a:prstGeom>
          <a:noFill/>
          <a:ln/>
        </p:spPr>
        <p:txBody>
          <a:bodyPr wrap="square" lIns="0" tIns="0" rIns="0" bIns="0" rtlCol="0" anchor="ctr"/>
          <a:lstStyle/>
          <a:p>
            <a:pPr marL="0" indent="0" algn="ctr">
              <a:buNone/>
            </a:pPr>
            <a:r>
              <a:rPr lang="en-US" sz="1050" b="1" dirty="0">
                <a:solidFill>
                  <a:srgbClr val="1F2430"/>
                </a:solidFill>
                <a:latin typeface="Arial" pitchFamily="34" charset="0"/>
                <a:ea typeface="Arial" pitchFamily="34" charset="-122"/>
                <a:cs typeface="Arial" pitchFamily="34" charset="-120"/>
              </a:rPr>
              <a:t>Failures begin</a:t>
            </a:r>
            <a:endParaRPr lang="en-US" sz="1050" dirty="0"/>
          </a:p>
        </p:txBody>
      </p:sp>
      <p:sp>
        <p:nvSpPr>
          <p:cNvPr id="10" name="Text 8"/>
          <p:cNvSpPr/>
          <p:nvPr/>
        </p:nvSpPr>
        <p:spPr>
          <a:xfrm>
            <a:off x="685800" y="3255264"/>
            <a:ext cx="1676400" cy="502920"/>
          </a:xfrm>
          <a:prstGeom prst="rect">
            <a:avLst/>
          </a:prstGeom>
          <a:noFill/>
          <a:ln/>
        </p:spPr>
        <p:txBody>
          <a:bodyPr wrap="square" lIns="0" tIns="0" rIns="0" bIns="0" rtlCol="0" anchor="ctr"/>
          <a:lstStyle/>
          <a:p>
            <a:pPr marL="0" indent="0" algn="ctr">
              <a:lnSpc>
                <a:spcPct val="110000"/>
              </a:lnSpc>
              <a:buNone/>
            </a:pPr>
            <a:r>
              <a:rPr lang="en-US" sz="870" dirty="0">
                <a:solidFill>
                  <a:srgbClr val="6B7280"/>
                </a:solidFill>
                <a:latin typeface="Arial" pitchFamily="34" charset="0"/>
                <a:ea typeface="Arial" pitchFamily="34" charset="-122"/>
                <a:cs typeface="Arial" pitchFamily="34" charset="-120"/>
              </a:rPr>
              <a:t>Earliest reviewed clinical incidents at the Trust</a:t>
            </a:r>
            <a:endParaRPr lang="en-US" sz="870" dirty="0"/>
          </a:p>
        </p:txBody>
      </p:sp>
      <p:sp>
        <p:nvSpPr>
          <p:cNvPr id="11" name="Shape 9"/>
          <p:cNvSpPr/>
          <p:nvPr/>
        </p:nvSpPr>
        <p:spPr>
          <a:xfrm>
            <a:off x="3264408" y="3886200"/>
            <a:ext cx="146304" cy="146304"/>
          </a:xfrm>
          <a:prstGeom prst="ellipse">
            <a:avLst/>
          </a:prstGeom>
          <a:solidFill>
            <a:srgbClr val="1B2A4A"/>
          </a:solidFill>
          <a:ln/>
        </p:spPr>
      </p:sp>
      <p:sp>
        <p:nvSpPr>
          <p:cNvPr id="12" name="Shape 10"/>
          <p:cNvSpPr/>
          <p:nvPr/>
        </p:nvSpPr>
        <p:spPr>
          <a:xfrm>
            <a:off x="3337560" y="4032504"/>
            <a:ext cx="0" cy="182880"/>
          </a:xfrm>
          <a:prstGeom prst="line">
            <a:avLst/>
          </a:prstGeom>
          <a:noFill/>
          <a:ln w="12700">
            <a:solidFill>
              <a:srgbClr val="E4E4E7"/>
            </a:solidFill>
            <a:prstDash val="solid"/>
          </a:ln>
        </p:spPr>
      </p:sp>
      <p:sp>
        <p:nvSpPr>
          <p:cNvPr id="13" name="Text 11"/>
          <p:cNvSpPr/>
          <p:nvPr/>
        </p:nvSpPr>
        <p:spPr>
          <a:xfrm>
            <a:off x="2499360" y="4215384"/>
            <a:ext cx="1676400" cy="274320"/>
          </a:xfrm>
          <a:prstGeom prst="rect">
            <a:avLst/>
          </a:prstGeom>
          <a:noFill/>
          <a:ln/>
        </p:spPr>
        <p:txBody>
          <a:bodyPr wrap="square" lIns="0" tIns="0" rIns="0" bIns="0" rtlCol="0" anchor="ctr"/>
          <a:lstStyle/>
          <a:p>
            <a:pPr marL="0" indent="0" algn="ctr">
              <a:buNone/>
            </a:pPr>
            <a:r>
              <a:rPr lang="en-US" sz="1500" b="1" dirty="0">
                <a:solidFill>
                  <a:srgbClr val="1B2A4A"/>
                </a:solidFill>
                <a:latin typeface="Cambria" pitchFamily="34" charset="0"/>
                <a:ea typeface="Cambria" pitchFamily="34" charset="-122"/>
                <a:cs typeface="Cambria" pitchFamily="34" charset="-120"/>
              </a:rPr>
              <a:t>2009</a:t>
            </a:r>
            <a:endParaRPr lang="en-US" sz="1500" dirty="0"/>
          </a:p>
        </p:txBody>
      </p:sp>
      <p:sp>
        <p:nvSpPr>
          <p:cNvPr id="14" name="Text 12"/>
          <p:cNvSpPr/>
          <p:nvPr/>
        </p:nvSpPr>
        <p:spPr>
          <a:xfrm>
            <a:off x="2499360" y="4489704"/>
            <a:ext cx="1676400" cy="274320"/>
          </a:xfrm>
          <a:prstGeom prst="rect">
            <a:avLst/>
          </a:prstGeom>
          <a:noFill/>
          <a:ln/>
        </p:spPr>
        <p:txBody>
          <a:bodyPr wrap="square" lIns="0" tIns="0" rIns="0" bIns="0" rtlCol="0" anchor="ctr"/>
          <a:lstStyle/>
          <a:p>
            <a:pPr marL="0" indent="0" algn="ctr">
              <a:buNone/>
            </a:pPr>
            <a:r>
              <a:rPr lang="en-US" sz="1050" b="1" dirty="0">
                <a:solidFill>
                  <a:srgbClr val="1F2430"/>
                </a:solidFill>
                <a:latin typeface="Arial" pitchFamily="34" charset="0"/>
                <a:ea typeface="Arial" pitchFamily="34" charset="-122"/>
                <a:cs typeface="Arial" pitchFamily="34" charset="-120"/>
              </a:rPr>
              <a:t>Kate Stanton-Davies dies</a:t>
            </a:r>
            <a:endParaRPr lang="en-US" sz="1050" dirty="0"/>
          </a:p>
        </p:txBody>
      </p:sp>
      <p:sp>
        <p:nvSpPr>
          <p:cNvPr id="15" name="Text 13"/>
          <p:cNvSpPr/>
          <p:nvPr/>
        </p:nvSpPr>
        <p:spPr>
          <a:xfrm>
            <a:off x="2499360" y="4745736"/>
            <a:ext cx="1676400" cy="502920"/>
          </a:xfrm>
          <a:prstGeom prst="rect">
            <a:avLst/>
          </a:prstGeom>
          <a:noFill/>
          <a:ln/>
        </p:spPr>
        <p:txBody>
          <a:bodyPr wrap="square" lIns="0" tIns="0" rIns="0" bIns="0" rtlCol="0" anchor="ctr"/>
          <a:lstStyle/>
          <a:p>
            <a:pPr marL="0" indent="0" algn="ctr">
              <a:lnSpc>
                <a:spcPct val="110000"/>
              </a:lnSpc>
              <a:buNone/>
            </a:pPr>
            <a:r>
              <a:rPr lang="en-US" sz="870" dirty="0">
                <a:solidFill>
                  <a:srgbClr val="6B7280"/>
                </a:solidFill>
                <a:latin typeface="Arial" pitchFamily="34" charset="0"/>
                <a:ea typeface="Arial" pitchFamily="34" charset="-122"/>
                <a:cs typeface="Arial" pitchFamily="34" charset="-120"/>
              </a:rPr>
              <a:t>Parents' campaign for answers begins</a:t>
            </a:r>
            <a:endParaRPr lang="en-US" sz="870" dirty="0"/>
          </a:p>
        </p:txBody>
      </p:sp>
      <p:sp>
        <p:nvSpPr>
          <p:cNvPr id="16" name="Shape 14"/>
          <p:cNvSpPr/>
          <p:nvPr/>
        </p:nvSpPr>
        <p:spPr>
          <a:xfrm>
            <a:off x="5077968" y="3886200"/>
            <a:ext cx="146304" cy="146304"/>
          </a:xfrm>
          <a:prstGeom prst="ellipse">
            <a:avLst/>
          </a:prstGeom>
          <a:solidFill>
            <a:srgbClr val="1B2A4A"/>
          </a:solidFill>
          <a:ln/>
        </p:spPr>
      </p:sp>
      <p:sp>
        <p:nvSpPr>
          <p:cNvPr id="17" name="Shape 15"/>
          <p:cNvSpPr/>
          <p:nvPr/>
        </p:nvSpPr>
        <p:spPr>
          <a:xfrm>
            <a:off x="5151120" y="3685032"/>
            <a:ext cx="0" cy="274320"/>
          </a:xfrm>
          <a:prstGeom prst="line">
            <a:avLst/>
          </a:prstGeom>
          <a:noFill/>
          <a:ln w="12700">
            <a:solidFill>
              <a:srgbClr val="E4E4E7"/>
            </a:solidFill>
            <a:prstDash val="solid"/>
          </a:ln>
        </p:spPr>
      </p:sp>
      <p:sp>
        <p:nvSpPr>
          <p:cNvPr id="18" name="Text 16"/>
          <p:cNvSpPr/>
          <p:nvPr/>
        </p:nvSpPr>
        <p:spPr>
          <a:xfrm>
            <a:off x="4312920" y="2724912"/>
            <a:ext cx="1676400" cy="274320"/>
          </a:xfrm>
          <a:prstGeom prst="rect">
            <a:avLst/>
          </a:prstGeom>
          <a:noFill/>
          <a:ln/>
        </p:spPr>
        <p:txBody>
          <a:bodyPr wrap="square" lIns="0" tIns="0" rIns="0" bIns="0" rtlCol="0" anchor="ctr"/>
          <a:lstStyle/>
          <a:p>
            <a:pPr marL="0" indent="0" algn="ctr">
              <a:buNone/>
            </a:pPr>
            <a:r>
              <a:rPr lang="en-US" sz="1500" b="1" dirty="0">
                <a:solidFill>
                  <a:srgbClr val="1B2A4A"/>
                </a:solidFill>
                <a:latin typeface="Cambria" pitchFamily="34" charset="0"/>
                <a:ea typeface="Cambria" pitchFamily="34" charset="-122"/>
                <a:cs typeface="Cambria" pitchFamily="34" charset="-120"/>
              </a:rPr>
              <a:t>2016</a:t>
            </a:r>
            <a:endParaRPr lang="en-US" sz="1500" dirty="0"/>
          </a:p>
        </p:txBody>
      </p:sp>
      <p:sp>
        <p:nvSpPr>
          <p:cNvPr id="19" name="Text 17"/>
          <p:cNvSpPr/>
          <p:nvPr/>
        </p:nvSpPr>
        <p:spPr>
          <a:xfrm>
            <a:off x="4312920" y="2999232"/>
            <a:ext cx="1676400" cy="274320"/>
          </a:xfrm>
          <a:prstGeom prst="rect">
            <a:avLst/>
          </a:prstGeom>
          <a:noFill/>
          <a:ln/>
        </p:spPr>
        <p:txBody>
          <a:bodyPr wrap="square" lIns="0" tIns="0" rIns="0" bIns="0" rtlCol="0" anchor="ctr"/>
          <a:lstStyle/>
          <a:p>
            <a:pPr marL="0" indent="0" algn="ctr">
              <a:buNone/>
            </a:pPr>
            <a:r>
              <a:rPr lang="en-US" sz="1050" b="1" dirty="0">
                <a:solidFill>
                  <a:srgbClr val="1F2430"/>
                </a:solidFill>
                <a:latin typeface="Arial" pitchFamily="34" charset="0"/>
                <a:ea typeface="Arial" pitchFamily="34" charset="-122"/>
                <a:cs typeface="Arial" pitchFamily="34" charset="-120"/>
              </a:rPr>
              <a:t>Pippa Griffiths dies</a:t>
            </a:r>
            <a:endParaRPr lang="en-US" sz="1050" dirty="0"/>
          </a:p>
        </p:txBody>
      </p:sp>
      <p:sp>
        <p:nvSpPr>
          <p:cNvPr id="20" name="Text 18"/>
          <p:cNvSpPr/>
          <p:nvPr/>
        </p:nvSpPr>
        <p:spPr>
          <a:xfrm>
            <a:off x="4312920" y="3255264"/>
            <a:ext cx="1676400" cy="502920"/>
          </a:xfrm>
          <a:prstGeom prst="rect">
            <a:avLst/>
          </a:prstGeom>
          <a:noFill/>
          <a:ln/>
        </p:spPr>
        <p:txBody>
          <a:bodyPr wrap="square" lIns="0" tIns="0" rIns="0" bIns="0" rtlCol="0" anchor="ctr"/>
          <a:lstStyle/>
          <a:p>
            <a:pPr marL="0" indent="0" algn="ctr">
              <a:lnSpc>
                <a:spcPct val="110000"/>
              </a:lnSpc>
              <a:buNone/>
            </a:pPr>
            <a:r>
              <a:rPr lang="en-US" sz="870" dirty="0">
                <a:solidFill>
                  <a:srgbClr val="6B7280"/>
                </a:solidFill>
                <a:latin typeface="Arial" pitchFamily="34" charset="0"/>
                <a:ea typeface="Arial" pitchFamily="34" charset="-122"/>
                <a:cs typeface="Arial" pitchFamily="34" charset="-120"/>
              </a:rPr>
              <a:t>A second family joins the call for review</a:t>
            </a:r>
            <a:endParaRPr lang="en-US" sz="870" dirty="0"/>
          </a:p>
        </p:txBody>
      </p:sp>
      <p:sp>
        <p:nvSpPr>
          <p:cNvPr id="21" name="Shape 19"/>
          <p:cNvSpPr/>
          <p:nvPr/>
        </p:nvSpPr>
        <p:spPr>
          <a:xfrm>
            <a:off x="6891528" y="3886200"/>
            <a:ext cx="146304" cy="146304"/>
          </a:xfrm>
          <a:prstGeom prst="ellipse">
            <a:avLst/>
          </a:prstGeom>
          <a:solidFill>
            <a:srgbClr val="1B2A4A"/>
          </a:solidFill>
          <a:ln/>
        </p:spPr>
      </p:sp>
      <p:sp>
        <p:nvSpPr>
          <p:cNvPr id="22" name="Shape 20"/>
          <p:cNvSpPr/>
          <p:nvPr/>
        </p:nvSpPr>
        <p:spPr>
          <a:xfrm>
            <a:off x="6964680" y="4032504"/>
            <a:ext cx="0" cy="182880"/>
          </a:xfrm>
          <a:prstGeom prst="line">
            <a:avLst/>
          </a:prstGeom>
          <a:noFill/>
          <a:ln w="12700">
            <a:solidFill>
              <a:srgbClr val="E4E4E7"/>
            </a:solidFill>
            <a:prstDash val="solid"/>
          </a:ln>
        </p:spPr>
      </p:sp>
      <p:sp>
        <p:nvSpPr>
          <p:cNvPr id="23" name="Text 21"/>
          <p:cNvSpPr/>
          <p:nvPr/>
        </p:nvSpPr>
        <p:spPr>
          <a:xfrm>
            <a:off x="6126480" y="4215384"/>
            <a:ext cx="1676400" cy="274320"/>
          </a:xfrm>
          <a:prstGeom prst="rect">
            <a:avLst/>
          </a:prstGeom>
          <a:noFill/>
          <a:ln/>
        </p:spPr>
        <p:txBody>
          <a:bodyPr wrap="square" lIns="0" tIns="0" rIns="0" bIns="0" rtlCol="0" anchor="ctr"/>
          <a:lstStyle/>
          <a:p>
            <a:pPr marL="0" indent="0" algn="ctr">
              <a:buNone/>
            </a:pPr>
            <a:r>
              <a:rPr lang="en-US" sz="1500" b="1" dirty="0">
                <a:solidFill>
                  <a:srgbClr val="1B2A4A"/>
                </a:solidFill>
                <a:latin typeface="Cambria" pitchFamily="34" charset="0"/>
                <a:ea typeface="Cambria" pitchFamily="34" charset="-122"/>
                <a:cs typeface="Cambria" pitchFamily="34" charset="-120"/>
              </a:rPr>
              <a:t>2017</a:t>
            </a:r>
            <a:endParaRPr lang="en-US" sz="1500" dirty="0"/>
          </a:p>
        </p:txBody>
      </p:sp>
      <p:sp>
        <p:nvSpPr>
          <p:cNvPr id="24" name="Text 22"/>
          <p:cNvSpPr/>
          <p:nvPr/>
        </p:nvSpPr>
        <p:spPr>
          <a:xfrm>
            <a:off x="6126480" y="4489704"/>
            <a:ext cx="1676400" cy="274320"/>
          </a:xfrm>
          <a:prstGeom prst="rect">
            <a:avLst/>
          </a:prstGeom>
          <a:noFill/>
          <a:ln/>
        </p:spPr>
        <p:txBody>
          <a:bodyPr wrap="square" lIns="0" tIns="0" rIns="0" bIns="0" rtlCol="0" anchor="ctr"/>
          <a:lstStyle/>
          <a:p>
            <a:pPr marL="0" indent="0" algn="ctr">
              <a:buNone/>
            </a:pPr>
            <a:r>
              <a:rPr lang="en-US" sz="1050" b="1" dirty="0">
                <a:solidFill>
                  <a:srgbClr val="1F2430"/>
                </a:solidFill>
                <a:latin typeface="Arial" pitchFamily="34" charset="0"/>
                <a:ea typeface="Arial" pitchFamily="34" charset="-122"/>
                <a:cs typeface="Arial" pitchFamily="34" charset="-120"/>
              </a:rPr>
              <a:t>Review commissioned</a:t>
            </a:r>
            <a:endParaRPr lang="en-US" sz="1050" dirty="0"/>
          </a:p>
        </p:txBody>
      </p:sp>
      <p:sp>
        <p:nvSpPr>
          <p:cNvPr id="25" name="Text 23"/>
          <p:cNvSpPr/>
          <p:nvPr/>
        </p:nvSpPr>
        <p:spPr>
          <a:xfrm>
            <a:off x="6126480" y="4745736"/>
            <a:ext cx="1676400" cy="502920"/>
          </a:xfrm>
          <a:prstGeom prst="rect">
            <a:avLst/>
          </a:prstGeom>
          <a:noFill/>
          <a:ln/>
        </p:spPr>
        <p:txBody>
          <a:bodyPr wrap="square" lIns="0" tIns="0" rIns="0" bIns="0" rtlCol="0" anchor="ctr"/>
          <a:lstStyle/>
          <a:p>
            <a:pPr marL="0" indent="0" algn="ctr">
              <a:lnSpc>
                <a:spcPct val="110000"/>
              </a:lnSpc>
              <a:buNone/>
            </a:pPr>
            <a:r>
              <a:rPr lang="en-US" sz="870" dirty="0">
                <a:solidFill>
                  <a:srgbClr val="6B7280"/>
                </a:solidFill>
                <a:latin typeface="Arial" pitchFamily="34" charset="0"/>
                <a:ea typeface="Arial" pitchFamily="34" charset="-122"/>
                <a:cs typeface="Arial" pitchFamily="34" charset="-120"/>
              </a:rPr>
              <a:t>23 cases initially; Donna Ockenden appointed chair</a:t>
            </a:r>
            <a:endParaRPr lang="en-US" sz="870" dirty="0"/>
          </a:p>
        </p:txBody>
      </p:sp>
      <p:sp>
        <p:nvSpPr>
          <p:cNvPr id="26" name="Shape 24"/>
          <p:cNvSpPr/>
          <p:nvPr/>
        </p:nvSpPr>
        <p:spPr>
          <a:xfrm>
            <a:off x="8705088" y="3886200"/>
            <a:ext cx="146304" cy="146304"/>
          </a:xfrm>
          <a:prstGeom prst="ellipse">
            <a:avLst/>
          </a:prstGeom>
          <a:solidFill>
            <a:srgbClr val="1B2A4A"/>
          </a:solidFill>
          <a:ln/>
        </p:spPr>
      </p:sp>
      <p:sp>
        <p:nvSpPr>
          <p:cNvPr id="27" name="Shape 25"/>
          <p:cNvSpPr/>
          <p:nvPr/>
        </p:nvSpPr>
        <p:spPr>
          <a:xfrm>
            <a:off x="8778240" y="3685032"/>
            <a:ext cx="0" cy="274320"/>
          </a:xfrm>
          <a:prstGeom prst="line">
            <a:avLst/>
          </a:prstGeom>
          <a:noFill/>
          <a:ln w="12700">
            <a:solidFill>
              <a:srgbClr val="E4E4E7"/>
            </a:solidFill>
            <a:prstDash val="solid"/>
          </a:ln>
        </p:spPr>
      </p:sp>
      <p:sp>
        <p:nvSpPr>
          <p:cNvPr id="28" name="Text 26"/>
          <p:cNvSpPr/>
          <p:nvPr/>
        </p:nvSpPr>
        <p:spPr>
          <a:xfrm>
            <a:off x="7940040" y="2724912"/>
            <a:ext cx="1676400" cy="274320"/>
          </a:xfrm>
          <a:prstGeom prst="rect">
            <a:avLst/>
          </a:prstGeom>
          <a:noFill/>
          <a:ln/>
        </p:spPr>
        <p:txBody>
          <a:bodyPr wrap="square" lIns="0" tIns="0" rIns="0" bIns="0" rtlCol="0" anchor="ctr"/>
          <a:lstStyle/>
          <a:p>
            <a:pPr marL="0" indent="0" algn="ctr">
              <a:buNone/>
            </a:pPr>
            <a:r>
              <a:rPr lang="en-US" sz="1500" b="1" dirty="0">
                <a:solidFill>
                  <a:srgbClr val="1B2A4A"/>
                </a:solidFill>
                <a:latin typeface="Cambria" pitchFamily="34" charset="0"/>
                <a:ea typeface="Cambria" pitchFamily="34" charset="-122"/>
                <a:cs typeface="Cambria" pitchFamily="34" charset="-120"/>
              </a:rPr>
              <a:t>2020</a:t>
            </a:r>
            <a:endParaRPr lang="en-US" sz="1500" dirty="0"/>
          </a:p>
        </p:txBody>
      </p:sp>
      <p:sp>
        <p:nvSpPr>
          <p:cNvPr id="29" name="Text 27"/>
          <p:cNvSpPr/>
          <p:nvPr/>
        </p:nvSpPr>
        <p:spPr>
          <a:xfrm>
            <a:off x="7940040" y="2999232"/>
            <a:ext cx="1676400" cy="274320"/>
          </a:xfrm>
          <a:prstGeom prst="rect">
            <a:avLst/>
          </a:prstGeom>
          <a:noFill/>
          <a:ln/>
        </p:spPr>
        <p:txBody>
          <a:bodyPr wrap="square" lIns="0" tIns="0" rIns="0" bIns="0" rtlCol="0" anchor="ctr"/>
          <a:lstStyle/>
          <a:p>
            <a:pPr marL="0" indent="0" algn="ctr">
              <a:buNone/>
            </a:pPr>
            <a:r>
              <a:rPr lang="en-US" sz="1050" b="1" dirty="0">
                <a:solidFill>
                  <a:srgbClr val="1F2430"/>
                </a:solidFill>
                <a:latin typeface="Arial" pitchFamily="34" charset="0"/>
                <a:ea typeface="Arial" pitchFamily="34" charset="-122"/>
                <a:cs typeface="Arial" pitchFamily="34" charset="-120"/>
              </a:rPr>
              <a:t>Interim report</a:t>
            </a:r>
            <a:endParaRPr lang="en-US" sz="1050" dirty="0"/>
          </a:p>
        </p:txBody>
      </p:sp>
      <p:sp>
        <p:nvSpPr>
          <p:cNvPr id="30" name="Text 28"/>
          <p:cNvSpPr/>
          <p:nvPr/>
        </p:nvSpPr>
        <p:spPr>
          <a:xfrm>
            <a:off x="7940040" y="3255264"/>
            <a:ext cx="1676400" cy="502920"/>
          </a:xfrm>
          <a:prstGeom prst="rect">
            <a:avLst/>
          </a:prstGeom>
          <a:noFill/>
          <a:ln/>
        </p:spPr>
        <p:txBody>
          <a:bodyPr wrap="square" lIns="0" tIns="0" rIns="0" bIns="0" rtlCol="0" anchor="ctr"/>
          <a:lstStyle/>
          <a:p>
            <a:pPr marL="0" indent="0" algn="ctr">
              <a:lnSpc>
                <a:spcPct val="110000"/>
              </a:lnSpc>
              <a:buNone/>
            </a:pPr>
            <a:r>
              <a:rPr lang="en-US" sz="870" dirty="0">
                <a:solidFill>
                  <a:srgbClr val="6B7280"/>
                </a:solidFill>
                <a:latin typeface="Arial" pitchFamily="34" charset="0"/>
                <a:ea typeface="Arial" pitchFamily="34" charset="-122"/>
                <a:cs typeface="Arial" pitchFamily="34" charset="-120"/>
              </a:rPr>
              <a:t>250 cases examined; emerging themes published</a:t>
            </a:r>
            <a:endParaRPr lang="en-US" sz="870" dirty="0"/>
          </a:p>
        </p:txBody>
      </p:sp>
      <p:sp>
        <p:nvSpPr>
          <p:cNvPr id="31" name="Shape 29"/>
          <p:cNvSpPr/>
          <p:nvPr/>
        </p:nvSpPr>
        <p:spPr>
          <a:xfrm>
            <a:off x="10518648" y="3886200"/>
            <a:ext cx="146304" cy="146304"/>
          </a:xfrm>
          <a:prstGeom prst="ellipse">
            <a:avLst/>
          </a:prstGeom>
          <a:solidFill>
            <a:srgbClr val="8C3B4D"/>
          </a:solidFill>
          <a:ln/>
        </p:spPr>
      </p:sp>
      <p:sp>
        <p:nvSpPr>
          <p:cNvPr id="32" name="Shape 30"/>
          <p:cNvSpPr/>
          <p:nvPr/>
        </p:nvSpPr>
        <p:spPr>
          <a:xfrm>
            <a:off x="10591800" y="4032504"/>
            <a:ext cx="0" cy="182880"/>
          </a:xfrm>
          <a:prstGeom prst="line">
            <a:avLst/>
          </a:prstGeom>
          <a:noFill/>
          <a:ln w="12700">
            <a:solidFill>
              <a:srgbClr val="E4E4E7"/>
            </a:solidFill>
            <a:prstDash val="solid"/>
          </a:ln>
        </p:spPr>
      </p:sp>
      <p:sp>
        <p:nvSpPr>
          <p:cNvPr id="33" name="Text 31"/>
          <p:cNvSpPr/>
          <p:nvPr/>
        </p:nvSpPr>
        <p:spPr>
          <a:xfrm>
            <a:off x="9753600" y="4215384"/>
            <a:ext cx="1676400" cy="274320"/>
          </a:xfrm>
          <a:prstGeom prst="rect">
            <a:avLst/>
          </a:prstGeom>
          <a:noFill/>
          <a:ln/>
        </p:spPr>
        <p:txBody>
          <a:bodyPr wrap="square" lIns="0" tIns="0" rIns="0" bIns="0" rtlCol="0" anchor="ctr"/>
          <a:lstStyle/>
          <a:p>
            <a:pPr marL="0" indent="0" algn="ctr">
              <a:buNone/>
            </a:pPr>
            <a:r>
              <a:rPr lang="en-US" sz="1500" b="1" dirty="0">
                <a:solidFill>
                  <a:srgbClr val="1B2A4A"/>
                </a:solidFill>
                <a:latin typeface="Cambria" pitchFamily="34" charset="0"/>
                <a:ea typeface="Cambria" pitchFamily="34" charset="-122"/>
                <a:cs typeface="Cambria" pitchFamily="34" charset="-120"/>
              </a:rPr>
              <a:t>2022</a:t>
            </a:r>
            <a:endParaRPr lang="en-US" sz="1500" dirty="0"/>
          </a:p>
        </p:txBody>
      </p:sp>
      <p:sp>
        <p:nvSpPr>
          <p:cNvPr id="34" name="Text 32"/>
          <p:cNvSpPr/>
          <p:nvPr/>
        </p:nvSpPr>
        <p:spPr>
          <a:xfrm>
            <a:off x="9753600" y="4489704"/>
            <a:ext cx="1676400" cy="274320"/>
          </a:xfrm>
          <a:prstGeom prst="rect">
            <a:avLst/>
          </a:prstGeom>
          <a:noFill/>
          <a:ln/>
        </p:spPr>
        <p:txBody>
          <a:bodyPr wrap="square" lIns="0" tIns="0" rIns="0" bIns="0" rtlCol="0" anchor="ctr"/>
          <a:lstStyle/>
          <a:p>
            <a:pPr marL="0" indent="0" algn="ctr">
              <a:buNone/>
            </a:pPr>
            <a:r>
              <a:rPr lang="en-US" sz="1050" b="1" dirty="0">
                <a:solidFill>
                  <a:srgbClr val="1F2430"/>
                </a:solidFill>
                <a:latin typeface="Arial" pitchFamily="34" charset="0"/>
                <a:ea typeface="Arial" pitchFamily="34" charset="-122"/>
                <a:cs typeface="Arial" pitchFamily="34" charset="-120"/>
              </a:rPr>
              <a:t>Final report</a:t>
            </a:r>
            <a:endParaRPr lang="en-US" sz="1050" dirty="0"/>
          </a:p>
        </p:txBody>
      </p:sp>
      <p:sp>
        <p:nvSpPr>
          <p:cNvPr id="35" name="Text 33"/>
          <p:cNvSpPr/>
          <p:nvPr/>
        </p:nvSpPr>
        <p:spPr>
          <a:xfrm>
            <a:off x="9753600" y="4745736"/>
            <a:ext cx="1676400" cy="502920"/>
          </a:xfrm>
          <a:prstGeom prst="rect">
            <a:avLst/>
          </a:prstGeom>
          <a:noFill/>
          <a:ln/>
        </p:spPr>
        <p:txBody>
          <a:bodyPr wrap="square" lIns="0" tIns="0" rIns="0" bIns="0" rtlCol="0" anchor="ctr"/>
          <a:lstStyle/>
          <a:p>
            <a:pPr marL="0" indent="0" algn="ctr">
              <a:lnSpc>
                <a:spcPct val="110000"/>
              </a:lnSpc>
              <a:buNone/>
            </a:pPr>
            <a:r>
              <a:rPr lang="en-US" sz="870" dirty="0">
                <a:solidFill>
                  <a:srgbClr val="6B7280"/>
                </a:solidFill>
                <a:latin typeface="Arial" pitchFamily="34" charset="0"/>
                <a:ea typeface="Arial" pitchFamily="34" charset="-122"/>
                <a:cs typeface="Arial" pitchFamily="34" charset="-120"/>
              </a:rPr>
              <a:t>1,486 families; 15 national actions issued</a:t>
            </a:r>
            <a:endParaRPr lang="en-US" sz="870" dirty="0"/>
          </a:p>
        </p:txBody>
      </p:sp>
      <p:sp>
        <p:nvSpPr>
          <p:cNvPr id="36" name="Text 34"/>
          <p:cNvSpPr/>
          <p:nvPr/>
        </p:nvSpPr>
        <p:spPr>
          <a:xfrm>
            <a:off x="548640" y="6080760"/>
            <a:ext cx="3657600" cy="274320"/>
          </a:xfrm>
          <a:prstGeom prst="rect">
            <a:avLst/>
          </a:prstGeom>
          <a:noFill/>
          <a:ln/>
        </p:spPr>
        <p:txBody>
          <a:bodyPr wrap="square" lIns="0" tIns="0" rIns="0" bIns="0" rtlCol="0" anchor="ctr"/>
          <a:lstStyle/>
          <a:p>
            <a:pPr marL="0" indent="0">
              <a:buNone/>
            </a:pPr>
            <a:r>
              <a:rPr lang="en-US" sz="1000" i="1" dirty="0">
                <a:solidFill>
                  <a:srgbClr val="6B7280"/>
                </a:solidFill>
                <a:latin typeface="Arial" pitchFamily="34" charset="0"/>
                <a:ea typeface="Arial" pitchFamily="34" charset="-122"/>
                <a:cs typeface="Arial" pitchFamily="34" charset="-120"/>
              </a:rPr>
              <a:t>Source: Ockenden (2022)</a:t>
            </a:r>
            <a:endParaRPr lang="en-US" sz="1000" dirty="0"/>
          </a:p>
        </p:txBody>
      </p:sp>
      <p:sp>
        <p:nvSpPr>
          <p:cNvPr id="37" name="Text 35"/>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38" name="Text 36"/>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F1C7AF0D-8E7A-8529-5D69-FBE2404E9E06}"/>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THE CASE STUDY</a:t>
            </a:r>
            <a:endParaRPr lang="en-US" sz="1250" dirty="0"/>
          </a:p>
        </p:txBody>
      </p:sp>
      <p:sp>
        <p:nvSpPr>
          <p:cNvPr id="3" name="Text 1"/>
          <p:cNvSpPr/>
          <p:nvPr/>
        </p:nvSpPr>
        <p:spPr>
          <a:xfrm>
            <a:off x="548640" y="658368"/>
            <a:ext cx="8229600" cy="868680"/>
          </a:xfrm>
          <a:prstGeom prst="rect">
            <a:avLst/>
          </a:prstGeom>
          <a:noFill/>
          <a:ln/>
        </p:spPr>
        <p:txBody>
          <a:bodyPr wrap="square" lIns="0" tIns="0" rIns="0" bIns="0" rtlCol="0" anchor="t"/>
          <a:lstStyle/>
          <a:p>
            <a:r>
              <a:rPr lang="en-IN" sz="3000" b="1" u="sng" dirty="0">
                <a:latin typeface="Arial" panose="020B0604020202020204" pitchFamily="34" charset="0"/>
                <a:cs typeface="Arial" panose="020B0604020202020204" pitchFamily="34" charset="0"/>
              </a:rPr>
              <a:t>The extent of avoidable damage</a:t>
            </a:r>
            <a:endParaRPr lang="en-US" sz="3000" u="sng" dirty="0">
              <a:latin typeface="Arial" panose="020B0604020202020204" pitchFamily="34" charset="0"/>
              <a:cs typeface="Arial" panose="020B0604020202020204" pitchFamily="34" charset="0"/>
            </a:endParaRPr>
          </a:p>
        </p:txBody>
      </p:sp>
      <p:sp>
        <p:nvSpPr>
          <p:cNvPr id="4" name="Text 2"/>
          <p:cNvSpPr/>
          <p:nvPr/>
        </p:nvSpPr>
        <p:spPr>
          <a:xfrm>
            <a:off x="548639" y="1508760"/>
            <a:ext cx="11185855" cy="548640"/>
          </a:xfrm>
          <a:prstGeom prst="rect">
            <a:avLst/>
          </a:prstGeom>
          <a:noFill/>
          <a:ln/>
        </p:spPr>
        <p:txBody>
          <a:bodyPr wrap="square" lIns="0" tIns="0" rIns="0" bIns="0" rtlCol="0" anchor="ctr"/>
          <a:lstStyle/>
          <a:p>
            <a:pPr>
              <a:lnSpc>
                <a:spcPct val="120000"/>
              </a:lnSpc>
            </a:pPr>
            <a:r>
              <a:rPr lang="en-IN" sz="1500" dirty="0">
                <a:latin typeface="Arial" panose="020B0604020202020204" pitchFamily="34" charset="0"/>
                <a:cs typeface="Arial" panose="020B0604020202020204" pitchFamily="34" charset="0"/>
              </a:rPr>
              <a:t>The final Ockenden Report (2022) looked at 1,592 clinical incidents with 1,486 families involved. It found that many outcomes were entirely avoidable with improved care, and the vast number of incidents show that this was not an isolated occurrence, but a clear systemic failure over a long period..</a:t>
            </a:r>
            <a:endParaRPr lang="en-US" sz="1500" dirty="0">
              <a:latin typeface="Arial" panose="020B0604020202020204" pitchFamily="34" charset="0"/>
              <a:cs typeface="Arial" panose="020B0604020202020204" pitchFamily="34" charset="0"/>
            </a:endParaRPr>
          </a:p>
        </p:txBody>
      </p:sp>
      <p:sp>
        <p:nvSpPr>
          <p:cNvPr id="5" name="Shape 3"/>
          <p:cNvSpPr/>
          <p:nvPr/>
        </p:nvSpPr>
        <p:spPr>
          <a:xfrm>
            <a:off x="548640" y="2331720"/>
            <a:ext cx="3520440" cy="1691640"/>
          </a:xfrm>
          <a:prstGeom prst="roundRect">
            <a:avLst>
              <a:gd name="adj" fmla="val 4324"/>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6" name="Text 4"/>
          <p:cNvSpPr/>
          <p:nvPr/>
        </p:nvSpPr>
        <p:spPr>
          <a:xfrm>
            <a:off x="685800" y="2441448"/>
            <a:ext cx="3246120" cy="930402"/>
          </a:xfrm>
          <a:prstGeom prst="rect">
            <a:avLst/>
          </a:prstGeom>
          <a:noFill/>
          <a:ln/>
        </p:spPr>
        <p:txBody>
          <a:bodyPr wrap="square" lIns="0" tIns="0" rIns="0" bIns="0" rtlCol="0" anchor="b"/>
          <a:lstStyle/>
          <a:p>
            <a:pPr marL="0" indent="0" algn="l">
              <a:buNone/>
            </a:pPr>
            <a:r>
              <a:rPr lang="en-US" sz="3000" b="1" dirty="0">
                <a:solidFill>
                  <a:srgbClr val="1B2A4A"/>
                </a:solidFill>
                <a:latin typeface="Cambria" pitchFamily="34" charset="0"/>
                <a:ea typeface="Cambria" pitchFamily="34" charset="-122"/>
                <a:cs typeface="Cambria" pitchFamily="34" charset="-120"/>
              </a:rPr>
              <a:t>1,486</a:t>
            </a:r>
            <a:endParaRPr lang="en-US" sz="3000" dirty="0"/>
          </a:p>
        </p:txBody>
      </p:sp>
      <p:sp>
        <p:nvSpPr>
          <p:cNvPr id="7" name="Text 5"/>
          <p:cNvSpPr/>
          <p:nvPr/>
        </p:nvSpPr>
        <p:spPr>
          <a:xfrm>
            <a:off x="685800" y="3380537"/>
            <a:ext cx="3246120" cy="608990"/>
          </a:xfrm>
          <a:prstGeom prst="rect">
            <a:avLst/>
          </a:prstGeom>
          <a:noFill/>
          <a:ln/>
        </p:spPr>
        <p:txBody>
          <a:bodyPr wrap="square" lIns="0" tIns="0" rIns="0" bIns="0" rtlCol="0" anchor="t"/>
          <a:lstStyle/>
          <a:p>
            <a:r>
              <a:rPr lang="en-IN" sz="1200" dirty="0">
                <a:latin typeface="Arial" panose="020B0604020202020204" pitchFamily="34" charset="0"/>
                <a:cs typeface="Arial" panose="020B0604020202020204" pitchFamily="34" charset="0"/>
              </a:rPr>
              <a:t>Families’ cases reviewed the most extensive maternity review in NHS history.</a:t>
            </a:r>
            <a:endParaRPr lang="en-US" sz="1200" dirty="0">
              <a:latin typeface="Arial" panose="020B0604020202020204" pitchFamily="34" charset="0"/>
              <a:cs typeface="Arial" panose="020B0604020202020204" pitchFamily="34" charset="0"/>
            </a:endParaRPr>
          </a:p>
        </p:txBody>
      </p:sp>
      <p:sp>
        <p:nvSpPr>
          <p:cNvPr id="8" name="Shape 6"/>
          <p:cNvSpPr/>
          <p:nvPr/>
        </p:nvSpPr>
        <p:spPr>
          <a:xfrm>
            <a:off x="4389120" y="2331720"/>
            <a:ext cx="3520440" cy="1691640"/>
          </a:xfrm>
          <a:prstGeom prst="roundRect">
            <a:avLst>
              <a:gd name="adj" fmla="val 4324"/>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9" name="Text 7"/>
          <p:cNvSpPr/>
          <p:nvPr/>
        </p:nvSpPr>
        <p:spPr>
          <a:xfrm>
            <a:off x="4526280" y="2441448"/>
            <a:ext cx="3246120" cy="930402"/>
          </a:xfrm>
          <a:prstGeom prst="rect">
            <a:avLst/>
          </a:prstGeom>
          <a:noFill/>
          <a:ln/>
        </p:spPr>
        <p:txBody>
          <a:bodyPr wrap="square" lIns="0" tIns="0" rIns="0" bIns="0" rtlCol="0" anchor="b"/>
          <a:lstStyle/>
          <a:p>
            <a:pPr marL="0" indent="0" algn="l">
              <a:buNone/>
            </a:pPr>
            <a:r>
              <a:rPr lang="en-US" sz="3000" b="1" dirty="0">
                <a:solidFill>
                  <a:srgbClr val="1B2A4A"/>
                </a:solidFill>
                <a:latin typeface="Cambria" pitchFamily="34" charset="0"/>
                <a:ea typeface="Cambria" pitchFamily="34" charset="-122"/>
                <a:cs typeface="Cambria" pitchFamily="34" charset="-120"/>
              </a:rPr>
              <a:t>201</a:t>
            </a:r>
            <a:endParaRPr lang="en-US" sz="3000" dirty="0"/>
          </a:p>
        </p:txBody>
      </p:sp>
      <p:sp>
        <p:nvSpPr>
          <p:cNvPr id="10" name="Text 8"/>
          <p:cNvSpPr/>
          <p:nvPr/>
        </p:nvSpPr>
        <p:spPr>
          <a:xfrm>
            <a:off x="4526280" y="3380537"/>
            <a:ext cx="3246120" cy="608990"/>
          </a:xfrm>
          <a:prstGeom prst="rect">
            <a:avLst/>
          </a:prstGeom>
          <a:noFill/>
          <a:ln/>
        </p:spPr>
        <p:txBody>
          <a:bodyPr wrap="square" lIns="0" tIns="0" rIns="0" bIns="0" rtlCol="0" anchor="t"/>
          <a:lstStyle/>
          <a:p>
            <a:r>
              <a:rPr lang="en-IN" sz="1200" dirty="0">
                <a:latin typeface="Arial" panose="020B0604020202020204" pitchFamily="34" charset="0"/>
                <a:cs typeface="Arial" panose="020B0604020202020204" pitchFamily="34" charset="0"/>
              </a:rPr>
              <a:t>Babies who might have survived with better care, including 131 still births and 70 neonatal deaths.</a:t>
            </a:r>
            <a:endParaRPr lang="en-US" sz="1200" dirty="0">
              <a:latin typeface="Arial" panose="020B0604020202020204" pitchFamily="34" charset="0"/>
              <a:cs typeface="Arial" panose="020B0604020202020204" pitchFamily="34" charset="0"/>
            </a:endParaRPr>
          </a:p>
        </p:txBody>
      </p:sp>
      <p:sp>
        <p:nvSpPr>
          <p:cNvPr id="11" name="Shape 9"/>
          <p:cNvSpPr/>
          <p:nvPr/>
        </p:nvSpPr>
        <p:spPr>
          <a:xfrm>
            <a:off x="8229600" y="2331720"/>
            <a:ext cx="3520440" cy="1691640"/>
          </a:xfrm>
          <a:prstGeom prst="roundRect">
            <a:avLst>
              <a:gd name="adj" fmla="val 4324"/>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2" name="Text 10"/>
          <p:cNvSpPr/>
          <p:nvPr/>
        </p:nvSpPr>
        <p:spPr>
          <a:xfrm>
            <a:off x="8366760" y="2441448"/>
            <a:ext cx="3246120" cy="930402"/>
          </a:xfrm>
          <a:prstGeom prst="rect">
            <a:avLst/>
          </a:prstGeom>
          <a:noFill/>
          <a:ln/>
        </p:spPr>
        <p:txBody>
          <a:bodyPr wrap="square" lIns="0" tIns="0" rIns="0" bIns="0" rtlCol="0" anchor="b"/>
          <a:lstStyle/>
          <a:p>
            <a:pPr marL="0" indent="0" algn="l">
              <a:buNone/>
            </a:pPr>
            <a:r>
              <a:rPr lang="en-US" sz="3000" b="1" dirty="0">
                <a:solidFill>
                  <a:srgbClr val="1B2A4A"/>
                </a:solidFill>
                <a:latin typeface="Cambria" pitchFamily="34" charset="0"/>
                <a:ea typeface="Cambria" pitchFamily="34" charset="-122"/>
                <a:cs typeface="Cambria" pitchFamily="34" charset="-120"/>
              </a:rPr>
              <a:t>94</a:t>
            </a:r>
            <a:endParaRPr lang="en-US" sz="3000" dirty="0"/>
          </a:p>
        </p:txBody>
      </p:sp>
      <p:sp>
        <p:nvSpPr>
          <p:cNvPr id="13" name="Text 11"/>
          <p:cNvSpPr/>
          <p:nvPr/>
        </p:nvSpPr>
        <p:spPr>
          <a:xfrm>
            <a:off x="8366760" y="3380537"/>
            <a:ext cx="3246120" cy="608990"/>
          </a:xfrm>
          <a:prstGeom prst="rect">
            <a:avLst/>
          </a:prstGeom>
          <a:noFill/>
          <a:ln/>
        </p:spPr>
        <p:txBody>
          <a:bodyPr wrap="square" lIns="0" tIns="0" rIns="0" bIns="0" rtlCol="0" anchor="t"/>
          <a:lstStyle/>
          <a:p>
            <a:r>
              <a:rPr lang="en-IN" sz="1200" dirty="0">
                <a:latin typeface="Arial" panose="020B0604020202020204" pitchFamily="34" charset="0"/>
                <a:cs typeface="Arial" panose="020B0604020202020204" pitchFamily="34" charset="0"/>
              </a:rPr>
              <a:t>Babies who were left with substantial and devastating brain </a:t>
            </a:r>
            <a:r>
              <a:rPr lang="en-IN" sz="1200" dirty="0"/>
              <a:t>damage</a:t>
            </a:r>
            <a:r>
              <a:rPr lang="en-IN" dirty="0"/>
              <a:t> </a:t>
            </a:r>
            <a:r>
              <a:rPr lang="en-IN" sz="1200" dirty="0"/>
              <a:t>due</a:t>
            </a:r>
            <a:r>
              <a:rPr lang="en-IN" dirty="0"/>
              <a:t> </a:t>
            </a:r>
            <a:r>
              <a:rPr lang="en-IN" sz="1200" dirty="0"/>
              <a:t>to</a:t>
            </a:r>
            <a:r>
              <a:rPr lang="en-IN" dirty="0"/>
              <a:t> </a:t>
            </a:r>
            <a:r>
              <a:rPr lang="en-IN" sz="1200" dirty="0"/>
              <a:t>inadequate</a:t>
            </a:r>
            <a:r>
              <a:rPr lang="en-IN" dirty="0"/>
              <a:t> </a:t>
            </a:r>
            <a:r>
              <a:rPr lang="en-IN" sz="1200" dirty="0"/>
              <a:t>standards</a:t>
            </a:r>
            <a:r>
              <a:rPr lang="en-IN" dirty="0"/>
              <a:t> </a:t>
            </a:r>
            <a:r>
              <a:rPr lang="en-IN" sz="1200" dirty="0"/>
              <a:t>of</a:t>
            </a:r>
            <a:r>
              <a:rPr lang="en-IN" dirty="0"/>
              <a:t> </a:t>
            </a:r>
            <a:r>
              <a:rPr lang="en-IN" sz="1200" dirty="0"/>
              <a:t>care</a:t>
            </a:r>
            <a:r>
              <a:rPr lang="en-IN" dirty="0"/>
              <a:t>.</a:t>
            </a:r>
            <a:endParaRPr lang="en-US" sz="1150" dirty="0"/>
          </a:p>
        </p:txBody>
      </p:sp>
      <p:sp>
        <p:nvSpPr>
          <p:cNvPr id="14" name="Shape 12"/>
          <p:cNvSpPr/>
          <p:nvPr/>
        </p:nvSpPr>
        <p:spPr>
          <a:xfrm>
            <a:off x="548640" y="4297680"/>
            <a:ext cx="3520440" cy="1691640"/>
          </a:xfrm>
          <a:prstGeom prst="roundRect">
            <a:avLst>
              <a:gd name="adj" fmla="val 4324"/>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5" name="Text 13"/>
          <p:cNvSpPr/>
          <p:nvPr/>
        </p:nvSpPr>
        <p:spPr>
          <a:xfrm>
            <a:off x="685800" y="4407408"/>
            <a:ext cx="3246120" cy="930402"/>
          </a:xfrm>
          <a:prstGeom prst="rect">
            <a:avLst/>
          </a:prstGeom>
          <a:noFill/>
          <a:ln/>
        </p:spPr>
        <p:txBody>
          <a:bodyPr wrap="square" lIns="0" tIns="0" rIns="0" bIns="0" rtlCol="0" anchor="b"/>
          <a:lstStyle/>
          <a:p>
            <a:pPr marL="0" indent="0" algn="l">
              <a:buNone/>
            </a:pPr>
            <a:r>
              <a:rPr lang="en-US" sz="3000" b="1" dirty="0">
                <a:solidFill>
                  <a:srgbClr val="8C3B4D"/>
                </a:solidFill>
                <a:latin typeface="Cambria" pitchFamily="34" charset="0"/>
                <a:ea typeface="Cambria" pitchFamily="34" charset="-122"/>
                <a:cs typeface="Cambria" pitchFamily="34" charset="-120"/>
              </a:rPr>
              <a:t>9</a:t>
            </a:r>
            <a:endParaRPr lang="en-US" sz="3000" dirty="0"/>
          </a:p>
        </p:txBody>
      </p:sp>
      <p:sp>
        <p:nvSpPr>
          <p:cNvPr id="16" name="Text 14"/>
          <p:cNvSpPr/>
          <p:nvPr/>
        </p:nvSpPr>
        <p:spPr>
          <a:xfrm>
            <a:off x="685800" y="5346497"/>
            <a:ext cx="3246120" cy="608990"/>
          </a:xfrm>
          <a:prstGeom prst="rect">
            <a:avLst/>
          </a:prstGeom>
          <a:noFill/>
          <a:ln/>
        </p:spPr>
        <p:txBody>
          <a:bodyPr wrap="square" lIns="0" tIns="0" rIns="0" bIns="0" rtlCol="0" anchor="t"/>
          <a:lstStyle/>
          <a:p>
            <a:r>
              <a:rPr lang="en-IN" sz="1200" dirty="0">
                <a:latin typeface="Arial" panose="020B0604020202020204" pitchFamily="34" charset="0"/>
                <a:cs typeface="Arial" panose="020B0604020202020204" pitchFamily="34" charset="0"/>
              </a:rPr>
              <a:t>Mothers who may have survived with improved management.</a:t>
            </a:r>
            <a:endParaRPr lang="en-US" sz="1200" dirty="0">
              <a:latin typeface="Arial" panose="020B0604020202020204" pitchFamily="34" charset="0"/>
              <a:cs typeface="Arial" panose="020B0604020202020204" pitchFamily="34" charset="0"/>
            </a:endParaRPr>
          </a:p>
        </p:txBody>
      </p:sp>
      <p:sp>
        <p:nvSpPr>
          <p:cNvPr id="17" name="Shape 15"/>
          <p:cNvSpPr/>
          <p:nvPr/>
        </p:nvSpPr>
        <p:spPr>
          <a:xfrm>
            <a:off x="4389120" y="4297680"/>
            <a:ext cx="3520440" cy="1691640"/>
          </a:xfrm>
          <a:prstGeom prst="roundRect">
            <a:avLst>
              <a:gd name="adj" fmla="val 4324"/>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8" name="Text 16"/>
          <p:cNvSpPr/>
          <p:nvPr/>
        </p:nvSpPr>
        <p:spPr>
          <a:xfrm>
            <a:off x="4526280" y="4407408"/>
            <a:ext cx="3246120" cy="930402"/>
          </a:xfrm>
          <a:prstGeom prst="rect">
            <a:avLst/>
          </a:prstGeom>
          <a:noFill/>
          <a:ln/>
        </p:spPr>
        <p:txBody>
          <a:bodyPr wrap="square" lIns="0" tIns="0" rIns="0" bIns="0" rtlCol="0" anchor="b"/>
          <a:lstStyle/>
          <a:p>
            <a:pPr marL="0" indent="0" algn="l">
              <a:buNone/>
            </a:pPr>
            <a:r>
              <a:rPr lang="en-US" sz="3000" b="1" dirty="0">
                <a:solidFill>
                  <a:srgbClr val="8C3B4D"/>
                </a:solidFill>
                <a:latin typeface="Cambria" pitchFamily="34" charset="0"/>
                <a:ea typeface="Cambria" pitchFamily="34" charset="-122"/>
                <a:cs typeface="Cambria" pitchFamily="34" charset="-120"/>
              </a:rPr>
              <a:t>20</a:t>
            </a:r>
            <a:endParaRPr lang="en-US" sz="3000" dirty="0"/>
          </a:p>
        </p:txBody>
      </p:sp>
      <p:sp>
        <p:nvSpPr>
          <p:cNvPr id="19" name="Text 17"/>
          <p:cNvSpPr/>
          <p:nvPr/>
        </p:nvSpPr>
        <p:spPr>
          <a:xfrm>
            <a:off x="4526280" y="5346497"/>
            <a:ext cx="3246120" cy="608990"/>
          </a:xfrm>
          <a:prstGeom prst="rect">
            <a:avLst/>
          </a:prstGeom>
          <a:noFill/>
          <a:ln/>
        </p:spPr>
        <p:txBody>
          <a:bodyPr wrap="square" lIns="0" tIns="0" rIns="0" bIns="0" rtlCol="0" anchor="t"/>
          <a:lstStyle/>
          <a:p>
            <a:r>
              <a:rPr lang="en-IN" sz="1200" dirty="0">
                <a:latin typeface="Arial" panose="020B0604020202020204" pitchFamily="34" charset="0"/>
                <a:cs typeface="Arial" panose="020B0604020202020204" pitchFamily="34" charset="0"/>
              </a:rPr>
              <a:t>Families whose experiences highlighted repeated failures across the review period. (2000–2019).</a:t>
            </a:r>
            <a:endParaRPr lang="en-US" sz="1200" dirty="0">
              <a:latin typeface="Arial" panose="020B0604020202020204" pitchFamily="34" charset="0"/>
              <a:cs typeface="Arial" panose="020B0604020202020204" pitchFamily="34" charset="0"/>
            </a:endParaRPr>
          </a:p>
        </p:txBody>
      </p:sp>
      <p:sp>
        <p:nvSpPr>
          <p:cNvPr id="20" name="Shape 18"/>
          <p:cNvSpPr/>
          <p:nvPr/>
        </p:nvSpPr>
        <p:spPr>
          <a:xfrm>
            <a:off x="8229600" y="4297680"/>
            <a:ext cx="3520440" cy="1691640"/>
          </a:xfrm>
          <a:prstGeom prst="roundRect">
            <a:avLst>
              <a:gd name="adj" fmla="val 4324"/>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21" name="Text 19"/>
          <p:cNvSpPr/>
          <p:nvPr/>
        </p:nvSpPr>
        <p:spPr>
          <a:xfrm>
            <a:off x="8366760" y="4407408"/>
            <a:ext cx="3246120" cy="930402"/>
          </a:xfrm>
          <a:prstGeom prst="rect">
            <a:avLst/>
          </a:prstGeom>
          <a:noFill/>
          <a:ln/>
        </p:spPr>
        <p:txBody>
          <a:bodyPr wrap="square" lIns="0" tIns="0" rIns="0" bIns="0" rtlCol="0" anchor="b"/>
          <a:lstStyle/>
          <a:p>
            <a:pPr marL="0" indent="0" algn="l">
              <a:buNone/>
            </a:pPr>
            <a:r>
              <a:rPr lang="en-US" sz="3000" b="1" dirty="0">
                <a:solidFill>
                  <a:srgbClr val="1B2A4A"/>
                </a:solidFill>
                <a:latin typeface="Cambria" pitchFamily="34" charset="0"/>
                <a:ea typeface="Cambria" pitchFamily="34" charset="-122"/>
                <a:cs typeface="Cambria" pitchFamily="34" charset="-120"/>
              </a:rPr>
              <a:t>8–12%</a:t>
            </a:r>
            <a:endParaRPr lang="en-US" sz="3000" dirty="0"/>
          </a:p>
        </p:txBody>
      </p:sp>
      <p:sp>
        <p:nvSpPr>
          <p:cNvPr id="22" name="Text 20"/>
          <p:cNvSpPr/>
          <p:nvPr/>
        </p:nvSpPr>
        <p:spPr>
          <a:xfrm>
            <a:off x="8366760" y="5346497"/>
            <a:ext cx="3246120" cy="608990"/>
          </a:xfrm>
          <a:prstGeom prst="rect">
            <a:avLst/>
          </a:prstGeom>
          <a:noFill/>
          <a:ln/>
        </p:spPr>
        <p:txBody>
          <a:bodyPr wrap="square" lIns="0" tIns="0" rIns="0" bIns="0" rtlCol="0" anchor="t"/>
          <a:lstStyle/>
          <a:p>
            <a:r>
              <a:rPr lang="en-IN" sz="1200" dirty="0">
                <a:latin typeface="Arial" panose="020B0604020202020204" pitchFamily="34" charset="0"/>
                <a:cs typeface="Arial" panose="020B0604020202020204" pitchFamily="34" charset="0"/>
              </a:rPr>
              <a:t>Caesarean-section rate of the Trust were kept below the national average for nearly 20 years.</a:t>
            </a:r>
          </a:p>
        </p:txBody>
      </p:sp>
      <p:sp>
        <p:nvSpPr>
          <p:cNvPr id="23" name="Text 21"/>
          <p:cNvSpPr/>
          <p:nvPr/>
        </p:nvSpPr>
        <p:spPr>
          <a:xfrm>
            <a:off x="548640" y="6080760"/>
            <a:ext cx="3657600" cy="274320"/>
          </a:xfrm>
          <a:prstGeom prst="rect">
            <a:avLst/>
          </a:prstGeom>
          <a:noFill/>
          <a:ln/>
        </p:spPr>
        <p:txBody>
          <a:bodyPr wrap="square" lIns="0" tIns="0" rIns="0" bIns="0" rtlCol="0" anchor="ctr"/>
          <a:lstStyle/>
          <a:p>
            <a:pPr marL="0" indent="0">
              <a:buNone/>
            </a:pPr>
            <a:r>
              <a:rPr lang="en-US" sz="1000" i="1" dirty="0">
                <a:solidFill>
                  <a:srgbClr val="6B7280"/>
                </a:solidFill>
                <a:latin typeface="Arial" pitchFamily="34" charset="0"/>
                <a:ea typeface="Arial" pitchFamily="34" charset="-122"/>
                <a:cs typeface="Arial" pitchFamily="34" charset="-120"/>
              </a:rPr>
              <a:t>Source: Ockenden (2022)</a:t>
            </a:r>
            <a:endParaRPr lang="en-US" sz="1000" dirty="0"/>
          </a:p>
        </p:txBody>
      </p:sp>
      <p:sp>
        <p:nvSpPr>
          <p:cNvPr id="24" name="Text 22"/>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5" name="Text 23"/>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887A1D66-F86C-9B56-7E63-3698407928D4}"/>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THEORETICAL FRAMEWORK 1</a:t>
            </a:r>
            <a:endParaRPr lang="en-US" sz="1250" dirty="0"/>
          </a:p>
        </p:txBody>
      </p:sp>
      <p:sp>
        <p:nvSpPr>
          <p:cNvPr id="3" name="Text 1"/>
          <p:cNvSpPr/>
          <p:nvPr/>
        </p:nvSpPr>
        <p:spPr>
          <a:xfrm>
            <a:off x="548640" y="658368"/>
            <a:ext cx="9875520" cy="868680"/>
          </a:xfrm>
          <a:prstGeom prst="rect">
            <a:avLst/>
          </a:prstGeom>
          <a:noFill/>
          <a:ln/>
        </p:spPr>
        <p:txBody>
          <a:bodyPr wrap="square" lIns="0" tIns="0" rIns="0" bIns="0" rtlCol="0" anchor="t"/>
          <a:lstStyle/>
          <a:p>
            <a:pPr marL="0" indent="0">
              <a:buNone/>
            </a:pPr>
            <a:r>
              <a:rPr lang="en-US" sz="3000" b="1" dirty="0">
                <a:solidFill>
                  <a:srgbClr val="121C33"/>
                </a:solidFill>
                <a:latin typeface="Cambria" pitchFamily="34" charset="0"/>
                <a:ea typeface="Cambria" pitchFamily="34" charset="-122"/>
                <a:cs typeface="Cambria" pitchFamily="34" charset="-120"/>
              </a:rPr>
              <a:t>Root Cause Analysis and the Fishbone Diagram</a:t>
            </a:r>
            <a:endParaRPr lang="en-US" sz="3000" dirty="0"/>
          </a:p>
        </p:txBody>
      </p:sp>
      <p:sp>
        <p:nvSpPr>
          <p:cNvPr id="5" name="Text 3"/>
          <p:cNvSpPr/>
          <p:nvPr/>
        </p:nvSpPr>
        <p:spPr>
          <a:xfrm>
            <a:off x="548640" y="827532"/>
            <a:ext cx="5394960" cy="5385816"/>
          </a:xfrm>
          <a:prstGeom prst="rect">
            <a:avLst/>
          </a:prstGeom>
          <a:noFill/>
          <a:ln/>
        </p:spPr>
        <p:txBody>
          <a:bodyPr wrap="square" lIns="0" tIns="0" rIns="0" bIns="0" rtlCol="0" anchor="ctr"/>
          <a:lstStyle/>
          <a:p>
            <a:pPr marL="285750" indent="-285750">
              <a:buFont typeface="Wingdings" panose="05000000000000000000" pitchFamily="2" charset="2"/>
              <a:buChar char="v"/>
            </a:pPr>
            <a:r>
              <a:rPr lang="en-IN" sz="1500" dirty="0">
                <a:latin typeface="Arial" panose="020B0604020202020204" pitchFamily="34" charset="0"/>
                <a:cs typeface="Arial" panose="020B0604020202020204" pitchFamily="34" charset="0"/>
              </a:rPr>
              <a:t>RCA (Root Cause Analysis) is a formal, systematic retrospective method of discovering not just what went wrong but rather the underlying causes of the incident, not just stopping at the accident or problem itself. It inquires about why the incident occurred.</a:t>
            </a:r>
          </a:p>
          <a:p>
            <a:endParaRPr lang="en-IN" sz="15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IN" sz="1500" dirty="0">
                <a:latin typeface="Arial" panose="020B0604020202020204" pitchFamily="34" charset="0"/>
                <a:cs typeface="Arial" panose="020B0604020202020204" pitchFamily="34" charset="0"/>
              </a:rPr>
              <a:t>The Fishbone (Ishikawa) Diagram is an RCA framework by which the contributing factors are placed into separate categories which branch off the directly related problem, thereby revealing the </a:t>
            </a:r>
            <a:r>
              <a:rPr lang="en-IN" sz="1600" dirty="0">
                <a:latin typeface="Arial" panose="020B0604020202020204" pitchFamily="34" charset="0"/>
                <a:cs typeface="Arial" panose="020B0604020202020204" pitchFamily="34" charset="0"/>
              </a:rPr>
              <a:t>complex, interconnected causes of failure</a:t>
            </a:r>
            <a:endParaRPr lang="en-IN" sz="1500" dirty="0">
              <a:latin typeface="Arial" panose="020B0604020202020204" pitchFamily="34" charset="0"/>
              <a:cs typeface="Arial" panose="020B0604020202020204" pitchFamily="34" charset="0"/>
            </a:endParaRPr>
          </a:p>
          <a:p>
            <a:endParaRPr lang="en-IN" sz="15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IN" sz="1500" dirty="0">
                <a:latin typeface="Arial" panose="020B0604020202020204" pitchFamily="34" charset="0"/>
                <a:cs typeface="Arial" panose="020B0604020202020204" pitchFamily="34" charset="0"/>
              </a:rPr>
              <a:t>While the Fishbone Diagram keeps all the contributing factors (effects) in view, it does not show their inter-relationships over time. However, the Fishbone Diagram does not explain how these factors interact over time, so a further systems-based model is required</a:t>
            </a:r>
            <a:r>
              <a:rPr lang="en-IN" sz="1600" dirty="0">
                <a:latin typeface="Arial" panose="020B0604020202020204" pitchFamily="34" charset="0"/>
                <a:cs typeface="Arial" panose="020B0604020202020204" pitchFamily="34" charset="0"/>
              </a:rPr>
              <a:t>.</a:t>
            </a:r>
            <a:endParaRPr lang="en-IN" sz="1500" dirty="0">
              <a:latin typeface="Arial" panose="020B0604020202020204" pitchFamily="34" charset="0"/>
              <a:cs typeface="Arial" panose="020B0604020202020204" pitchFamily="34" charset="0"/>
            </a:endParaRPr>
          </a:p>
        </p:txBody>
      </p:sp>
      <p:sp>
        <p:nvSpPr>
          <p:cNvPr id="6" name="Shape 4"/>
          <p:cNvSpPr/>
          <p:nvPr/>
        </p:nvSpPr>
        <p:spPr>
          <a:xfrm>
            <a:off x="6263640" y="1600200"/>
            <a:ext cx="5394960" cy="4160520"/>
          </a:xfrm>
          <a:prstGeom prst="roundRect">
            <a:avLst>
              <a:gd name="adj" fmla="val 2198"/>
            </a:avLst>
          </a:prstGeom>
          <a:solidFill>
            <a:srgbClr val="EEF1F6"/>
          </a:solidFill>
          <a:ln/>
        </p:spPr>
      </p:sp>
      <p:sp>
        <p:nvSpPr>
          <p:cNvPr id="7" name="Text 5"/>
          <p:cNvSpPr/>
          <p:nvPr/>
        </p:nvSpPr>
        <p:spPr>
          <a:xfrm>
            <a:off x="6583680" y="1874520"/>
            <a:ext cx="4754880" cy="320040"/>
          </a:xfrm>
          <a:prstGeom prst="rect">
            <a:avLst/>
          </a:prstGeom>
          <a:noFill/>
          <a:ln/>
        </p:spPr>
        <p:txBody>
          <a:bodyPr wrap="square" lIns="0" tIns="0" rIns="0" bIns="0" rtlCol="0" anchor="ctr"/>
          <a:lstStyle/>
          <a:p>
            <a:pPr marL="0" indent="0">
              <a:buNone/>
            </a:pPr>
            <a:r>
              <a:rPr lang="en-US" sz="1450" b="1" dirty="0">
                <a:solidFill>
                  <a:srgbClr val="121C33"/>
                </a:solidFill>
                <a:latin typeface="Arial" pitchFamily="34" charset="0"/>
                <a:ea typeface="Arial" pitchFamily="34" charset="-122"/>
                <a:cs typeface="Arial" pitchFamily="34" charset="-120"/>
              </a:rPr>
              <a:t>Common Fishbone categories in healthcare</a:t>
            </a:r>
            <a:endParaRPr lang="en-US" sz="1450" dirty="0"/>
          </a:p>
        </p:txBody>
      </p:sp>
      <p:sp>
        <p:nvSpPr>
          <p:cNvPr id="8" name="Shape 6"/>
          <p:cNvSpPr/>
          <p:nvPr/>
        </p:nvSpPr>
        <p:spPr>
          <a:xfrm>
            <a:off x="6583680" y="2331720"/>
            <a:ext cx="128016" cy="128016"/>
          </a:xfrm>
          <a:prstGeom prst="ellipse">
            <a:avLst/>
          </a:prstGeom>
          <a:solidFill>
            <a:srgbClr val="8C3B4D"/>
          </a:solidFill>
          <a:ln/>
        </p:spPr>
      </p:sp>
      <p:sp>
        <p:nvSpPr>
          <p:cNvPr id="9" name="Text 7"/>
          <p:cNvSpPr/>
          <p:nvPr/>
        </p:nvSpPr>
        <p:spPr>
          <a:xfrm>
            <a:off x="6830568" y="2240280"/>
            <a:ext cx="4480560" cy="310896"/>
          </a:xfrm>
          <a:prstGeom prst="rect">
            <a:avLst/>
          </a:prstGeom>
          <a:noFill/>
          <a:ln/>
        </p:spPr>
        <p:txBody>
          <a:bodyPr wrap="square" lIns="0" tIns="0" rIns="0" bIns="0" rtlCol="0" anchor="ctr"/>
          <a:lstStyle/>
          <a:p>
            <a:pPr marL="0" indent="0">
              <a:buNone/>
            </a:pPr>
            <a:r>
              <a:rPr lang="en-US" sz="1250" dirty="0">
                <a:solidFill>
                  <a:srgbClr val="1F2430"/>
                </a:solidFill>
                <a:latin typeface="Arial" pitchFamily="34" charset="0"/>
                <a:ea typeface="Arial" pitchFamily="34" charset="-122"/>
                <a:cs typeface="Arial" pitchFamily="34" charset="-120"/>
              </a:rPr>
              <a:t>People / staffing</a:t>
            </a:r>
            <a:endParaRPr lang="en-US" sz="1250" dirty="0"/>
          </a:p>
        </p:txBody>
      </p:sp>
      <p:sp>
        <p:nvSpPr>
          <p:cNvPr id="10" name="Shape 8"/>
          <p:cNvSpPr/>
          <p:nvPr/>
        </p:nvSpPr>
        <p:spPr>
          <a:xfrm>
            <a:off x="6583680" y="2862072"/>
            <a:ext cx="128016" cy="128016"/>
          </a:xfrm>
          <a:prstGeom prst="ellipse">
            <a:avLst/>
          </a:prstGeom>
          <a:solidFill>
            <a:srgbClr val="8C3B4D"/>
          </a:solidFill>
          <a:ln/>
        </p:spPr>
      </p:sp>
      <p:sp>
        <p:nvSpPr>
          <p:cNvPr id="11" name="Text 9"/>
          <p:cNvSpPr/>
          <p:nvPr/>
        </p:nvSpPr>
        <p:spPr>
          <a:xfrm>
            <a:off x="6830568" y="2770632"/>
            <a:ext cx="4480560" cy="310896"/>
          </a:xfrm>
          <a:prstGeom prst="rect">
            <a:avLst/>
          </a:prstGeom>
          <a:noFill/>
          <a:ln/>
        </p:spPr>
        <p:txBody>
          <a:bodyPr wrap="square" lIns="0" tIns="0" rIns="0" bIns="0" rtlCol="0" anchor="ctr"/>
          <a:lstStyle/>
          <a:p>
            <a:pPr marL="0" indent="0">
              <a:buNone/>
            </a:pPr>
            <a:r>
              <a:rPr lang="en-US" sz="1250" dirty="0">
                <a:solidFill>
                  <a:srgbClr val="1F2430"/>
                </a:solidFill>
                <a:latin typeface="Arial" pitchFamily="34" charset="0"/>
                <a:ea typeface="Arial" pitchFamily="34" charset="-122"/>
                <a:cs typeface="Arial" pitchFamily="34" charset="-120"/>
              </a:rPr>
              <a:t>Process / methods</a:t>
            </a:r>
            <a:endParaRPr lang="en-US" sz="1250" dirty="0"/>
          </a:p>
        </p:txBody>
      </p:sp>
      <p:sp>
        <p:nvSpPr>
          <p:cNvPr id="12" name="Shape 10"/>
          <p:cNvSpPr/>
          <p:nvPr/>
        </p:nvSpPr>
        <p:spPr>
          <a:xfrm>
            <a:off x="6583680" y="3392424"/>
            <a:ext cx="128016" cy="128016"/>
          </a:xfrm>
          <a:prstGeom prst="ellipse">
            <a:avLst/>
          </a:prstGeom>
          <a:solidFill>
            <a:srgbClr val="8C3B4D"/>
          </a:solidFill>
          <a:ln/>
        </p:spPr>
      </p:sp>
      <p:sp>
        <p:nvSpPr>
          <p:cNvPr id="13" name="Text 11"/>
          <p:cNvSpPr/>
          <p:nvPr/>
        </p:nvSpPr>
        <p:spPr>
          <a:xfrm>
            <a:off x="6830568" y="3300984"/>
            <a:ext cx="4480560" cy="310896"/>
          </a:xfrm>
          <a:prstGeom prst="rect">
            <a:avLst/>
          </a:prstGeom>
          <a:noFill/>
          <a:ln/>
        </p:spPr>
        <p:txBody>
          <a:bodyPr wrap="square" lIns="0" tIns="0" rIns="0" bIns="0" rtlCol="0" anchor="ctr"/>
          <a:lstStyle/>
          <a:p>
            <a:pPr marL="0" indent="0">
              <a:buNone/>
            </a:pPr>
            <a:r>
              <a:rPr lang="en-US" sz="1250" dirty="0">
                <a:solidFill>
                  <a:srgbClr val="1F2430"/>
                </a:solidFill>
                <a:latin typeface="Arial" pitchFamily="34" charset="0"/>
                <a:ea typeface="Arial" pitchFamily="34" charset="-122"/>
                <a:cs typeface="Arial" pitchFamily="34" charset="-120"/>
              </a:rPr>
              <a:t>Management &amp; policy</a:t>
            </a:r>
            <a:endParaRPr lang="en-US" sz="1250" dirty="0"/>
          </a:p>
        </p:txBody>
      </p:sp>
      <p:sp>
        <p:nvSpPr>
          <p:cNvPr id="14" name="Shape 12"/>
          <p:cNvSpPr/>
          <p:nvPr/>
        </p:nvSpPr>
        <p:spPr>
          <a:xfrm>
            <a:off x="6583680" y="3922776"/>
            <a:ext cx="128016" cy="128016"/>
          </a:xfrm>
          <a:prstGeom prst="ellipse">
            <a:avLst/>
          </a:prstGeom>
          <a:solidFill>
            <a:srgbClr val="8C3B4D"/>
          </a:solidFill>
          <a:ln/>
        </p:spPr>
      </p:sp>
      <p:sp>
        <p:nvSpPr>
          <p:cNvPr id="15" name="Text 13"/>
          <p:cNvSpPr/>
          <p:nvPr/>
        </p:nvSpPr>
        <p:spPr>
          <a:xfrm>
            <a:off x="6830568" y="3831336"/>
            <a:ext cx="4480560" cy="310896"/>
          </a:xfrm>
          <a:prstGeom prst="rect">
            <a:avLst/>
          </a:prstGeom>
          <a:noFill/>
          <a:ln/>
        </p:spPr>
        <p:txBody>
          <a:bodyPr wrap="square" lIns="0" tIns="0" rIns="0" bIns="0" rtlCol="0" anchor="ctr"/>
          <a:lstStyle/>
          <a:p>
            <a:pPr marL="0" indent="0">
              <a:buNone/>
            </a:pPr>
            <a:r>
              <a:rPr lang="en-US" sz="1250" dirty="0">
                <a:solidFill>
                  <a:srgbClr val="1F2430"/>
                </a:solidFill>
                <a:latin typeface="Arial" pitchFamily="34" charset="0"/>
                <a:ea typeface="Arial" pitchFamily="34" charset="-122"/>
                <a:cs typeface="Arial" pitchFamily="34" charset="-120"/>
              </a:rPr>
              <a:t>Materials &amp; equipment</a:t>
            </a:r>
            <a:endParaRPr lang="en-US" sz="1250" dirty="0"/>
          </a:p>
        </p:txBody>
      </p:sp>
      <p:sp>
        <p:nvSpPr>
          <p:cNvPr id="16" name="Shape 14"/>
          <p:cNvSpPr/>
          <p:nvPr/>
        </p:nvSpPr>
        <p:spPr>
          <a:xfrm>
            <a:off x="6583680" y="4453128"/>
            <a:ext cx="128016" cy="128016"/>
          </a:xfrm>
          <a:prstGeom prst="ellipse">
            <a:avLst/>
          </a:prstGeom>
          <a:solidFill>
            <a:srgbClr val="8C3B4D"/>
          </a:solidFill>
          <a:ln/>
        </p:spPr>
      </p:sp>
      <p:sp>
        <p:nvSpPr>
          <p:cNvPr id="17" name="Text 15"/>
          <p:cNvSpPr/>
          <p:nvPr/>
        </p:nvSpPr>
        <p:spPr>
          <a:xfrm>
            <a:off x="6830568" y="4361688"/>
            <a:ext cx="4480560" cy="310896"/>
          </a:xfrm>
          <a:prstGeom prst="rect">
            <a:avLst/>
          </a:prstGeom>
          <a:noFill/>
          <a:ln/>
        </p:spPr>
        <p:txBody>
          <a:bodyPr wrap="square" lIns="0" tIns="0" rIns="0" bIns="0" rtlCol="0" anchor="ctr"/>
          <a:lstStyle/>
          <a:p>
            <a:pPr marL="0" indent="0">
              <a:buNone/>
            </a:pPr>
            <a:r>
              <a:rPr lang="en-US" sz="1250" dirty="0">
                <a:solidFill>
                  <a:srgbClr val="1F2430"/>
                </a:solidFill>
                <a:latin typeface="Arial" pitchFamily="34" charset="0"/>
                <a:ea typeface="Arial" pitchFamily="34" charset="-122"/>
                <a:cs typeface="Arial" pitchFamily="34" charset="-120"/>
              </a:rPr>
              <a:t>Culture &amp; environment</a:t>
            </a:r>
            <a:endParaRPr lang="en-US" sz="1250" dirty="0"/>
          </a:p>
        </p:txBody>
      </p:sp>
      <p:sp>
        <p:nvSpPr>
          <p:cNvPr id="18" name="Shape 16"/>
          <p:cNvSpPr/>
          <p:nvPr/>
        </p:nvSpPr>
        <p:spPr>
          <a:xfrm>
            <a:off x="6583680" y="4983480"/>
            <a:ext cx="128016" cy="128016"/>
          </a:xfrm>
          <a:prstGeom prst="ellipse">
            <a:avLst/>
          </a:prstGeom>
          <a:solidFill>
            <a:srgbClr val="8C3B4D"/>
          </a:solidFill>
          <a:ln/>
        </p:spPr>
      </p:sp>
      <p:sp>
        <p:nvSpPr>
          <p:cNvPr id="19" name="Text 17"/>
          <p:cNvSpPr/>
          <p:nvPr/>
        </p:nvSpPr>
        <p:spPr>
          <a:xfrm>
            <a:off x="6830568" y="4892040"/>
            <a:ext cx="4480560" cy="310896"/>
          </a:xfrm>
          <a:prstGeom prst="rect">
            <a:avLst/>
          </a:prstGeom>
          <a:noFill/>
          <a:ln/>
        </p:spPr>
        <p:txBody>
          <a:bodyPr wrap="square" lIns="0" tIns="0" rIns="0" bIns="0" rtlCol="0" anchor="ctr"/>
          <a:lstStyle/>
          <a:p>
            <a:pPr marL="0" indent="0">
              <a:buNone/>
            </a:pPr>
            <a:r>
              <a:rPr lang="en-US" sz="1250" dirty="0">
                <a:solidFill>
                  <a:srgbClr val="1F2430"/>
                </a:solidFill>
                <a:latin typeface="Arial" pitchFamily="34" charset="0"/>
                <a:ea typeface="Arial" pitchFamily="34" charset="-122"/>
                <a:cs typeface="Arial" pitchFamily="34" charset="-120"/>
              </a:rPr>
              <a:t>Measurement &amp; audit</a:t>
            </a:r>
            <a:endParaRPr lang="en-US" sz="1250" dirty="0"/>
          </a:p>
        </p:txBody>
      </p:sp>
      <p:sp>
        <p:nvSpPr>
          <p:cNvPr id="20" name="Text 18"/>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1" name="Text 1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AF9"/>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69C9252C-F15B-93F6-655D-B2A20CD7B926}"/>
              </a:ext>
            </a:extLst>
          </p:cNvPr>
          <p:cNvPicPr>
            <a:picLocks noChangeAspect="1"/>
          </p:cNvPicPr>
          <p:nvPr/>
        </p:nvPicPr>
        <p:blipFill>
          <a:blip r:embed="rId3"/>
          <a:stretch>
            <a:fillRect/>
          </a:stretch>
        </p:blipFill>
        <p:spPr>
          <a:xfrm rot="10800000" flipH="1">
            <a:off x="0" y="-2286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THEORETICAL FRAMEWORK 1 — APPLIED</a:t>
            </a:r>
            <a:endParaRPr lang="en-US" sz="1250" dirty="0"/>
          </a:p>
        </p:txBody>
      </p:sp>
      <p:sp>
        <p:nvSpPr>
          <p:cNvPr id="3" name="Text 1"/>
          <p:cNvSpPr/>
          <p:nvPr/>
        </p:nvSpPr>
        <p:spPr>
          <a:xfrm>
            <a:off x="492252" y="795529"/>
            <a:ext cx="10058400" cy="868680"/>
          </a:xfrm>
          <a:prstGeom prst="rect">
            <a:avLst/>
          </a:prstGeom>
          <a:noFill/>
          <a:ln/>
        </p:spPr>
        <p:txBody>
          <a:bodyPr wrap="square" lIns="0" tIns="0" rIns="0" bIns="0" rtlCol="0" anchor="t"/>
          <a:lstStyle/>
          <a:p>
            <a:pPr marL="0" indent="0">
              <a:buNone/>
            </a:pPr>
            <a:r>
              <a:rPr lang="en-US" sz="3000" b="1" u="sng" dirty="0">
                <a:solidFill>
                  <a:srgbClr val="121C33"/>
                </a:solidFill>
                <a:latin typeface="Arial" panose="020B0604020202020204" pitchFamily="34" charset="0"/>
                <a:ea typeface="Cambria" pitchFamily="34" charset="-122"/>
                <a:cs typeface="Arial" panose="020B0604020202020204" pitchFamily="34" charset="0"/>
              </a:rPr>
              <a:t>Fishbone analysis: root causes at SaTH</a:t>
            </a:r>
            <a:endParaRPr lang="en-US" sz="3000" u="sng" dirty="0">
              <a:latin typeface="Arial" panose="020B0604020202020204" pitchFamily="34" charset="0"/>
              <a:cs typeface="Arial" panose="020B0604020202020204" pitchFamily="34" charset="0"/>
            </a:endParaRPr>
          </a:p>
        </p:txBody>
      </p:sp>
      <p:sp>
        <p:nvSpPr>
          <p:cNvPr id="4" name="Shape 2"/>
          <p:cNvSpPr/>
          <p:nvPr/>
        </p:nvSpPr>
        <p:spPr>
          <a:xfrm>
            <a:off x="1554480" y="4114800"/>
            <a:ext cx="8138160" cy="0"/>
          </a:xfrm>
          <a:prstGeom prst="line">
            <a:avLst/>
          </a:prstGeom>
          <a:noFill/>
          <a:ln w="38100">
            <a:solidFill>
              <a:srgbClr val="1B2A4A"/>
            </a:solidFill>
            <a:prstDash val="solid"/>
          </a:ln>
        </p:spPr>
      </p:sp>
      <p:sp>
        <p:nvSpPr>
          <p:cNvPr id="5" name="Shape 3"/>
          <p:cNvSpPr/>
          <p:nvPr/>
        </p:nvSpPr>
        <p:spPr>
          <a:xfrm rot="5400000">
            <a:off x="9692640" y="3950208"/>
            <a:ext cx="329184" cy="329184"/>
          </a:xfrm>
          <a:prstGeom prst="rtTriangle">
            <a:avLst/>
          </a:prstGeom>
          <a:solidFill>
            <a:srgbClr val="1B2A4A"/>
          </a:solidFill>
          <a:ln/>
        </p:spPr>
      </p:sp>
      <p:sp>
        <p:nvSpPr>
          <p:cNvPr id="6" name="Shape 4"/>
          <p:cNvSpPr/>
          <p:nvPr/>
        </p:nvSpPr>
        <p:spPr>
          <a:xfrm>
            <a:off x="9829800" y="3611880"/>
            <a:ext cx="2148840" cy="1005840"/>
          </a:xfrm>
          <a:prstGeom prst="roundRect">
            <a:avLst>
              <a:gd name="adj" fmla="val 7273"/>
            </a:avLst>
          </a:prstGeom>
          <a:solidFill>
            <a:srgbClr val="1F59AE"/>
          </a:solidFill>
          <a:ln/>
          <a:effectLst>
            <a:outerShdw blurRad="101600" dist="38100" dir="2700000" algn="bl" rotWithShape="0">
              <a:srgbClr val="000000">
                <a:alpha val="12000"/>
              </a:srgbClr>
            </a:outerShdw>
          </a:effectLst>
        </p:spPr>
      </p:sp>
      <p:sp>
        <p:nvSpPr>
          <p:cNvPr id="7" name="Text 5"/>
          <p:cNvSpPr/>
          <p:nvPr/>
        </p:nvSpPr>
        <p:spPr>
          <a:xfrm>
            <a:off x="9829800" y="3611880"/>
            <a:ext cx="2148840" cy="1005840"/>
          </a:xfrm>
          <a:prstGeom prst="rect">
            <a:avLst/>
          </a:prstGeom>
          <a:noFill/>
          <a:ln/>
        </p:spPr>
        <p:txBody>
          <a:bodyPr wrap="square" lIns="50800" tIns="50800" rIns="50800" bIns="5080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Preventable maternal</a:t>
            </a:r>
            <a:endParaRPr lang="en-US" sz="1200" dirty="0"/>
          </a:p>
          <a:p>
            <a:pPr marL="0" indent="0" algn="ctr">
              <a:buNone/>
            </a:pPr>
            <a:r>
              <a:rPr lang="en-US" sz="1200" b="1" dirty="0">
                <a:solidFill>
                  <a:srgbClr val="FFFFFF"/>
                </a:solidFill>
                <a:latin typeface="Arial" pitchFamily="34" charset="0"/>
                <a:ea typeface="Arial" pitchFamily="34" charset="-122"/>
                <a:cs typeface="Arial" pitchFamily="34" charset="-120"/>
              </a:rPr>
              <a:t>&amp; neonatal harm</a:t>
            </a:r>
            <a:endParaRPr lang="en-US" sz="1200" dirty="0"/>
          </a:p>
        </p:txBody>
      </p:sp>
      <p:sp>
        <p:nvSpPr>
          <p:cNvPr id="8" name="Shape 6"/>
          <p:cNvSpPr/>
          <p:nvPr/>
        </p:nvSpPr>
        <p:spPr>
          <a:xfrm>
            <a:off x="1353312" y="4023360"/>
            <a:ext cx="182880" cy="182880"/>
          </a:xfrm>
          <a:prstGeom prst="ellipse">
            <a:avLst/>
          </a:prstGeom>
          <a:solidFill>
            <a:srgbClr val="1B2A4A"/>
          </a:solidFill>
          <a:ln/>
        </p:spPr>
      </p:sp>
      <p:sp>
        <p:nvSpPr>
          <p:cNvPr id="9" name="Shape 7"/>
          <p:cNvSpPr/>
          <p:nvPr/>
        </p:nvSpPr>
        <p:spPr>
          <a:xfrm flipV="1">
            <a:off x="1916582" y="2697480"/>
            <a:ext cx="777240" cy="1417320"/>
          </a:xfrm>
          <a:prstGeom prst="line">
            <a:avLst/>
          </a:prstGeom>
          <a:noFill/>
          <a:ln w="25400">
            <a:solidFill>
              <a:srgbClr val="3E5C76"/>
            </a:solidFill>
            <a:prstDash val="solid"/>
          </a:ln>
        </p:spPr>
      </p:sp>
      <p:sp>
        <p:nvSpPr>
          <p:cNvPr id="10" name="Text 8"/>
          <p:cNvSpPr/>
          <p:nvPr/>
        </p:nvSpPr>
        <p:spPr>
          <a:xfrm>
            <a:off x="910742" y="2130552"/>
            <a:ext cx="2011680" cy="292608"/>
          </a:xfrm>
          <a:prstGeom prst="rect">
            <a:avLst/>
          </a:prstGeom>
          <a:noFill/>
          <a:ln/>
        </p:spPr>
        <p:txBody>
          <a:bodyPr wrap="square" lIns="0" tIns="0" rIns="0" bIns="0" rtlCol="0" anchor="ctr"/>
          <a:lstStyle/>
          <a:p>
            <a:pPr marL="0" indent="0" algn="ctr">
              <a:buNone/>
            </a:pPr>
            <a:r>
              <a:rPr lang="en-US" sz="1250" b="1" dirty="0">
                <a:solidFill>
                  <a:srgbClr val="121C33"/>
                </a:solidFill>
                <a:latin typeface="Arial" pitchFamily="34" charset="0"/>
                <a:ea typeface="Arial" pitchFamily="34" charset="-122"/>
                <a:cs typeface="Arial" pitchFamily="34" charset="-120"/>
              </a:rPr>
              <a:t>Staffing</a:t>
            </a:r>
            <a:endParaRPr lang="en-US" sz="1250" dirty="0"/>
          </a:p>
        </p:txBody>
      </p:sp>
      <p:sp>
        <p:nvSpPr>
          <p:cNvPr id="11" name="Text 9"/>
          <p:cNvSpPr/>
          <p:nvPr/>
        </p:nvSpPr>
        <p:spPr>
          <a:xfrm>
            <a:off x="910742" y="2423160"/>
            <a:ext cx="2011680" cy="548640"/>
          </a:xfrm>
          <a:prstGeom prst="rect">
            <a:avLst/>
          </a:prstGeom>
          <a:noFill/>
          <a:ln/>
        </p:spPr>
        <p:txBody>
          <a:bodyPr wrap="square" lIns="0" tIns="0" rIns="0" bIns="0" rtlCol="0" anchor="ctr"/>
          <a:lstStyle/>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Chronic midwife &amp; obstetric</a:t>
            </a:r>
            <a:endParaRPr lang="en-US" sz="930" dirty="0"/>
          </a:p>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shortages; unsafe ratios</a:t>
            </a:r>
            <a:endParaRPr lang="en-US" sz="930" dirty="0"/>
          </a:p>
        </p:txBody>
      </p:sp>
      <p:sp>
        <p:nvSpPr>
          <p:cNvPr id="12" name="Shape 10"/>
          <p:cNvSpPr/>
          <p:nvPr/>
        </p:nvSpPr>
        <p:spPr>
          <a:xfrm>
            <a:off x="2693822" y="4114800"/>
            <a:ext cx="777240" cy="1417320"/>
          </a:xfrm>
          <a:prstGeom prst="line">
            <a:avLst/>
          </a:prstGeom>
          <a:noFill/>
          <a:ln w="25400">
            <a:solidFill>
              <a:srgbClr val="3E5C76"/>
            </a:solidFill>
            <a:prstDash val="solid"/>
          </a:ln>
        </p:spPr>
      </p:sp>
      <p:sp>
        <p:nvSpPr>
          <p:cNvPr id="13" name="Text 11"/>
          <p:cNvSpPr/>
          <p:nvPr/>
        </p:nvSpPr>
        <p:spPr>
          <a:xfrm>
            <a:off x="2465222" y="5660136"/>
            <a:ext cx="2011680" cy="292608"/>
          </a:xfrm>
          <a:prstGeom prst="rect">
            <a:avLst/>
          </a:prstGeom>
          <a:noFill/>
          <a:ln/>
        </p:spPr>
        <p:txBody>
          <a:bodyPr wrap="square" lIns="0" tIns="0" rIns="0" bIns="0" rtlCol="0" anchor="ctr"/>
          <a:lstStyle/>
          <a:p>
            <a:pPr marL="0" indent="0" algn="ctr">
              <a:buNone/>
            </a:pPr>
            <a:r>
              <a:rPr lang="en-US" sz="1250" b="1" dirty="0">
                <a:solidFill>
                  <a:srgbClr val="121C33"/>
                </a:solidFill>
                <a:latin typeface="Arial" pitchFamily="34" charset="0"/>
                <a:ea typeface="Arial" pitchFamily="34" charset="-122"/>
                <a:cs typeface="Arial" pitchFamily="34" charset="-120"/>
              </a:rPr>
              <a:t>Training</a:t>
            </a:r>
            <a:endParaRPr lang="en-US" sz="1250" dirty="0"/>
          </a:p>
        </p:txBody>
      </p:sp>
      <p:sp>
        <p:nvSpPr>
          <p:cNvPr id="14" name="Text 12"/>
          <p:cNvSpPr/>
          <p:nvPr/>
        </p:nvSpPr>
        <p:spPr>
          <a:xfrm>
            <a:off x="2465222" y="5952744"/>
            <a:ext cx="2011680" cy="548640"/>
          </a:xfrm>
          <a:prstGeom prst="rect">
            <a:avLst/>
          </a:prstGeom>
          <a:noFill/>
          <a:ln/>
        </p:spPr>
        <p:txBody>
          <a:bodyPr wrap="square" lIns="0" tIns="0" rIns="0" bIns="0" rtlCol="0" anchor="ctr"/>
          <a:lstStyle/>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Inadequate multidisciplinary</a:t>
            </a:r>
            <a:endParaRPr lang="en-US" sz="930" dirty="0"/>
          </a:p>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and CTG training</a:t>
            </a:r>
            <a:endParaRPr lang="en-US" sz="930" dirty="0"/>
          </a:p>
        </p:txBody>
      </p:sp>
      <p:sp>
        <p:nvSpPr>
          <p:cNvPr id="15" name="Shape 13"/>
          <p:cNvSpPr/>
          <p:nvPr/>
        </p:nvSpPr>
        <p:spPr>
          <a:xfrm flipV="1">
            <a:off x="4439412" y="2697480"/>
            <a:ext cx="777240" cy="1417320"/>
          </a:xfrm>
          <a:prstGeom prst="line">
            <a:avLst/>
          </a:prstGeom>
          <a:noFill/>
          <a:ln w="25400">
            <a:solidFill>
              <a:srgbClr val="3E5C76"/>
            </a:solidFill>
            <a:prstDash val="solid"/>
          </a:ln>
        </p:spPr>
      </p:sp>
      <p:sp>
        <p:nvSpPr>
          <p:cNvPr id="16" name="Text 14"/>
          <p:cNvSpPr/>
          <p:nvPr/>
        </p:nvSpPr>
        <p:spPr>
          <a:xfrm>
            <a:off x="3433572" y="2130552"/>
            <a:ext cx="2011680" cy="292608"/>
          </a:xfrm>
          <a:prstGeom prst="rect">
            <a:avLst/>
          </a:prstGeom>
          <a:noFill/>
          <a:ln/>
        </p:spPr>
        <p:txBody>
          <a:bodyPr wrap="square" lIns="0" tIns="0" rIns="0" bIns="0" rtlCol="0" anchor="ctr"/>
          <a:lstStyle/>
          <a:p>
            <a:pPr marL="0" indent="0" algn="ctr">
              <a:buNone/>
            </a:pPr>
            <a:r>
              <a:rPr lang="en-US" sz="1250" b="1" dirty="0">
                <a:solidFill>
                  <a:srgbClr val="121C33"/>
                </a:solidFill>
                <a:latin typeface="Arial" pitchFamily="34" charset="0"/>
                <a:ea typeface="Arial" pitchFamily="34" charset="-122"/>
                <a:cs typeface="Arial" pitchFamily="34" charset="-120"/>
              </a:rPr>
              <a:t>Governance</a:t>
            </a:r>
            <a:endParaRPr lang="en-US" sz="1250" dirty="0"/>
          </a:p>
        </p:txBody>
      </p:sp>
      <p:sp>
        <p:nvSpPr>
          <p:cNvPr id="17" name="Text 15"/>
          <p:cNvSpPr/>
          <p:nvPr/>
        </p:nvSpPr>
        <p:spPr>
          <a:xfrm>
            <a:off x="3433572" y="2423160"/>
            <a:ext cx="2011680" cy="548640"/>
          </a:xfrm>
          <a:prstGeom prst="rect">
            <a:avLst/>
          </a:prstGeom>
          <a:noFill/>
          <a:ln/>
        </p:spPr>
        <p:txBody>
          <a:bodyPr wrap="square" lIns="0" tIns="0" rIns="0" bIns="0" rtlCol="0" anchor="ctr"/>
          <a:lstStyle/>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Weak incident investigation;</a:t>
            </a:r>
            <a:endParaRPr lang="en-US" sz="930" dirty="0"/>
          </a:p>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poor Board oversight</a:t>
            </a:r>
            <a:endParaRPr lang="en-US" sz="930" dirty="0"/>
          </a:p>
        </p:txBody>
      </p:sp>
      <p:sp>
        <p:nvSpPr>
          <p:cNvPr id="18" name="Shape 16"/>
          <p:cNvSpPr/>
          <p:nvPr/>
        </p:nvSpPr>
        <p:spPr>
          <a:xfrm>
            <a:off x="5216652" y="4114800"/>
            <a:ext cx="777240" cy="1417320"/>
          </a:xfrm>
          <a:prstGeom prst="line">
            <a:avLst/>
          </a:prstGeom>
          <a:noFill/>
          <a:ln w="25400">
            <a:solidFill>
              <a:srgbClr val="3E5C76"/>
            </a:solidFill>
            <a:prstDash val="solid"/>
          </a:ln>
        </p:spPr>
      </p:sp>
      <p:sp>
        <p:nvSpPr>
          <p:cNvPr id="19" name="Text 17"/>
          <p:cNvSpPr/>
          <p:nvPr/>
        </p:nvSpPr>
        <p:spPr>
          <a:xfrm>
            <a:off x="4988052" y="5660136"/>
            <a:ext cx="2011680" cy="292608"/>
          </a:xfrm>
          <a:prstGeom prst="rect">
            <a:avLst/>
          </a:prstGeom>
          <a:noFill/>
          <a:ln/>
        </p:spPr>
        <p:txBody>
          <a:bodyPr wrap="square" lIns="0" tIns="0" rIns="0" bIns="0" rtlCol="0" anchor="ctr"/>
          <a:lstStyle/>
          <a:p>
            <a:pPr marL="0" indent="0" algn="ctr">
              <a:buNone/>
            </a:pPr>
            <a:r>
              <a:rPr lang="en-US" sz="1250" b="1" dirty="0">
                <a:solidFill>
                  <a:srgbClr val="121C33"/>
                </a:solidFill>
                <a:latin typeface="Arial" pitchFamily="34" charset="0"/>
                <a:ea typeface="Arial" pitchFamily="34" charset="-122"/>
                <a:cs typeface="Arial" pitchFamily="34" charset="-120"/>
              </a:rPr>
              <a:t>Culture</a:t>
            </a:r>
            <a:endParaRPr lang="en-US" sz="1250" dirty="0"/>
          </a:p>
        </p:txBody>
      </p:sp>
      <p:sp>
        <p:nvSpPr>
          <p:cNvPr id="20" name="Text 18"/>
          <p:cNvSpPr/>
          <p:nvPr/>
        </p:nvSpPr>
        <p:spPr>
          <a:xfrm>
            <a:off x="4988052" y="5952744"/>
            <a:ext cx="2011680" cy="548640"/>
          </a:xfrm>
          <a:prstGeom prst="rect">
            <a:avLst/>
          </a:prstGeom>
          <a:noFill/>
          <a:ln/>
        </p:spPr>
        <p:txBody>
          <a:bodyPr wrap="square" lIns="0" tIns="0" rIns="0" bIns="0" rtlCol="0" anchor="ctr"/>
          <a:lstStyle/>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Defensive, blame-focused;</a:t>
            </a:r>
            <a:endParaRPr lang="en-US" sz="930" dirty="0"/>
          </a:p>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families not listened to</a:t>
            </a:r>
            <a:endParaRPr lang="en-US" sz="930" dirty="0"/>
          </a:p>
        </p:txBody>
      </p:sp>
      <p:sp>
        <p:nvSpPr>
          <p:cNvPr id="21" name="Shape 19"/>
          <p:cNvSpPr/>
          <p:nvPr/>
        </p:nvSpPr>
        <p:spPr>
          <a:xfrm flipV="1">
            <a:off x="6962242" y="2697480"/>
            <a:ext cx="777240" cy="1417320"/>
          </a:xfrm>
          <a:prstGeom prst="line">
            <a:avLst/>
          </a:prstGeom>
          <a:noFill/>
          <a:ln w="25400">
            <a:solidFill>
              <a:srgbClr val="3E5C76"/>
            </a:solidFill>
            <a:prstDash val="solid"/>
          </a:ln>
        </p:spPr>
      </p:sp>
      <p:sp>
        <p:nvSpPr>
          <p:cNvPr id="22" name="Text 20"/>
          <p:cNvSpPr/>
          <p:nvPr/>
        </p:nvSpPr>
        <p:spPr>
          <a:xfrm>
            <a:off x="5956402" y="2130552"/>
            <a:ext cx="2011680" cy="292608"/>
          </a:xfrm>
          <a:prstGeom prst="rect">
            <a:avLst/>
          </a:prstGeom>
          <a:noFill/>
          <a:ln/>
        </p:spPr>
        <p:txBody>
          <a:bodyPr wrap="square" lIns="0" tIns="0" rIns="0" bIns="0" rtlCol="0" anchor="ctr"/>
          <a:lstStyle/>
          <a:p>
            <a:pPr marL="0" indent="0" algn="ctr">
              <a:buNone/>
            </a:pPr>
            <a:r>
              <a:rPr lang="en-US" sz="1250" b="1" dirty="0">
                <a:solidFill>
                  <a:srgbClr val="121C33"/>
                </a:solidFill>
                <a:latin typeface="Arial" pitchFamily="34" charset="0"/>
                <a:ea typeface="Arial" pitchFamily="34" charset="-122"/>
                <a:cs typeface="Arial" pitchFamily="34" charset="-120"/>
              </a:rPr>
              <a:t>Policy &amp; Escalation</a:t>
            </a:r>
            <a:endParaRPr lang="en-US" sz="1250" dirty="0"/>
          </a:p>
        </p:txBody>
      </p:sp>
      <p:sp>
        <p:nvSpPr>
          <p:cNvPr id="23" name="Text 21"/>
          <p:cNvSpPr/>
          <p:nvPr/>
        </p:nvSpPr>
        <p:spPr>
          <a:xfrm>
            <a:off x="5956402" y="2423160"/>
            <a:ext cx="2011680" cy="548640"/>
          </a:xfrm>
          <a:prstGeom prst="rect">
            <a:avLst/>
          </a:prstGeom>
          <a:noFill/>
          <a:ln/>
        </p:spPr>
        <p:txBody>
          <a:bodyPr wrap="square" lIns="0" tIns="0" rIns="0" bIns="0" rtlCol="0" anchor="ctr"/>
          <a:lstStyle/>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Pursuit of low C-section</a:t>
            </a:r>
            <a:endParaRPr lang="en-US" sz="930" dirty="0"/>
          </a:p>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rates; no clear escalation</a:t>
            </a:r>
            <a:endParaRPr lang="en-US" sz="930" dirty="0"/>
          </a:p>
        </p:txBody>
      </p:sp>
      <p:sp>
        <p:nvSpPr>
          <p:cNvPr id="24" name="Shape 22"/>
          <p:cNvSpPr/>
          <p:nvPr/>
        </p:nvSpPr>
        <p:spPr>
          <a:xfrm>
            <a:off x="7739482" y="4114800"/>
            <a:ext cx="777240" cy="1417320"/>
          </a:xfrm>
          <a:prstGeom prst="line">
            <a:avLst/>
          </a:prstGeom>
          <a:noFill/>
          <a:ln w="25400">
            <a:solidFill>
              <a:srgbClr val="3E5C76"/>
            </a:solidFill>
            <a:prstDash val="solid"/>
          </a:ln>
        </p:spPr>
      </p:sp>
      <p:sp>
        <p:nvSpPr>
          <p:cNvPr id="25" name="Text 23"/>
          <p:cNvSpPr/>
          <p:nvPr/>
        </p:nvSpPr>
        <p:spPr>
          <a:xfrm>
            <a:off x="7510882" y="5660136"/>
            <a:ext cx="2011680" cy="292608"/>
          </a:xfrm>
          <a:prstGeom prst="rect">
            <a:avLst/>
          </a:prstGeom>
          <a:noFill/>
          <a:ln/>
        </p:spPr>
        <p:txBody>
          <a:bodyPr wrap="square" lIns="0" tIns="0" rIns="0" bIns="0" rtlCol="0" anchor="ctr"/>
          <a:lstStyle/>
          <a:p>
            <a:pPr marL="0" indent="0" algn="ctr">
              <a:buNone/>
            </a:pPr>
            <a:r>
              <a:rPr lang="en-US" sz="1250" b="1" dirty="0">
                <a:solidFill>
                  <a:srgbClr val="121C33"/>
                </a:solidFill>
                <a:latin typeface="Arial" pitchFamily="34" charset="0"/>
                <a:ea typeface="Arial" pitchFamily="34" charset="-122"/>
                <a:cs typeface="Arial" pitchFamily="34" charset="-120"/>
              </a:rPr>
              <a:t>Measurement</a:t>
            </a:r>
            <a:endParaRPr lang="en-US" sz="1250" dirty="0"/>
          </a:p>
        </p:txBody>
      </p:sp>
      <p:sp>
        <p:nvSpPr>
          <p:cNvPr id="26" name="Text 24"/>
          <p:cNvSpPr/>
          <p:nvPr/>
        </p:nvSpPr>
        <p:spPr>
          <a:xfrm>
            <a:off x="7510882" y="5952744"/>
            <a:ext cx="2011680" cy="548640"/>
          </a:xfrm>
          <a:prstGeom prst="rect">
            <a:avLst/>
          </a:prstGeom>
          <a:noFill/>
          <a:ln/>
        </p:spPr>
        <p:txBody>
          <a:bodyPr wrap="square" lIns="0" tIns="0" rIns="0" bIns="0" rtlCol="0" anchor="ctr"/>
          <a:lstStyle/>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Audits missed recurring</a:t>
            </a:r>
            <a:endParaRPr lang="en-US" sz="930" dirty="0"/>
          </a:p>
          <a:p>
            <a:pPr marL="0" indent="0" algn="ctr">
              <a:lnSpc>
                <a:spcPct val="105000"/>
              </a:lnSpc>
              <a:buNone/>
            </a:pPr>
            <a:r>
              <a:rPr lang="en-US" sz="930" dirty="0">
                <a:solidFill>
                  <a:srgbClr val="6B7280"/>
                </a:solidFill>
                <a:latin typeface="Arial" pitchFamily="34" charset="0"/>
                <a:ea typeface="Arial" pitchFamily="34" charset="-122"/>
                <a:cs typeface="Arial" pitchFamily="34" charset="-120"/>
              </a:rPr>
              <a:t>patterns of harm</a:t>
            </a:r>
            <a:endParaRPr lang="en-US" sz="930" dirty="0"/>
          </a:p>
        </p:txBody>
      </p:sp>
      <p:sp>
        <p:nvSpPr>
          <p:cNvPr id="27" name="Text 25"/>
          <p:cNvSpPr/>
          <p:nvPr/>
        </p:nvSpPr>
        <p:spPr>
          <a:xfrm>
            <a:off x="6278880" y="6428232"/>
            <a:ext cx="8229600" cy="274320"/>
          </a:xfrm>
          <a:prstGeom prst="rect">
            <a:avLst/>
          </a:prstGeom>
          <a:noFill/>
          <a:ln/>
        </p:spPr>
        <p:txBody>
          <a:bodyPr wrap="square" lIns="0" tIns="0" rIns="0" bIns="0" rtlCol="0" anchor="ctr"/>
          <a:lstStyle/>
          <a:p>
            <a:pPr marL="0" indent="0">
              <a:buNone/>
            </a:pPr>
            <a:r>
              <a:rPr lang="en-US" sz="1000" i="1" dirty="0">
                <a:solidFill>
                  <a:srgbClr val="6B7280"/>
                </a:solidFill>
                <a:latin typeface="Arial" pitchFamily="34" charset="0"/>
                <a:ea typeface="Arial" pitchFamily="34" charset="-122"/>
                <a:cs typeface="Arial" pitchFamily="34" charset="-120"/>
              </a:rPr>
              <a:t>Adapted from Ishikawa's Fishbone Diagram methodology, applied to findings in Ockenden (2022)</a:t>
            </a:r>
            <a:endParaRPr lang="en-US" sz="1000" dirty="0"/>
          </a:p>
        </p:txBody>
      </p:sp>
      <p:sp>
        <p:nvSpPr>
          <p:cNvPr id="28" name="Text 26"/>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9" name="Text 27"/>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F9AFF8F7-4D33-B53E-3777-F4F08B53BBA9}"/>
              </a:ext>
            </a:extLst>
          </p:cNvPr>
          <p:cNvPicPr>
            <a:picLocks noChangeAspect="1"/>
          </p:cNvPicPr>
          <p:nvPr/>
        </p:nvPicPr>
        <p:blipFill>
          <a:blip r:embed="rId3"/>
          <a:stretch>
            <a:fillRect/>
          </a:stretch>
        </p:blipFill>
        <p:spPr>
          <a:xfrm>
            <a:off x="0" y="2876702"/>
            <a:ext cx="12192000" cy="3981298"/>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THEORETICAL FRAMEWORK 2</a:t>
            </a:r>
            <a:endParaRPr lang="en-US" sz="1250" dirty="0"/>
          </a:p>
        </p:txBody>
      </p:sp>
      <p:sp>
        <p:nvSpPr>
          <p:cNvPr id="3" name="Text 1"/>
          <p:cNvSpPr/>
          <p:nvPr/>
        </p:nvSpPr>
        <p:spPr>
          <a:xfrm>
            <a:off x="507492" y="780288"/>
            <a:ext cx="7315200" cy="868680"/>
          </a:xfrm>
          <a:prstGeom prst="rect">
            <a:avLst/>
          </a:prstGeom>
          <a:noFill/>
          <a:ln/>
        </p:spPr>
        <p:txBody>
          <a:bodyPr wrap="square" lIns="0" tIns="0" rIns="0" bIns="0" rtlCol="0" anchor="t"/>
          <a:lstStyle/>
          <a:p>
            <a:pPr marL="0" indent="0">
              <a:buNone/>
            </a:pPr>
            <a:r>
              <a:rPr lang="en-US" sz="3000" b="1" u="sng" dirty="0">
                <a:solidFill>
                  <a:srgbClr val="121C33"/>
                </a:solidFill>
                <a:latin typeface="Arial" panose="020B0604020202020204" pitchFamily="34" charset="0"/>
                <a:ea typeface="Cambria" pitchFamily="34" charset="-122"/>
                <a:cs typeface="Arial" panose="020B0604020202020204" pitchFamily="34" charset="0"/>
              </a:rPr>
              <a:t>Reason's Swiss Cheese Model</a:t>
            </a:r>
            <a:endParaRPr lang="en-US" sz="3000" u="sng" dirty="0">
              <a:latin typeface="Arial" panose="020B0604020202020204" pitchFamily="34" charset="0"/>
              <a:cs typeface="Arial" panose="020B0604020202020204" pitchFamily="34" charset="0"/>
            </a:endParaRPr>
          </a:p>
        </p:txBody>
      </p:sp>
      <p:sp>
        <p:nvSpPr>
          <p:cNvPr id="4" name="Text 2"/>
          <p:cNvSpPr/>
          <p:nvPr/>
        </p:nvSpPr>
        <p:spPr>
          <a:xfrm>
            <a:off x="548640" y="1600200"/>
            <a:ext cx="5394960" cy="4764024"/>
          </a:xfrm>
          <a:prstGeom prst="rect">
            <a:avLst/>
          </a:prstGeom>
          <a:noFill/>
          <a:ln/>
        </p:spPr>
        <p:txBody>
          <a:bodyPr wrap="square" lIns="0" tIns="0" rIns="0" bIns="0" rtlCol="0" anchor="ctr"/>
          <a:lstStyle/>
          <a:p>
            <a:pPr marL="285750" indent="-285750">
              <a:buFont typeface="Wingdings" panose="05000000000000000000" pitchFamily="2" charset="2"/>
              <a:buChar char="v"/>
            </a:pPr>
            <a:r>
              <a:rPr lang="en-IN" sz="1500" dirty="0">
                <a:latin typeface="Arial" panose="020B0604020202020204" pitchFamily="34" charset="0"/>
                <a:cs typeface="Arial" panose="020B0604020202020204" pitchFamily="34" charset="0"/>
              </a:rPr>
              <a:t>But James Reason‘s (2000) systems-based model of accident causation asserts that harm seldom results from a sole mistake. Instead, each layer of a healthcare system such as staffing, training, governance and culture contains weaknesses or "holes“, and its holes only ‘line up’ momentarily with other‘s to provide a free passage for a hazard.</a:t>
            </a:r>
          </a:p>
          <a:p>
            <a:endParaRPr lang="en-IN" sz="15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IN" sz="1500" dirty="0">
                <a:latin typeface="Arial" panose="020B0604020202020204" pitchFamily="34" charset="0"/>
                <a:cs typeface="Arial" panose="020B0604020202020204" pitchFamily="34" charset="0"/>
              </a:rPr>
              <a:t>This model diverts the focus of inquiry from individual blame to strengthening the system's safety barriers as a whole a systems based approach to quality assurance.</a:t>
            </a:r>
          </a:p>
          <a:p>
            <a:endParaRPr lang="en-IN" sz="15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IN" sz="1500" dirty="0">
                <a:latin typeface="Arial" panose="020B0604020202020204" pitchFamily="34" charset="0"/>
                <a:cs typeface="Arial" panose="020B0604020202020204" pitchFamily="34" charset="0"/>
              </a:rPr>
              <a:t>The model doesn‘t give enough weight to wider political and organisational contexts and is limited because it offers too much emphasis on system failure, This means the model places greater emphasis on system failures than on wider political or organisational influences.</a:t>
            </a:r>
          </a:p>
        </p:txBody>
      </p:sp>
      <p:sp>
        <p:nvSpPr>
          <p:cNvPr id="6" name="Shape 4"/>
          <p:cNvSpPr/>
          <p:nvPr/>
        </p:nvSpPr>
        <p:spPr>
          <a:xfrm>
            <a:off x="6400800" y="1783080"/>
            <a:ext cx="777240" cy="3291840"/>
          </a:xfrm>
          <a:prstGeom prst="roundRect">
            <a:avLst>
              <a:gd name="adj" fmla="val 7059"/>
            </a:avLst>
          </a:prstGeom>
          <a:solidFill>
            <a:srgbClr val="3E5C76"/>
          </a:solidFill>
          <a:ln/>
        </p:spPr>
      </p:sp>
      <p:sp>
        <p:nvSpPr>
          <p:cNvPr id="7" name="Shape 5"/>
          <p:cNvSpPr/>
          <p:nvPr/>
        </p:nvSpPr>
        <p:spPr>
          <a:xfrm>
            <a:off x="6633972" y="2770632"/>
            <a:ext cx="310896" cy="435254"/>
          </a:xfrm>
          <a:prstGeom prst="ellipse">
            <a:avLst/>
          </a:prstGeom>
          <a:solidFill>
            <a:srgbClr val="FFFFFF"/>
          </a:solidFill>
          <a:ln/>
        </p:spPr>
      </p:sp>
      <p:sp>
        <p:nvSpPr>
          <p:cNvPr id="8" name="Text 6"/>
          <p:cNvSpPr/>
          <p:nvPr/>
        </p:nvSpPr>
        <p:spPr>
          <a:xfrm>
            <a:off x="6263640" y="5166360"/>
            <a:ext cx="1051560" cy="457200"/>
          </a:xfrm>
          <a:prstGeom prst="rect">
            <a:avLst/>
          </a:prstGeom>
          <a:noFill/>
          <a:ln/>
        </p:spPr>
        <p:txBody>
          <a:bodyPr wrap="square" lIns="0" tIns="0" rIns="0" bIns="0" rtlCol="0" anchor="ctr"/>
          <a:lstStyle/>
          <a:p>
            <a:pPr marL="0" indent="0" algn="ctr">
              <a:buNone/>
            </a:pPr>
            <a:r>
              <a:rPr lang="en-US" sz="1000" b="1" dirty="0">
                <a:solidFill>
                  <a:srgbClr val="121C33"/>
                </a:solidFill>
                <a:latin typeface="Arial" pitchFamily="34" charset="0"/>
                <a:ea typeface="Arial" pitchFamily="34" charset="-122"/>
                <a:cs typeface="Arial" pitchFamily="34" charset="-120"/>
              </a:rPr>
              <a:t>Staffing</a:t>
            </a:r>
            <a:endParaRPr lang="en-US" sz="1000" dirty="0"/>
          </a:p>
        </p:txBody>
      </p:sp>
      <p:sp>
        <p:nvSpPr>
          <p:cNvPr id="9" name="Shape 7"/>
          <p:cNvSpPr/>
          <p:nvPr/>
        </p:nvSpPr>
        <p:spPr>
          <a:xfrm>
            <a:off x="7434072" y="1783080"/>
            <a:ext cx="777240" cy="3291840"/>
          </a:xfrm>
          <a:prstGeom prst="roundRect">
            <a:avLst>
              <a:gd name="adj" fmla="val 7059"/>
            </a:avLst>
          </a:prstGeom>
          <a:solidFill>
            <a:srgbClr val="1B2A4A"/>
          </a:solidFill>
          <a:ln/>
        </p:spPr>
      </p:sp>
      <p:sp>
        <p:nvSpPr>
          <p:cNvPr id="10" name="Shape 8"/>
          <p:cNvSpPr/>
          <p:nvPr/>
        </p:nvSpPr>
        <p:spPr>
          <a:xfrm>
            <a:off x="7667244" y="2276856"/>
            <a:ext cx="310896" cy="435254"/>
          </a:xfrm>
          <a:prstGeom prst="ellipse">
            <a:avLst/>
          </a:prstGeom>
          <a:solidFill>
            <a:srgbClr val="FFFFFF"/>
          </a:solidFill>
          <a:ln/>
        </p:spPr>
      </p:sp>
      <p:sp>
        <p:nvSpPr>
          <p:cNvPr id="11" name="Text 9"/>
          <p:cNvSpPr/>
          <p:nvPr/>
        </p:nvSpPr>
        <p:spPr>
          <a:xfrm>
            <a:off x="7296912" y="5166360"/>
            <a:ext cx="1051560" cy="457200"/>
          </a:xfrm>
          <a:prstGeom prst="rect">
            <a:avLst/>
          </a:prstGeom>
          <a:noFill/>
          <a:ln/>
        </p:spPr>
        <p:txBody>
          <a:bodyPr wrap="square" lIns="0" tIns="0" rIns="0" bIns="0" rtlCol="0" anchor="ctr"/>
          <a:lstStyle/>
          <a:p>
            <a:pPr marL="0" indent="0" algn="ctr">
              <a:buNone/>
            </a:pPr>
            <a:r>
              <a:rPr lang="en-US" sz="1000" b="1" dirty="0">
                <a:solidFill>
                  <a:srgbClr val="121C33"/>
                </a:solidFill>
                <a:latin typeface="Arial" pitchFamily="34" charset="0"/>
                <a:ea typeface="Arial" pitchFamily="34" charset="-122"/>
                <a:cs typeface="Arial" pitchFamily="34" charset="-120"/>
              </a:rPr>
              <a:t>Training</a:t>
            </a:r>
            <a:endParaRPr lang="en-US" sz="1000" dirty="0"/>
          </a:p>
        </p:txBody>
      </p:sp>
      <p:sp>
        <p:nvSpPr>
          <p:cNvPr id="12" name="Shape 10"/>
          <p:cNvSpPr/>
          <p:nvPr/>
        </p:nvSpPr>
        <p:spPr>
          <a:xfrm>
            <a:off x="8467344" y="1783080"/>
            <a:ext cx="777240" cy="3291840"/>
          </a:xfrm>
          <a:prstGeom prst="roundRect">
            <a:avLst>
              <a:gd name="adj" fmla="val 7059"/>
            </a:avLst>
          </a:prstGeom>
          <a:solidFill>
            <a:srgbClr val="3E5C76"/>
          </a:solidFill>
          <a:ln/>
        </p:spPr>
      </p:sp>
      <p:sp>
        <p:nvSpPr>
          <p:cNvPr id="13" name="Shape 11"/>
          <p:cNvSpPr/>
          <p:nvPr/>
        </p:nvSpPr>
        <p:spPr>
          <a:xfrm>
            <a:off x="8700516" y="3264408"/>
            <a:ext cx="310896" cy="435254"/>
          </a:xfrm>
          <a:prstGeom prst="ellipse">
            <a:avLst/>
          </a:prstGeom>
          <a:solidFill>
            <a:srgbClr val="FFFFFF"/>
          </a:solidFill>
          <a:ln/>
        </p:spPr>
      </p:sp>
      <p:sp>
        <p:nvSpPr>
          <p:cNvPr id="14" name="Text 12"/>
          <p:cNvSpPr/>
          <p:nvPr/>
        </p:nvSpPr>
        <p:spPr>
          <a:xfrm>
            <a:off x="8330184" y="5166360"/>
            <a:ext cx="1051560" cy="457200"/>
          </a:xfrm>
          <a:prstGeom prst="rect">
            <a:avLst/>
          </a:prstGeom>
          <a:noFill/>
          <a:ln/>
        </p:spPr>
        <p:txBody>
          <a:bodyPr wrap="square" lIns="0" tIns="0" rIns="0" bIns="0" rtlCol="0" anchor="ctr"/>
          <a:lstStyle/>
          <a:p>
            <a:pPr marL="0" indent="0" algn="ctr">
              <a:buNone/>
            </a:pPr>
            <a:r>
              <a:rPr lang="en-US" sz="1000" b="1" dirty="0">
                <a:solidFill>
                  <a:srgbClr val="121C33"/>
                </a:solidFill>
                <a:latin typeface="Arial" pitchFamily="34" charset="0"/>
                <a:ea typeface="Arial" pitchFamily="34" charset="-122"/>
                <a:cs typeface="Arial" pitchFamily="34" charset="-120"/>
              </a:rPr>
              <a:t>Governance</a:t>
            </a:r>
            <a:endParaRPr lang="en-US" sz="1000" dirty="0"/>
          </a:p>
        </p:txBody>
      </p:sp>
      <p:sp>
        <p:nvSpPr>
          <p:cNvPr id="15" name="Shape 13"/>
          <p:cNvSpPr/>
          <p:nvPr/>
        </p:nvSpPr>
        <p:spPr>
          <a:xfrm>
            <a:off x="9500616" y="1783080"/>
            <a:ext cx="777240" cy="3291840"/>
          </a:xfrm>
          <a:prstGeom prst="roundRect">
            <a:avLst>
              <a:gd name="adj" fmla="val 7059"/>
            </a:avLst>
          </a:prstGeom>
          <a:solidFill>
            <a:srgbClr val="1B2A4A"/>
          </a:solidFill>
          <a:ln/>
        </p:spPr>
      </p:sp>
      <p:sp>
        <p:nvSpPr>
          <p:cNvPr id="16" name="Shape 14"/>
          <p:cNvSpPr/>
          <p:nvPr/>
        </p:nvSpPr>
        <p:spPr>
          <a:xfrm>
            <a:off x="9733788" y="2441448"/>
            <a:ext cx="310896" cy="435254"/>
          </a:xfrm>
          <a:prstGeom prst="ellipse">
            <a:avLst/>
          </a:prstGeom>
          <a:solidFill>
            <a:srgbClr val="FFFFFF"/>
          </a:solidFill>
          <a:ln/>
        </p:spPr>
      </p:sp>
      <p:sp>
        <p:nvSpPr>
          <p:cNvPr id="17" name="Text 15"/>
          <p:cNvSpPr/>
          <p:nvPr/>
        </p:nvSpPr>
        <p:spPr>
          <a:xfrm>
            <a:off x="9363456" y="5166360"/>
            <a:ext cx="1051560" cy="457200"/>
          </a:xfrm>
          <a:prstGeom prst="rect">
            <a:avLst/>
          </a:prstGeom>
          <a:noFill/>
          <a:ln/>
        </p:spPr>
        <p:txBody>
          <a:bodyPr wrap="square" lIns="0" tIns="0" rIns="0" bIns="0" rtlCol="0" anchor="ctr"/>
          <a:lstStyle/>
          <a:p>
            <a:pPr marL="0" indent="0" algn="ctr">
              <a:buNone/>
            </a:pPr>
            <a:r>
              <a:rPr lang="en-US" sz="1000" b="1" dirty="0">
                <a:solidFill>
                  <a:srgbClr val="121C33"/>
                </a:solidFill>
                <a:latin typeface="Arial" pitchFamily="34" charset="0"/>
                <a:ea typeface="Arial" pitchFamily="34" charset="-122"/>
                <a:cs typeface="Arial" pitchFamily="34" charset="-120"/>
              </a:rPr>
              <a:t>Culture</a:t>
            </a:r>
            <a:endParaRPr lang="en-US" sz="1000" dirty="0"/>
          </a:p>
        </p:txBody>
      </p:sp>
      <p:sp>
        <p:nvSpPr>
          <p:cNvPr id="18" name="Shape 16"/>
          <p:cNvSpPr/>
          <p:nvPr/>
        </p:nvSpPr>
        <p:spPr>
          <a:xfrm>
            <a:off x="6080760" y="3165653"/>
            <a:ext cx="4334256" cy="137160"/>
          </a:xfrm>
          <a:prstGeom prst="line">
            <a:avLst/>
          </a:prstGeom>
          <a:noFill/>
          <a:ln w="31750">
            <a:solidFill>
              <a:srgbClr val="8C3B4D"/>
            </a:solidFill>
            <a:prstDash val="dash"/>
          </a:ln>
        </p:spPr>
      </p:sp>
      <p:sp>
        <p:nvSpPr>
          <p:cNvPr id="19" name="Text 17"/>
          <p:cNvSpPr/>
          <p:nvPr/>
        </p:nvSpPr>
        <p:spPr>
          <a:xfrm>
            <a:off x="7702296" y="1249680"/>
            <a:ext cx="2743200" cy="274320"/>
          </a:xfrm>
          <a:prstGeom prst="rect">
            <a:avLst/>
          </a:prstGeom>
          <a:noFill/>
          <a:ln/>
        </p:spPr>
        <p:txBody>
          <a:bodyPr wrap="square" lIns="0" tIns="0" rIns="0" bIns="0" rtlCol="0" anchor="ctr"/>
          <a:lstStyle/>
          <a:p>
            <a:pPr marL="0" indent="0">
              <a:buNone/>
            </a:pPr>
            <a:r>
              <a:rPr lang="en-US" sz="1000" i="1" dirty="0">
                <a:solidFill>
                  <a:srgbClr val="8C3B4D"/>
                </a:solidFill>
                <a:latin typeface="Arial" pitchFamily="34" charset="0"/>
                <a:ea typeface="Arial" pitchFamily="34" charset="-122"/>
                <a:cs typeface="Arial" pitchFamily="34" charset="-120"/>
              </a:rPr>
              <a:t>Hazard trajectory</a:t>
            </a:r>
            <a:endParaRPr lang="en-US" sz="1000" dirty="0"/>
          </a:p>
        </p:txBody>
      </p:sp>
      <p:sp>
        <p:nvSpPr>
          <p:cNvPr id="20" name="Text 18"/>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1" name="Text 1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707750C-9FAB-3422-7604-AF591C0C9421}"/>
              </a:ext>
            </a:extLst>
          </p:cNvPr>
          <p:cNvPicPr>
            <a:picLocks noChangeAspect="1"/>
          </p:cNvPicPr>
          <p:nvPr/>
        </p:nvPicPr>
        <p:blipFill>
          <a:blip r:embed="rId3"/>
          <a:stretch>
            <a:fillRect/>
          </a:stretch>
        </p:blipFill>
        <p:spPr>
          <a:xfrm rot="10800000" flipH="1">
            <a:off x="0" y="-2286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THEORETICAL FRAMEWORK 2 — APPLIED</a:t>
            </a:r>
            <a:endParaRPr lang="en-US" sz="1250" dirty="0"/>
          </a:p>
        </p:txBody>
      </p:sp>
      <p:sp>
        <p:nvSpPr>
          <p:cNvPr id="3" name="Text 1"/>
          <p:cNvSpPr/>
          <p:nvPr/>
        </p:nvSpPr>
        <p:spPr>
          <a:xfrm>
            <a:off x="548640" y="821863"/>
            <a:ext cx="9692640" cy="868680"/>
          </a:xfrm>
          <a:prstGeom prst="rect">
            <a:avLst/>
          </a:prstGeom>
          <a:noFill/>
          <a:ln/>
        </p:spPr>
        <p:txBody>
          <a:bodyPr wrap="square" lIns="0" tIns="0" rIns="0" bIns="0" rtlCol="0" anchor="t"/>
          <a:lstStyle/>
          <a:p>
            <a:pPr marL="0" indent="0">
              <a:buNone/>
            </a:pPr>
            <a:r>
              <a:rPr lang="en-US" sz="3000" b="1" u="sng" dirty="0">
                <a:solidFill>
                  <a:srgbClr val="121C33"/>
                </a:solidFill>
                <a:latin typeface="Arial" panose="020B0604020202020204" pitchFamily="34" charset="0"/>
                <a:ea typeface="Cambria" pitchFamily="34" charset="-122"/>
                <a:cs typeface="Arial" panose="020B0604020202020204" pitchFamily="34" charset="0"/>
              </a:rPr>
              <a:t>Where the layers of defence failed at SaTH</a:t>
            </a:r>
            <a:endParaRPr lang="en-US" sz="3000" u="sng" dirty="0">
              <a:latin typeface="Arial" panose="020B0604020202020204" pitchFamily="34" charset="0"/>
              <a:cs typeface="Arial" panose="020B0604020202020204" pitchFamily="34" charset="0"/>
            </a:endParaRPr>
          </a:p>
        </p:txBody>
      </p:sp>
      <p:sp>
        <p:nvSpPr>
          <p:cNvPr id="4" name="Shape 2"/>
          <p:cNvSpPr/>
          <p:nvPr/>
        </p:nvSpPr>
        <p:spPr>
          <a:xfrm>
            <a:off x="548640" y="1828800"/>
            <a:ext cx="2606040" cy="3200400"/>
          </a:xfrm>
          <a:prstGeom prst="roundRect">
            <a:avLst>
              <a:gd name="adj" fmla="val 3158"/>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5" name="Shape 3"/>
          <p:cNvSpPr/>
          <p:nvPr/>
        </p:nvSpPr>
        <p:spPr>
          <a:xfrm>
            <a:off x="768096" y="2048256"/>
            <a:ext cx="530352" cy="530352"/>
          </a:xfrm>
          <a:prstGeom prst="ellipse">
            <a:avLst/>
          </a:prstGeom>
          <a:solidFill>
            <a:srgbClr val="EEF1F6"/>
          </a:solidFill>
          <a:ln/>
        </p:spPr>
      </p:sp>
      <p:pic>
        <p:nvPicPr>
          <p:cNvPr id="6" name="Image 0" descr="preencoded.png"/>
          <p:cNvPicPr>
            <a:picLocks noChangeAspect="1"/>
          </p:cNvPicPr>
          <p:nvPr/>
        </p:nvPicPr>
        <p:blipFill>
          <a:blip r:embed="rId4"/>
          <a:stretch>
            <a:fillRect/>
          </a:stretch>
        </p:blipFill>
        <p:spPr>
          <a:xfrm>
            <a:off x="884773" y="2164933"/>
            <a:ext cx="296997" cy="296997"/>
          </a:xfrm>
          <a:prstGeom prst="rect">
            <a:avLst/>
          </a:prstGeom>
        </p:spPr>
      </p:pic>
      <p:sp>
        <p:nvSpPr>
          <p:cNvPr id="7" name="Text 4"/>
          <p:cNvSpPr/>
          <p:nvPr/>
        </p:nvSpPr>
        <p:spPr>
          <a:xfrm>
            <a:off x="768096" y="2724912"/>
            <a:ext cx="2167128" cy="457200"/>
          </a:xfrm>
          <a:prstGeom prst="rect">
            <a:avLst/>
          </a:prstGeom>
          <a:noFill/>
          <a:ln/>
        </p:spPr>
        <p:txBody>
          <a:bodyPr wrap="square" lIns="0" tIns="0" rIns="0" bIns="0" rtlCol="0" anchor="ctr"/>
          <a:lstStyle/>
          <a:p>
            <a:pPr marL="0" indent="0">
              <a:buNone/>
            </a:pPr>
            <a:r>
              <a:rPr lang="en-US" sz="1300" b="1" dirty="0">
                <a:solidFill>
                  <a:srgbClr val="121C33"/>
                </a:solidFill>
                <a:latin typeface="Arial" pitchFamily="34" charset="0"/>
                <a:ea typeface="Arial" pitchFamily="34" charset="-122"/>
                <a:cs typeface="Arial" pitchFamily="34" charset="-120"/>
              </a:rPr>
              <a:t>Staffing layer</a:t>
            </a:r>
            <a:endParaRPr lang="en-US" sz="1300" dirty="0"/>
          </a:p>
        </p:txBody>
      </p:sp>
      <p:sp>
        <p:nvSpPr>
          <p:cNvPr id="8" name="Text 5"/>
          <p:cNvSpPr/>
          <p:nvPr/>
        </p:nvSpPr>
        <p:spPr>
          <a:xfrm>
            <a:off x="768096" y="3200400"/>
            <a:ext cx="2167128" cy="1645920"/>
          </a:xfrm>
          <a:prstGeom prst="rect">
            <a:avLst/>
          </a:prstGeom>
          <a:noFill/>
          <a:ln/>
        </p:spPr>
        <p:txBody>
          <a:bodyPr wrap="square" lIns="0" tIns="0" rIns="0" bIns="0" rtlCol="0" anchor="ctr"/>
          <a:lstStyle/>
          <a:p>
            <a:pPr>
              <a:lnSpc>
                <a:spcPct val="122000"/>
              </a:lnSpc>
            </a:pPr>
            <a:r>
              <a:rPr lang="en-IN" sz="1300" dirty="0">
                <a:latin typeface="Arial" panose="020B0604020202020204" pitchFamily="34" charset="0"/>
                <a:cs typeface="Arial" panose="020B0604020202020204" pitchFamily="34" charset="0"/>
              </a:rPr>
              <a:t>Ongoing midwifery and obstetric staffing shortages meant that maternity units lacked sufficient oversight of high-risk labours (Ockenden, 2022).</a:t>
            </a:r>
            <a:endParaRPr lang="en-US" sz="1300" dirty="0">
              <a:latin typeface="Arial" panose="020B0604020202020204" pitchFamily="34" charset="0"/>
              <a:cs typeface="Arial" panose="020B0604020202020204" pitchFamily="34" charset="0"/>
            </a:endParaRPr>
          </a:p>
        </p:txBody>
      </p:sp>
      <p:sp>
        <p:nvSpPr>
          <p:cNvPr id="9" name="Shape 6"/>
          <p:cNvSpPr/>
          <p:nvPr/>
        </p:nvSpPr>
        <p:spPr>
          <a:xfrm>
            <a:off x="3410712" y="1828800"/>
            <a:ext cx="2606040" cy="3200400"/>
          </a:xfrm>
          <a:prstGeom prst="roundRect">
            <a:avLst>
              <a:gd name="adj" fmla="val 3158"/>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0" name="Shape 7"/>
          <p:cNvSpPr/>
          <p:nvPr/>
        </p:nvSpPr>
        <p:spPr>
          <a:xfrm>
            <a:off x="3630168" y="2048256"/>
            <a:ext cx="530352" cy="530352"/>
          </a:xfrm>
          <a:prstGeom prst="ellipse">
            <a:avLst/>
          </a:prstGeom>
          <a:solidFill>
            <a:srgbClr val="EEF1F6"/>
          </a:solidFill>
          <a:ln/>
        </p:spPr>
      </p:sp>
      <p:pic>
        <p:nvPicPr>
          <p:cNvPr id="11" name="Image 1" descr="preencoded.png"/>
          <p:cNvPicPr>
            <a:picLocks noChangeAspect="1"/>
          </p:cNvPicPr>
          <p:nvPr/>
        </p:nvPicPr>
        <p:blipFill>
          <a:blip r:embed="rId5"/>
          <a:stretch>
            <a:fillRect/>
          </a:stretch>
        </p:blipFill>
        <p:spPr>
          <a:xfrm>
            <a:off x="3746845" y="2164933"/>
            <a:ext cx="296997" cy="296997"/>
          </a:xfrm>
          <a:prstGeom prst="rect">
            <a:avLst/>
          </a:prstGeom>
        </p:spPr>
      </p:pic>
      <p:sp>
        <p:nvSpPr>
          <p:cNvPr id="12" name="Text 8"/>
          <p:cNvSpPr/>
          <p:nvPr/>
        </p:nvSpPr>
        <p:spPr>
          <a:xfrm>
            <a:off x="3630168" y="2724912"/>
            <a:ext cx="2167128" cy="457200"/>
          </a:xfrm>
          <a:prstGeom prst="rect">
            <a:avLst/>
          </a:prstGeom>
          <a:noFill/>
          <a:ln/>
        </p:spPr>
        <p:txBody>
          <a:bodyPr wrap="square" lIns="0" tIns="0" rIns="0" bIns="0" rtlCol="0" anchor="ctr"/>
          <a:lstStyle/>
          <a:p>
            <a:pPr marL="0" indent="0">
              <a:buNone/>
            </a:pPr>
            <a:r>
              <a:rPr lang="en-US" sz="1300" b="1" dirty="0">
                <a:solidFill>
                  <a:srgbClr val="121C33"/>
                </a:solidFill>
                <a:latin typeface="Arial" pitchFamily="34" charset="0"/>
                <a:ea typeface="Arial" pitchFamily="34" charset="-122"/>
                <a:cs typeface="Arial" pitchFamily="34" charset="-120"/>
              </a:rPr>
              <a:t>Training layer</a:t>
            </a:r>
            <a:endParaRPr lang="en-US" sz="1300" dirty="0"/>
          </a:p>
        </p:txBody>
      </p:sp>
      <p:sp>
        <p:nvSpPr>
          <p:cNvPr id="13" name="Text 9"/>
          <p:cNvSpPr/>
          <p:nvPr/>
        </p:nvSpPr>
        <p:spPr>
          <a:xfrm>
            <a:off x="3630168" y="3200400"/>
            <a:ext cx="2167128" cy="1645920"/>
          </a:xfrm>
          <a:prstGeom prst="rect">
            <a:avLst/>
          </a:prstGeom>
          <a:noFill/>
          <a:ln/>
        </p:spPr>
        <p:txBody>
          <a:bodyPr wrap="square" lIns="0" tIns="0" rIns="0" bIns="0" rtlCol="0" anchor="ctr"/>
          <a:lstStyle/>
          <a:p>
            <a:pPr>
              <a:lnSpc>
                <a:spcPct val="122000"/>
              </a:lnSpc>
            </a:pPr>
            <a:r>
              <a:rPr lang="en-IN" sz="1300" dirty="0">
                <a:latin typeface="Arial" panose="020B0604020202020204" pitchFamily="34" charset="0"/>
                <a:cs typeface="Arial" panose="020B0604020202020204" pitchFamily="34" charset="0"/>
              </a:rPr>
              <a:t>Mandatory multidisciplinary training shortfalls impacted staff capacity to identify and effectively respond to </a:t>
            </a:r>
            <a:r>
              <a:rPr lang="en-IN" sz="1300" dirty="0" err="1">
                <a:latin typeface="Arial" panose="020B0604020202020204" pitchFamily="34" charset="0"/>
                <a:cs typeface="Arial" panose="020B0604020202020204" pitchFamily="34" charset="0"/>
              </a:rPr>
              <a:t>fetal</a:t>
            </a:r>
            <a:r>
              <a:rPr lang="en-IN" sz="1300" dirty="0">
                <a:latin typeface="Arial" panose="020B0604020202020204" pitchFamily="34" charset="0"/>
                <a:cs typeface="Arial" panose="020B0604020202020204" pitchFamily="34" charset="0"/>
              </a:rPr>
              <a:t> deterioration.</a:t>
            </a:r>
            <a:endParaRPr lang="en-US" sz="1300" dirty="0">
              <a:latin typeface="Arial" panose="020B0604020202020204" pitchFamily="34" charset="0"/>
              <a:cs typeface="Arial" panose="020B0604020202020204" pitchFamily="34" charset="0"/>
            </a:endParaRPr>
          </a:p>
        </p:txBody>
      </p:sp>
      <p:sp>
        <p:nvSpPr>
          <p:cNvPr id="14" name="Shape 10"/>
          <p:cNvSpPr/>
          <p:nvPr/>
        </p:nvSpPr>
        <p:spPr>
          <a:xfrm>
            <a:off x="6272784" y="1828800"/>
            <a:ext cx="2606040" cy="3200400"/>
          </a:xfrm>
          <a:prstGeom prst="roundRect">
            <a:avLst>
              <a:gd name="adj" fmla="val 3158"/>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5" name="Shape 11"/>
          <p:cNvSpPr/>
          <p:nvPr/>
        </p:nvSpPr>
        <p:spPr>
          <a:xfrm>
            <a:off x="6492240" y="2048256"/>
            <a:ext cx="530352" cy="530352"/>
          </a:xfrm>
          <a:prstGeom prst="ellipse">
            <a:avLst/>
          </a:prstGeom>
          <a:solidFill>
            <a:srgbClr val="EEF1F6"/>
          </a:solidFill>
          <a:ln/>
        </p:spPr>
      </p:sp>
      <p:pic>
        <p:nvPicPr>
          <p:cNvPr id="16" name="Image 2" descr="preencoded.png"/>
          <p:cNvPicPr>
            <a:picLocks noChangeAspect="1"/>
          </p:cNvPicPr>
          <p:nvPr/>
        </p:nvPicPr>
        <p:blipFill>
          <a:blip r:embed="rId6"/>
          <a:stretch>
            <a:fillRect/>
          </a:stretch>
        </p:blipFill>
        <p:spPr>
          <a:xfrm>
            <a:off x="6608917" y="2164933"/>
            <a:ext cx="296997" cy="296997"/>
          </a:xfrm>
          <a:prstGeom prst="rect">
            <a:avLst/>
          </a:prstGeom>
        </p:spPr>
      </p:pic>
      <p:sp>
        <p:nvSpPr>
          <p:cNvPr id="17" name="Text 12"/>
          <p:cNvSpPr/>
          <p:nvPr/>
        </p:nvSpPr>
        <p:spPr>
          <a:xfrm>
            <a:off x="6492240" y="2724912"/>
            <a:ext cx="2167128" cy="457200"/>
          </a:xfrm>
          <a:prstGeom prst="rect">
            <a:avLst/>
          </a:prstGeom>
          <a:noFill/>
          <a:ln/>
        </p:spPr>
        <p:txBody>
          <a:bodyPr wrap="square" lIns="0" tIns="0" rIns="0" bIns="0" rtlCol="0" anchor="ctr"/>
          <a:lstStyle/>
          <a:p>
            <a:pPr marL="0" indent="0">
              <a:buNone/>
            </a:pPr>
            <a:r>
              <a:rPr lang="en-US" sz="1300" b="1" dirty="0">
                <a:solidFill>
                  <a:srgbClr val="121C33"/>
                </a:solidFill>
                <a:latin typeface="Arial" pitchFamily="34" charset="0"/>
                <a:ea typeface="Arial" pitchFamily="34" charset="-122"/>
                <a:cs typeface="Arial" pitchFamily="34" charset="-120"/>
              </a:rPr>
              <a:t>Governance layer</a:t>
            </a:r>
            <a:endParaRPr lang="en-US" sz="1300" dirty="0"/>
          </a:p>
        </p:txBody>
      </p:sp>
      <p:sp>
        <p:nvSpPr>
          <p:cNvPr id="18" name="Text 13"/>
          <p:cNvSpPr/>
          <p:nvPr/>
        </p:nvSpPr>
        <p:spPr>
          <a:xfrm>
            <a:off x="6492240" y="3200400"/>
            <a:ext cx="2167128" cy="1645920"/>
          </a:xfrm>
          <a:prstGeom prst="rect">
            <a:avLst/>
          </a:prstGeom>
          <a:noFill/>
          <a:ln/>
        </p:spPr>
        <p:txBody>
          <a:bodyPr wrap="square" lIns="0" tIns="0" rIns="0" bIns="0" rtlCol="0" anchor="ctr"/>
          <a:lstStyle/>
          <a:p>
            <a:pPr>
              <a:lnSpc>
                <a:spcPct val="122000"/>
              </a:lnSpc>
            </a:pPr>
            <a:r>
              <a:rPr lang="en-IN" sz="1200" dirty="0">
                <a:latin typeface="Arial" panose="020B0604020202020204" pitchFamily="34" charset="0"/>
                <a:cs typeface="Arial" panose="020B0604020202020204" pitchFamily="34" charset="0"/>
              </a:rPr>
              <a:t>Serious incidents were not investigated properly so that ongoing repeat failures were not identified for 20 years</a:t>
            </a:r>
            <a:r>
              <a:rPr lang="en-IN" dirty="0"/>
              <a:t>.</a:t>
            </a:r>
            <a:endParaRPr lang="en-US" sz="1050" dirty="0"/>
          </a:p>
        </p:txBody>
      </p:sp>
      <p:sp>
        <p:nvSpPr>
          <p:cNvPr id="19" name="Shape 14"/>
          <p:cNvSpPr/>
          <p:nvPr/>
        </p:nvSpPr>
        <p:spPr>
          <a:xfrm>
            <a:off x="9134856" y="1828800"/>
            <a:ext cx="2606040" cy="3200400"/>
          </a:xfrm>
          <a:prstGeom prst="roundRect">
            <a:avLst>
              <a:gd name="adj" fmla="val 3158"/>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20" name="Shape 15"/>
          <p:cNvSpPr/>
          <p:nvPr/>
        </p:nvSpPr>
        <p:spPr>
          <a:xfrm>
            <a:off x="9354312" y="2048256"/>
            <a:ext cx="530352" cy="530352"/>
          </a:xfrm>
          <a:prstGeom prst="ellipse">
            <a:avLst/>
          </a:prstGeom>
          <a:solidFill>
            <a:srgbClr val="EEF1F6"/>
          </a:solidFill>
          <a:ln/>
        </p:spPr>
      </p:sp>
      <p:pic>
        <p:nvPicPr>
          <p:cNvPr id="21" name="Image 3" descr="preencoded.png"/>
          <p:cNvPicPr>
            <a:picLocks noChangeAspect="1"/>
          </p:cNvPicPr>
          <p:nvPr/>
        </p:nvPicPr>
        <p:blipFill>
          <a:blip r:embed="rId7"/>
          <a:stretch>
            <a:fillRect/>
          </a:stretch>
        </p:blipFill>
        <p:spPr>
          <a:xfrm>
            <a:off x="9470989" y="2164933"/>
            <a:ext cx="296997" cy="296997"/>
          </a:xfrm>
          <a:prstGeom prst="rect">
            <a:avLst/>
          </a:prstGeom>
        </p:spPr>
      </p:pic>
      <p:sp>
        <p:nvSpPr>
          <p:cNvPr id="22" name="Text 16"/>
          <p:cNvSpPr/>
          <p:nvPr/>
        </p:nvSpPr>
        <p:spPr>
          <a:xfrm>
            <a:off x="9354312" y="2724912"/>
            <a:ext cx="2167128" cy="457200"/>
          </a:xfrm>
          <a:prstGeom prst="rect">
            <a:avLst/>
          </a:prstGeom>
          <a:noFill/>
          <a:ln/>
        </p:spPr>
        <p:txBody>
          <a:bodyPr wrap="square" lIns="0" tIns="0" rIns="0" bIns="0" rtlCol="0" anchor="ctr"/>
          <a:lstStyle/>
          <a:p>
            <a:pPr marL="0" indent="0">
              <a:buNone/>
            </a:pPr>
            <a:r>
              <a:rPr lang="en-US" sz="1300" b="1" dirty="0">
                <a:solidFill>
                  <a:srgbClr val="121C33"/>
                </a:solidFill>
                <a:latin typeface="Arial" pitchFamily="34" charset="0"/>
                <a:ea typeface="Arial" pitchFamily="34" charset="-122"/>
                <a:cs typeface="Arial" pitchFamily="34" charset="-120"/>
              </a:rPr>
              <a:t>Culture layer</a:t>
            </a:r>
            <a:endParaRPr lang="en-US" sz="1300" dirty="0"/>
          </a:p>
        </p:txBody>
      </p:sp>
      <p:sp>
        <p:nvSpPr>
          <p:cNvPr id="23" name="Text 17"/>
          <p:cNvSpPr/>
          <p:nvPr/>
        </p:nvSpPr>
        <p:spPr>
          <a:xfrm>
            <a:off x="9354312" y="3200400"/>
            <a:ext cx="2167128" cy="1645920"/>
          </a:xfrm>
          <a:prstGeom prst="rect">
            <a:avLst/>
          </a:prstGeom>
          <a:noFill/>
          <a:ln/>
        </p:spPr>
        <p:txBody>
          <a:bodyPr wrap="square" lIns="0" tIns="0" rIns="0" bIns="0" rtlCol="0" anchor="ctr"/>
          <a:lstStyle/>
          <a:p>
            <a:pPr>
              <a:lnSpc>
                <a:spcPct val="122000"/>
              </a:lnSpc>
            </a:pPr>
            <a:r>
              <a:rPr lang="en-IN" sz="1200" dirty="0">
                <a:latin typeface="Arial" panose="020B0604020202020204" pitchFamily="34" charset="0"/>
                <a:cs typeface="Arial" panose="020B0604020202020204" pitchFamily="34" charset="0"/>
              </a:rPr>
              <a:t>A  culture of normality and assertiveness about not referring meant that the concerns of families and the caution expressed by clinicians were ignored.</a:t>
            </a:r>
            <a:endParaRPr lang="en-US" sz="1200" dirty="0">
              <a:latin typeface="Arial" panose="020B0604020202020204" pitchFamily="34" charset="0"/>
              <a:cs typeface="Arial" panose="020B0604020202020204" pitchFamily="34" charset="0"/>
            </a:endParaRPr>
          </a:p>
        </p:txBody>
      </p:sp>
      <p:sp>
        <p:nvSpPr>
          <p:cNvPr id="24" name="Text 18"/>
          <p:cNvSpPr/>
          <p:nvPr/>
        </p:nvSpPr>
        <p:spPr>
          <a:xfrm>
            <a:off x="548640" y="5257800"/>
            <a:ext cx="10881360" cy="640080"/>
          </a:xfrm>
          <a:prstGeom prst="rect">
            <a:avLst/>
          </a:prstGeom>
          <a:noFill/>
          <a:ln/>
        </p:spPr>
        <p:txBody>
          <a:bodyPr wrap="square" lIns="0" tIns="0" rIns="0" bIns="0" rtlCol="0" anchor="ctr"/>
          <a:lstStyle/>
          <a:p>
            <a:pPr>
              <a:lnSpc>
                <a:spcPct val="120000"/>
              </a:lnSpc>
            </a:pPr>
            <a:r>
              <a:rPr lang="en-IN" sz="1300" i="1" dirty="0">
                <a:solidFill>
                  <a:srgbClr val="094195"/>
                </a:solidFill>
                <a:latin typeface="Arial" panose="020B0604020202020204" pitchFamily="34" charset="0"/>
                <a:cs typeface="Arial" panose="020B0604020202020204" pitchFamily="34" charset="0"/>
              </a:rPr>
              <a:t>Individually, each layer may not have been harmful in itself. It was the interaction of secure ‘shields’ across staffing, training, governance and culture that led to a system in which preventable harm to families could continue to occur without intervention. This explains why improvements to any single shell, for example staffing, would not have been enough on its own without also improving governance and culture.</a:t>
            </a:r>
            <a:endParaRPr lang="en-US" sz="1300" i="1" dirty="0">
              <a:solidFill>
                <a:srgbClr val="094195"/>
              </a:solidFill>
              <a:latin typeface="Arial" panose="020B0604020202020204" pitchFamily="34" charset="0"/>
              <a:cs typeface="Arial" panose="020B0604020202020204" pitchFamily="34" charset="0"/>
            </a:endParaRPr>
          </a:p>
        </p:txBody>
      </p:sp>
      <p:sp>
        <p:nvSpPr>
          <p:cNvPr id="25" name="Text 19"/>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6"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2C7C7205-C756-39DB-FCB6-2D549708DBFD}"/>
              </a:ext>
            </a:extLst>
          </p:cNvPr>
          <p:cNvPicPr>
            <a:picLocks noChangeAspect="1"/>
          </p:cNvPicPr>
          <p:nvPr/>
        </p:nvPicPr>
        <p:blipFill>
          <a:blip r:embed="rId3"/>
          <a:stretch>
            <a:fillRect/>
          </a:stretch>
        </p:blipFill>
        <p:spPr>
          <a:xfrm rot="10800000" flipH="1">
            <a:off x="0" y="-2286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THEORETICAL FRAMEWORK 3</a:t>
            </a:r>
            <a:endParaRPr lang="en-US" sz="1250" dirty="0"/>
          </a:p>
        </p:txBody>
      </p:sp>
      <p:sp>
        <p:nvSpPr>
          <p:cNvPr id="3" name="Text 1"/>
          <p:cNvSpPr/>
          <p:nvPr/>
        </p:nvSpPr>
        <p:spPr>
          <a:xfrm>
            <a:off x="579120" y="932688"/>
            <a:ext cx="10241280" cy="868680"/>
          </a:xfrm>
          <a:prstGeom prst="rect">
            <a:avLst/>
          </a:prstGeom>
          <a:noFill/>
          <a:ln/>
        </p:spPr>
        <p:txBody>
          <a:bodyPr wrap="square" lIns="0" tIns="0" rIns="0" bIns="0" rtlCol="0" anchor="t"/>
          <a:lstStyle/>
          <a:p>
            <a:pPr marL="0" indent="0">
              <a:buNone/>
            </a:pPr>
            <a:r>
              <a:rPr lang="en-US" sz="3000" b="1" u="sng" dirty="0">
                <a:solidFill>
                  <a:srgbClr val="121C33"/>
                </a:solidFill>
                <a:latin typeface="Arial" panose="020B0604020202020204" pitchFamily="34" charset="0"/>
                <a:ea typeface="Cambria" pitchFamily="34" charset="-122"/>
                <a:cs typeface="Arial" panose="020B0604020202020204" pitchFamily="34" charset="0"/>
              </a:rPr>
              <a:t>The Donabedian Model: Structure, Process, Outcome</a:t>
            </a:r>
            <a:endParaRPr lang="en-US" sz="3000" u="sng" dirty="0">
              <a:latin typeface="Arial" panose="020B0604020202020204" pitchFamily="34" charset="0"/>
              <a:cs typeface="Arial" panose="020B0604020202020204" pitchFamily="34" charset="0"/>
            </a:endParaRPr>
          </a:p>
        </p:txBody>
      </p:sp>
      <p:sp>
        <p:nvSpPr>
          <p:cNvPr id="4" name="Text 2"/>
          <p:cNvSpPr/>
          <p:nvPr/>
        </p:nvSpPr>
        <p:spPr>
          <a:xfrm>
            <a:off x="548640" y="1508760"/>
            <a:ext cx="10881360" cy="777240"/>
          </a:xfrm>
          <a:prstGeom prst="rect">
            <a:avLst/>
          </a:prstGeom>
          <a:noFill/>
          <a:ln/>
        </p:spPr>
        <p:txBody>
          <a:bodyPr wrap="square" lIns="0" tIns="0" rIns="0" bIns="0" rtlCol="0" anchor="ctr"/>
          <a:lstStyle/>
          <a:p>
            <a:pPr>
              <a:lnSpc>
                <a:spcPct val="122000"/>
              </a:lnSpc>
            </a:pPr>
            <a:r>
              <a:rPr lang="en-IN" sz="1400" dirty="0">
                <a:latin typeface="Arial" panose="020B0604020202020204" pitchFamily="34" charset="0"/>
                <a:cs typeface="Arial" panose="020B0604020202020204" pitchFamily="34" charset="0"/>
              </a:rPr>
              <a:t>Donabedian (1988) proposed that healthcare quality can be assessed through three interconnected dimensions: Structure, Process and Outcome. Weak structures lead to poor care processes, which ultimately result in poorer patient outcomes. This framework provides a logical way of linking organisational weaknesses to clinical outcomes.</a:t>
            </a:r>
            <a:endParaRPr lang="en-US" sz="1400" dirty="0">
              <a:latin typeface="Arial" panose="020B0604020202020204" pitchFamily="34" charset="0"/>
              <a:cs typeface="Arial" panose="020B0604020202020204" pitchFamily="34" charset="0"/>
            </a:endParaRPr>
          </a:p>
        </p:txBody>
      </p:sp>
      <p:sp>
        <p:nvSpPr>
          <p:cNvPr id="5" name="Shape 3"/>
          <p:cNvSpPr/>
          <p:nvPr/>
        </p:nvSpPr>
        <p:spPr>
          <a:xfrm>
            <a:off x="548640" y="2423160"/>
            <a:ext cx="3520440" cy="3657600"/>
          </a:xfrm>
          <a:prstGeom prst="roundRect">
            <a:avLst>
              <a:gd name="adj" fmla="val 2338"/>
            </a:avLst>
          </a:prstGeom>
          <a:solidFill>
            <a:schemeClr val="accent5">
              <a:lumMod val="20000"/>
              <a:lumOff val="80000"/>
            </a:schemeClr>
          </a:solidFill>
          <a:ln/>
        </p:spPr>
      </p:sp>
      <p:sp>
        <p:nvSpPr>
          <p:cNvPr id="6" name="Shape 4"/>
          <p:cNvSpPr/>
          <p:nvPr/>
        </p:nvSpPr>
        <p:spPr>
          <a:xfrm>
            <a:off x="804672" y="2679192"/>
            <a:ext cx="548640" cy="548640"/>
          </a:xfrm>
          <a:prstGeom prst="ellipse">
            <a:avLst/>
          </a:prstGeom>
          <a:solidFill>
            <a:srgbClr val="FFFFFF"/>
          </a:solidFill>
          <a:ln/>
        </p:spPr>
      </p:sp>
      <p:pic>
        <p:nvPicPr>
          <p:cNvPr id="7" name="Image 0" descr="preencoded.png"/>
          <p:cNvPicPr>
            <a:picLocks noChangeAspect="1"/>
          </p:cNvPicPr>
          <p:nvPr/>
        </p:nvPicPr>
        <p:blipFill>
          <a:blip r:embed="rId4"/>
          <a:stretch>
            <a:fillRect/>
          </a:stretch>
        </p:blipFill>
        <p:spPr>
          <a:xfrm>
            <a:off x="925373" y="2799893"/>
            <a:ext cx="307238" cy="307238"/>
          </a:xfrm>
          <a:prstGeom prst="rect">
            <a:avLst/>
          </a:prstGeom>
        </p:spPr>
      </p:pic>
      <p:sp>
        <p:nvSpPr>
          <p:cNvPr id="8" name="Text 5"/>
          <p:cNvSpPr/>
          <p:nvPr/>
        </p:nvSpPr>
        <p:spPr>
          <a:xfrm>
            <a:off x="1463040" y="2697480"/>
            <a:ext cx="2423160" cy="320040"/>
          </a:xfrm>
          <a:prstGeom prst="rect">
            <a:avLst/>
          </a:prstGeom>
          <a:noFill/>
          <a:ln/>
        </p:spPr>
        <p:txBody>
          <a:bodyPr wrap="square" lIns="0" tIns="0" rIns="0" bIns="0" rtlCol="0" anchor="ctr"/>
          <a:lstStyle/>
          <a:p>
            <a:pPr marL="0" indent="0">
              <a:buNone/>
            </a:pPr>
            <a:r>
              <a:rPr lang="en-US" sz="1600" b="1" dirty="0">
                <a:solidFill>
                  <a:srgbClr val="121C33"/>
                </a:solidFill>
                <a:latin typeface="Cambria" pitchFamily="34" charset="0"/>
                <a:ea typeface="Cambria" pitchFamily="34" charset="-122"/>
                <a:cs typeface="Cambria" pitchFamily="34" charset="-120"/>
              </a:rPr>
              <a:t>Structure</a:t>
            </a:r>
            <a:endParaRPr lang="en-US" sz="1600" dirty="0"/>
          </a:p>
        </p:txBody>
      </p:sp>
      <p:sp>
        <p:nvSpPr>
          <p:cNvPr id="9" name="Text 6"/>
          <p:cNvSpPr/>
          <p:nvPr/>
        </p:nvSpPr>
        <p:spPr>
          <a:xfrm>
            <a:off x="1463040" y="3026664"/>
            <a:ext cx="2423160" cy="274320"/>
          </a:xfrm>
          <a:prstGeom prst="rect">
            <a:avLst/>
          </a:prstGeom>
          <a:noFill/>
          <a:ln/>
        </p:spPr>
        <p:txBody>
          <a:bodyPr wrap="square" lIns="0" tIns="0" rIns="0" bIns="0" rtlCol="0" anchor="ctr"/>
          <a:lstStyle/>
          <a:p>
            <a:pPr marL="0" indent="0">
              <a:buNone/>
            </a:pPr>
            <a:r>
              <a:rPr lang="en-US" sz="1000" i="1" dirty="0">
                <a:solidFill>
                  <a:srgbClr val="6B7280"/>
                </a:solidFill>
                <a:latin typeface="Arial" pitchFamily="34" charset="0"/>
                <a:ea typeface="Arial" pitchFamily="34" charset="-122"/>
                <a:cs typeface="Arial" pitchFamily="34" charset="-120"/>
              </a:rPr>
              <a:t>The setting &amp; resources for care</a:t>
            </a:r>
            <a:endParaRPr lang="en-US" sz="1000" dirty="0"/>
          </a:p>
        </p:txBody>
      </p:sp>
      <p:sp>
        <p:nvSpPr>
          <p:cNvPr id="10" name="Shape 7"/>
          <p:cNvSpPr/>
          <p:nvPr/>
        </p:nvSpPr>
        <p:spPr>
          <a:xfrm rot="5400000">
            <a:off x="4087368" y="4133088"/>
            <a:ext cx="237744" cy="237744"/>
          </a:xfrm>
          <a:prstGeom prst="rtTriangle">
            <a:avLst/>
          </a:prstGeom>
          <a:solidFill>
            <a:srgbClr val="3E5C76"/>
          </a:solidFill>
          <a:ln/>
        </p:spPr>
      </p:sp>
      <p:sp>
        <p:nvSpPr>
          <p:cNvPr id="11" name="Text 8"/>
          <p:cNvSpPr/>
          <p:nvPr/>
        </p:nvSpPr>
        <p:spPr>
          <a:xfrm>
            <a:off x="804672" y="3474720"/>
            <a:ext cx="3008376" cy="2423160"/>
          </a:xfrm>
          <a:prstGeom prst="rect">
            <a:avLst/>
          </a:prstGeom>
          <a:noFill/>
          <a:ln/>
        </p:spPr>
        <p:txBody>
          <a:bodyPr wrap="square" lIns="0" tIns="0" rIns="0" bIns="0" rtlCol="0" anchor="ctr"/>
          <a:lstStyle/>
          <a:p>
            <a:pPr marL="342900" indent="-342900">
              <a:lnSpc>
                <a:spcPct val="118000"/>
              </a:lnSpc>
              <a:spcAft>
                <a:spcPts val="800"/>
              </a:spcAft>
              <a:buSzPct val="100000"/>
              <a:buChar char="•"/>
            </a:pPr>
            <a:r>
              <a:rPr lang="en-US" sz="1100" dirty="0">
                <a:solidFill>
                  <a:srgbClr val="1F2430"/>
                </a:solidFill>
                <a:latin typeface="Arial" pitchFamily="34" charset="0"/>
                <a:ea typeface="Arial" pitchFamily="34" charset="-122"/>
                <a:cs typeface="Arial" pitchFamily="34" charset="-120"/>
              </a:rPr>
              <a:t>Understaffed units</a:t>
            </a:r>
            <a:endParaRPr lang="en-US" sz="1100" dirty="0">
              <a:solidFill>
                <a:srgbClr val="1F2430"/>
              </a:solidFill>
              <a:ea typeface="Arial" pitchFamily="34" charset="-122"/>
            </a:endParaRPr>
          </a:p>
          <a:p>
            <a:pPr marL="342900" indent="-342900">
              <a:lnSpc>
                <a:spcPct val="118000"/>
              </a:lnSpc>
              <a:spcAft>
                <a:spcPts val="800"/>
              </a:spcAft>
              <a:buSzPct val="100000"/>
              <a:buChar char="•"/>
            </a:pPr>
            <a:r>
              <a:rPr lang="en-IN" sz="1200" dirty="0">
                <a:latin typeface="Arial" panose="020B0604020202020204" pitchFamily="34" charset="0"/>
                <a:cs typeface="Arial" panose="020B0604020202020204" pitchFamily="34" charset="0"/>
              </a:rPr>
              <a:t>The maternity budget was underfunded (at £200m, far less than the £350m pa that many believed it needed)</a:t>
            </a:r>
          </a:p>
          <a:p>
            <a:pPr marL="342900" indent="-342900">
              <a:lnSpc>
                <a:spcPct val="118000"/>
              </a:lnSpc>
              <a:spcAft>
                <a:spcPts val="800"/>
              </a:spcAft>
              <a:buSzPct val="100000"/>
              <a:buChar char="•"/>
            </a:pPr>
            <a:r>
              <a:rPr lang="en-IN" sz="1200" dirty="0">
                <a:latin typeface="Arial" panose="020B0604020202020204" pitchFamily="34" charset="0"/>
                <a:cs typeface="Arial" panose="020B0604020202020204" pitchFamily="34" charset="0"/>
              </a:rPr>
              <a:t>Governance fragmented monitoring.</a:t>
            </a:r>
          </a:p>
        </p:txBody>
      </p:sp>
      <p:sp>
        <p:nvSpPr>
          <p:cNvPr id="12" name="Shape 9"/>
          <p:cNvSpPr/>
          <p:nvPr/>
        </p:nvSpPr>
        <p:spPr>
          <a:xfrm>
            <a:off x="4389120" y="2423160"/>
            <a:ext cx="3520440" cy="3657600"/>
          </a:xfrm>
          <a:prstGeom prst="roundRect">
            <a:avLst>
              <a:gd name="adj" fmla="val 2338"/>
            </a:avLst>
          </a:prstGeom>
          <a:solidFill>
            <a:schemeClr val="accent5">
              <a:lumMod val="40000"/>
              <a:lumOff val="60000"/>
            </a:schemeClr>
          </a:solidFill>
          <a:ln/>
        </p:spPr>
      </p:sp>
      <p:sp>
        <p:nvSpPr>
          <p:cNvPr id="13" name="Shape 10"/>
          <p:cNvSpPr/>
          <p:nvPr/>
        </p:nvSpPr>
        <p:spPr>
          <a:xfrm>
            <a:off x="4645152" y="2679192"/>
            <a:ext cx="548640" cy="548640"/>
          </a:xfrm>
          <a:prstGeom prst="ellipse">
            <a:avLst/>
          </a:prstGeom>
          <a:solidFill>
            <a:srgbClr val="FFFFFF"/>
          </a:solidFill>
          <a:ln/>
        </p:spPr>
      </p:sp>
      <p:pic>
        <p:nvPicPr>
          <p:cNvPr id="14" name="Image 1" descr="preencoded.png"/>
          <p:cNvPicPr>
            <a:picLocks noChangeAspect="1"/>
          </p:cNvPicPr>
          <p:nvPr/>
        </p:nvPicPr>
        <p:blipFill>
          <a:blip r:embed="rId5"/>
          <a:stretch>
            <a:fillRect/>
          </a:stretch>
        </p:blipFill>
        <p:spPr>
          <a:xfrm>
            <a:off x="4765853" y="2799893"/>
            <a:ext cx="307238" cy="307238"/>
          </a:xfrm>
          <a:prstGeom prst="rect">
            <a:avLst/>
          </a:prstGeom>
        </p:spPr>
      </p:pic>
      <p:sp>
        <p:nvSpPr>
          <p:cNvPr id="15" name="Text 11"/>
          <p:cNvSpPr/>
          <p:nvPr/>
        </p:nvSpPr>
        <p:spPr>
          <a:xfrm>
            <a:off x="5303520" y="2697480"/>
            <a:ext cx="2423160" cy="320040"/>
          </a:xfrm>
          <a:prstGeom prst="rect">
            <a:avLst/>
          </a:prstGeom>
          <a:noFill/>
          <a:ln/>
        </p:spPr>
        <p:txBody>
          <a:bodyPr wrap="square" lIns="0" tIns="0" rIns="0" bIns="0" rtlCol="0" anchor="ctr"/>
          <a:lstStyle/>
          <a:p>
            <a:pPr marL="0" indent="0">
              <a:buNone/>
            </a:pPr>
            <a:r>
              <a:rPr lang="en-US" sz="1600" b="1" dirty="0">
                <a:solidFill>
                  <a:srgbClr val="121C33"/>
                </a:solidFill>
                <a:latin typeface="Cambria" pitchFamily="34" charset="0"/>
                <a:ea typeface="Cambria" pitchFamily="34" charset="-122"/>
                <a:cs typeface="Cambria" pitchFamily="34" charset="-120"/>
              </a:rPr>
              <a:t>Process</a:t>
            </a:r>
            <a:endParaRPr lang="en-US" sz="1600" dirty="0"/>
          </a:p>
        </p:txBody>
      </p:sp>
      <p:sp>
        <p:nvSpPr>
          <p:cNvPr id="16" name="Text 12"/>
          <p:cNvSpPr/>
          <p:nvPr/>
        </p:nvSpPr>
        <p:spPr>
          <a:xfrm>
            <a:off x="5303520" y="3026664"/>
            <a:ext cx="2423160" cy="274320"/>
          </a:xfrm>
          <a:prstGeom prst="rect">
            <a:avLst/>
          </a:prstGeom>
          <a:noFill/>
          <a:ln/>
        </p:spPr>
        <p:txBody>
          <a:bodyPr wrap="square" lIns="0" tIns="0" rIns="0" bIns="0" rtlCol="0" anchor="ctr"/>
          <a:lstStyle/>
          <a:p>
            <a:pPr marL="0" indent="0">
              <a:buNone/>
            </a:pPr>
            <a:r>
              <a:rPr lang="en-US" sz="1000" i="1" dirty="0">
                <a:solidFill>
                  <a:srgbClr val="6B7280"/>
                </a:solidFill>
                <a:latin typeface="Arial" pitchFamily="34" charset="0"/>
                <a:ea typeface="Arial" pitchFamily="34" charset="-122"/>
                <a:cs typeface="Arial" pitchFamily="34" charset="-120"/>
              </a:rPr>
              <a:t>How care is actually delivered</a:t>
            </a:r>
            <a:endParaRPr lang="en-US" sz="1000" dirty="0"/>
          </a:p>
        </p:txBody>
      </p:sp>
      <p:sp>
        <p:nvSpPr>
          <p:cNvPr id="17" name="Shape 13"/>
          <p:cNvSpPr/>
          <p:nvPr/>
        </p:nvSpPr>
        <p:spPr>
          <a:xfrm rot="5400000">
            <a:off x="7927848" y="4133088"/>
            <a:ext cx="237744" cy="237744"/>
          </a:xfrm>
          <a:prstGeom prst="rtTriangle">
            <a:avLst/>
          </a:prstGeom>
          <a:solidFill>
            <a:srgbClr val="3E5C76"/>
          </a:solidFill>
          <a:ln/>
        </p:spPr>
      </p:sp>
      <p:sp>
        <p:nvSpPr>
          <p:cNvPr id="18" name="Text 14"/>
          <p:cNvSpPr/>
          <p:nvPr/>
        </p:nvSpPr>
        <p:spPr>
          <a:xfrm>
            <a:off x="4645152" y="3474720"/>
            <a:ext cx="3008376" cy="2423160"/>
          </a:xfrm>
          <a:prstGeom prst="rect">
            <a:avLst/>
          </a:prstGeom>
          <a:noFill/>
          <a:ln/>
        </p:spPr>
        <p:txBody>
          <a:bodyPr wrap="square" lIns="0" tIns="0" rIns="0" bIns="0" rtlCol="0" anchor="ctr"/>
          <a:lstStyle/>
          <a:p>
            <a:pPr marL="171450" indent="-171450">
              <a:buFont typeface="Arial" panose="020B0604020202020204" pitchFamily="34" charset="0"/>
              <a:buChar char="•"/>
            </a:pPr>
            <a:r>
              <a:rPr lang="en-IN" sz="1200" dirty="0">
                <a:latin typeface="Arial" panose="020B0604020202020204" pitchFamily="34" charset="0"/>
                <a:cs typeface="Arial" panose="020B0604020202020204" pitchFamily="34" charset="0"/>
              </a:rPr>
              <a:t>Caesarean section is viewed as low priority when medically indicated</a:t>
            </a:r>
          </a:p>
          <a:p>
            <a:pPr marL="171450" indent="-171450">
              <a:buFont typeface="Arial" panose="020B0604020202020204" pitchFamily="34" charset="0"/>
              <a:buChar char="•"/>
            </a:pPr>
            <a:r>
              <a:rPr lang="en-IN" sz="1200" dirty="0">
                <a:latin typeface="Arial" panose="020B0604020202020204" pitchFamily="34" charset="0"/>
                <a:cs typeface="Arial" panose="020B0604020202020204" pitchFamily="34" charset="0"/>
              </a:rPr>
              <a:t>Subtle delays in reacting to the gradients of mother/baby deterioration</a:t>
            </a:r>
          </a:p>
          <a:p>
            <a:pPr marL="171450" indent="-171450">
              <a:buFont typeface="Arial" panose="020B0604020202020204" pitchFamily="34" charset="0"/>
              <a:buChar char="•"/>
            </a:pPr>
            <a:r>
              <a:rPr lang="en-IN" sz="1200" dirty="0">
                <a:latin typeface="Arial" panose="020B0604020202020204" pitchFamily="34" charset="0"/>
                <a:cs typeface="Arial" panose="020B0604020202020204" pitchFamily="34" charset="0"/>
              </a:rPr>
              <a:t>Poor incident investigations</a:t>
            </a:r>
          </a:p>
        </p:txBody>
      </p:sp>
      <p:sp>
        <p:nvSpPr>
          <p:cNvPr id="19" name="Shape 15"/>
          <p:cNvSpPr/>
          <p:nvPr/>
        </p:nvSpPr>
        <p:spPr>
          <a:xfrm>
            <a:off x="8229600" y="2423160"/>
            <a:ext cx="3520440" cy="3657600"/>
          </a:xfrm>
          <a:prstGeom prst="roundRect">
            <a:avLst>
              <a:gd name="adj" fmla="val 2338"/>
            </a:avLst>
          </a:prstGeom>
          <a:solidFill>
            <a:schemeClr val="accent5">
              <a:lumMod val="60000"/>
              <a:lumOff val="40000"/>
            </a:schemeClr>
          </a:solidFill>
          <a:ln/>
        </p:spPr>
      </p:sp>
      <p:sp>
        <p:nvSpPr>
          <p:cNvPr id="20" name="Shape 16"/>
          <p:cNvSpPr/>
          <p:nvPr/>
        </p:nvSpPr>
        <p:spPr>
          <a:xfrm>
            <a:off x="8485632" y="2679192"/>
            <a:ext cx="548640" cy="548640"/>
          </a:xfrm>
          <a:prstGeom prst="ellipse">
            <a:avLst/>
          </a:prstGeom>
          <a:solidFill>
            <a:srgbClr val="FFFFFF"/>
          </a:solidFill>
          <a:ln/>
        </p:spPr>
      </p:sp>
      <p:pic>
        <p:nvPicPr>
          <p:cNvPr id="21" name="Image 2" descr="preencoded.png"/>
          <p:cNvPicPr>
            <a:picLocks noChangeAspect="1"/>
          </p:cNvPicPr>
          <p:nvPr/>
        </p:nvPicPr>
        <p:blipFill>
          <a:blip r:embed="rId6"/>
          <a:stretch>
            <a:fillRect/>
          </a:stretch>
        </p:blipFill>
        <p:spPr>
          <a:xfrm>
            <a:off x="8606333" y="2799893"/>
            <a:ext cx="307238" cy="307238"/>
          </a:xfrm>
          <a:prstGeom prst="rect">
            <a:avLst/>
          </a:prstGeom>
        </p:spPr>
      </p:pic>
      <p:sp>
        <p:nvSpPr>
          <p:cNvPr id="22" name="Text 17"/>
          <p:cNvSpPr/>
          <p:nvPr/>
        </p:nvSpPr>
        <p:spPr>
          <a:xfrm>
            <a:off x="9144000" y="2697480"/>
            <a:ext cx="2423160" cy="320040"/>
          </a:xfrm>
          <a:prstGeom prst="rect">
            <a:avLst/>
          </a:prstGeom>
          <a:noFill/>
          <a:ln/>
        </p:spPr>
        <p:txBody>
          <a:bodyPr wrap="square" lIns="0" tIns="0" rIns="0" bIns="0" rtlCol="0" anchor="ctr"/>
          <a:lstStyle/>
          <a:p>
            <a:pPr marL="0" indent="0">
              <a:buNone/>
            </a:pPr>
            <a:r>
              <a:rPr lang="en-US" sz="1600" b="1" dirty="0">
                <a:solidFill>
                  <a:srgbClr val="121C33"/>
                </a:solidFill>
                <a:latin typeface="Cambria" pitchFamily="34" charset="0"/>
                <a:ea typeface="Cambria" pitchFamily="34" charset="-122"/>
                <a:cs typeface="Cambria" pitchFamily="34" charset="-120"/>
              </a:rPr>
              <a:t>Outcome</a:t>
            </a:r>
            <a:endParaRPr lang="en-US" sz="1600" dirty="0"/>
          </a:p>
        </p:txBody>
      </p:sp>
      <p:sp>
        <p:nvSpPr>
          <p:cNvPr id="23" name="Text 18"/>
          <p:cNvSpPr/>
          <p:nvPr/>
        </p:nvSpPr>
        <p:spPr>
          <a:xfrm>
            <a:off x="9144000" y="3026664"/>
            <a:ext cx="2423160" cy="274320"/>
          </a:xfrm>
          <a:prstGeom prst="rect">
            <a:avLst/>
          </a:prstGeom>
          <a:noFill/>
          <a:ln/>
        </p:spPr>
        <p:txBody>
          <a:bodyPr wrap="square" lIns="0" tIns="0" rIns="0" bIns="0" rtlCol="0" anchor="ctr"/>
          <a:lstStyle/>
          <a:p>
            <a:pPr marL="0" indent="0">
              <a:buNone/>
            </a:pPr>
            <a:r>
              <a:rPr lang="en-US" sz="1000" i="1" dirty="0">
                <a:solidFill>
                  <a:srgbClr val="6B7280"/>
                </a:solidFill>
                <a:latin typeface="Arial" pitchFamily="34" charset="0"/>
                <a:ea typeface="Arial" pitchFamily="34" charset="-122"/>
                <a:cs typeface="Arial" pitchFamily="34" charset="-120"/>
              </a:rPr>
              <a:t>The results for patients</a:t>
            </a:r>
            <a:endParaRPr lang="en-US" sz="1000" dirty="0"/>
          </a:p>
        </p:txBody>
      </p:sp>
      <p:sp>
        <p:nvSpPr>
          <p:cNvPr id="24" name="Text 19"/>
          <p:cNvSpPr/>
          <p:nvPr/>
        </p:nvSpPr>
        <p:spPr>
          <a:xfrm>
            <a:off x="8485632" y="3474720"/>
            <a:ext cx="3008376" cy="2423160"/>
          </a:xfrm>
          <a:prstGeom prst="rect">
            <a:avLst/>
          </a:prstGeom>
          <a:noFill/>
          <a:ln/>
        </p:spPr>
        <p:txBody>
          <a:bodyPr wrap="square" lIns="0" tIns="0" rIns="0" bIns="0" rtlCol="0" anchor="ctr"/>
          <a:lstStyle/>
          <a:p>
            <a:pPr marL="171450" indent="-171450">
              <a:buFont typeface="Arial" panose="020B0604020202020204" pitchFamily="34" charset="0"/>
              <a:buChar char="•"/>
            </a:pPr>
            <a:r>
              <a:rPr lang="en-IN" sz="1200" dirty="0">
                <a:latin typeface="Arial" panose="020B0604020202020204" pitchFamily="34" charset="0"/>
                <a:cs typeface="Arial" panose="020B0604020202020204" pitchFamily="34" charset="0"/>
              </a:rPr>
              <a:t>201 needless baby deaths</a:t>
            </a:r>
          </a:p>
          <a:p>
            <a:pPr marL="171450" indent="-171450">
              <a:buFont typeface="Arial" panose="020B0604020202020204" pitchFamily="34" charset="0"/>
              <a:buChar char="•"/>
            </a:pPr>
            <a:r>
              <a:rPr lang="en-IN" sz="1200" dirty="0">
                <a:latin typeface="Arial" panose="020B0604020202020204" pitchFamily="34" charset="0"/>
                <a:cs typeface="Arial" panose="020B0604020202020204" pitchFamily="34" charset="0"/>
              </a:rPr>
              <a:t>94 infants with severe brain damage</a:t>
            </a:r>
          </a:p>
          <a:p>
            <a:pPr marL="171450" indent="-171450">
              <a:buFont typeface="Arial" panose="020B0604020202020204" pitchFamily="34" charset="0"/>
              <a:buChar char="•"/>
            </a:pPr>
            <a:r>
              <a:rPr lang="en-IN" sz="1200" dirty="0">
                <a:latin typeface="Arial" panose="020B0604020202020204" pitchFamily="34" charset="0"/>
                <a:cs typeface="Arial" panose="020B0604020202020204" pitchFamily="34" charset="0"/>
              </a:rPr>
              <a:t>9 preventable maternal deaths.</a:t>
            </a:r>
          </a:p>
        </p:txBody>
      </p:sp>
      <p:sp>
        <p:nvSpPr>
          <p:cNvPr id="25" name="Text 20"/>
          <p:cNvSpPr/>
          <p:nvPr/>
        </p:nvSpPr>
        <p:spPr>
          <a:xfrm>
            <a:off x="548640" y="6080760"/>
            <a:ext cx="7315200" cy="274320"/>
          </a:xfrm>
          <a:prstGeom prst="rect">
            <a:avLst/>
          </a:prstGeom>
          <a:noFill/>
          <a:ln/>
        </p:spPr>
        <p:txBody>
          <a:bodyPr wrap="square" lIns="0" tIns="0" rIns="0" bIns="0" rtlCol="0" anchor="ctr"/>
          <a:lstStyle/>
          <a:p>
            <a:pPr marL="0" indent="0">
              <a:buNone/>
            </a:pPr>
            <a:r>
              <a:rPr lang="en-US" sz="1000" i="1" dirty="0">
                <a:solidFill>
                  <a:srgbClr val="6B7280"/>
                </a:solidFill>
                <a:latin typeface="Arial" pitchFamily="34" charset="0"/>
                <a:ea typeface="Arial" pitchFamily="34" charset="-122"/>
                <a:cs typeface="Arial" pitchFamily="34" charset="-120"/>
              </a:rPr>
              <a:t>Source: Donabedian (1988); Ockenden (2022); Kennedys Law (2022)</a:t>
            </a:r>
            <a:endParaRPr lang="en-US" sz="1000" dirty="0"/>
          </a:p>
        </p:txBody>
      </p:sp>
      <p:sp>
        <p:nvSpPr>
          <p:cNvPr id="26" name="Text 21"/>
          <p:cNvSpPr/>
          <p:nvPr/>
        </p:nvSpPr>
        <p:spPr>
          <a:xfrm>
            <a:off x="266700" y="6473952"/>
            <a:ext cx="11445240" cy="290779"/>
          </a:xfrm>
          <a:prstGeom prst="rect">
            <a:avLst/>
          </a:prstGeom>
          <a:noFill/>
          <a:ln/>
        </p:spPr>
        <p:txBody>
          <a:bodyPr wrap="square" lIns="0" tIns="0" rIns="0" bIns="0" rtlCol="0" anchor="ctr"/>
          <a:lstStyle/>
          <a:p>
            <a:r>
              <a:rPr lang="en-IN" sz="1300" dirty="0">
                <a:latin typeface="Arial" panose="020B0604020202020204" pitchFamily="34" charset="0"/>
                <a:cs typeface="Arial" panose="020B0604020202020204" pitchFamily="34" charset="0"/>
              </a:rPr>
              <a:t>Donabedian, while appropriately associating healthcare quality with patient outcomes, fails to get at why it is that organisations do not learn from their repeated errors</a:t>
            </a:r>
            <a:r>
              <a:rPr lang="en-IN" sz="1400" dirty="0"/>
              <a:t>.</a:t>
            </a:r>
            <a:r>
              <a:rPr lang="en-IN" sz="1000" dirty="0"/>
              <a:t>.</a:t>
            </a:r>
            <a:endParaRPr lang="en-US" sz="1000" dirty="0"/>
          </a:p>
        </p:txBody>
      </p:sp>
      <p:sp>
        <p:nvSpPr>
          <p:cNvPr id="27" name="Text 22"/>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77E10822-CB03-05AD-047F-4297AC6B2451}"/>
              </a:ext>
            </a:extLst>
          </p:cNvPr>
          <p:cNvPicPr>
            <a:picLocks noChangeAspect="1"/>
          </p:cNvPicPr>
          <p:nvPr/>
        </p:nvPicPr>
        <p:blipFill>
          <a:blip r:embed="rId3"/>
          <a:stretch>
            <a:fillRect/>
          </a:stretch>
        </p:blipFill>
        <p:spPr>
          <a:xfrm rot="10800000" flipH="1">
            <a:off x="0" y="-2286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POLICY ANALYSIS</a:t>
            </a:r>
            <a:endParaRPr lang="en-US" sz="1250" dirty="0"/>
          </a:p>
        </p:txBody>
      </p:sp>
      <p:sp>
        <p:nvSpPr>
          <p:cNvPr id="3" name="Text 1"/>
          <p:cNvSpPr/>
          <p:nvPr/>
        </p:nvSpPr>
        <p:spPr>
          <a:xfrm>
            <a:off x="548640" y="931773"/>
            <a:ext cx="10058400" cy="868680"/>
          </a:xfrm>
          <a:prstGeom prst="rect">
            <a:avLst/>
          </a:prstGeom>
          <a:noFill/>
          <a:ln/>
        </p:spPr>
        <p:txBody>
          <a:bodyPr wrap="square" lIns="0" tIns="0" rIns="0" bIns="0" rtlCol="0" anchor="t"/>
          <a:lstStyle/>
          <a:p>
            <a:r>
              <a:rPr lang="en-IN" sz="3000" b="1" u="sng" dirty="0">
                <a:latin typeface="Arial" panose="020B0604020202020204" pitchFamily="34" charset="0"/>
                <a:cs typeface="Arial" panose="020B0604020202020204" pitchFamily="34" charset="0"/>
              </a:rPr>
              <a:t>Policy issues that led to these underlying causes</a:t>
            </a:r>
            <a:endParaRPr lang="en-US" sz="3000" b="1" u="sng" dirty="0">
              <a:latin typeface="Arial" panose="020B0604020202020204" pitchFamily="34" charset="0"/>
              <a:cs typeface="Arial" panose="020B0604020202020204" pitchFamily="34" charset="0"/>
            </a:endParaRPr>
          </a:p>
        </p:txBody>
      </p:sp>
      <p:sp>
        <p:nvSpPr>
          <p:cNvPr id="4" name="Shape 2"/>
          <p:cNvSpPr/>
          <p:nvPr/>
        </p:nvSpPr>
        <p:spPr>
          <a:xfrm>
            <a:off x="548640" y="1691640"/>
            <a:ext cx="5349240" cy="1874520"/>
          </a:xfrm>
          <a:prstGeom prst="roundRect">
            <a:avLst>
              <a:gd name="adj" fmla="val 4390"/>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5" name="Shape 3"/>
          <p:cNvSpPr/>
          <p:nvPr/>
        </p:nvSpPr>
        <p:spPr>
          <a:xfrm>
            <a:off x="768096" y="1911096"/>
            <a:ext cx="502920" cy="502920"/>
          </a:xfrm>
          <a:prstGeom prst="ellipse">
            <a:avLst/>
          </a:prstGeom>
          <a:solidFill>
            <a:srgbClr val="EEF1F6"/>
          </a:solidFill>
          <a:ln/>
        </p:spPr>
      </p:sp>
      <p:pic>
        <p:nvPicPr>
          <p:cNvPr id="6" name="Image 0" descr="preencoded.png"/>
          <p:cNvPicPr>
            <a:picLocks noChangeAspect="1"/>
          </p:cNvPicPr>
          <p:nvPr/>
        </p:nvPicPr>
        <p:blipFill>
          <a:blip r:embed="rId4"/>
          <a:stretch>
            <a:fillRect/>
          </a:stretch>
        </p:blipFill>
        <p:spPr>
          <a:xfrm>
            <a:off x="878738" y="2021738"/>
            <a:ext cx="281635" cy="281635"/>
          </a:xfrm>
          <a:prstGeom prst="rect">
            <a:avLst/>
          </a:prstGeom>
        </p:spPr>
      </p:pic>
      <p:sp>
        <p:nvSpPr>
          <p:cNvPr id="7" name="Text 4"/>
          <p:cNvSpPr/>
          <p:nvPr/>
        </p:nvSpPr>
        <p:spPr>
          <a:xfrm>
            <a:off x="1379829" y="2021738"/>
            <a:ext cx="4251960" cy="548640"/>
          </a:xfrm>
          <a:prstGeom prst="rect">
            <a:avLst/>
          </a:prstGeom>
          <a:noFill/>
          <a:ln/>
        </p:spPr>
        <p:txBody>
          <a:bodyPr wrap="square" lIns="0" tIns="0" rIns="0" bIns="0" rtlCol="0" anchor="t"/>
          <a:lstStyle/>
          <a:p>
            <a:r>
              <a:rPr lang="en-IN" sz="1500" b="1" dirty="0">
                <a:latin typeface="Arial" panose="020B0604020202020204" pitchFamily="34" charset="0"/>
                <a:cs typeface="Arial" panose="020B0604020202020204" pitchFamily="34" charset="0"/>
              </a:rPr>
              <a:t>The national ‘normal birth’ agenda</a:t>
            </a:r>
            <a:endParaRPr lang="en-US" sz="1500" dirty="0">
              <a:latin typeface="Arial" panose="020B0604020202020204" pitchFamily="34" charset="0"/>
              <a:cs typeface="Arial" panose="020B0604020202020204" pitchFamily="34" charset="0"/>
            </a:endParaRPr>
          </a:p>
        </p:txBody>
      </p:sp>
      <p:sp>
        <p:nvSpPr>
          <p:cNvPr id="8" name="Text 5"/>
          <p:cNvSpPr/>
          <p:nvPr/>
        </p:nvSpPr>
        <p:spPr>
          <a:xfrm>
            <a:off x="768096" y="2514600"/>
            <a:ext cx="4892040" cy="914400"/>
          </a:xfrm>
          <a:prstGeom prst="rect">
            <a:avLst/>
          </a:prstGeom>
          <a:noFill/>
          <a:ln/>
        </p:spPr>
        <p:txBody>
          <a:bodyPr wrap="square" lIns="0" tIns="0" rIns="0" bIns="0" rtlCol="0" anchor="ctr"/>
          <a:lstStyle/>
          <a:p>
            <a:pPr>
              <a:lnSpc>
                <a:spcPct val="120000"/>
              </a:lnSpc>
            </a:pPr>
            <a:r>
              <a:rPr lang="en-IN" sz="1300" dirty="0">
                <a:latin typeface="Arial" panose="020B0604020202020204" pitchFamily="34" charset="0"/>
                <a:cs typeface="Arial" panose="020B0604020202020204" pitchFamily="34" charset="0"/>
              </a:rPr>
              <a:t>Though it is a worthy national goal to reduce avoidable caesarean births, it always remains </a:t>
            </a:r>
            <a:r>
              <a:rPr lang="en-IN" sz="1200" dirty="0">
                <a:latin typeface="Arial" panose="020B0604020202020204" pitchFamily="34" charset="0"/>
                <a:cs typeface="Arial" panose="020B0604020202020204" pitchFamily="34" charset="0"/>
              </a:rPr>
              <a:t>that clinical judgement should always take precedence over policy targets</a:t>
            </a:r>
            <a:r>
              <a:rPr lang="en-IN" sz="1400" dirty="0"/>
              <a:t>. </a:t>
            </a:r>
            <a:r>
              <a:rPr lang="en-IN" sz="1300" dirty="0">
                <a:latin typeface="Arial" panose="020B0604020202020204" pitchFamily="34" charset="0"/>
                <a:cs typeface="Arial" panose="020B0604020202020204" pitchFamily="34" charset="0"/>
              </a:rPr>
              <a:t>(Ockenden, 2022)</a:t>
            </a:r>
            <a:endParaRPr lang="en-US" sz="1300" dirty="0">
              <a:latin typeface="Arial" panose="020B0604020202020204" pitchFamily="34" charset="0"/>
              <a:cs typeface="Arial" panose="020B0604020202020204" pitchFamily="34" charset="0"/>
            </a:endParaRPr>
          </a:p>
        </p:txBody>
      </p:sp>
      <p:sp>
        <p:nvSpPr>
          <p:cNvPr id="9" name="Shape 6"/>
          <p:cNvSpPr/>
          <p:nvPr/>
        </p:nvSpPr>
        <p:spPr>
          <a:xfrm>
            <a:off x="6172200" y="1691640"/>
            <a:ext cx="5349240" cy="1874520"/>
          </a:xfrm>
          <a:prstGeom prst="roundRect">
            <a:avLst>
              <a:gd name="adj" fmla="val 4390"/>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0" name="Shape 7"/>
          <p:cNvSpPr/>
          <p:nvPr/>
        </p:nvSpPr>
        <p:spPr>
          <a:xfrm>
            <a:off x="6391656" y="1911096"/>
            <a:ext cx="502920" cy="502920"/>
          </a:xfrm>
          <a:prstGeom prst="ellipse">
            <a:avLst/>
          </a:prstGeom>
          <a:solidFill>
            <a:srgbClr val="EEF1F6"/>
          </a:solidFill>
          <a:ln/>
        </p:spPr>
      </p:sp>
      <p:pic>
        <p:nvPicPr>
          <p:cNvPr id="11" name="Image 1" descr="preencoded.png"/>
          <p:cNvPicPr>
            <a:picLocks noChangeAspect="1"/>
          </p:cNvPicPr>
          <p:nvPr/>
        </p:nvPicPr>
        <p:blipFill>
          <a:blip r:embed="rId5"/>
          <a:stretch>
            <a:fillRect/>
          </a:stretch>
        </p:blipFill>
        <p:spPr>
          <a:xfrm>
            <a:off x="6502298" y="2021738"/>
            <a:ext cx="281635" cy="281635"/>
          </a:xfrm>
          <a:prstGeom prst="rect">
            <a:avLst/>
          </a:prstGeom>
        </p:spPr>
      </p:pic>
      <p:sp>
        <p:nvSpPr>
          <p:cNvPr id="12" name="Text 8"/>
          <p:cNvSpPr/>
          <p:nvPr/>
        </p:nvSpPr>
        <p:spPr>
          <a:xfrm>
            <a:off x="7040880" y="2030359"/>
            <a:ext cx="4251960" cy="548640"/>
          </a:xfrm>
          <a:prstGeom prst="rect">
            <a:avLst/>
          </a:prstGeom>
          <a:noFill/>
          <a:ln/>
        </p:spPr>
        <p:txBody>
          <a:bodyPr wrap="square" lIns="0" tIns="0" rIns="0" bIns="0" rtlCol="0" anchor="t"/>
          <a:lstStyle/>
          <a:p>
            <a:r>
              <a:rPr lang="en-IN" sz="1500" b="1" dirty="0">
                <a:latin typeface="Arial" panose="020B0604020202020204" pitchFamily="34" charset="0"/>
                <a:cs typeface="Arial" panose="020B0604020202020204" pitchFamily="34" charset="0"/>
              </a:rPr>
              <a:t>Long-term stagnation of workforce investment</a:t>
            </a:r>
            <a:endParaRPr lang="en-US" sz="1500" dirty="0">
              <a:latin typeface="Arial" panose="020B0604020202020204" pitchFamily="34" charset="0"/>
              <a:cs typeface="Arial" panose="020B0604020202020204" pitchFamily="34" charset="0"/>
            </a:endParaRPr>
          </a:p>
        </p:txBody>
      </p:sp>
      <p:sp>
        <p:nvSpPr>
          <p:cNvPr id="13" name="Text 9"/>
          <p:cNvSpPr/>
          <p:nvPr/>
        </p:nvSpPr>
        <p:spPr>
          <a:xfrm>
            <a:off x="6391656" y="2514600"/>
            <a:ext cx="4892040" cy="914400"/>
          </a:xfrm>
          <a:prstGeom prst="rect">
            <a:avLst/>
          </a:prstGeom>
          <a:noFill/>
          <a:ln/>
        </p:spPr>
        <p:txBody>
          <a:bodyPr wrap="square" lIns="0" tIns="0" rIns="0" bIns="0" rtlCol="0" anchor="ctr"/>
          <a:lstStyle/>
          <a:p>
            <a:pPr>
              <a:lnSpc>
                <a:spcPct val="120000"/>
              </a:lnSpc>
            </a:pPr>
            <a:r>
              <a:rPr lang="en-IN" sz="1100" dirty="0">
                <a:latin typeface="Arial" panose="020B0604020202020204" pitchFamily="34" charset="0"/>
                <a:cs typeface="Arial" panose="020B0604020202020204" pitchFamily="34" charset="0"/>
              </a:rPr>
              <a:t>National maternity budgets and workforce planning did not keep up with increased demand; Ockenden recommended an almost doubling of investment from around £200m to £350m per annum. Workforce shortages affected staff resilience and increased the chance of errors.</a:t>
            </a:r>
            <a:endParaRPr lang="en-US" sz="1100" dirty="0">
              <a:latin typeface="Arial" panose="020B0604020202020204" pitchFamily="34" charset="0"/>
              <a:cs typeface="Arial" panose="020B0604020202020204" pitchFamily="34" charset="0"/>
            </a:endParaRPr>
          </a:p>
        </p:txBody>
      </p:sp>
      <p:sp>
        <p:nvSpPr>
          <p:cNvPr id="14" name="Shape 10"/>
          <p:cNvSpPr/>
          <p:nvPr/>
        </p:nvSpPr>
        <p:spPr>
          <a:xfrm>
            <a:off x="548640" y="3822192"/>
            <a:ext cx="5349240" cy="1874520"/>
          </a:xfrm>
          <a:prstGeom prst="roundRect">
            <a:avLst>
              <a:gd name="adj" fmla="val 4390"/>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5" name="Shape 11"/>
          <p:cNvSpPr/>
          <p:nvPr/>
        </p:nvSpPr>
        <p:spPr>
          <a:xfrm>
            <a:off x="768096" y="4041648"/>
            <a:ext cx="502920" cy="502920"/>
          </a:xfrm>
          <a:prstGeom prst="ellipse">
            <a:avLst/>
          </a:prstGeom>
          <a:solidFill>
            <a:srgbClr val="EEF1F6"/>
          </a:solidFill>
          <a:ln/>
        </p:spPr>
      </p:sp>
      <p:pic>
        <p:nvPicPr>
          <p:cNvPr id="16" name="Image 2" descr="preencoded.png"/>
          <p:cNvPicPr>
            <a:picLocks noChangeAspect="1"/>
          </p:cNvPicPr>
          <p:nvPr/>
        </p:nvPicPr>
        <p:blipFill>
          <a:blip r:embed="rId6"/>
          <a:stretch>
            <a:fillRect/>
          </a:stretch>
        </p:blipFill>
        <p:spPr>
          <a:xfrm>
            <a:off x="878738" y="4152290"/>
            <a:ext cx="281635" cy="281635"/>
          </a:xfrm>
          <a:prstGeom prst="rect">
            <a:avLst/>
          </a:prstGeom>
        </p:spPr>
      </p:pic>
      <p:sp>
        <p:nvSpPr>
          <p:cNvPr id="17" name="Text 12"/>
          <p:cNvSpPr/>
          <p:nvPr/>
        </p:nvSpPr>
        <p:spPr>
          <a:xfrm>
            <a:off x="1458468" y="4159605"/>
            <a:ext cx="4251960" cy="548640"/>
          </a:xfrm>
          <a:prstGeom prst="rect">
            <a:avLst/>
          </a:prstGeom>
          <a:noFill/>
          <a:ln/>
        </p:spPr>
        <p:txBody>
          <a:bodyPr wrap="square" lIns="0" tIns="0" rIns="0" bIns="0" rtlCol="0" anchor="t"/>
          <a:lstStyle/>
          <a:p>
            <a:r>
              <a:rPr lang="en-IN" sz="1500" b="1" dirty="0">
                <a:latin typeface="Arial" panose="020B0604020202020204" pitchFamily="34" charset="0"/>
                <a:cs typeface="Arial" panose="020B0604020202020204" pitchFamily="34" charset="0"/>
              </a:rPr>
              <a:t>No predefined escalation policy</a:t>
            </a:r>
            <a:r>
              <a:rPr lang="en-IN" sz="1400" b="1" dirty="0"/>
              <a:t>.</a:t>
            </a:r>
            <a:endParaRPr lang="en-US" sz="1300" dirty="0"/>
          </a:p>
        </p:txBody>
      </p:sp>
      <p:sp>
        <p:nvSpPr>
          <p:cNvPr id="18" name="Text 13"/>
          <p:cNvSpPr/>
          <p:nvPr/>
        </p:nvSpPr>
        <p:spPr>
          <a:xfrm>
            <a:off x="768096" y="4645152"/>
            <a:ext cx="4892040" cy="914400"/>
          </a:xfrm>
          <a:prstGeom prst="rect">
            <a:avLst/>
          </a:prstGeom>
          <a:noFill/>
          <a:ln/>
        </p:spPr>
        <p:txBody>
          <a:bodyPr wrap="square" lIns="0" tIns="0" rIns="0" bIns="0" rtlCol="0" anchor="ctr"/>
          <a:lstStyle/>
          <a:p>
            <a:pPr>
              <a:lnSpc>
                <a:spcPct val="120000"/>
              </a:lnSpc>
            </a:pPr>
            <a:r>
              <a:rPr lang="en-IN" sz="1200" dirty="0">
                <a:latin typeface="Arial" panose="020B0604020202020204" pitchFamily="34" charset="0"/>
                <a:cs typeface="Arial" panose="020B0604020202020204" pitchFamily="34" charset="0"/>
              </a:rPr>
              <a:t>However, there was no nationally legislated, consistent policy; trusts were not required to escalate the care of patients when staffing levels dipped below a safe minimum.</a:t>
            </a:r>
            <a:endParaRPr lang="en-US" sz="1200" dirty="0">
              <a:latin typeface="Arial" panose="020B0604020202020204" pitchFamily="34" charset="0"/>
              <a:cs typeface="Arial" panose="020B0604020202020204" pitchFamily="34" charset="0"/>
            </a:endParaRPr>
          </a:p>
        </p:txBody>
      </p:sp>
      <p:sp>
        <p:nvSpPr>
          <p:cNvPr id="19" name="Shape 14"/>
          <p:cNvSpPr/>
          <p:nvPr/>
        </p:nvSpPr>
        <p:spPr>
          <a:xfrm>
            <a:off x="6172200" y="3822192"/>
            <a:ext cx="5349240" cy="1874520"/>
          </a:xfrm>
          <a:prstGeom prst="roundRect">
            <a:avLst>
              <a:gd name="adj" fmla="val 4390"/>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20" name="Shape 15"/>
          <p:cNvSpPr/>
          <p:nvPr/>
        </p:nvSpPr>
        <p:spPr>
          <a:xfrm>
            <a:off x="6391656" y="4041648"/>
            <a:ext cx="502920" cy="502920"/>
          </a:xfrm>
          <a:prstGeom prst="ellipse">
            <a:avLst/>
          </a:prstGeom>
          <a:solidFill>
            <a:srgbClr val="EEF1F6"/>
          </a:solidFill>
          <a:ln/>
        </p:spPr>
      </p:sp>
      <p:pic>
        <p:nvPicPr>
          <p:cNvPr id="21" name="Image 3" descr="preencoded.png"/>
          <p:cNvPicPr>
            <a:picLocks noChangeAspect="1"/>
          </p:cNvPicPr>
          <p:nvPr/>
        </p:nvPicPr>
        <p:blipFill>
          <a:blip r:embed="rId7"/>
          <a:stretch>
            <a:fillRect/>
          </a:stretch>
        </p:blipFill>
        <p:spPr>
          <a:xfrm>
            <a:off x="6502298" y="4152290"/>
            <a:ext cx="281635" cy="281635"/>
          </a:xfrm>
          <a:prstGeom prst="rect">
            <a:avLst/>
          </a:prstGeom>
        </p:spPr>
      </p:pic>
      <p:sp>
        <p:nvSpPr>
          <p:cNvPr id="22" name="Text 16"/>
          <p:cNvSpPr/>
          <p:nvPr/>
        </p:nvSpPr>
        <p:spPr>
          <a:xfrm>
            <a:off x="7040880" y="4152290"/>
            <a:ext cx="4251960" cy="548640"/>
          </a:xfrm>
          <a:prstGeom prst="rect">
            <a:avLst/>
          </a:prstGeom>
          <a:noFill/>
          <a:ln/>
        </p:spPr>
        <p:txBody>
          <a:bodyPr wrap="square" lIns="0" tIns="0" rIns="0" bIns="0" rtlCol="0" anchor="t"/>
          <a:lstStyle/>
          <a:p>
            <a:r>
              <a:rPr lang="en-IN" sz="1500" b="1" dirty="0">
                <a:latin typeface="Arial" panose="020B0604020202020204" pitchFamily="34" charset="0"/>
                <a:cs typeface="Arial" panose="020B0604020202020204" pitchFamily="34" charset="0"/>
              </a:rPr>
              <a:t>Lack of strong follow-up by the regulators</a:t>
            </a:r>
            <a:r>
              <a:rPr lang="en-IN" sz="1400" b="1" dirty="0"/>
              <a:t>.</a:t>
            </a:r>
            <a:endParaRPr lang="en-US" sz="1300" dirty="0"/>
          </a:p>
        </p:txBody>
      </p:sp>
      <p:sp>
        <p:nvSpPr>
          <p:cNvPr id="23" name="Text 17"/>
          <p:cNvSpPr/>
          <p:nvPr/>
        </p:nvSpPr>
        <p:spPr>
          <a:xfrm>
            <a:off x="6391656" y="4645152"/>
            <a:ext cx="4892040" cy="914400"/>
          </a:xfrm>
          <a:prstGeom prst="rect">
            <a:avLst/>
          </a:prstGeom>
          <a:noFill/>
          <a:ln/>
        </p:spPr>
        <p:txBody>
          <a:bodyPr wrap="square" lIns="0" tIns="0" rIns="0" bIns="0" rtlCol="0" anchor="ctr"/>
          <a:lstStyle/>
          <a:p>
            <a:pPr>
              <a:lnSpc>
                <a:spcPct val="120000"/>
              </a:lnSpc>
            </a:pPr>
            <a:r>
              <a:rPr lang="en-IN" sz="1200" dirty="0">
                <a:latin typeface="Arial" panose="020B0604020202020204" pitchFamily="34" charset="0"/>
                <a:cs typeface="Arial" panose="020B0604020202020204" pitchFamily="34" charset="0"/>
              </a:rPr>
              <a:t>Prior CCG and NHS Litigation Authority reviews rated the service as safe in the face of prolonged concern, illustrating a failure to act on warning in external assurance processes.</a:t>
            </a:r>
            <a:endParaRPr lang="en-US" sz="1200" dirty="0">
              <a:latin typeface="Arial" panose="020B0604020202020204" pitchFamily="34" charset="0"/>
              <a:cs typeface="Arial" panose="020B0604020202020204" pitchFamily="34" charset="0"/>
            </a:endParaRPr>
          </a:p>
        </p:txBody>
      </p:sp>
      <p:sp>
        <p:nvSpPr>
          <p:cNvPr id="24" name="Text 18"/>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5" name="Text 1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4EE65C7-ECDE-CBED-FFFB-2FD16E4326E2}"/>
              </a:ext>
            </a:extLst>
          </p:cNvPr>
          <p:cNvPicPr>
            <a:picLocks noChangeAspect="1"/>
          </p:cNvPicPr>
          <p:nvPr/>
        </p:nvPicPr>
        <p:blipFill>
          <a:blip r:embed="rId3"/>
          <a:stretch>
            <a:fillRect/>
          </a:stretch>
        </p:blipFill>
        <p:spPr>
          <a:xfrm rot="10800000" flipH="1">
            <a:off x="0" y="-2286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IMPACT ANALYSIS</a:t>
            </a:r>
            <a:endParaRPr lang="en-US" sz="1250" dirty="0"/>
          </a:p>
        </p:txBody>
      </p:sp>
      <p:sp>
        <p:nvSpPr>
          <p:cNvPr id="3" name="Text 1"/>
          <p:cNvSpPr/>
          <p:nvPr/>
        </p:nvSpPr>
        <p:spPr>
          <a:xfrm>
            <a:off x="548640" y="772668"/>
            <a:ext cx="9601200" cy="868680"/>
          </a:xfrm>
          <a:prstGeom prst="rect">
            <a:avLst/>
          </a:prstGeom>
          <a:noFill/>
          <a:ln/>
        </p:spPr>
        <p:txBody>
          <a:bodyPr wrap="square" lIns="0" tIns="0" rIns="0" bIns="0" rtlCol="0" anchor="t"/>
          <a:lstStyle/>
          <a:p>
            <a:pPr marL="0" indent="0">
              <a:buNone/>
            </a:pPr>
            <a:r>
              <a:rPr lang="en-US" sz="3000" b="1" u="sng" dirty="0">
                <a:solidFill>
                  <a:srgbClr val="121C33"/>
                </a:solidFill>
                <a:latin typeface="Arial" panose="020B0604020202020204" pitchFamily="34" charset="0"/>
                <a:ea typeface="Cambria" pitchFamily="34" charset="-122"/>
                <a:cs typeface="Arial" panose="020B0604020202020204" pitchFamily="34" charset="0"/>
              </a:rPr>
              <a:t>Impact on quality of life, efficiency and equity</a:t>
            </a:r>
            <a:endParaRPr lang="en-US" sz="3000" u="sng" dirty="0">
              <a:latin typeface="Arial" panose="020B0604020202020204" pitchFamily="34" charset="0"/>
              <a:cs typeface="Arial" panose="020B0604020202020204" pitchFamily="34" charset="0"/>
            </a:endParaRPr>
          </a:p>
        </p:txBody>
      </p:sp>
      <p:sp>
        <p:nvSpPr>
          <p:cNvPr id="4" name="Shape 2"/>
          <p:cNvSpPr/>
          <p:nvPr/>
        </p:nvSpPr>
        <p:spPr>
          <a:xfrm>
            <a:off x="548640" y="1828800"/>
            <a:ext cx="3520440" cy="3794760"/>
          </a:xfrm>
          <a:prstGeom prst="roundRect">
            <a:avLst>
              <a:gd name="adj" fmla="val 2338"/>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5" name="Shape 3"/>
          <p:cNvSpPr/>
          <p:nvPr/>
        </p:nvSpPr>
        <p:spPr>
          <a:xfrm>
            <a:off x="548640" y="1828800"/>
            <a:ext cx="3520440" cy="91440"/>
          </a:xfrm>
          <a:prstGeom prst="rect">
            <a:avLst/>
          </a:prstGeom>
          <a:solidFill>
            <a:srgbClr val="1B2A4A"/>
          </a:solidFill>
          <a:ln/>
        </p:spPr>
      </p:sp>
      <p:sp>
        <p:nvSpPr>
          <p:cNvPr id="6" name="Shape 4"/>
          <p:cNvSpPr/>
          <p:nvPr/>
        </p:nvSpPr>
        <p:spPr>
          <a:xfrm>
            <a:off x="804672" y="2121408"/>
            <a:ext cx="566928" cy="566928"/>
          </a:xfrm>
          <a:prstGeom prst="ellipse">
            <a:avLst/>
          </a:prstGeom>
          <a:solidFill>
            <a:srgbClr val="EEF1F6"/>
          </a:solidFill>
          <a:ln/>
        </p:spPr>
      </p:sp>
      <p:pic>
        <p:nvPicPr>
          <p:cNvPr id="7" name="Image 0" descr="preencoded.png"/>
          <p:cNvPicPr>
            <a:picLocks noChangeAspect="1"/>
          </p:cNvPicPr>
          <p:nvPr/>
        </p:nvPicPr>
        <p:blipFill>
          <a:blip r:embed="rId4"/>
          <a:stretch>
            <a:fillRect/>
          </a:stretch>
        </p:blipFill>
        <p:spPr>
          <a:xfrm>
            <a:off x="929396" y="2246132"/>
            <a:ext cx="317480" cy="317480"/>
          </a:xfrm>
          <a:prstGeom prst="rect">
            <a:avLst/>
          </a:prstGeom>
        </p:spPr>
      </p:pic>
      <p:sp>
        <p:nvSpPr>
          <p:cNvPr id="8" name="Text 5"/>
          <p:cNvSpPr/>
          <p:nvPr/>
        </p:nvSpPr>
        <p:spPr>
          <a:xfrm>
            <a:off x="804672" y="2834640"/>
            <a:ext cx="3008376" cy="365760"/>
          </a:xfrm>
          <a:prstGeom prst="rect">
            <a:avLst/>
          </a:prstGeom>
          <a:noFill/>
          <a:ln/>
        </p:spPr>
        <p:txBody>
          <a:bodyPr wrap="square" lIns="0" tIns="0" rIns="0" bIns="0" rtlCol="0" anchor="ctr"/>
          <a:lstStyle/>
          <a:p>
            <a:pPr marL="0" indent="0">
              <a:buNone/>
            </a:pPr>
            <a:r>
              <a:rPr lang="en-US" sz="1700" b="1" dirty="0">
                <a:solidFill>
                  <a:srgbClr val="121C33"/>
                </a:solidFill>
                <a:latin typeface="Cambria" pitchFamily="34" charset="0"/>
                <a:ea typeface="Cambria" pitchFamily="34" charset="-122"/>
                <a:cs typeface="Cambria" pitchFamily="34" charset="-120"/>
              </a:rPr>
              <a:t>Quality</a:t>
            </a:r>
            <a:endParaRPr lang="en-US" sz="1700" dirty="0"/>
          </a:p>
        </p:txBody>
      </p:sp>
      <p:sp>
        <p:nvSpPr>
          <p:cNvPr id="9" name="Text 6"/>
          <p:cNvSpPr/>
          <p:nvPr/>
        </p:nvSpPr>
        <p:spPr>
          <a:xfrm>
            <a:off x="804672" y="3291840"/>
            <a:ext cx="3008376" cy="2148840"/>
          </a:xfrm>
          <a:prstGeom prst="rect">
            <a:avLst/>
          </a:prstGeom>
          <a:noFill/>
          <a:ln/>
        </p:spPr>
        <p:txBody>
          <a:bodyPr wrap="square" lIns="0" tIns="0" rIns="0" bIns="0" rtlCol="0" anchor="ctr"/>
          <a:lstStyle/>
          <a:p>
            <a:pPr marL="285750" indent="-285750">
              <a:buFont typeface="Arial" panose="020B0604020202020204" pitchFamily="34" charset="0"/>
              <a:buChar char="•"/>
            </a:pPr>
            <a:r>
              <a:rPr lang="en-IN" sz="1300" dirty="0">
                <a:latin typeface="Arial" panose="020B0604020202020204" pitchFamily="34" charset="0"/>
                <a:cs typeface="Arial" panose="020B0604020202020204" pitchFamily="34" charset="0"/>
              </a:rPr>
              <a:t>Repeated un investigated harm fractured confidence locally and nationally in maternity care</a:t>
            </a:r>
          </a:p>
          <a:p>
            <a:pPr marL="285750" indent="-285750">
              <a:buFont typeface="Arial" panose="020B0604020202020204" pitchFamily="34" charset="0"/>
              <a:buChar char="•"/>
            </a:pPr>
            <a:endParaRPr lang="en-IN"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300" dirty="0">
                <a:latin typeface="Arial" panose="020B0604020202020204" pitchFamily="34" charset="0"/>
                <a:cs typeface="Arial" panose="020B0604020202020204" pitchFamily="34" charset="0"/>
              </a:rPr>
              <a:t>Inspired a series of 15 urgent and essential actions which are to be implemented in every English maternity department (Ockenden, 2022)</a:t>
            </a:r>
          </a:p>
        </p:txBody>
      </p:sp>
      <p:sp>
        <p:nvSpPr>
          <p:cNvPr id="10" name="Shape 7"/>
          <p:cNvSpPr/>
          <p:nvPr/>
        </p:nvSpPr>
        <p:spPr>
          <a:xfrm>
            <a:off x="4389120" y="1828800"/>
            <a:ext cx="3520440" cy="3794760"/>
          </a:xfrm>
          <a:prstGeom prst="roundRect">
            <a:avLst>
              <a:gd name="adj" fmla="val 2338"/>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1" name="Shape 8"/>
          <p:cNvSpPr/>
          <p:nvPr/>
        </p:nvSpPr>
        <p:spPr>
          <a:xfrm>
            <a:off x="4389120" y="1828800"/>
            <a:ext cx="3520440" cy="91440"/>
          </a:xfrm>
          <a:prstGeom prst="rect">
            <a:avLst/>
          </a:prstGeom>
          <a:solidFill>
            <a:srgbClr val="3E5C76"/>
          </a:solidFill>
          <a:ln/>
        </p:spPr>
      </p:sp>
      <p:sp>
        <p:nvSpPr>
          <p:cNvPr id="12" name="Shape 9"/>
          <p:cNvSpPr/>
          <p:nvPr/>
        </p:nvSpPr>
        <p:spPr>
          <a:xfrm>
            <a:off x="4645152" y="2121408"/>
            <a:ext cx="566928" cy="566928"/>
          </a:xfrm>
          <a:prstGeom prst="ellipse">
            <a:avLst/>
          </a:prstGeom>
          <a:solidFill>
            <a:srgbClr val="EEF1F6"/>
          </a:solidFill>
          <a:ln/>
        </p:spPr>
      </p:sp>
      <p:pic>
        <p:nvPicPr>
          <p:cNvPr id="13" name="Image 1" descr="preencoded.png"/>
          <p:cNvPicPr>
            <a:picLocks noChangeAspect="1"/>
          </p:cNvPicPr>
          <p:nvPr/>
        </p:nvPicPr>
        <p:blipFill>
          <a:blip r:embed="rId5"/>
          <a:stretch>
            <a:fillRect/>
          </a:stretch>
        </p:blipFill>
        <p:spPr>
          <a:xfrm>
            <a:off x="4769876" y="2246132"/>
            <a:ext cx="317480" cy="317480"/>
          </a:xfrm>
          <a:prstGeom prst="rect">
            <a:avLst/>
          </a:prstGeom>
        </p:spPr>
      </p:pic>
      <p:sp>
        <p:nvSpPr>
          <p:cNvPr id="14" name="Text 10"/>
          <p:cNvSpPr/>
          <p:nvPr/>
        </p:nvSpPr>
        <p:spPr>
          <a:xfrm>
            <a:off x="4645152" y="2834640"/>
            <a:ext cx="3008376" cy="365760"/>
          </a:xfrm>
          <a:prstGeom prst="rect">
            <a:avLst/>
          </a:prstGeom>
          <a:noFill/>
          <a:ln/>
        </p:spPr>
        <p:txBody>
          <a:bodyPr wrap="square" lIns="0" tIns="0" rIns="0" bIns="0" rtlCol="0" anchor="ctr"/>
          <a:lstStyle/>
          <a:p>
            <a:pPr marL="0" indent="0">
              <a:buNone/>
            </a:pPr>
            <a:r>
              <a:rPr lang="en-US" sz="1700" b="1" dirty="0">
                <a:solidFill>
                  <a:srgbClr val="121C33"/>
                </a:solidFill>
                <a:latin typeface="Cambria" pitchFamily="34" charset="0"/>
                <a:ea typeface="Cambria" pitchFamily="34" charset="-122"/>
                <a:cs typeface="Cambria" pitchFamily="34" charset="-120"/>
              </a:rPr>
              <a:t>Efficiency</a:t>
            </a:r>
            <a:endParaRPr lang="en-US" sz="1700" dirty="0"/>
          </a:p>
        </p:txBody>
      </p:sp>
      <p:sp>
        <p:nvSpPr>
          <p:cNvPr id="15" name="Text 11"/>
          <p:cNvSpPr/>
          <p:nvPr/>
        </p:nvSpPr>
        <p:spPr>
          <a:xfrm>
            <a:off x="4617720" y="3226526"/>
            <a:ext cx="3008376" cy="2148840"/>
          </a:xfrm>
          <a:prstGeom prst="rect">
            <a:avLst/>
          </a:prstGeom>
          <a:noFill/>
          <a:ln/>
        </p:spPr>
        <p:txBody>
          <a:bodyPr wrap="square" lIns="0" tIns="0" rIns="0" bIns="0" rtlCol="0" anchor="ctr"/>
          <a:lstStyle/>
          <a:p>
            <a:pPr marL="285750" indent="-285750">
              <a:buFont typeface="Arial" panose="020B0604020202020204" pitchFamily="34" charset="0"/>
              <a:buChar char="•"/>
            </a:pPr>
            <a:r>
              <a:rPr lang="en-IN" sz="1300" dirty="0">
                <a:latin typeface="Arial" panose="020B0604020202020204" pitchFamily="34" charset="0"/>
                <a:cs typeface="Arial" panose="020B0604020202020204" pitchFamily="34" charset="0"/>
              </a:rPr>
              <a:t>Clinical negligence has a burden comparable with the expenditure that the NHS invests into the delivery of maternity services.</a:t>
            </a:r>
          </a:p>
          <a:p>
            <a:pPr marL="285750" indent="-285750">
              <a:buFont typeface="Arial" panose="020B0604020202020204" pitchFamily="34" charset="0"/>
              <a:buChar char="•"/>
            </a:pPr>
            <a:endParaRPr lang="en-IN"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300" dirty="0">
                <a:latin typeface="Arial" panose="020B0604020202020204" pitchFamily="34" charset="0"/>
                <a:cs typeface="Arial" panose="020B0604020202020204" pitchFamily="34" charset="0"/>
              </a:rPr>
              <a:t>Reactive litigation spend takes away resources needed for proactive investment</a:t>
            </a:r>
          </a:p>
        </p:txBody>
      </p:sp>
      <p:sp>
        <p:nvSpPr>
          <p:cNvPr id="16" name="Shape 12"/>
          <p:cNvSpPr/>
          <p:nvPr/>
        </p:nvSpPr>
        <p:spPr>
          <a:xfrm>
            <a:off x="8229600" y="1828800"/>
            <a:ext cx="3520440" cy="3794760"/>
          </a:xfrm>
          <a:prstGeom prst="roundRect">
            <a:avLst>
              <a:gd name="adj" fmla="val 2338"/>
            </a:avLst>
          </a:prstGeom>
          <a:solidFill>
            <a:srgbClr val="FAFAF9"/>
          </a:solidFill>
          <a:ln w="9525">
            <a:solidFill>
              <a:srgbClr val="E4E4E7"/>
            </a:solidFill>
            <a:prstDash val="solid"/>
          </a:ln>
          <a:effectLst>
            <a:outerShdw blurRad="101600" dist="38100" dir="2700000" algn="bl" rotWithShape="0">
              <a:srgbClr val="000000">
                <a:alpha val="12000"/>
              </a:srgbClr>
            </a:outerShdw>
          </a:effectLst>
        </p:spPr>
      </p:sp>
      <p:sp>
        <p:nvSpPr>
          <p:cNvPr id="17" name="Shape 13"/>
          <p:cNvSpPr/>
          <p:nvPr/>
        </p:nvSpPr>
        <p:spPr>
          <a:xfrm>
            <a:off x="8229600" y="1828800"/>
            <a:ext cx="3520440" cy="91440"/>
          </a:xfrm>
          <a:prstGeom prst="rect">
            <a:avLst/>
          </a:prstGeom>
          <a:solidFill>
            <a:srgbClr val="8C3B4D"/>
          </a:solidFill>
          <a:ln/>
        </p:spPr>
      </p:sp>
      <p:sp>
        <p:nvSpPr>
          <p:cNvPr id="18" name="Shape 14"/>
          <p:cNvSpPr/>
          <p:nvPr/>
        </p:nvSpPr>
        <p:spPr>
          <a:xfrm>
            <a:off x="8485632" y="2121408"/>
            <a:ext cx="566928" cy="566928"/>
          </a:xfrm>
          <a:prstGeom prst="ellipse">
            <a:avLst/>
          </a:prstGeom>
          <a:solidFill>
            <a:srgbClr val="EEF1F6"/>
          </a:solidFill>
          <a:ln/>
        </p:spPr>
      </p:sp>
      <p:pic>
        <p:nvPicPr>
          <p:cNvPr id="19" name="Image 2" descr="preencoded.png"/>
          <p:cNvPicPr>
            <a:picLocks noChangeAspect="1"/>
          </p:cNvPicPr>
          <p:nvPr/>
        </p:nvPicPr>
        <p:blipFill>
          <a:blip r:embed="rId6"/>
          <a:stretch>
            <a:fillRect/>
          </a:stretch>
        </p:blipFill>
        <p:spPr>
          <a:xfrm>
            <a:off x="8610356" y="2246132"/>
            <a:ext cx="317480" cy="317480"/>
          </a:xfrm>
          <a:prstGeom prst="rect">
            <a:avLst/>
          </a:prstGeom>
        </p:spPr>
      </p:pic>
      <p:sp>
        <p:nvSpPr>
          <p:cNvPr id="20" name="Text 15"/>
          <p:cNvSpPr/>
          <p:nvPr/>
        </p:nvSpPr>
        <p:spPr>
          <a:xfrm>
            <a:off x="8485632" y="2834640"/>
            <a:ext cx="3008376" cy="365760"/>
          </a:xfrm>
          <a:prstGeom prst="rect">
            <a:avLst/>
          </a:prstGeom>
          <a:noFill/>
          <a:ln/>
        </p:spPr>
        <p:txBody>
          <a:bodyPr wrap="square" lIns="0" tIns="0" rIns="0" bIns="0" rtlCol="0" anchor="ctr"/>
          <a:lstStyle/>
          <a:p>
            <a:pPr marL="0" indent="0">
              <a:buNone/>
            </a:pPr>
            <a:r>
              <a:rPr lang="en-US" sz="1700" b="1" dirty="0">
                <a:solidFill>
                  <a:srgbClr val="121C33"/>
                </a:solidFill>
                <a:latin typeface="Cambria" pitchFamily="34" charset="0"/>
                <a:ea typeface="Cambria" pitchFamily="34" charset="-122"/>
                <a:cs typeface="Cambria" pitchFamily="34" charset="-120"/>
              </a:rPr>
              <a:t>Equity</a:t>
            </a:r>
            <a:endParaRPr lang="en-US" sz="1700" dirty="0"/>
          </a:p>
        </p:txBody>
      </p:sp>
      <p:sp>
        <p:nvSpPr>
          <p:cNvPr id="21" name="Text 16"/>
          <p:cNvSpPr/>
          <p:nvPr/>
        </p:nvSpPr>
        <p:spPr>
          <a:xfrm>
            <a:off x="8485632" y="3291840"/>
            <a:ext cx="3008376" cy="2148840"/>
          </a:xfrm>
          <a:prstGeom prst="rect">
            <a:avLst/>
          </a:prstGeom>
          <a:noFill/>
          <a:ln/>
        </p:spPr>
        <p:txBody>
          <a:bodyPr wrap="square" lIns="0" tIns="0" rIns="0" bIns="0" rtlCol="0" anchor="ctr"/>
          <a:lstStyle/>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According to national statistics, maternal mortality is at its highest in two decades, and the number of victims is on the rise among women living in more deprived locations and among Black women.</a:t>
            </a:r>
          </a:p>
          <a:p>
            <a:pPr marL="285750" indent="-285750">
              <a:buFont typeface="Arial" panose="020B0604020202020204" pitchFamily="34" charset="0"/>
              <a:buChar char="•"/>
            </a:pPr>
            <a:endParaRPr lang="en-IN"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Patients and families with the least voice were disproportionately affected, increasing health inequities.</a:t>
            </a:r>
          </a:p>
        </p:txBody>
      </p:sp>
      <p:sp>
        <p:nvSpPr>
          <p:cNvPr id="22" name="Text 17"/>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3" name="Text 18"/>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12</a:t>
            </a:r>
            <a:endParaRPr lang="en-US" sz="1000" dirty="0"/>
          </a:p>
        </p:txBody>
      </p:sp>
      <p:sp>
        <p:nvSpPr>
          <p:cNvPr id="26" name="Text 1">
            <a:extLst>
              <a:ext uri="{FF2B5EF4-FFF2-40B4-BE49-F238E27FC236}">
                <a16:creationId xmlns:a16="http://schemas.microsoft.com/office/drawing/2014/main" id="{EB00B12A-4029-0784-ADDB-AD5066F72155}"/>
              </a:ext>
            </a:extLst>
          </p:cNvPr>
          <p:cNvSpPr/>
          <p:nvPr/>
        </p:nvSpPr>
        <p:spPr>
          <a:xfrm>
            <a:off x="548639" y="5853028"/>
            <a:ext cx="10728655" cy="644652"/>
          </a:xfrm>
          <a:prstGeom prst="rect">
            <a:avLst/>
          </a:prstGeom>
          <a:noFill/>
          <a:ln/>
        </p:spPr>
        <p:txBody>
          <a:bodyPr wrap="square" lIns="0" tIns="0" rIns="0" bIns="0" rtlCol="0" anchor="t"/>
          <a:lstStyle/>
          <a:p>
            <a:r>
              <a:rPr lang="en-IN" sz="1500" dirty="0">
                <a:latin typeface="Arial" panose="020B0604020202020204" pitchFamily="34" charset="0"/>
                <a:cs typeface="Arial" panose="020B0604020202020204" pitchFamily="34" charset="0"/>
              </a:rPr>
              <a:t>Overall, these impacts show that quality assurance failures have an effect on the patients, clinicians and the future sustainability of NHS services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EF1F6"/>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A5019F2A-FFA4-A6D6-E7E3-4AEECCABB608}"/>
              </a:ext>
            </a:extLst>
          </p:cNvPr>
          <p:cNvPicPr>
            <a:picLocks noChangeAspect="1"/>
          </p:cNvPicPr>
          <p:nvPr/>
        </p:nvPicPr>
        <p:blipFill>
          <a:blip r:embed="rId3"/>
          <a:stretch>
            <a:fillRect/>
          </a:stretch>
        </p:blipFill>
        <p:spPr>
          <a:xfrm rot="10800000" flipH="1">
            <a:off x="0" y="-22860"/>
            <a:ext cx="12192000" cy="6858000"/>
          </a:xfrm>
          <a:prstGeom prst="rect">
            <a:avLst/>
          </a:prstGeom>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SYNTHESIS</a:t>
            </a:r>
            <a:endParaRPr lang="en-US" sz="1250" dirty="0"/>
          </a:p>
        </p:txBody>
      </p:sp>
      <p:sp>
        <p:nvSpPr>
          <p:cNvPr id="3" name="Text 1"/>
          <p:cNvSpPr/>
          <p:nvPr/>
        </p:nvSpPr>
        <p:spPr>
          <a:xfrm>
            <a:off x="548640" y="658368"/>
            <a:ext cx="9875520" cy="868680"/>
          </a:xfrm>
          <a:prstGeom prst="rect">
            <a:avLst/>
          </a:prstGeom>
          <a:noFill/>
          <a:ln/>
        </p:spPr>
        <p:txBody>
          <a:bodyPr wrap="square" lIns="0" tIns="0" rIns="0" bIns="0" rtlCol="0" anchor="t"/>
          <a:lstStyle/>
          <a:p>
            <a:r>
              <a:rPr lang="en-IN" sz="3000" b="1" u="sng" dirty="0">
                <a:latin typeface="Arial" panose="020B0604020202020204" pitchFamily="34" charset="0"/>
                <a:cs typeface="Arial" panose="020B0604020202020204" pitchFamily="34" charset="0"/>
              </a:rPr>
              <a:t>A systems view: why no single solution would work</a:t>
            </a:r>
            <a:endParaRPr lang="en-US" sz="3000" b="1" u="sng" dirty="0">
              <a:latin typeface="Arial" panose="020B0604020202020204" pitchFamily="34" charset="0"/>
              <a:cs typeface="Arial" panose="020B0604020202020204" pitchFamily="34" charset="0"/>
            </a:endParaRPr>
          </a:p>
        </p:txBody>
      </p:sp>
      <p:sp>
        <p:nvSpPr>
          <p:cNvPr id="4" name="Text 2"/>
          <p:cNvSpPr/>
          <p:nvPr/>
        </p:nvSpPr>
        <p:spPr>
          <a:xfrm>
            <a:off x="496344" y="1160766"/>
            <a:ext cx="10881360" cy="1582433"/>
          </a:xfrm>
          <a:prstGeom prst="rect">
            <a:avLst/>
          </a:prstGeom>
          <a:noFill/>
          <a:ln/>
        </p:spPr>
        <p:txBody>
          <a:bodyPr wrap="square" lIns="0" tIns="0" rIns="0" bIns="0" rtlCol="0" anchor="ctr"/>
          <a:lstStyle/>
          <a:p>
            <a:pPr>
              <a:lnSpc>
                <a:spcPct val="125000"/>
              </a:lnSpc>
            </a:pPr>
            <a:r>
              <a:rPr lang="en-IN" sz="1400" dirty="0">
                <a:latin typeface="Arial" panose="020B0604020202020204" pitchFamily="34" charset="0"/>
                <a:cs typeface="Arial" panose="020B0604020202020204" pitchFamily="34" charset="0"/>
              </a:rPr>
              <a:t>Systems Theory posits that large organizations are mutually interconnected systems, not isolated silos. In the context of the fishbone, Swiss cheese and Donabedian analyses, all three agree that </a:t>
            </a:r>
            <a:r>
              <a:rPr lang="en-IN" sz="1400" dirty="0" err="1">
                <a:latin typeface="Arial" panose="020B0604020202020204" pitchFamily="34" charset="0"/>
                <a:cs typeface="Arial" panose="020B0604020202020204" pitchFamily="34" charset="0"/>
              </a:rPr>
              <a:t>SaTH‘s</a:t>
            </a:r>
            <a:r>
              <a:rPr lang="en-IN" sz="1400" dirty="0">
                <a:latin typeface="Arial" panose="020B0604020202020204" pitchFamily="34" charset="0"/>
                <a:cs typeface="Arial" panose="020B0604020202020204" pitchFamily="34" charset="0"/>
              </a:rPr>
              <a:t> failings did not lie with one or many single clinicians, but with the interplay of fragile structures, unsafe processes, a defensive culture and the bearing of individual patient inputs in permissive national policy. Collectively, these models emphasize and support the need for systems-thinking as a prerequisite for long-term service improvement. No one framework can provide a complete explanation of the scandal, but collectively they do.</a:t>
            </a:r>
            <a:endParaRPr lang="en-US" sz="1400" dirty="0">
              <a:latin typeface="Arial" panose="020B0604020202020204" pitchFamily="34" charset="0"/>
              <a:cs typeface="Arial" panose="020B0604020202020204" pitchFamily="34" charset="0"/>
            </a:endParaRPr>
          </a:p>
        </p:txBody>
      </p:sp>
      <p:sp>
        <p:nvSpPr>
          <p:cNvPr id="5" name="Shape 3"/>
          <p:cNvSpPr/>
          <p:nvPr/>
        </p:nvSpPr>
        <p:spPr>
          <a:xfrm>
            <a:off x="548640" y="2834640"/>
            <a:ext cx="2331720" cy="1737360"/>
          </a:xfrm>
          <a:prstGeom prst="roundRect">
            <a:avLst>
              <a:gd name="adj" fmla="val 4737"/>
            </a:avLst>
          </a:prstGeom>
          <a:solidFill>
            <a:srgbClr val="FFFFFF"/>
          </a:solidFill>
          <a:ln/>
          <a:effectLst>
            <a:outerShdw blurRad="101600" dist="38100" dir="2700000" algn="bl" rotWithShape="0">
              <a:srgbClr val="000000">
                <a:alpha val="12000"/>
              </a:srgbClr>
            </a:outerShdw>
          </a:effectLst>
        </p:spPr>
      </p:sp>
      <p:sp>
        <p:nvSpPr>
          <p:cNvPr id="6" name="Shape 4"/>
          <p:cNvSpPr/>
          <p:nvPr/>
        </p:nvSpPr>
        <p:spPr>
          <a:xfrm>
            <a:off x="1421892" y="3090672"/>
            <a:ext cx="585216" cy="585216"/>
          </a:xfrm>
          <a:prstGeom prst="ellipse">
            <a:avLst/>
          </a:prstGeom>
          <a:solidFill>
            <a:srgbClr val="EEF1F6"/>
          </a:solidFill>
          <a:ln/>
        </p:spPr>
      </p:sp>
      <p:pic>
        <p:nvPicPr>
          <p:cNvPr id="7" name="Image 0" descr="preencoded.png"/>
          <p:cNvPicPr>
            <a:picLocks noChangeAspect="1"/>
          </p:cNvPicPr>
          <p:nvPr/>
        </p:nvPicPr>
        <p:blipFill>
          <a:blip r:embed="rId4"/>
          <a:stretch>
            <a:fillRect/>
          </a:stretch>
        </p:blipFill>
        <p:spPr>
          <a:xfrm>
            <a:off x="1550640" y="3219420"/>
            <a:ext cx="327721" cy="327721"/>
          </a:xfrm>
          <a:prstGeom prst="rect">
            <a:avLst/>
          </a:prstGeom>
        </p:spPr>
      </p:pic>
      <p:sp>
        <p:nvSpPr>
          <p:cNvPr id="8" name="Text 5"/>
          <p:cNvSpPr/>
          <p:nvPr/>
        </p:nvSpPr>
        <p:spPr>
          <a:xfrm>
            <a:off x="640080" y="3794760"/>
            <a:ext cx="2148840" cy="640080"/>
          </a:xfrm>
          <a:prstGeom prst="rect">
            <a:avLst/>
          </a:prstGeom>
          <a:noFill/>
          <a:ln/>
        </p:spPr>
        <p:txBody>
          <a:bodyPr wrap="square" lIns="0" tIns="0" rIns="0" bIns="0" rtlCol="0" anchor="t"/>
          <a:lstStyle/>
          <a:p>
            <a:pPr marL="0" indent="0" algn="ctr">
              <a:buNone/>
            </a:pPr>
            <a:r>
              <a:rPr lang="en-US" sz="1250" b="1" dirty="0">
                <a:solidFill>
                  <a:srgbClr val="121C33"/>
                </a:solidFill>
                <a:latin typeface="Arial" pitchFamily="34" charset="0"/>
                <a:ea typeface="Arial" pitchFamily="34" charset="-122"/>
                <a:cs typeface="Arial" pitchFamily="34" charset="-120"/>
              </a:rPr>
              <a:t>Fishbone analysis</a:t>
            </a:r>
            <a:endParaRPr lang="en-US" sz="1250" dirty="0"/>
          </a:p>
        </p:txBody>
      </p:sp>
      <p:sp>
        <p:nvSpPr>
          <p:cNvPr id="9" name="Shape 6"/>
          <p:cNvSpPr/>
          <p:nvPr/>
        </p:nvSpPr>
        <p:spPr>
          <a:xfrm>
            <a:off x="3200400" y="2834640"/>
            <a:ext cx="2331720" cy="1737360"/>
          </a:xfrm>
          <a:prstGeom prst="roundRect">
            <a:avLst>
              <a:gd name="adj" fmla="val 4737"/>
            </a:avLst>
          </a:prstGeom>
          <a:solidFill>
            <a:srgbClr val="FFFFFF"/>
          </a:solidFill>
          <a:ln/>
          <a:effectLst>
            <a:outerShdw blurRad="101600" dist="38100" dir="2700000" algn="bl" rotWithShape="0">
              <a:srgbClr val="000000">
                <a:alpha val="12000"/>
              </a:srgbClr>
            </a:outerShdw>
          </a:effectLst>
        </p:spPr>
      </p:sp>
      <p:sp>
        <p:nvSpPr>
          <p:cNvPr id="10" name="Shape 7"/>
          <p:cNvSpPr/>
          <p:nvPr/>
        </p:nvSpPr>
        <p:spPr>
          <a:xfrm>
            <a:off x="4073652" y="3090672"/>
            <a:ext cx="585216" cy="585216"/>
          </a:xfrm>
          <a:prstGeom prst="ellipse">
            <a:avLst/>
          </a:prstGeom>
          <a:solidFill>
            <a:srgbClr val="EEF1F6"/>
          </a:solidFill>
          <a:ln/>
        </p:spPr>
      </p:sp>
      <p:pic>
        <p:nvPicPr>
          <p:cNvPr id="11" name="Image 1" descr="preencoded.png"/>
          <p:cNvPicPr>
            <a:picLocks noChangeAspect="1"/>
          </p:cNvPicPr>
          <p:nvPr/>
        </p:nvPicPr>
        <p:blipFill>
          <a:blip r:embed="rId5"/>
          <a:stretch>
            <a:fillRect/>
          </a:stretch>
        </p:blipFill>
        <p:spPr>
          <a:xfrm>
            <a:off x="4202400" y="3219420"/>
            <a:ext cx="327721" cy="327721"/>
          </a:xfrm>
          <a:prstGeom prst="rect">
            <a:avLst/>
          </a:prstGeom>
        </p:spPr>
      </p:pic>
      <p:sp>
        <p:nvSpPr>
          <p:cNvPr id="12" name="Text 8"/>
          <p:cNvSpPr/>
          <p:nvPr/>
        </p:nvSpPr>
        <p:spPr>
          <a:xfrm>
            <a:off x="3291840" y="3794760"/>
            <a:ext cx="2148840" cy="640080"/>
          </a:xfrm>
          <a:prstGeom prst="rect">
            <a:avLst/>
          </a:prstGeom>
          <a:noFill/>
          <a:ln/>
        </p:spPr>
        <p:txBody>
          <a:bodyPr wrap="square" lIns="0" tIns="0" rIns="0" bIns="0" rtlCol="0" anchor="t"/>
          <a:lstStyle/>
          <a:p>
            <a:pPr marL="0" indent="0" algn="ctr">
              <a:buNone/>
            </a:pPr>
            <a:r>
              <a:rPr lang="en-US" sz="1250" b="1" dirty="0">
                <a:solidFill>
                  <a:srgbClr val="121C33"/>
                </a:solidFill>
                <a:latin typeface="Arial" pitchFamily="34" charset="0"/>
                <a:ea typeface="Arial" pitchFamily="34" charset="-122"/>
                <a:cs typeface="Arial" pitchFamily="34" charset="-120"/>
              </a:rPr>
              <a:t>Swiss cheese model</a:t>
            </a:r>
            <a:endParaRPr lang="en-US" sz="1250" dirty="0"/>
          </a:p>
        </p:txBody>
      </p:sp>
      <p:sp>
        <p:nvSpPr>
          <p:cNvPr id="13" name="Shape 9"/>
          <p:cNvSpPr/>
          <p:nvPr/>
        </p:nvSpPr>
        <p:spPr>
          <a:xfrm>
            <a:off x="5852160" y="2834640"/>
            <a:ext cx="2331720" cy="1737360"/>
          </a:xfrm>
          <a:prstGeom prst="roundRect">
            <a:avLst>
              <a:gd name="adj" fmla="val 4737"/>
            </a:avLst>
          </a:prstGeom>
          <a:solidFill>
            <a:srgbClr val="FFFFFF"/>
          </a:solidFill>
          <a:ln/>
          <a:effectLst>
            <a:outerShdw blurRad="101600" dist="38100" dir="2700000" algn="bl" rotWithShape="0">
              <a:srgbClr val="000000">
                <a:alpha val="12000"/>
              </a:srgbClr>
            </a:outerShdw>
          </a:effectLst>
        </p:spPr>
      </p:sp>
      <p:sp>
        <p:nvSpPr>
          <p:cNvPr id="14" name="Shape 10"/>
          <p:cNvSpPr/>
          <p:nvPr/>
        </p:nvSpPr>
        <p:spPr>
          <a:xfrm>
            <a:off x="6725412" y="3090672"/>
            <a:ext cx="585216" cy="585216"/>
          </a:xfrm>
          <a:prstGeom prst="ellipse">
            <a:avLst/>
          </a:prstGeom>
          <a:solidFill>
            <a:srgbClr val="EEF1F6"/>
          </a:solidFill>
          <a:ln/>
        </p:spPr>
      </p:sp>
      <p:pic>
        <p:nvPicPr>
          <p:cNvPr id="15" name="Image 2" descr="preencoded.png"/>
          <p:cNvPicPr>
            <a:picLocks noChangeAspect="1"/>
          </p:cNvPicPr>
          <p:nvPr/>
        </p:nvPicPr>
        <p:blipFill>
          <a:blip r:embed="rId6"/>
          <a:stretch>
            <a:fillRect/>
          </a:stretch>
        </p:blipFill>
        <p:spPr>
          <a:xfrm>
            <a:off x="6854160" y="3219420"/>
            <a:ext cx="327721" cy="327721"/>
          </a:xfrm>
          <a:prstGeom prst="rect">
            <a:avLst/>
          </a:prstGeom>
        </p:spPr>
      </p:pic>
      <p:sp>
        <p:nvSpPr>
          <p:cNvPr id="16" name="Text 11"/>
          <p:cNvSpPr/>
          <p:nvPr/>
        </p:nvSpPr>
        <p:spPr>
          <a:xfrm>
            <a:off x="5943600" y="3794760"/>
            <a:ext cx="2148840" cy="640080"/>
          </a:xfrm>
          <a:prstGeom prst="rect">
            <a:avLst/>
          </a:prstGeom>
          <a:noFill/>
          <a:ln/>
        </p:spPr>
        <p:txBody>
          <a:bodyPr wrap="square" lIns="0" tIns="0" rIns="0" bIns="0" rtlCol="0" anchor="t"/>
          <a:lstStyle/>
          <a:p>
            <a:pPr marL="0" indent="0" algn="ctr">
              <a:buNone/>
            </a:pPr>
            <a:r>
              <a:rPr lang="en-US" sz="1250" b="1" dirty="0">
                <a:solidFill>
                  <a:srgbClr val="121C33"/>
                </a:solidFill>
                <a:latin typeface="Arial" pitchFamily="34" charset="0"/>
                <a:ea typeface="Arial" pitchFamily="34" charset="-122"/>
                <a:cs typeface="Arial" pitchFamily="34" charset="-120"/>
              </a:rPr>
              <a:t>Donabedian model</a:t>
            </a:r>
            <a:endParaRPr lang="en-US" sz="1250" dirty="0"/>
          </a:p>
        </p:txBody>
      </p:sp>
      <p:sp>
        <p:nvSpPr>
          <p:cNvPr id="17" name="Shape 12"/>
          <p:cNvSpPr/>
          <p:nvPr/>
        </p:nvSpPr>
        <p:spPr>
          <a:xfrm rot="10800000">
            <a:off x="1595628" y="4645152"/>
            <a:ext cx="237744" cy="237744"/>
          </a:xfrm>
          <a:prstGeom prst="rtTriangle">
            <a:avLst/>
          </a:prstGeom>
          <a:solidFill>
            <a:srgbClr val="3E5C76"/>
          </a:solidFill>
          <a:ln/>
        </p:spPr>
      </p:sp>
      <p:sp>
        <p:nvSpPr>
          <p:cNvPr id="18" name="Shape 13"/>
          <p:cNvSpPr/>
          <p:nvPr/>
        </p:nvSpPr>
        <p:spPr>
          <a:xfrm rot="10800000">
            <a:off x="4247388" y="4645152"/>
            <a:ext cx="237744" cy="237744"/>
          </a:xfrm>
          <a:prstGeom prst="rtTriangle">
            <a:avLst/>
          </a:prstGeom>
          <a:solidFill>
            <a:srgbClr val="3E5C76"/>
          </a:solidFill>
          <a:ln/>
        </p:spPr>
      </p:sp>
      <p:sp>
        <p:nvSpPr>
          <p:cNvPr id="19" name="Shape 14"/>
          <p:cNvSpPr/>
          <p:nvPr/>
        </p:nvSpPr>
        <p:spPr>
          <a:xfrm rot="10800000">
            <a:off x="6899148" y="4645152"/>
            <a:ext cx="237744" cy="237744"/>
          </a:xfrm>
          <a:prstGeom prst="rtTriangle">
            <a:avLst/>
          </a:prstGeom>
          <a:solidFill>
            <a:srgbClr val="3E5C76"/>
          </a:solidFill>
          <a:ln/>
        </p:spPr>
      </p:sp>
      <p:sp>
        <p:nvSpPr>
          <p:cNvPr id="20" name="Shape 15"/>
          <p:cNvSpPr/>
          <p:nvPr/>
        </p:nvSpPr>
        <p:spPr>
          <a:xfrm>
            <a:off x="548640" y="5010912"/>
            <a:ext cx="7635240" cy="777240"/>
          </a:xfrm>
          <a:prstGeom prst="roundRect">
            <a:avLst>
              <a:gd name="adj" fmla="val 10588"/>
            </a:avLst>
          </a:prstGeom>
          <a:solidFill>
            <a:schemeClr val="accent5">
              <a:lumMod val="75000"/>
            </a:schemeClr>
          </a:solidFill>
          <a:ln/>
          <a:effectLst>
            <a:outerShdw blurRad="101600" dist="38100" dir="2700000" algn="bl" rotWithShape="0">
              <a:srgbClr val="000000">
                <a:alpha val="12000"/>
              </a:srgbClr>
            </a:outerShdw>
          </a:effectLst>
        </p:spPr>
      </p:sp>
      <p:sp>
        <p:nvSpPr>
          <p:cNvPr id="21" name="Text 16"/>
          <p:cNvSpPr/>
          <p:nvPr/>
        </p:nvSpPr>
        <p:spPr>
          <a:xfrm>
            <a:off x="777240" y="5010912"/>
            <a:ext cx="7178040" cy="777240"/>
          </a:xfrm>
          <a:prstGeom prst="rect">
            <a:avLst/>
          </a:prstGeom>
          <a:noFill/>
          <a:ln/>
        </p:spPr>
        <p:txBody>
          <a:bodyPr wrap="square" lIns="0" tIns="0" rIns="0" bIns="0" rtlCol="0" anchor="ctr"/>
          <a:lstStyle/>
          <a:p>
            <a:pPr algn="ctr"/>
            <a:r>
              <a:rPr lang="en-IN" sz="1700" b="1" dirty="0">
                <a:solidFill>
                  <a:schemeClr val="bg1"/>
                </a:solidFill>
                <a:latin typeface="Arial" panose="020B0604020202020204" pitchFamily="34" charset="0"/>
                <a:cs typeface="Arial" panose="020B0604020202020204" pitchFamily="34" charset="0"/>
              </a:rPr>
              <a:t>All three agree on one thing: this was a failure of the system</a:t>
            </a:r>
            <a:endParaRPr lang="en-US" sz="1700" dirty="0">
              <a:solidFill>
                <a:schemeClr val="bg1"/>
              </a:solidFill>
              <a:latin typeface="Arial" panose="020B0604020202020204" pitchFamily="34" charset="0"/>
              <a:cs typeface="Arial" panose="020B0604020202020204" pitchFamily="34" charset="0"/>
            </a:endParaRPr>
          </a:p>
        </p:txBody>
      </p:sp>
      <p:sp>
        <p:nvSpPr>
          <p:cNvPr id="22" name="Text 17"/>
          <p:cNvSpPr/>
          <p:nvPr/>
        </p:nvSpPr>
        <p:spPr>
          <a:xfrm>
            <a:off x="624535" y="5868828"/>
            <a:ext cx="10881360" cy="457200"/>
          </a:xfrm>
          <a:prstGeom prst="rect">
            <a:avLst/>
          </a:prstGeom>
          <a:noFill/>
          <a:ln/>
        </p:spPr>
        <p:txBody>
          <a:bodyPr wrap="square" lIns="0" tIns="0" rIns="0" bIns="0" rtlCol="0" anchor="ctr"/>
          <a:lstStyle/>
          <a:p>
            <a:r>
              <a:rPr lang="en-IN" sz="1500" i="1" dirty="0">
                <a:latin typeface="Arial" panose="020B0604020202020204" pitchFamily="34" charset="0"/>
                <a:cs typeface="Arial" panose="020B0604020202020204" pitchFamily="34" charset="0"/>
              </a:rPr>
              <a:t>Implication: sustainable enhancement can only be achieved when all levels simultaneously change workforce, education and training, governing, culture, and politics</a:t>
            </a:r>
            <a:r>
              <a:rPr lang="en-US" sz="1250" i="1" dirty="0">
                <a:solidFill>
                  <a:srgbClr val="3E5C76"/>
                </a:solidFill>
                <a:latin typeface="Arial" pitchFamily="34" charset="0"/>
                <a:ea typeface="Arial" pitchFamily="34" charset="-122"/>
                <a:cs typeface="Arial" pitchFamily="34" charset="-120"/>
              </a:rPr>
              <a:t>.</a:t>
            </a:r>
            <a:endParaRPr lang="en-US" sz="1250" dirty="0"/>
          </a:p>
        </p:txBody>
      </p:sp>
      <p:sp>
        <p:nvSpPr>
          <p:cNvPr id="23" name="Text 18"/>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24" name="Text 1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3F4CAD1F-ABF0-CEAD-3245-820548E14081}"/>
              </a:ext>
            </a:extLst>
          </p:cNvPr>
          <p:cNvPicPr>
            <a:picLocks noChangeAspect="1"/>
          </p:cNvPicPr>
          <p:nvPr/>
        </p:nvPicPr>
        <p:blipFill>
          <a:blip r:embed="rId3"/>
          <a:stretch>
            <a:fillRect/>
          </a:stretch>
        </p:blipFill>
        <p:spPr>
          <a:xfrm rot="10800000" flipH="1">
            <a:off x="0" y="0"/>
            <a:ext cx="12192000" cy="6858000"/>
          </a:xfrm>
          <a:prstGeom prst="rect">
            <a:avLst/>
          </a:prstGeom>
          <a:solidFill>
            <a:srgbClr val="ADD3F2"/>
          </a:solidFill>
          <a:ln>
            <a:solidFill>
              <a:srgbClr val="ADD3F2"/>
            </a:solidFill>
          </a:ln>
        </p:spPr>
      </p:pic>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LOOKING AHEAD</a:t>
            </a:r>
            <a:endParaRPr lang="en-US" sz="1250" dirty="0"/>
          </a:p>
        </p:txBody>
      </p:sp>
      <p:sp>
        <p:nvSpPr>
          <p:cNvPr id="3" name="Text 1"/>
          <p:cNvSpPr/>
          <p:nvPr/>
        </p:nvSpPr>
        <p:spPr>
          <a:xfrm>
            <a:off x="457200" y="867290"/>
            <a:ext cx="10058400" cy="868680"/>
          </a:xfrm>
          <a:prstGeom prst="rect">
            <a:avLst/>
          </a:prstGeom>
          <a:noFill/>
          <a:ln/>
        </p:spPr>
        <p:txBody>
          <a:bodyPr wrap="square" lIns="0" tIns="0" rIns="0" bIns="0" rtlCol="0" anchor="t"/>
          <a:lstStyle/>
          <a:p>
            <a:pPr marL="0" indent="0">
              <a:buNone/>
            </a:pPr>
            <a:r>
              <a:rPr lang="en-US" sz="3000" b="1" u="sng" dirty="0">
                <a:solidFill>
                  <a:srgbClr val="121C33"/>
                </a:solidFill>
                <a:latin typeface="Arial" panose="020B0604020202020204" pitchFamily="34" charset="0"/>
                <a:ea typeface="Cambria" pitchFamily="34" charset="-122"/>
                <a:cs typeface="Arial" panose="020B0604020202020204" pitchFamily="34" charset="0"/>
              </a:rPr>
              <a:t>How the Component 2 report will be structured</a:t>
            </a:r>
            <a:endParaRPr lang="en-US" sz="3000" u="sng" dirty="0">
              <a:latin typeface="Arial" panose="020B0604020202020204" pitchFamily="34" charset="0"/>
              <a:cs typeface="Arial" panose="020B0604020202020204" pitchFamily="34" charset="0"/>
            </a:endParaRPr>
          </a:p>
        </p:txBody>
      </p:sp>
      <p:sp>
        <p:nvSpPr>
          <p:cNvPr id="4" name="Shape 2"/>
          <p:cNvSpPr/>
          <p:nvPr/>
        </p:nvSpPr>
        <p:spPr>
          <a:xfrm>
            <a:off x="548640" y="1691640"/>
            <a:ext cx="10881360" cy="603504"/>
          </a:xfrm>
          <a:prstGeom prst="roundRect">
            <a:avLst>
              <a:gd name="adj" fmla="val 10606"/>
            </a:avLst>
          </a:prstGeom>
          <a:solidFill>
            <a:srgbClr val="FAFAF9"/>
          </a:solidFill>
          <a:ln/>
        </p:spPr>
      </p:sp>
      <p:sp>
        <p:nvSpPr>
          <p:cNvPr id="5" name="Shape 3"/>
          <p:cNvSpPr/>
          <p:nvPr/>
        </p:nvSpPr>
        <p:spPr>
          <a:xfrm>
            <a:off x="713232" y="1801368"/>
            <a:ext cx="384048" cy="384048"/>
          </a:xfrm>
          <a:prstGeom prst="ellipse">
            <a:avLst/>
          </a:prstGeom>
          <a:solidFill>
            <a:srgbClr val="FFFFFF"/>
          </a:solidFill>
          <a:ln/>
        </p:spPr>
      </p:sp>
      <p:pic>
        <p:nvPicPr>
          <p:cNvPr id="6" name="Image 0" descr="preencoded.png"/>
          <p:cNvPicPr>
            <a:picLocks noChangeAspect="1"/>
          </p:cNvPicPr>
          <p:nvPr/>
        </p:nvPicPr>
        <p:blipFill>
          <a:blip r:embed="rId4"/>
          <a:stretch>
            <a:fillRect/>
          </a:stretch>
        </p:blipFill>
        <p:spPr>
          <a:xfrm>
            <a:off x="790042" y="1878178"/>
            <a:ext cx="230429" cy="230429"/>
          </a:xfrm>
          <a:prstGeom prst="rect">
            <a:avLst/>
          </a:prstGeom>
        </p:spPr>
      </p:pic>
      <p:sp>
        <p:nvSpPr>
          <p:cNvPr id="7" name="Text 4"/>
          <p:cNvSpPr/>
          <p:nvPr/>
        </p:nvSpPr>
        <p:spPr>
          <a:xfrm>
            <a:off x="1261872" y="1691640"/>
            <a:ext cx="2834640" cy="603504"/>
          </a:xfrm>
          <a:prstGeom prst="rect">
            <a:avLst/>
          </a:prstGeom>
          <a:noFill/>
          <a:ln/>
        </p:spPr>
        <p:txBody>
          <a:bodyPr wrap="square" lIns="0" tIns="0" rIns="0" bIns="0" rtlCol="0" anchor="ctr"/>
          <a:lstStyle/>
          <a:p>
            <a:pPr marL="0" indent="0">
              <a:buNone/>
            </a:pPr>
            <a:r>
              <a:rPr lang="en-US" sz="1250" b="1" dirty="0">
                <a:solidFill>
                  <a:srgbClr val="121C33"/>
                </a:solidFill>
                <a:latin typeface="Arial" pitchFamily="34" charset="0"/>
                <a:ea typeface="Arial" pitchFamily="34" charset="-122"/>
                <a:cs typeface="Arial" pitchFamily="34" charset="-120"/>
              </a:rPr>
              <a:t>1. Introduction</a:t>
            </a:r>
            <a:endParaRPr lang="en-US" sz="1250" dirty="0"/>
          </a:p>
        </p:txBody>
      </p:sp>
      <p:sp>
        <p:nvSpPr>
          <p:cNvPr id="8" name="Text 5"/>
          <p:cNvSpPr/>
          <p:nvPr/>
        </p:nvSpPr>
        <p:spPr>
          <a:xfrm>
            <a:off x="4160520" y="1691640"/>
            <a:ext cx="7086600" cy="603504"/>
          </a:xfrm>
          <a:prstGeom prst="rect">
            <a:avLst/>
          </a:prstGeom>
          <a:noFill/>
          <a:ln/>
        </p:spPr>
        <p:txBody>
          <a:bodyPr wrap="square" lIns="0" tIns="0" rIns="0" bIns="0" rtlCol="0" anchor="ctr"/>
          <a:lstStyle/>
          <a:p>
            <a:pPr marL="0" indent="0">
              <a:buNone/>
            </a:pPr>
            <a:r>
              <a:rPr lang="en-US" sz="1200" dirty="0">
                <a:solidFill>
                  <a:srgbClr val="1F2430"/>
                </a:solidFill>
                <a:latin typeface="Arial" pitchFamily="34" charset="0"/>
                <a:ea typeface="Arial" pitchFamily="34" charset="-122"/>
                <a:cs typeface="Arial" pitchFamily="34" charset="-120"/>
              </a:rPr>
              <a:t>Restate the QA problem, case rationale and report aims</a:t>
            </a:r>
            <a:endParaRPr lang="en-US" sz="1200" dirty="0"/>
          </a:p>
        </p:txBody>
      </p:sp>
      <p:sp>
        <p:nvSpPr>
          <p:cNvPr id="9" name="Shape 6"/>
          <p:cNvSpPr/>
          <p:nvPr/>
        </p:nvSpPr>
        <p:spPr>
          <a:xfrm>
            <a:off x="548640" y="2350008"/>
            <a:ext cx="10881360" cy="603504"/>
          </a:xfrm>
          <a:prstGeom prst="roundRect">
            <a:avLst>
              <a:gd name="adj" fmla="val 10606"/>
            </a:avLst>
          </a:prstGeom>
          <a:solidFill>
            <a:srgbClr val="EEF1F6"/>
          </a:solidFill>
          <a:ln/>
        </p:spPr>
      </p:sp>
      <p:sp>
        <p:nvSpPr>
          <p:cNvPr id="10" name="Shape 7"/>
          <p:cNvSpPr/>
          <p:nvPr/>
        </p:nvSpPr>
        <p:spPr>
          <a:xfrm>
            <a:off x="713232" y="2459736"/>
            <a:ext cx="384048" cy="384048"/>
          </a:xfrm>
          <a:prstGeom prst="ellipse">
            <a:avLst/>
          </a:prstGeom>
          <a:solidFill>
            <a:srgbClr val="FFFFFF"/>
          </a:solidFill>
          <a:ln/>
        </p:spPr>
      </p:sp>
      <p:pic>
        <p:nvPicPr>
          <p:cNvPr id="11" name="Image 1" descr="preencoded.png"/>
          <p:cNvPicPr>
            <a:picLocks noChangeAspect="1"/>
          </p:cNvPicPr>
          <p:nvPr/>
        </p:nvPicPr>
        <p:blipFill>
          <a:blip r:embed="rId5"/>
          <a:stretch>
            <a:fillRect/>
          </a:stretch>
        </p:blipFill>
        <p:spPr>
          <a:xfrm>
            <a:off x="790042" y="2536546"/>
            <a:ext cx="230429" cy="230429"/>
          </a:xfrm>
          <a:prstGeom prst="rect">
            <a:avLst/>
          </a:prstGeom>
        </p:spPr>
      </p:pic>
      <p:sp>
        <p:nvSpPr>
          <p:cNvPr id="12" name="Text 8"/>
          <p:cNvSpPr/>
          <p:nvPr/>
        </p:nvSpPr>
        <p:spPr>
          <a:xfrm>
            <a:off x="1261872" y="2350008"/>
            <a:ext cx="2834640" cy="603504"/>
          </a:xfrm>
          <a:prstGeom prst="rect">
            <a:avLst/>
          </a:prstGeom>
          <a:noFill/>
          <a:ln/>
        </p:spPr>
        <p:txBody>
          <a:bodyPr wrap="square" lIns="0" tIns="0" rIns="0" bIns="0" rtlCol="0" anchor="ctr"/>
          <a:lstStyle/>
          <a:p>
            <a:pPr marL="0" indent="0">
              <a:buNone/>
            </a:pPr>
            <a:r>
              <a:rPr lang="en-US" sz="1250" b="1" dirty="0">
                <a:solidFill>
                  <a:srgbClr val="121C33"/>
                </a:solidFill>
                <a:latin typeface="Arial" pitchFamily="34" charset="0"/>
                <a:ea typeface="Arial" pitchFamily="34" charset="-122"/>
                <a:cs typeface="Arial" pitchFamily="34" charset="-120"/>
              </a:rPr>
              <a:t>2. Literature review</a:t>
            </a:r>
            <a:endParaRPr lang="en-US" sz="1250" dirty="0"/>
          </a:p>
        </p:txBody>
      </p:sp>
      <p:sp>
        <p:nvSpPr>
          <p:cNvPr id="13" name="Text 9"/>
          <p:cNvSpPr/>
          <p:nvPr/>
        </p:nvSpPr>
        <p:spPr>
          <a:xfrm>
            <a:off x="4160520" y="2350008"/>
            <a:ext cx="7086600" cy="603504"/>
          </a:xfrm>
          <a:prstGeom prst="rect">
            <a:avLst/>
          </a:prstGeom>
          <a:noFill/>
          <a:ln/>
        </p:spPr>
        <p:txBody>
          <a:bodyPr wrap="square" lIns="0" tIns="0" rIns="0" bIns="0" rtlCol="0" anchor="ctr"/>
          <a:lstStyle/>
          <a:p>
            <a:r>
              <a:rPr lang="en-IN" sz="1200" dirty="0">
                <a:latin typeface="Arial" panose="020B0604020202020204" pitchFamily="34" charset="0"/>
                <a:cs typeface="Arial" panose="020B0604020202020204" pitchFamily="34" charset="0"/>
              </a:rPr>
              <a:t>Appraise critically QA theory: RCA, systems safety, Donabedian, and other similar NHS inquiries</a:t>
            </a:r>
            <a:endParaRPr lang="en-US" sz="1200" dirty="0">
              <a:latin typeface="Arial" panose="020B0604020202020204" pitchFamily="34" charset="0"/>
              <a:cs typeface="Arial" panose="020B0604020202020204" pitchFamily="34" charset="0"/>
            </a:endParaRPr>
          </a:p>
        </p:txBody>
      </p:sp>
      <p:sp>
        <p:nvSpPr>
          <p:cNvPr id="14" name="Shape 10"/>
          <p:cNvSpPr/>
          <p:nvPr/>
        </p:nvSpPr>
        <p:spPr>
          <a:xfrm>
            <a:off x="548640" y="3008376"/>
            <a:ext cx="10881360" cy="603504"/>
          </a:xfrm>
          <a:prstGeom prst="roundRect">
            <a:avLst>
              <a:gd name="adj" fmla="val 10606"/>
            </a:avLst>
          </a:prstGeom>
          <a:solidFill>
            <a:srgbClr val="FAFAF9"/>
          </a:solidFill>
          <a:ln/>
        </p:spPr>
      </p:sp>
      <p:sp>
        <p:nvSpPr>
          <p:cNvPr id="15" name="Shape 11"/>
          <p:cNvSpPr/>
          <p:nvPr/>
        </p:nvSpPr>
        <p:spPr>
          <a:xfrm>
            <a:off x="713232" y="3118104"/>
            <a:ext cx="384048" cy="384048"/>
          </a:xfrm>
          <a:prstGeom prst="ellipse">
            <a:avLst/>
          </a:prstGeom>
          <a:solidFill>
            <a:srgbClr val="FFFFFF"/>
          </a:solidFill>
          <a:ln/>
        </p:spPr>
      </p:sp>
      <p:pic>
        <p:nvPicPr>
          <p:cNvPr id="16" name="Image 2" descr="preencoded.png"/>
          <p:cNvPicPr>
            <a:picLocks noChangeAspect="1"/>
          </p:cNvPicPr>
          <p:nvPr/>
        </p:nvPicPr>
        <p:blipFill>
          <a:blip r:embed="rId6"/>
          <a:stretch>
            <a:fillRect/>
          </a:stretch>
        </p:blipFill>
        <p:spPr>
          <a:xfrm>
            <a:off x="790042" y="3194914"/>
            <a:ext cx="230429" cy="230429"/>
          </a:xfrm>
          <a:prstGeom prst="rect">
            <a:avLst/>
          </a:prstGeom>
        </p:spPr>
      </p:pic>
      <p:sp>
        <p:nvSpPr>
          <p:cNvPr id="17" name="Text 12"/>
          <p:cNvSpPr/>
          <p:nvPr/>
        </p:nvSpPr>
        <p:spPr>
          <a:xfrm>
            <a:off x="1261872" y="3008376"/>
            <a:ext cx="2834640" cy="603504"/>
          </a:xfrm>
          <a:prstGeom prst="rect">
            <a:avLst/>
          </a:prstGeom>
          <a:noFill/>
          <a:ln/>
        </p:spPr>
        <p:txBody>
          <a:bodyPr wrap="square" lIns="0" tIns="0" rIns="0" bIns="0" rtlCol="0" anchor="ctr"/>
          <a:lstStyle/>
          <a:p>
            <a:pPr marL="0" indent="0">
              <a:buNone/>
            </a:pPr>
            <a:r>
              <a:rPr lang="en-US" sz="1250" b="1" dirty="0">
                <a:solidFill>
                  <a:srgbClr val="121C33"/>
                </a:solidFill>
                <a:latin typeface="Arial" pitchFamily="34" charset="0"/>
                <a:ea typeface="Arial" pitchFamily="34" charset="-122"/>
                <a:cs typeface="Arial" pitchFamily="34" charset="-120"/>
              </a:rPr>
              <a:t>3. In-depth root cause analysis</a:t>
            </a:r>
            <a:endParaRPr lang="en-US" sz="1250" dirty="0"/>
          </a:p>
        </p:txBody>
      </p:sp>
      <p:sp>
        <p:nvSpPr>
          <p:cNvPr id="18" name="Text 13"/>
          <p:cNvSpPr/>
          <p:nvPr/>
        </p:nvSpPr>
        <p:spPr>
          <a:xfrm>
            <a:off x="4160520" y="3008376"/>
            <a:ext cx="7086600" cy="603504"/>
          </a:xfrm>
          <a:prstGeom prst="rect">
            <a:avLst/>
          </a:prstGeom>
          <a:noFill/>
          <a:ln/>
        </p:spPr>
        <p:txBody>
          <a:bodyPr wrap="square" lIns="0" tIns="0" rIns="0" bIns="0" rtlCol="0" anchor="ctr"/>
          <a:lstStyle/>
          <a:p>
            <a:r>
              <a:rPr lang="en-IN" sz="1200" dirty="0">
                <a:latin typeface="Arial" panose="020B0604020202020204" pitchFamily="34" charset="0"/>
                <a:cs typeface="Arial" panose="020B0604020202020204" pitchFamily="34" charset="0"/>
              </a:rPr>
              <a:t>Comprehensive fishbone and Swiss cheese analysis of primary Ockenden Report evidences</a:t>
            </a:r>
            <a:endParaRPr lang="en-US" sz="1200" dirty="0">
              <a:latin typeface="Arial" panose="020B0604020202020204" pitchFamily="34" charset="0"/>
              <a:cs typeface="Arial" panose="020B0604020202020204" pitchFamily="34" charset="0"/>
            </a:endParaRPr>
          </a:p>
        </p:txBody>
      </p:sp>
      <p:sp>
        <p:nvSpPr>
          <p:cNvPr id="19" name="Shape 14"/>
          <p:cNvSpPr/>
          <p:nvPr/>
        </p:nvSpPr>
        <p:spPr>
          <a:xfrm>
            <a:off x="548640" y="3666744"/>
            <a:ext cx="10881360" cy="603504"/>
          </a:xfrm>
          <a:prstGeom prst="roundRect">
            <a:avLst>
              <a:gd name="adj" fmla="val 10606"/>
            </a:avLst>
          </a:prstGeom>
          <a:solidFill>
            <a:srgbClr val="EEF1F6"/>
          </a:solidFill>
          <a:ln/>
        </p:spPr>
      </p:sp>
      <p:sp>
        <p:nvSpPr>
          <p:cNvPr id="20" name="Shape 15"/>
          <p:cNvSpPr/>
          <p:nvPr/>
        </p:nvSpPr>
        <p:spPr>
          <a:xfrm>
            <a:off x="713232" y="3776472"/>
            <a:ext cx="384048" cy="384048"/>
          </a:xfrm>
          <a:prstGeom prst="ellipse">
            <a:avLst/>
          </a:prstGeom>
          <a:solidFill>
            <a:srgbClr val="FFFFFF"/>
          </a:solidFill>
          <a:ln/>
        </p:spPr>
      </p:sp>
      <p:pic>
        <p:nvPicPr>
          <p:cNvPr id="21" name="Image 3" descr="preencoded.png"/>
          <p:cNvPicPr>
            <a:picLocks noChangeAspect="1"/>
          </p:cNvPicPr>
          <p:nvPr/>
        </p:nvPicPr>
        <p:blipFill>
          <a:blip r:embed="rId7"/>
          <a:stretch>
            <a:fillRect/>
          </a:stretch>
        </p:blipFill>
        <p:spPr>
          <a:xfrm>
            <a:off x="790042" y="3853282"/>
            <a:ext cx="230429" cy="230429"/>
          </a:xfrm>
          <a:prstGeom prst="rect">
            <a:avLst/>
          </a:prstGeom>
        </p:spPr>
      </p:pic>
      <p:sp>
        <p:nvSpPr>
          <p:cNvPr id="22" name="Text 16"/>
          <p:cNvSpPr/>
          <p:nvPr/>
        </p:nvSpPr>
        <p:spPr>
          <a:xfrm>
            <a:off x="1261872" y="3666744"/>
            <a:ext cx="2834640" cy="603504"/>
          </a:xfrm>
          <a:prstGeom prst="rect">
            <a:avLst/>
          </a:prstGeom>
          <a:noFill/>
          <a:ln/>
        </p:spPr>
        <p:txBody>
          <a:bodyPr wrap="square" lIns="0" tIns="0" rIns="0" bIns="0" rtlCol="0" anchor="ctr"/>
          <a:lstStyle/>
          <a:p>
            <a:pPr marL="0" indent="0">
              <a:buNone/>
            </a:pPr>
            <a:r>
              <a:rPr lang="en-US" sz="1250" b="1" dirty="0">
                <a:solidFill>
                  <a:srgbClr val="121C33"/>
                </a:solidFill>
                <a:latin typeface="Arial" pitchFamily="34" charset="0"/>
                <a:ea typeface="Arial" pitchFamily="34" charset="-122"/>
                <a:cs typeface="Arial" pitchFamily="34" charset="-120"/>
              </a:rPr>
              <a:t>4. Policy critique</a:t>
            </a:r>
            <a:endParaRPr lang="en-US" sz="1250" dirty="0"/>
          </a:p>
        </p:txBody>
      </p:sp>
      <p:sp>
        <p:nvSpPr>
          <p:cNvPr id="23" name="Text 17"/>
          <p:cNvSpPr/>
          <p:nvPr/>
        </p:nvSpPr>
        <p:spPr>
          <a:xfrm>
            <a:off x="4160520" y="3666744"/>
            <a:ext cx="7086600" cy="603504"/>
          </a:xfrm>
          <a:prstGeom prst="rect">
            <a:avLst/>
          </a:prstGeom>
          <a:noFill/>
          <a:ln/>
        </p:spPr>
        <p:txBody>
          <a:bodyPr wrap="square" lIns="0" tIns="0" rIns="0" bIns="0" rtlCol="0" anchor="ctr"/>
          <a:lstStyle/>
          <a:p>
            <a:r>
              <a:rPr lang="en-IN" sz="1200" dirty="0">
                <a:latin typeface="Arial" panose="020B0604020202020204" pitchFamily="34" charset="0"/>
                <a:cs typeface="Arial" panose="020B0604020202020204" pitchFamily="34" charset="0"/>
              </a:rPr>
              <a:t>Assess national maternity care policy and regulatory governance against the root causes</a:t>
            </a:r>
            <a:endParaRPr lang="en-US" sz="1200" dirty="0">
              <a:latin typeface="Arial" panose="020B0604020202020204" pitchFamily="34" charset="0"/>
              <a:cs typeface="Arial" panose="020B0604020202020204" pitchFamily="34" charset="0"/>
            </a:endParaRPr>
          </a:p>
        </p:txBody>
      </p:sp>
      <p:sp>
        <p:nvSpPr>
          <p:cNvPr id="24" name="Shape 18"/>
          <p:cNvSpPr/>
          <p:nvPr/>
        </p:nvSpPr>
        <p:spPr>
          <a:xfrm>
            <a:off x="548640" y="4325112"/>
            <a:ext cx="10881360" cy="603504"/>
          </a:xfrm>
          <a:prstGeom prst="roundRect">
            <a:avLst>
              <a:gd name="adj" fmla="val 10606"/>
            </a:avLst>
          </a:prstGeom>
          <a:solidFill>
            <a:srgbClr val="FAFAF9"/>
          </a:solidFill>
          <a:ln/>
        </p:spPr>
      </p:sp>
      <p:sp>
        <p:nvSpPr>
          <p:cNvPr id="25" name="Shape 19"/>
          <p:cNvSpPr/>
          <p:nvPr/>
        </p:nvSpPr>
        <p:spPr>
          <a:xfrm>
            <a:off x="713232" y="4434840"/>
            <a:ext cx="384048" cy="384048"/>
          </a:xfrm>
          <a:prstGeom prst="ellipse">
            <a:avLst/>
          </a:prstGeom>
          <a:solidFill>
            <a:srgbClr val="FFFFFF"/>
          </a:solidFill>
          <a:ln/>
        </p:spPr>
      </p:sp>
      <p:pic>
        <p:nvPicPr>
          <p:cNvPr id="26" name="Image 4" descr="preencoded.png"/>
          <p:cNvPicPr>
            <a:picLocks noChangeAspect="1"/>
          </p:cNvPicPr>
          <p:nvPr/>
        </p:nvPicPr>
        <p:blipFill>
          <a:blip r:embed="rId8"/>
          <a:stretch>
            <a:fillRect/>
          </a:stretch>
        </p:blipFill>
        <p:spPr>
          <a:xfrm>
            <a:off x="790042" y="4511650"/>
            <a:ext cx="230429" cy="230429"/>
          </a:xfrm>
          <a:prstGeom prst="rect">
            <a:avLst/>
          </a:prstGeom>
        </p:spPr>
      </p:pic>
      <p:sp>
        <p:nvSpPr>
          <p:cNvPr id="27" name="Text 20"/>
          <p:cNvSpPr/>
          <p:nvPr/>
        </p:nvSpPr>
        <p:spPr>
          <a:xfrm>
            <a:off x="1261872" y="4325112"/>
            <a:ext cx="2834640" cy="603504"/>
          </a:xfrm>
          <a:prstGeom prst="rect">
            <a:avLst/>
          </a:prstGeom>
          <a:noFill/>
          <a:ln/>
        </p:spPr>
        <p:txBody>
          <a:bodyPr wrap="square" lIns="0" tIns="0" rIns="0" bIns="0" rtlCol="0" anchor="ctr"/>
          <a:lstStyle/>
          <a:p>
            <a:pPr marL="0" indent="0">
              <a:buNone/>
            </a:pPr>
            <a:r>
              <a:rPr lang="en-US" sz="1250" b="1" dirty="0">
                <a:solidFill>
                  <a:srgbClr val="121C33"/>
                </a:solidFill>
                <a:latin typeface="Arial" pitchFamily="34" charset="0"/>
                <a:ea typeface="Arial" pitchFamily="34" charset="-122"/>
                <a:cs typeface="Arial" pitchFamily="34" charset="-120"/>
              </a:rPr>
              <a:t>5. Impact evaluation</a:t>
            </a:r>
            <a:endParaRPr lang="en-US" sz="1250" dirty="0"/>
          </a:p>
        </p:txBody>
      </p:sp>
      <p:sp>
        <p:nvSpPr>
          <p:cNvPr id="28" name="Text 21"/>
          <p:cNvSpPr/>
          <p:nvPr/>
        </p:nvSpPr>
        <p:spPr>
          <a:xfrm>
            <a:off x="4160520" y="4325112"/>
            <a:ext cx="7086600" cy="603504"/>
          </a:xfrm>
          <a:prstGeom prst="rect">
            <a:avLst/>
          </a:prstGeom>
          <a:noFill/>
          <a:ln/>
        </p:spPr>
        <p:txBody>
          <a:bodyPr wrap="square" lIns="0" tIns="0" rIns="0" bIns="0" rtlCol="0" anchor="ctr"/>
          <a:lstStyle/>
          <a:p>
            <a:r>
              <a:rPr lang="en-IN" sz="1200" dirty="0">
                <a:latin typeface="Arial" panose="020B0604020202020204" pitchFamily="34" charset="0"/>
                <a:cs typeface="Arial" panose="020B0604020202020204" pitchFamily="34" charset="0"/>
              </a:rPr>
              <a:t>Evaluate the impacts on quality, efficiency and equity, with evidence</a:t>
            </a:r>
            <a:endParaRPr lang="en-US" sz="1200" dirty="0">
              <a:latin typeface="Arial" panose="020B0604020202020204" pitchFamily="34" charset="0"/>
              <a:cs typeface="Arial" panose="020B0604020202020204" pitchFamily="34" charset="0"/>
            </a:endParaRPr>
          </a:p>
        </p:txBody>
      </p:sp>
      <p:sp>
        <p:nvSpPr>
          <p:cNvPr id="29" name="Shape 22"/>
          <p:cNvSpPr/>
          <p:nvPr/>
        </p:nvSpPr>
        <p:spPr>
          <a:xfrm>
            <a:off x="548640" y="4983480"/>
            <a:ext cx="10881360" cy="603504"/>
          </a:xfrm>
          <a:prstGeom prst="roundRect">
            <a:avLst>
              <a:gd name="adj" fmla="val 10606"/>
            </a:avLst>
          </a:prstGeom>
          <a:solidFill>
            <a:srgbClr val="EEF1F6"/>
          </a:solidFill>
          <a:ln/>
        </p:spPr>
      </p:sp>
      <p:sp>
        <p:nvSpPr>
          <p:cNvPr id="30" name="Shape 23"/>
          <p:cNvSpPr/>
          <p:nvPr/>
        </p:nvSpPr>
        <p:spPr>
          <a:xfrm>
            <a:off x="713232" y="5093208"/>
            <a:ext cx="384048" cy="384048"/>
          </a:xfrm>
          <a:prstGeom prst="ellipse">
            <a:avLst/>
          </a:prstGeom>
          <a:solidFill>
            <a:srgbClr val="FFFFFF"/>
          </a:solidFill>
          <a:ln/>
        </p:spPr>
      </p:sp>
      <p:pic>
        <p:nvPicPr>
          <p:cNvPr id="31" name="Image 5" descr="preencoded.png"/>
          <p:cNvPicPr>
            <a:picLocks noChangeAspect="1"/>
          </p:cNvPicPr>
          <p:nvPr/>
        </p:nvPicPr>
        <p:blipFill>
          <a:blip r:embed="rId9"/>
          <a:stretch>
            <a:fillRect/>
          </a:stretch>
        </p:blipFill>
        <p:spPr>
          <a:xfrm>
            <a:off x="790042" y="5170018"/>
            <a:ext cx="230429" cy="230429"/>
          </a:xfrm>
          <a:prstGeom prst="rect">
            <a:avLst/>
          </a:prstGeom>
        </p:spPr>
      </p:pic>
      <p:sp>
        <p:nvSpPr>
          <p:cNvPr id="32" name="Text 24"/>
          <p:cNvSpPr/>
          <p:nvPr/>
        </p:nvSpPr>
        <p:spPr>
          <a:xfrm>
            <a:off x="1261872" y="4983480"/>
            <a:ext cx="2834640" cy="603504"/>
          </a:xfrm>
          <a:prstGeom prst="rect">
            <a:avLst/>
          </a:prstGeom>
          <a:noFill/>
          <a:ln/>
        </p:spPr>
        <p:txBody>
          <a:bodyPr wrap="square" lIns="0" tIns="0" rIns="0" bIns="0" rtlCol="0" anchor="ctr"/>
          <a:lstStyle/>
          <a:p>
            <a:pPr marL="0" indent="0">
              <a:buNone/>
            </a:pPr>
            <a:r>
              <a:rPr lang="en-US" sz="1250" b="1" dirty="0">
                <a:solidFill>
                  <a:srgbClr val="121C33"/>
                </a:solidFill>
                <a:latin typeface="Arial" pitchFamily="34" charset="0"/>
                <a:ea typeface="Arial" pitchFamily="34" charset="-122"/>
                <a:cs typeface="Arial" pitchFamily="34" charset="-120"/>
              </a:rPr>
              <a:t>6. Recommendations &amp; conclusion</a:t>
            </a:r>
            <a:endParaRPr lang="en-US" sz="1250" dirty="0"/>
          </a:p>
        </p:txBody>
      </p:sp>
      <p:sp>
        <p:nvSpPr>
          <p:cNvPr id="33" name="Text 25"/>
          <p:cNvSpPr/>
          <p:nvPr/>
        </p:nvSpPr>
        <p:spPr>
          <a:xfrm>
            <a:off x="4160520" y="4983480"/>
            <a:ext cx="7086600" cy="603504"/>
          </a:xfrm>
          <a:prstGeom prst="rect">
            <a:avLst/>
          </a:prstGeom>
          <a:noFill/>
          <a:ln/>
        </p:spPr>
        <p:txBody>
          <a:bodyPr wrap="square" lIns="0" tIns="0" rIns="0" bIns="0" rtlCol="0" anchor="ctr"/>
          <a:lstStyle/>
          <a:p>
            <a:r>
              <a:rPr lang="en-IN" sz="1200" dirty="0">
                <a:latin typeface="Arial" panose="020B0604020202020204" pitchFamily="34" charset="0"/>
                <a:cs typeface="Arial" panose="020B0604020202020204" pitchFamily="34" charset="0"/>
              </a:rPr>
              <a:t>Evidence based recommendations for sustainable service improvement</a:t>
            </a:r>
          </a:p>
          <a:p>
            <a:r>
              <a:rPr lang="en-IN" sz="1200" dirty="0">
                <a:latin typeface="Arial" panose="020B0604020202020204" pitchFamily="34" charset="0"/>
                <a:cs typeface="Arial" panose="020B0604020202020204" pitchFamily="34" charset="0"/>
              </a:rPr>
              <a:t>The written report will assess more critically these findings from additional academic literature</a:t>
            </a:r>
            <a:r>
              <a:rPr lang="en-IN" sz="1200" dirty="0"/>
              <a:t>.</a:t>
            </a:r>
          </a:p>
        </p:txBody>
      </p:sp>
      <p:sp>
        <p:nvSpPr>
          <p:cNvPr id="34" name="Text 26"/>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35" name="Text 27"/>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14</a:t>
            </a:r>
            <a:endParaRPr lang="en-US" sz="1000" dirty="0"/>
          </a:p>
        </p:txBody>
      </p:sp>
      <p:sp>
        <p:nvSpPr>
          <p:cNvPr id="38" name="Text 1">
            <a:extLst>
              <a:ext uri="{FF2B5EF4-FFF2-40B4-BE49-F238E27FC236}">
                <a16:creationId xmlns:a16="http://schemas.microsoft.com/office/drawing/2014/main" id="{D7EA6CEB-58CB-7A55-E143-50D3EBA1F890}"/>
              </a:ext>
            </a:extLst>
          </p:cNvPr>
          <p:cNvSpPr/>
          <p:nvPr/>
        </p:nvSpPr>
        <p:spPr>
          <a:xfrm>
            <a:off x="548640" y="5800724"/>
            <a:ext cx="10058400" cy="274320"/>
          </a:xfrm>
          <a:prstGeom prst="rect">
            <a:avLst/>
          </a:prstGeom>
          <a:noFill/>
          <a:ln/>
        </p:spPr>
        <p:txBody>
          <a:bodyPr wrap="square" lIns="0" tIns="0" rIns="0" bIns="0" rtlCol="0" anchor="t"/>
          <a:lstStyle/>
          <a:p>
            <a:r>
              <a:rPr lang="en-IN" sz="1300" dirty="0">
                <a:latin typeface="Arial" panose="020B0604020202020204" pitchFamily="34" charset="0"/>
                <a:cs typeface="Arial" panose="020B0604020202020204" pitchFamily="34" charset="0"/>
              </a:rPr>
              <a:t>The written report will critically evaluate these findings using a wider range of academic literature.</a:t>
            </a:r>
            <a:endParaRPr lang="en-US" sz="1300" u="sng"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21C33"/>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3955FC3-61B4-D92A-57FB-02D81E2F1796}"/>
              </a:ext>
            </a:extLst>
          </p:cNvPr>
          <p:cNvPicPr>
            <a:picLocks noChangeAspect="1"/>
          </p:cNvPicPr>
          <p:nvPr/>
        </p:nvPicPr>
        <p:blipFill>
          <a:blip r:embed="rId3"/>
          <a:stretch>
            <a:fillRect/>
          </a:stretch>
        </p:blipFill>
        <p:spPr>
          <a:xfrm rot="10800000" flipH="1">
            <a:off x="0" y="0"/>
            <a:ext cx="12192000" cy="6858000"/>
          </a:xfrm>
          <a:prstGeom prst="rect">
            <a:avLst/>
          </a:prstGeom>
        </p:spPr>
      </p:pic>
      <p:sp>
        <p:nvSpPr>
          <p:cNvPr id="3" name="Text 1"/>
          <p:cNvSpPr/>
          <p:nvPr/>
        </p:nvSpPr>
        <p:spPr>
          <a:xfrm>
            <a:off x="822960" y="685800"/>
            <a:ext cx="7315200" cy="365760"/>
          </a:xfrm>
          <a:prstGeom prst="rect">
            <a:avLst/>
          </a:prstGeom>
          <a:noFill/>
          <a:ln/>
        </p:spPr>
        <p:txBody>
          <a:bodyPr wrap="square" lIns="0" tIns="0" rIns="0" bIns="0" rtlCol="0" anchor="ctr"/>
          <a:lstStyle/>
          <a:p>
            <a:pPr marL="0" indent="0">
              <a:buNone/>
            </a:pPr>
            <a:r>
              <a:rPr lang="en-US" sz="1300" b="1" kern="0" spc="200" dirty="0">
                <a:solidFill>
                  <a:srgbClr val="C00000"/>
                </a:solidFill>
                <a:latin typeface="Arial" pitchFamily="34" charset="0"/>
                <a:ea typeface="Arial" pitchFamily="34" charset="-122"/>
                <a:cs typeface="Arial" pitchFamily="34" charset="-120"/>
              </a:rPr>
              <a:t>CONCLUSION</a:t>
            </a:r>
            <a:endParaRPr lang="en-US" sz="1300" dirty="0">
              <a:solidFill>
                <a:srgbClr val="C00000"/>
              </a:solidFill>
            </a:endParaRPr>
          </a:p>
        </p:txBody>
      </p:sp>
      <p:sp>
        <p:nvSpPr>
          <p:cNvPr id="4" name="Text 2"/>
          <p:cNvSpPr/>
          <p:nvPr/>
        </p:nvSpPr>
        <p:spPr>
          <a:xfrm>
            <a:off x="822960" y="1097280"/>
            <a:ext cx="8043454" cy="1005840"/>
          </a:xfrm>
          <a:prstGeom prst="rect">
            <a:avLst/>
          </a:prstGeom>
          <a:noFill/>
          <a:ln/>
        </p:spPr>
        <p:txBody>
          <a:bodyPr wrap="square" lIns="0" tIns="0" rIns="0" bIns="0" rtlCol="0" anchor="ctr"/>
          <a:lstStyle/>
          <a:p>
            <a:pPr>
              <a:lnSpc>
                <a:spcPct val="110000"/>
              </a:lnSpc>
            </a:pPr>
            <a:r>
              <a:rPr lang="en-IN" sz="3000" b="1" u="sng" dirty="0">
                <a:latin typeface="Arial" panose="020B0604020202020204" pitchFamily="34" charset="0"/>
                <a:cs typeface="Arial" panose="020B0604020202020204" pitchFamily="34" charset="0"/>
              </a:rPr>
              <a:t>Preventable harm was the result of system failure, not individual failings.</a:t>
            </a:r>
            <a:endParaRPr lang="en-US" sz="3000" b="1" u="sng" dirty="0">
              <a:latin typeface="Arial" panose="020B0604020202020204" pitchFamily="34" charset="0"/>
              <a:cs typeface="Arial" panose="020B0604020202020204" pitchFamily="34" charset="0"/>
            </a:endParaRPr>
          </a:p>
        </p:txBody>
      </p:sp>
      <p:sp>
        <p:nvSpPr>
          <p:cNvPr id="7" name="Text 5"/>
          <p:cNvSpPr/>
          <p:nvPr/>
        </p:nvSpPr>
        <p:spPr>
          <a:xfrm>
            <a:off x="822960" y="1737361"/>
            <a:ext cx="9692640" cy="4626862"/>
          </a:xfrm>
          <a:prstGeom prst="rect">
            <a:avLst/>
          </a:prstGeom>
          <a:noFill/>
          <a:ln/>
        </p:spPr>
        <p:txBody>
          <a:bodyPr wrap="square" lIns="0" tIns="0" rIns="0" bIns="0" rtlCol="0" anchor="ctr"/>
          <a:lstStyle/>
          <a:p>
            <a:pPr marL="342900" indent="-342900">
              <a:buFont typeface="+mj-lt"/>
              <a:buAutoNum type="arabicPeriod"/>
            </a:pPr>
            <a:r>
              <a:rPr lang="en-IN" sz="1600" dirty="0">
                <a:latin typeface="Arial" panose="020B0604020202020204" pitchFamily="34" charset="0"/>
                <a:cs typeface="Arial" panose="020B0604020202020204" pitchFamily="34" charset="0"/>
              </a:rPr>
              <a:t>The Fishbone, Swiss cheese and Donabedian models all independently indicate the same thing harm at </a:t>
            </a:r>
            <a:r>
              <a:rPr lang="en-IN" sz="1600" dirty="0" err="1">
                <a:latin typeface="Arial" panose="020B0604020202020204" pitchFamily="34" charset="0"/>
                <a:cs typeface="Arial" panose="020B0604020202020204" pitchFamily="34" charset="0"/>
              </a:rPr>
              <a:t>SaTH</a:t>
            </a:r>
            <a:r>
              <a:rPr lang="en-IN" sz="1600" dirty="0">
                <a:latin typeface="Arial" panose="020B0604020202020204" pitchFamily="34" charset="0"/>
                <a:cs typeface="Arial" panose="020B0604020202020204" pitchFamily="34" charset="0"/>
              </a:rPr>
              <a:t> was systemic across staffing, training, governance, culture and national policy.</a:t>
            </a:r>
          </a:p>
          <a:p>
            <a:pPr marL="342900" indent="-342900">
              <a:buFont typeface="+mj-lt"/>
              <a:buAutoNum type="arabicPeriod"/>
            </a:pPr>
            <a:endParaRPr lang="en-IN" sz="1600" dirty="0">
              <a:latin typeface="Arial" panose="020B0604020202020204" pitchFamily="34" charset="0"/>
              <a:cs typeface="Arial" panose="020B0604020202020204" pitchFamily="34" charset="0"/>
            </a:endParaRPr>
          </a:p>
          <a:p>
            <a:pPr marL="342900" indent="-342900">
              <a:buFont typeface="+mj-lt"/>
              <a:buAutoNum type="arabicPeriod"/>
            </a:pPr>
            <a:r>
              <a:rPr lang="en-IN" sz="1600" dirty="0">
                <a:latin typeface="Arial" panose="020B0604020202020204" pitchFamily="34" charset="0"/>
                <a:cs typeface="Arial" panose="020B0604020202020204" pitchFamily="34" charset="0"/>
              </a:rPr>
              <a:t>Root cause analysis without policy analysis is incomplete because national targets and funding decisions shape clinical practice. </a:t>
            </a:r>
          </a:p>
          <a:p>
            <a:pPr marL="342900" indent="-342900">
              <a:buFont typeface="+mj-lt"/>
              <a:buAutoNum type="arabicPeriod"/>
            </a:pPr>
            <a:endParaRPr lang="en-IN" sz="1600" dirty="0">
              <a:latin typeface="Arial" panose="020B0604020202020204" pitchFamily="34" charset="0"/>
              <a:cs typeface="Arial" panose="020B0604020202020204" pitchFamily="34" charset="0"/>
            </a:endParaRPr>
          </a:p>
          <a:p>
            <a:pPr marL="342900" indent="-342900">
              <a:buFont typeface="+mj-lt"/>
              <a:buAutoNum type="arabicPeriod"/>
            </a:pPr>
            <a:r>
              <a:rPr lang="en-IN" sz="1600" dirty="0">
                <a:latin typeface="Arial" panose="020B0604020202020204" pitchFamily="34" charset="0"/>
                <a:cs typeface="Arial" panose="020B0604020202020204" pitchFamily="34" charset="0"/>
              </a:rPr>
              <a:t>The 15 Essential and Immediate Actions will enable a </a:t>
            </a:r>
            <a:r>
              <a:rPr lang="en-IN" sz="1600">
                <a:latin typeface="Arial" panose="020B0604020202020204" pitchFamily="34" charset="0"/>
                <a:cs typeface="Arial" panose="020B0604020202020204" pitchFamily="34" charset="0"/>
              </a:rPr>
              <a:t>national framework; </a:t>
            </a:r>
            <a:r>
              <a:rPr lang="en-IN" sz="1600" dirty="0">
                <a:latin typeface="Arial" panose="020B0604020202020204" pitchFamily="34" charset="0"/>
                <a:cs typeface="Arial" panose="020B0604020202020204" pitchFamily="34" charset="0"/>
              </a:rPr>
              <a:t>but sustainable improvements for patients must be delivered through organisational learning, good governance, effective leadership and a culture that values the voices of staff and patients</a:t>
            </a:r>
          </a:p>
          <a:p>
            <a:pPr marL="342900" indent="-342900">
              <a:lnSpc>
                <a:spcPct val="125000"/>
              </a:lnSpc>
              <a:buFont typeface="+mj-lt"/>
              <a:buAutoNum type="arabicPeriod"/>
            </a:pPr>
            <a:endParaRPr lang="en-US" sz="1350" dirty="0">
              <a:solidFill>
                <a:srgbClr val="0070C0"/>
              </a:solidFill>
            </a:endParaRPr>
          </a:p>
        </p:txBody>
      </p:sp>
      <p:sp>
        <p:nvSpPr>
          <p:cNvPr id="14" name="Text 12"/>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0070C0"/>
                </a:solidFill>
                <a:latin typeface="Arial" pitchFamily="34" charset="0"/>
                <a:ea typeface="Arial" pitchFamily="34" charset="-122"/>
                <a:cs typeface="Arial" pitchFamily="34" charset="-120"/>
              </a:rPr>
              <a:t>LCHS7006 · Quality Assurance and Service Improvements</a:t>
            </a:r>
            <a:endParaRPr lang="en-US" sz="1000" dirty="0">
              <a:solidFill>
                <a:srgbClr val="0070C0"/>
              </a:solidFill>
            </a:endParaRPr>
          </a:p>
        </p:txBody>
      </p:sp>
      <p:sp>
        <p:nvSpPr>
          <p:cNvPr id="15" name="Text 13"/>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0070C0"/>
                </a:solidFill>
                <a:latin typeface="Arial" pitchFamily="34" charset="0"/>
                <a:ea typeface="Arial" pitchFamily="34" charset="-122"/>
                <a:cs typeface="Arial" pitchFamily="34" charset="-120"/>
              </a:rPr>
              <a:t>15</a:t>
            </a:r>
            <a:endParaRPr lang="en-US" sz="1000" dirty="0">
              <a:solidFill>
                <a:srgbClr val="0070C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lIns="0" tIns="0" rIns="0" bIns="0" rtlCol="0" anchor="ctr"/>
          <a:lstStyle/>
          <a:p>
            <a:pPr marL="0" indent="0">
              <a:buNone/>
            </a:pPr>
            <a:r>
              <a:rPr lang="en-US" sz="1250" b="1" kern="0" spc="200" dirty="0">
                <a:solidFill>
                  <a:srgbClr val="8C3B4D"/>
                </a:solidFill>
                <a:latin typeface="Arial" pitchFamily="34" charset="0"/>
                <a:ea typeface="Arial" pitchFamily="34" charset="-122"/>
                <a:cs typeface="Arial" pitchFamily="34" charset="-120"/>
              </a:rPr>
              <a:t>REFERENCES (HARVARD)</a:t>
            </a:r>
            <a:endParaRPr lang="en-US" sz="1250" dirty="0"/>
          </a:p>
        </p:txBody>
      </p:sp>
      <p:sp>
        <p:nvSpPr>
          <p:cNvPr id="3" name="Text 1"/>
          <p:cNvSpPr/>
          <p:nvPr/>
        </p:nvSpPr>
        <p:spPr>
          <a:xfrm>
            <a:off x="548640" y="658368"/>
            <a:ext cx="7315200" cy="868680"/>
          </a:xfrm>
          <a:prstGeom prst="rect">
            <a:avLst/>
          </a:prstGeom>
          <a:noFill/>
          <a:ln/>
        </p:spPr>
        <p:txBody>
          <a:bodyPr wrap="square" lIns="0" tIns="0" rIns="0" bIns="0" rtlCol="0" anchor="t"/>
          <a:lstStyle/>
          <a:p>
            <a:pPr marL="0" indent="0">
              <a:buNone/>
            </a:pPr>
            <a:r>
              <a:rPr lang="en-US" sz="3000" b="1" dirty="0">
                <a:solidFill>
                  <a:srgbClr val="121C33"/>
                </a:solidFill>
                <a:latin typeface="Cambria" pitchFamily="34" charset="0"/>
                <a:ea typeface="Cambria" pitchFamily="34" charset="-122"/>
                <a:cs typeface="Cambria" pitchFamily="34" charset="-120"/>
              </a:rPr>
              <a:t>References</a:t>
            </a:r>
            <a:endParaRPr lang="en-US" sz="3000" dirty="0"/>
          </a:p>
        </p:txBody>
      </p:sp>
      <p:sp>
        <p:nvSpPr>
          <p:cNvPr id="4" name="Text 2"/>
          <p:cNvSpPr/>
          <p:nvPr/>
        </p:nvSpPr>
        <p:spPr>
          <a:xfrm>
            <a:off x="548639" y="1219200"/>
            <a:ext cx="11185855" cy="5254752"/>
          </a:xfrm>
          <a:prstGeom prst="rect">
            <a:avLst/>
          </a:prstGeom>
          <a:noFill/>
          <a:ln/>
        </p:spPr>
        <p:txBody>
          <a:bodyPr wrap="square" lIns="0" tIns="0" rIns="0" bIns="0" rtlCol="0" anchor="ctr"/>
          <a:lstStyle/>
          <a:p>
            <a:pPr marL="171450" indent="-171450">
              <a:lnSpc>
                <a:spcPct val="118000"/>
              </a:lnSpc>
              <a:spcAft>
                <a:spcPts val="1200"/>
              </a:spcAft>
              <a:buFont typeface="Arial" panose="020B0604020202020204" pitchFamily="34" charset="0"/>
              <a:buChar char="•"/>
            </a:pPr>
            <a:r>
              <a:rPr lang="en-IN" sz="1100" dirty="0"/>
              <a:t>Care Quality Commission (2021) </a:t>
            </a:r>
            <a:r>
              <a:rPr lang="en-IN" sz="1100" i="1" dirty="0"/>
              <a:t>Shrewsbury and Telford Hospital NHS Trust: Inspection Report</a:t>
            </a:r>
            <a:r>
              <a:rPr lang="en-IN" sz="1100" dirty="0"/>
              <a:t>. Newcastle upon Tyne: CQC. Available at: </a:t>
            </a:r>
            <a:r>
              <a:rPr lang="en-IN" sz="1100" dirty="0">
                <a:hlinkClick r:id="rId3"/>
              </a:rPr>
              <a:t>Care Quality Commission</a:t>
            </a:r>
            <a:r>
              <a:rPr lang="en-IN" sz="1100" dirty="0"/>
              <a:t> (Accessed: 19 July 2026).</a:t>
            </a:r>
          </a:p>
          <a:p>
            <a:pPr marL="171450" indent="-171450">
              <a:lnSpc>
                <a:spcPct val="118000"/>
              </a:lnSpc>
              <a:spcAft>
                <a:spcPts val="1200"/>
              </a:spcAft>
              <a:buFont typeface="Arial" panose="020B0604020202020204" pitchFamily="34" charset="0"/>
              <a:buChar char="•"/>
            </a:pPr>
            <a:r>
              <a:rPr lang="en-IN" sz="1100" dirty="0"/>
              <a:t>Donabedian, A. (1988) 'The quality of care: How can it be assessed?', </a:t>
            </a:r>
            <a:r>
              <a:rPr lang="en-IN" sz="1100" i="1" dirty="0"/>
              <a:t>Journal of the American Medical Association</a:t>
            </a:r>
            <a:r>
              <a:rPr lang="en-IN" sz="1100" dirty="0"/>
              <a:t>, 260(12), pp. 1743–1748. doi:10.1001/jama.260.12.1743.</a:t>
            </a:r>
          </a:p>
          <a:p>
            <a:pPr marL="171450" indent="-171450">
              <a:lnSpc>
                <a:spcPct val="118000"/>
              </a:lnSpc>
              <a:spcAft>
                <a:spcPts val="1200"/>
              </a:spcAft>
              <a:buFont typeface="Arial" panose="020B0604020202020204" pitchFamily="34" charset="0"/>
              <a:buChar char="•"/>
            </a:pPr>
            <a:r>
              <a:rPr lang="en-IN" sz="1100" dirty="0"/>
              <a:t>Francis, R. (2013) </a:t>
            </a:r>
            <a:r>
              <a:rPr lang="en-IN" sz="1100" i="1" dirty="0"/>
              <a:t>Report of the Mid Staffordshire NHS Foundation Trust Public Inquiry</a:t>
            </a:r>
            <a:r>
              <a:rPr lang="en-IN" sz="1100" dirty="0"/>
              <a:t>. London: The Stationery Office. Available at: </a:t>
            </a:r>
            <a:r>
              <a:rPr lang="en-IN" sz="1100" dirty="0">
                <a:hlinkClick r:id="rId4"/>
              </a:rPr>
              <a:t>UK Government publications</a:t>
            </a:r>
            <a:r>
              <a:rPr lang="en-IN" sz="1100" dirty="0"/>
              <a:t> (Accessed: 19 July 2026).</a:t>
            </a:r>
          </a:p>
          <a:p>
            <a:pPr marL="171450" indent="-171450">
              <a:lnSpc>
                <a:spcPct val="118000"/>
              </a:lnSpc>
              <a:spcAft>
                <a:spcPts val="1200"/>
              </a:spcAft>
              <a:buFont typeface="Arial" panose="020B0604020202020204" pitchFamily="34" charset="0"/>
              <a:buChar char="•"/>
            </a:pPr>
            <a:r>
              <a:rPr lang="en-IN" sz="1100" dirty="0"/>
              <a:t>Health and Social Care Committee (2021) </a:t>
            </a:r>
            <a:r>
              <a:rPr lang="en-IN" sz="1100" i="1" dirty="0"/>
              <a:t>The Safety of Maternity Services in England</a:t>
            </a:r>
            <a:r>
              <a:rPr lang="en-IN" sz="1100" dirty="0"/>
              <a:t>. London: House of Commons. Available at: </a:t>
            </a:r>
            <a:r>
              <a:rPr lang="en-IN" sz="1100" dirty="0">
                <a:hlinkClick r:id="rId5"/>
              </a:rPr>
              <a:t>UK Parliament Publications</a:t>
            </a:r>
            <a:r>
              <a:rPr lang="en-IN" sz="1100" dirty="0"/>
              <a:t> (Accessed: 19 July 2026).</a:t>
            </a:r>
          </a:p>
          <a:p>
            <a:pPr marL="171450" indent="-171450">
              <a:lnSpc>
                <a:spcPct val="118000"/>
              </a:lnSpc>
              <a:spcAft>
                <a:spcPts val="1200"/>
              </a:spcAft>
              <a:buFont typeface="Arial" panose="020B0604020202020204" pitchFamily="34" charset="0"/>
              <a:buChar char="•"/>
            </a:pPr>
            <a:r>
              <a:rPr lang="en-IN" sz="1100" dirty="0"/>
              <a:t>Ishikawa, K. (1990) </a:t>
            </a:r>
            <a:r>
              <a:rPr lang="en-IN" sz="1100" i="1" dirty="0"/>
              <a:t>Introduction to Quality Control</a:t>
            </a:r>
            <a:r>
              <a:rPr lang="en-IN" sz="1100" dirty="0"/>
              <a:t>. Tokyo: 3A Corporation.</a:t>
            </a:r>
          </a:p>
          <a:p>
            <a:pPr marL="171450" indent="-171450">
              <a:lnSpc>
                <a:spcPct val="118000"/>
              </a:lnSpc>
              <a:spcAft>
                <a:spcPts val="1200"/>
              </a:spcAft>
              <a:buFont typeface="Arial" panose="020B0604020202020204" pitchFamily="34" charset="0"/>
              <a:buChar char="•"/>
            </a:pPr>
            <a:r>
              <a:rPr lang="en-IN" sz="1100" dirty="0"/>
              <a:t>Kennedys Law (2022) </a:t>
            </a:r>
            <a:r>
              <a:rPr lang="en-IN" sz="1100" i="1" dirty="0"/>
              <a:t>The Ockenden Review: A Watershed Moment in Maternity Care</a:t>
            </a:r>
            <a:r>
              <a:rPr lang="en-IN" sz="1100" dirty="0"/>
              <a:t>. Available at: </a:t>
            </a:r>
            <a:r>
              <a:rPr lang="en-IN" sz="1100" dirty="0">
                <a:hlinkClick r:id="rId6"/>
              </a:rPr>
              <a:t>Kennedys Law article</a:t>
            </a:r>
            <a:r>
              <a:rPr lang="en-IN" sz="1100" dirty="0"/>
              <a:t> (Accessed: 19 July 2026).</a:t>
            </a:r>
          </a:p>
          <a:p>
            <a:pPr marL="171450" indent="-171450">
              <a:lnSpc>
                <a:spcPct val="118000"/>
              </a:lnSpc>
              <a:spcAft>
                <a:spcPts val="1200"/>
              </a:spcAft>
              <a:buFont typeface="Arial" panose="020B0604020202020204" pitchFamily="34" charset="0"/>
              <a:buChar char="•"/>
            </a:pPr>
            <a:r>
              <a:rPr lang="en-IN" sz="1100" dirty="0"/>
              <a:t>Kirkup, B. (2015) </a:t>
            </a:r>
            <a:r>
              <a:rPr lang="en-IN" sz="1100" i="1" dirty="0"/>
              <a:t>The Report of the Morecambe Bay Investigation</a:t>
            </a:r>
            <a:r>
              <a:rPr lang="en-IN" sz="1100" dirty="0"/>
              <a:t>. London: The Stationery Office. Available at: </a:t>
            </a:r>
            <a:r>
              <a:rPr lang="en-IN" sz="1100" dirty="0">
                <a:hlinkClick r:id="rId4"/>
              </a:rPr>
              <a:t>UK Government publications</a:t>
            </a:r>
            <a:r>
              <a:rPr lang="en-IN" sz="1100" dirty="0"/>
              <a:t> (Accessed: 19 July 2026).</a:t>
            </a:r>
          </a:p>
          <a:p>
            <a:pPr marL="171450" indent="-171450">
              <a:lnSpc>
                <a:spcPct val="118000"/>
              </a:lnSpc>
              <a:spcAft>
                <a:spcPts val="1200"/>
              </a:spcAft>
              <a:buFont typeface="Arial" panose="020B0604020202020204" pitchFamily="34" charset="0"/>
              <a:buChar char="•"/>
            </a:pPr>
            <a:r>
              <a:rPr lang="en-IN" sz="1100" dirty="0"/>
              <a:t>NHS England (2022) </a:t>
            </a:r>
            <a:r>
              <a:rPr lang="en-IN" sz="1100" i="1" dirty="0"/>
              <a:t>Three Year Delivery Plan for Maternity and Neonatal Services</a:t>
            </a:r>
            <a:r>
              <a:rPr lang="en-IN" sz="1100" dirty="0"/>
              <a:t>. London: NHS England. Available at: </a:t>
            </a:r>
            <a:r>
              <a:rPr lang="en-IN" sz="1100" dirty="0">
                <a:hlinkClick r:id="rId7"/>
              </a:rPr>
              <a:t>NHS England</a:t>
            </a:r>
            <a:r>
              <a:rPr lang="en-IN" sz="1100" dirty="0"/>
              <a:t> (Accessed: 19 July 2026).</a:t>
            </a:r>
          </a:p>
          <a:p>
            <a:pPr marL="171450" indent="-171450">
              <a:lnSpc>
                <a:spcPct val="118000"/>
              </a:lnSpc>
              <a:spcAft>
                <a:spcPts val="1200"/>
              </a:spcAft>
              <a:buFont typeface="Arial" panose="020B0604020202020204" pitchFamily="34" charset="0"/>
              <a:buChar char="•"/>
            </a:pPr>
            <a:r>
              <a:rPr lang="en-IN" sz="1050" dirty="0"/>
              <a:t>NHS Resolution (2022) </a:t>
            </a:r>
            <a:r>
              <a:rPr lang="en-IN" sz="1050" i="1" dirty="0"/>
              <a:t>Annual Report and Accounts 2021/22</a:t>
            </a:r>
            <a:r>
              <a:rPr lang="en-IN" sz="1050" dirty="0"/>
              <a:t>. London: NHS Resolution. Available at: </a:t>
            </a:r>
            <a:r>
              <a:rPr lang="en-IN" sz="1050" dirty="0">
                <a:hlinkClick r:id="rId8"/>
              </a:rPr>
              <a:t>NHS Resolution</a:t>
            </a:r>
            <a:r>
              <a:rPr lang="en-IN" sz="1050" dirty="0"/>
              <a:t> (Accessed: 19 July 2026).</a:t>
            </a:r>
          </a:p>
          <a:p>
            <a:pPr marL="171450" indent="-171450">
              <a:lnSpc>
                <a:spcPct val="118000"/>
              </a:lnSpc>
              <a:spcAft>
                <a:spcPts val="1200"/>
              </a:spcAft>
              <a:buFont typeface="Arial" panose="020B0604020202020204" pitchFamily="34" charset="0"/>
              <a:buChar char="•"/>
            </a:pPr>
            <a:r>
              <a:rPr lang="en-IN" sz="1050" dirty="0"/>
              <a:t>Ockenden, D. (2022) </a:t>
            </a:r>
            <a:r>
              <a:rPr lang="en-IN" sz="1050" i="1" dirty="0"/>
              <a:t>Findings, Conclusions and Essential Actions from the Independent Review of Maternity Services at The Shrewsbury and Telford Hospital NHS Trust</a:t>
            </a:r>
            <a:r>
              <a:rPr lang="en-IN" sz="1050" dirty="0"/>
              <a:t>. London: Department of Health and Social Care. Available at: </a:t>
            </a:r>
            <a:r>
              <a:rPr lang="en-IN" sz="1050" dirty="0">
                <a:hlinkClick r:id="rId9"/>
              </a:rPr>
              <a:t>Final Ockenden Review</a:t>
            </a:r>
            <a:r>
              <a:rPr lang="en-IN" sz="1050" dirty="0"/>
              <a:t> (Accessed: 19 July 2026). </a:t>
            </a:r>
          </a:p>
          <a:p>
            <a:pPr marL="171450" indent="-171450">
              <a:lnSpc>
                <a:spcPct val="118000"/>
              </a:lnSpc>
              <a:spcAft>
                <a:spcPts val="1200"/>
              </a:spcAft>
              <a:buFont typeface="Arial" panose="020B0604020202020204" pitchFamily="34" charset="0"/>
              <a:buChar char="•"/>
            </a:pPr>
            <a:r>
              <a:rPr lang="en-IN" sz="1050" dirty="0"/>
              <a:t>Reason, J. (2000) 'Human error: models and management', </a:t>
            </a:r>
            <a:r>
              <a:rPr lang="en-IN" sz="1050" i="1" dirty="0"/>
              <a:t>BMJ</a:t>
            </a:r>
            <a:r>
              <a:rPr lang="en-IN" sz="1050" dirty="0"/>
              <a:t>, 320(7237), pp. 768–770. doi:10.1136/bmj.320.7237.768.</a:t>
            </a:r>
          </a:p>
          <a:p>
            <a:pPr marL="171450" indent="-171450">
              <a:lnSpc>
                <a:spcPct val="118000"/>
              </a:lnSpc>
              <a:spcAft>
                <a:spcPts val="1200"/>
              </a:spcAft>
              <a:buFont typeface="Arial" panose="020B0604020202020204" pitchFamily="34" charset="0"/>
              <a:buChar char="•"/>
            </a:pPr>
            <a:r>
              <a:rPr lang="en-IN" sz="1050" dirty="0"/>
              <a:t>Vincent, C. and Amalberti, R. (2016) </a:t>
            </a:r>
            <a:r>
              <a:rPr lang="en-IN" sz="1050" i="1" dirty="0"/>
              <a:t>Safer Healthcare: Strategies for the Real World</a:t>
            </a:r>
            <a:r>
              <a:rPr lang="en-IN" sz="1050" dirty="0"/>
              <a:t>. Cham: Springer. doi:10.1007/978-3-319-25559-0.</a:t>
            </a:r>
          </a:p>
          <a:p>
            <a:pPr marL="171450" indent="-171450">
              <a:lnSpc>
                <a:spcPct val="118000"/>
              </a:lnSpc>
              <a:spcAft>
                <a:spcPts val="1200"/>
              </a:spcAft>
              <a:buFont typeface="Arial" panose="020B0604020202020204" pitchFamily="34" charset="0"/>
              <a:buChar char="•"/>
            </a:pPr>
            <a:r>
              <a:rPr lang="en-IN" sz="1050" dirty="0"/>
              <a:t>World Health Organization (2021) </a:t>
            </a:r>
            <a:r>
              <a:rPr lang="en-IN" sz="1050" i="1" dirty="0"/>
              <a:t>Global Patient Safety Action Plan 2021–2030</a:t>
            </a:r>
            <a:r>
              <a:rPr lang="en-IN" sz="1050" dirty="0"/>
              <a:t>. Geneva: WHO. Available at: </a:t>
            </a:r>
            <a:r>
              <a:rPr lang="en-IN" sz="1050" dirty="0">
                <a:hlinkClick r:id="rId10"/>
              </a:rPr>
              <a:t>World Health Organization</a:t>
            </a:r>
            <a:r>
              <a:rPr lang="en-IN" sz="1050" dirty="0"/>
              <a:t> (Accessed: 19 July 2026).</a:t>
            </a:r>
            <a:endParaRPr lang="en-US" sz="1050" dirty="0"/>
          </a:p>
          <a:p>
            <a:pPr marL="171450" indent="-171450">
              <a:lnSpc>
                <a:spcPct val="118000"/>
              </a:lnSpc>
              <a:spcAft>
                <a:spcPts val="1200"/>
              </a:spcAft>
              <a:buFont typeface="Arial" panose="020B0604020202020204" pitchFamily="34" charset="0"/>
              <a:buChar char="•"/>
            </a:pPr>
            <a:endParaRPr lang="en-US" sz="1080" dirty="0"/>
          </a:p>
        </p:txBody>
      </p:sp>
      <p:sp>
        <p:nvSpPr>
          <p:cNvPr id="6" name="Text 4"/>
          <p:cNvSpPr/>
          <p:nvPr/>
        </p:nvSpPr>
        <p:spPr>
          <a:xfrm>
            <a:off x="457200" y="6473952"/>
            <a:ext cx="7315200" cy="274320"/>
          </a:xfrm>
          <a:prstGeom prst="rect">
            <a:avLst/>
          </a:prstGeom>
          <a:noFill/>
          <a:ln/>
        </p:spPr>
        <p:txBody>
          <a:bodyPr wrap="square" lIns="0" tIns="0" rIns="0" bIns="0" rtlCol="0" anchor="ctr"/>
          <a:lstStyle/>
          <a:p>
            <a:pPr marL="0" indent="0" algn="l">
              <a:buNone/>
            </a:pPr>
            <a:r>
              <a:rPr lang="en-US" sz="1000" dirty="0">
                <a:solidFill>
                  <a:srgbClr val="6B7280"/>
                </a:solidFill>
                <a:latin typeface="Arial" pitchFamily="34" charset="0"/>
                <a:ea typeface="Arial" pitchFamily="34" charset="-122"/>
                <a:cs typeface="Arial" pitchFamily="34" charset="-120"/>
              </a:rPr>
              <a:t>LCHS7006 · Quality Assurance and Service Improvements</a:t>
            </a:r>
            <a:endParaRPr lang="en-US" sz="1000" dirty="0"/>
          </a:p>
        </p:txBody>
      </p:sp>
      <p:sp>
        <p:nvSpPr>
          <p:cNvPr id="7" name="Text 5"/>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16</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6164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194</TotalTime>
  <Words>3623</Words>
  <Application>Microsoft Office PowerPoint</Application>
  <PresentationFormat>Widescreen</PresentationFormat>
  <Paragraphs>292</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Cambria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 Component 1</dc:title>
  <dc:subject>PptxGenJS Presentation</dc:subject>
  <dc:creator>Student</dc:creator>
  <cp:lastModifiedBy>Norin Qureshi</cp:lastModifiedBy>
  <cp:revision>3</cp:revision>
  <dcterms:created xsi:type="dcterms:W3CDTF">2026-07-08T09:12:25Z</dcterms:created>
  <dcterms:modified xsi:type="dcterms:W3CDTF">2026-07-19T19:51:07Z</dcterms:modified>
</cp:coreProperties>
</file>