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Lst>
  <p:sldSz cx="12192000" cy="6858000"/>
  <p:notesSz cx="6858000" cy="9144000"/>
  <p:embeddedFontLst>
    <p:embeddedFont>
      <p:font typeface="Calibri" panose="020F0502020204030204" pitchFamily="34" charset="0"/>
      <p:regular r:id="rId13"/>
      <p:bold r:id="rId14"/>
      <p:italic r:id="rId15"/>
      <p:boldItalic r:id="rId16"/>
    </p:embeddedFont>
    <p:embeddedFont>
      <p:font typeface="Calibri Light" panose="020F0302020204030204" pitchFamily="34" charset="0"/>
      <p:regular r:id="rId17"/>
      <p: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0F767A-586D-4743-AD3D-24155AAF6DDE}" v="7" dt="2020-10-13T08:05:55.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34" autoAdjust="0"/>
    <p:restoredTop sz="94660"/>
  </p:normalViewPr>
  <p:slideViewPr>
    <p:cSldViewPr snapToGrid="0">
      <p:cViewPr varScale="1">
        <p:scale>
          <a:sx n="59" d="100"/>
          <a:sy n="59" d="100"/>
        </p:scale>
        <p:origin x="9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3905C-4D35-46EE-B75F-15219228D5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12B332-97FB-4FAC-8398-9D647088C3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790381-B8C4-4AD9-A4D4-488C36E4B2E0}"/>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5" name="Footer Placeholder 4">
            <a:extLst>
              <a:ext uri="{FF2B5EF4-FFF2-40B4-BE49-F238E27FC236}">
                <a16:creationId xmlns:a16="http://schemas.microsoft.com/office/drawing/2014/main" id="{75AEFD51-47B6-40B1-ADD3-7F7CFF726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2C933E-EF3F-404D-883B-D43C4C4AEAB4}"/>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3727044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94A63-17B0-4F4D-933B-B293BA765B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5A8A6F-4DF4-41B9-81B9-F31581EBEF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156D5-5BAA-4097-8E0B-FA6745D69438}"/>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5" name="Footer Placeholder 4">
            <a:extLst>
              <a:ext uri="{FF2B5EF4-FFF2-40B4-BE49-F238E27FC236}">
                <a16:creationId xmlns:a16="http://schemas.microsoft.com/office/drawing/2014/main" id="{65160B9A-020F-45D3-8EAA-5FABACD8B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055B1D-A5FD-4187-B956-84D20B623346}"/>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3330043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07B49-36EA-448C-B3DB-B73BC9D5D3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C151F6-F3A7-47A0-A4CE-F780F9280E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C4F69D-BD5E-4DD1-AB6F-E6F511FE78E5}"/>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5" name="Footer Placeholder 4">
            <a:extLst>
              <a:ext uri="{FF2B5EF4-FFF2-40B4-BE49-F238E27FC236}">
                <a16:creationId xmlns:a16="http://schemas.microsoft.com/office/drawing/2014/main" id="{AF63F6B8-97B3-4F75-AFDE-92197DE31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471AD-2570-4EBF-8DB8-2C95DAE26210}"/>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2978467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C533B-0935-40C1-9B7E-AF04D28533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8D997C-01C0-473D-9FA9-F222055977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B61EA8-1651-4E03-B358-DC772F29C1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BE05C2-C5A2-4787-AC57-88902A20E332}"/>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6" name="Footer Placeholder 5">
            <a:extLst>
              <a:ext uri="{FF2B5EF4-FFF2-40B4-BE49-F238E27FC236}">
                <a16:creationId xmlns:a16="http://schemas.microsoft.com/office/drawing/2014/main" id="{D3B94D11-EBCA-4F75-8790-C77D1B2EF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554B67-9337-423F-94FD-FB1EB243F59D}"/>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1630319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D0F5-1D7B-476E-B368-A18ACB5016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375240-2628-4221-90F5-0E248512EF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F4AED5-80F4-47CF-8849-F9CD658B32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18C148-438B-4429-A770-E6065AFF68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6304B9-FDE1-4718-8A1E-D34F2462A0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E21505-543C-4171-8933-9BFCFA345137}"/>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8" name="Footer Placeholder 7">
            <a:extLst>
              <a:ext uri="{FF2B5EF4-FFF2-40B4-BE49-F238E27FC236}">
                <a16:creationId xmlns:a16="http://schemas.microsoft.com/office/drawing/2014/main" id="{F9F85517-6118-4E5B-AD15-5C59CB9EA3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0C024F-0A65-4B62-B03C-8343C582BD42}"/>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1098177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8BBD-E40E-4445-BB5A-105FADB83B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D429EC-9109-48FD-A7CF-8DDE4319301B}"/>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4" name="Footer Placeholder 3">
            <a:extLst>
              <a:ext uri="{FF2B5EF4-FFF2-40B4-BE49-F238E27FC236}">
                <a16:creationId xmlns:a16="http://schemas.microsoft.com/office/drawing/2014/main" id="{3B9993AE-7B2E-4730-A508-A127C47512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E72817-A455-469C-BF76-E6B5CB89A46A}"/>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1303215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30C5E3-2E54-45BF-B780-A47E7B235C2C}"/>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3" name="Footer Placeholder 2">
            <a:extLst>
              <a:ext uri="{FF2B5EF4-FFF2-40B4-BE49-F238E27FC236}">
                <a16:creationId xmlns:a16="http://schemas.microsoft.com/office/drawing/2014/main" id="{197FC295-31C8-4389-8405-D377FE6781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A07001-892A-406C-ACCD-CAB418FDBAFB}"/>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3411880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0D8C-3F77-478F-8462-05E3181444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D0CE4C-0C86-4DB6-8506-8DB50D0E40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8563ED-1ABF-4D2D-9192-8E42A7C927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FD9FD9-BBBF-4288-B3A4-68C148E644BF}"/>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6" name="Footer Placeholder 5">
            <a:extLst>
              <a:ext uri="{FF2B5EF4-FFF2-40B4-BE49-F238E27FC236}">
                <a16:creationId xmlns:a16="http://schemas.microsoft.com/office/drawing/2014/main" id="{0D626712-CBEF-48BC-83D8-2D449390A2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F362F3-2111-4CCA-9C80-E620EA35A9C9}"/>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1597022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0905-408A-4F0C-B988-08F8AFF314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E6E4B1-DAE6-47C0-A0AC-9F924DF9BC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B0DC2D-8FE6-47C3-B475-E8D2122873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B5E3D8-0A03-4A32-984F-BE5F3A12512C}"/>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6" name="Footer Placeholder 5">
            <a:extLst>
              <a:ext uri="{FF2B5EF4-FFF2-40B4-BE49-F238E27FC236}">
                <a16:creationId xmlns:a16="http://schemas.microsoft.com/office/drawing/2014/main" id="{DF4B2FAB-6CC4-4389-B91B-0E24D0FFB3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D3C658-B296-4B65-9C4E-2D5D61E9BB23}"/>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4239941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68743-D0E4-477F-995A-384A93652E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ED7F90-8F7A-49AA-9E67-26EAFB0E6F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4E9B0-2D6B-4439-BF69-425F022F9530}"/>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5" name="Footer Placeholder 4">
            <a:extLst>
              <a:ext uri="{FF2B5EF4-FFF2-40B4-BE49-F238E27FC236}">
                <a16:creationId xmlns:a16="http://schemas.microsoft.com/office/drawing/2014/main" id="{7D8B0A74-4069-4C11-B695-BB37AB27A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30C342-2019-4008-838C-1B57FF9C1978}"/>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565207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8D37A9-563D-4261-9DF1-F01B7A3526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D6504A-FE9E-4508-ABE9-19126F810E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AE892F-8AA3-423C-8862-5855A80FDC2A}"/>
              </a:ext>
            </a:extLst>
          </p:cNvPr>
          <p:cNvSpPr>
            <a:spLocks noGrp="1"/>
          </p:cNvSpPr>
          <p:nvPr>
            <p:ph type="dt" sz="half" idx="10"/>
          </p:nvPr>
        </p:nvSpPr>
        <p:spPr/>
        <p:txBody>
          <a:bodyPr/>
          <a:lstStyle/>
          <a:p>
            <a:fld id="{A6036599-2EB0-440E-80EA-F3C5CFD10E1D}" type="datetimeFigureOut">
              <a:rPr lang="en-GB" smtClean="0"/>
              <a:t>13/10/2020</a:t>
            </a:fld>
            <a:endParaRPr lang="en-GB"/>
          </a:p>
        </p:txBody>
      </p:sp>
      <p:sp>
        <p:nvSpPr>
          <p:cNvPr id="5" name="Footer Placeholder 4">
            <a:extLst>
              <a:ext uri="{FF2B5EF4-FFF2-40B4-BE49-F238E27FC236}">
                <a16:creationId xmlns:a16="http://schemas.microsoft.com/office/drawing/2014/main" id="{2219C9D8-2D4E-4E94-88A8-3A2063FD1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6BDF47-357E-41B2-A689-10A92EFFAC75}"/>
              </a:ext>
            </a:extLst>
          </p:cNvPr>
          <p:cNvSpPr>
            <a:spLocks noGrp="1"/>
          </p:cNvSpPr>
          <p:nvPr>
            <p:ph type="sldNum" sz="quarter" idx="12"/>
          </p:nvPr>
        </p:nvSpPr>
        <p:spPr/>
        <p:txBody>
          <a:bodyPr/>
          <a:lstStyle/>
          <a:p>
            <a:fld id="{DFDDD73F-A257-477A-A2B5-E32ED96C3268}" type="slidenum">
              <a:rPr lang="en-GB" smtClean="0"/>
              <a:t>‹#›</a:t>
            </a:fld>
            <a:endParaRPr lang="en-GB"/>
          </a:p>
        </p:txBody>
      </p:sp>
    </p:spTree>
    <p:extLst>
      <p:ext uri="{BB962C8B-B14F-4D97-AF65-F5344CB8AC3E}">
        <p14:creationId xmlns:p14="http://schemas.microsoft.com/office/powerpoint/2010/main" val="672237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C95E9B-CEA3-4C62-8939-F8B1C8BD3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FA5936-A028-4818-8453-E7C49BDEC3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A02B0-351D-4D30-A7ED-3593A929A7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036599-2EB0-440E-80EA-F3C5CFD10E1D}" type="datetimeFigureOut">
              <a:rPr lang="en-GB" smtClean="0"/>
              <a:t>13/10/2020</a:t>
            </a:fld>
            <a:endParaRPr lang="en-GB"/>
          </a:p>
        </p:txBody>
      </p:sp>
      <p:sp>
        <p:nvSpPr>
          <p:cNvPr id="5" name="Footer Placeholder 4">
            <a:extLst>
              <a:ext uri="{FF2B5EF4-FFF2-40B4-BE49-F238E27FC236}">
                <a16:creationId xmlns:a16="http://schemas.microsoft.com/office/drawing/2014/main" id="{5B2F3829-BC8D-4948-AA34-7F1A13D4BF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870A42-18AA-418B-856D-6EB093E380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DDD73F-A257-477A-A2B5-E32ED96C3268}" type="slidenum">
              <a:rPr lang="en-GB" smtClean="0"/>
              <a:t>‹#›</a:t>
            </a:fld>
            <a:endParaRPr lang="en-GB"/>
          </a:p>
        </p:txBody>
      </p:sp>
    </p:spTree>
    <p:extLst>
      <p:ext uri="{BB962C8B-B14F-4D97-AF65-F5344CB8AC3E}">
        <p14:creationId xmlns:p14="http://schemas.microsoft.com/office/powerpoint/2010/main" val="270221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B637-DFF4-444F-8269-314135B95813}"/>
              </a:ext>
            </a:extLst>
          </p:cNvPr>
          <p:cNvSpPr>
            <a:spLocks noGrp="1"/>
          </p:cNvSpPr>
          <p:nvPr>
            <p:ph type="ctrTitle"/>
          </p:nvPr>
        </p:nvSpPr>
        <p:spPr/>
        <p:txBody>
          <a:bodyPr/>
          <a:lstStyle/>
          <a:p>
            <a:r>
              <a:rPr lang="en-US" b="1" dirty="0"/>
              <a:t>Representations of Brittany</a:t>
            </a:r>
            <a:endParaRPr lang="en-GB" b="1" dirty="0"/>
          </a:p>
        </p:txBody>
      </p:sp>
      <p:sp>
        <p:nvSpPr>
          <p:cNvPr id="3" name="Subtitle 2">
            <a:extLst>
              <a:ext uri="{FF2B5EF4-FFF2-40B4-BE49-F238E27FC236}">
                <a16:creationId xmlns:a16="http://schemas.microsoft.com/office/drawing/2014/main" id="{85B25AB6-4FFD-4F0A-8F94-8FC2A485EB3F}"/>
              </a:ext>
            </a:extLst>
          </p:cNvPr>
          <p:cNvSpPr>
            <a:spLocks noGrp="1"/>
          </p:cNvSpPr>
          <p:nvPr>
            <p:ph type="subTitle" idx="1"/>
          </p:nvPr>
        </p:nvSpPr>
        <p:spPr/>
        <p:txBody>
          <a:bodyPr>
            <a:normAutofit/>
          </a:bodyPr>
          <a:lstStyle/>
          <a:p>
            <a:r>
              <a:rPr lang="en-GB" sz="4000" b="1" dirty="0">
                <a:effectLst/>
                <a:latin typeface="Arial" panose="020B0604020202020204" pitchFamily="34" charset="0"/>
                <a:ea typeface="Times New Roman" panose="02020603050405020304" pitchFamily="18" charset="0"/>
              </a:rPr>
              <a:t>MODULE CODE: HPCS6007</a:t>
            </a:r>
            <a:endParaRPr lang="en-GB" sz="4000" dirty="0"/>
          </a:p>
          <a:p>
            <a:r>
              <a:rPr lang="en-US" sz="4000" b="1" dirty="0"/>
              <a:t>Outsiders’ views: Balzac</a:t>
            </a:r>
            <a:endParaRPr lang="en-GB" sz="4000" b="1" dirty="0"/>
          </a:p>
        </p:txBody>
      </p:sp>
    </p:spTree>
    <p:extLst>
      <p:ext uri="{BB962C8B-B14F-4D97-AF65-F5344CB8AC3E}">
        <p14:creationId xmlns:p14="http://schemas.microsoft.com/office/powerpoint/2010/main" val="3147614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1AE6-B172-4E1C-B960-AE5F97200A46}"/>
              </a:ext>
            </a:extLst>
          </p:cNvPr>
          <p:cNvSpPr>
            <a:spLocks noGrp="1"/>
          </p:cNvSpPr>
          <p:nvPr>
            <p:ph type="title"/>
          </p:nvPr>
        </p:nvSpPr>
        <p:spPr/>
        <p:txBody>
          <a:bodyPr/>
          <a:lstStyle/>
          <a:p>
            <a:r>
              <a:rPr lang="en-US" dirty="0"/>
              <a:t>Situating Balzac’s project:</a:t>
            </a:r>
            <a:endParaRPr lang="en-GB" dirty="0"/>
          </a:p>
        </p:txBody>
      </p:sp>
      <p:sp>
        <p:nvSpPr>
          <p:cNvPr id="3" name="Content Placeholder 2">
            <a:extLst>
              <a:ext uri="{FF2B5EF4-FFF2-40B4-BE49-F238E27FC236}">
                <a16:creationId xmlns:a16="http://schemas.microsoft.com/office/drawing/2014/main" id="{C290661E-EB72-4289-8098-AE0D586CB2BC}"/>
              </a:ext>
            </a:extLst>
          </p:cNvPr>
          <p:cNvSpPr>
            <a:spLocks noGrp="1"/>
          </p:cNvSpPr>
          <p:nvPr>
            <p:ph idx="1"/>
          </p:nvPr>
        </p:nvSpPr>
        <p:spPr/>
        <p:txBody>
          <a:bodyPr>
            <a:normAutofit/>
          </a:bodyPr>
          <a:lstStyle/>
          <a:p>
            <a:pPr marL="457200" indent="-457200">
              <a:buAutoNum type="arabicParenR"/>
            </a:pPr>
            <a:r>
              <a:rPr lang="en-US" dirty="0">
                <a:latin typeface="Arial" panose="020B0604020202020204" pitchFamily="34" charset="0"/>
                <a:cs typeface="Arial" panose="020B0604020202020204" pitchFamily="34" charset="0"/>
              </a:rPr>
              <a:t>In history of representations of Brittany </a:t>
            </a:r>
          </a:p>
          <a:p>
            <a:pPr marL="457200" lvl="1" indent="0">
              <a:buNone/>
            </a:pPr>
            <a:r>
              <a:rPr lang="en-US" sz="2800" dirty="0">
                <a:latin typeface="Arial" panose="020B0604020202020204" pitchFamily="34" charset="0"/>
                <a:cs typeface="Arial" panose="020B0604020202020204" pitchFamily="34" charset="0"/>
              </a:rPr>
              <a:t>	– outsider’s perspective, novel, colonial approach?</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2) in Balzac’s overall project </a:t>
            </a:r>
          </a:p>
          <a:p>
            <a:pPr marL="0" indent="0">
              <a:buNone/>
            </a:pPr>
            <a:r>
              <a:rPr lang="en-US" dirty="0">
                <a:latin typeface="Arial" panose="020B0604020202020204" pitchFamily="34" charset="0"/>
                <a:cs typeface="Arial" panose="020B0604020202020204" pitchFamily="34" charset="0"/>
              </a:rPr>
              <a:t>	-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Comédie</a:t>
            </a:r>
            <a:r>
              <a:rPr lang="en-GB" dirty="0">
                <a:effectLst/>
                <a:latin typeface="Arial" panose="020B0604020202020204" pitchFamily="34" charset="0"/>
                <a:ea typeface="Times New Roman" panose="02020603050405020304" pitchFamily="18" charset="0"/>
                <a:cs typeface="Times New Roman" panose="02020603050405020304" pitchFamily="18" charset="0"/>
              </a:rPr>
              <a:t>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humaine</a:t>
            </a:r>
            <a:r>
              <a:rPr lang="en-GB" dirty="0">
                <a:effectLst/>
                <a:latin typeface="Arial" panose="020B0604020202020204" pitchFamily="34" charset="0"/>
                <a:ea typeface="Times New Roman" panose="02020603050405020304" pitchFamily="18" charset="0"/>
                <a:cs typeface="Times New Roman" panose="02020603050405020304" pitchFamily="18" charset="0"/>
              </a:rPr>
              <a:t>, father of Realism, documenting 	France, social change, early novel</a:t>
            </a: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98417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596AA-9C4D-412F-8815-4331EE19727D}"/>
              </a:ext>
            </a:extLst>
          </p:cNvPr>
          <p:cNvSpPr>
            <a:spLocks noGrp="1"/>
          </p:cNvSpPr>
          <p:nvPr>
            <p:ph type="title"/>
          </p:nvPr>
        </p:nvSpPr>
        <p:spPr/>
        <p:txBody>
          <a:bodyPr>
            <a:normAutofit fontScale="90000"/>
          </a:bodyPr>
          <a:lstStyle/>
          <a:p>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1830 as turning point</a:t>
            </a:r>
            <a:br>
              <a:rPr lang="en-US" sz="4400" dirty="0">
                <a:latin typeface="Arial" panose="020B0604020202020204" pitchFamily="34" charset="0"/>
                <a:cs typeface="Arial" panose="020B0604020202020204" pitchFamily="34" charset="0"/>
              </a:rPr>
            </a:br>
            <a:br>
              <a:rPr lang="en-US" sz="4400" dirty="0"/>
            </a:br>
            <a:endParaRPr lang="en-GB" dirty="0"/>
          </a:p>
        </p:txBody>
      </p:sp>
      <p:sp>
        <p:nvSpPr>
          <p:cNvPr id="3" name="Content Placeholder 2">
            <a:extLst>
              <a:ext uri="{FF2B5EF4-FFF2-40B4-BE49-F238E27FC236}">
                <a16:creationId xmlns:a16="http://schemas.microsoft.com/office/drawing/2014/main" id="{B0DD746B-8CB3-47F8-B4B9-13D39878B522}"/>
              </a:ext>
            </a:extLst>
          </p:cNvPr>
          <p:cNvSpPr>
            <a:spLocks noGrp="1"/>
          </p:cNvSpPr>
          <p:nvPr>
            <p:ph idx="1"/>
          </p:nvPr>
        </p:nvSpPr>
        <p:spPr/>
        <p:txBody>
          <a:bodyPr>
            <a:normAutofit/>
          </a:bodyPr>
          <a:lstStyle/>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likeable supplants the savage/wild and the bucolic dethrones the strange’</a:t>
            </a:r>
          </a:p>
          <a:p>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Arial" panose="020B0604020202020204" pitchFamily="34" charset="0"/>
                <a:ea typeface="Times New Roman" panose="02020603050405020304" pitchFamily="18" charset="0"/>
                <a:cs typeface="Times New Roman" panose="02020603050405020304" pitchFamily="18" charset="0"/>
              </a:rPr>
              <a:t>‘Brittany becomes the province </a:t>
            </a:r>
            <a:r>
              <a:rPr lang="en-GB" sz="2800" i="1" dirty="0">
                <a:effectLst/>
                <a:latin typeface="Arial" panose="020B0604020202020204" pitchFamily="34" charset="0"/>
                <a:ea typeface="Times New Roman" panose="02020603050405020304" pitchFamily="18" charset="0"/>
                <a:cs typeface="Times New Roman" panose="02020603050405020304" pitchFamily="18" charset="0"/>
              </a:rPr>
              <a:t>par excellence</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onto which conservative opinion projects a reactionary utopia of agrarian society free from conflicts under the leadership of its traditional masters. The most typical character at this point becomes female: it’s the young Breton girl in her </a:t>
            </a:r>
            <a:r>
              <a:rPr lang="en-GB" sz="2800" i="1" dirty="0">
                <a:effectLst/>
                <a:latin typeface="Arial" panose="020B0604020202020204" pitchFamily="34" charset="0"/>
                <a:ea typeface="Times New Roman" panose="02020603050405020304" pitchFamily="18" charset="0"/>
                <a:cs typeface="Times New Roman" panose="02020603050405020304" pitchFamily="18" charset="0"/>
              </a:rPr>
              <a:t>coiffe</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transparent symbol, though tirelessly commented on, of  innocence, kneeling at the foot of a stone crucifix.’ (Catherine </a:t>
            </a:r>
            <a:r>
              <a:rPr lang="en-GB" sz="2800" dirty="0" err="1">
                <a:effectLst/>
                <a:latin typeface="Arial" panose="020B0604020202020204" pitchFamily="34" charset="0"/>
                <a:ea typeface="Times New Roman" panose="02020603050405020304" pitchFamily="18" charset="0"/>
                <a:cs typeface="Times New Roman" panose="02020603050405020304" pitchFamily="18" charset="0"/>
              </a:rPr>
              <a:t>Bertho</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17929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6D2F-A740-424A-A1D4-6AF34D5637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4559E7-4306-4965-A79B-27391C419487}"/>
              </a:ext>
            </a:extLst>
          </p:cNvPr>
          <p:cNvSpPr>
            <a:spLocks noGrp="1"/>
          </p:cNvSpPr>
          <p:nvPr>
            <p:ph idx="1"/>
          </p:nvPr>
        </p:nvSpPr>
        <p:spPr/>
        <p:txBody>
          <a:bodyPr>
            <a:normAutofit lnSpcReduction="10000"/>
          </a:bodyPr>
          <a:lstStyle/>
          <a:p>
            <a:r>
              <a:rPr lang="en-US" sz="4400" dirty="0"/>
              <a:t>Why did Balzac choose Brittany?</a:t>
            </a:r>
          </a:p>
          <a:p>
            <a:pPr lvl="1"/>
            <a:r>
              <a:rPr lang="en-GB" sz="3600" dirty="0" err="1"/>
              <a:t>Frenchness</a:t>
            </a:r>
            <a:r>
              <a:rPr lang="en-GB" sz="3600" dirty="0"/>
              <a:t> or Celticity?</a:t>
            </a:r>
          </a:p>
          <a:p>
            <a:pPr lvl="1"/>
            <a:r>
              <a:rPr lang="en-GB" sz="3600" dirty="0"/>
              <a:t>The myth of the last</a:t>
            </a:r>
          </a:p>
          <a:p>
            <a:pPr lvl="1"/>
            <a:r>
              <a:rPr lang="en-GB" sz="3600" dirty="0"/>
              <a:t>Primitivism</a:t>
            </a:r>
          </a:p>
          <a:p>
            <a:pPr lvl="1"/>
            <a:r>
              <a:rPr lang="en-GB" sz="3600" dirty="0"/>
              <a:t>Colonialism</a:t>
            </a:r>
          </a:p>
          <a:p>
            <a:pPr lvl="1"/>
            <a:r>
              <a:rPr lang="en-US" sz="2800" b="0" i="0" dirty="0">
                <a:solidFill>
                  <a:srgbClr val="000000"/>
                </a:solidFill>
                <a:effectLst/>
                <a:latin typeface="Times New Roman" panose="02020603050405020304" pitchFamily="18" charset="0"/>
              </a:rPr>
              <a:t>‘The position which Brittany occupies in the </a:t>
            </a:r>
            <a:r>
              <a:rPr lang="en-US" sz="2800" b="0" i="0" dirty="0" err="1">
                <a:solidFill>
                  <a:srgbClr val="000000"/>
                </a:solidFill>
                <a:effectLst/>
                <a:latin typeface="Times New Roman" panose="02020603050405020304" pitchFamily="18" charset="0"/>
              </a:rPr>
              <a:t>centre</a:t>
            </a:r>
            <a:r>
              <a:rPr lang="en-US" sz="2800" b="0" i="0" dirty="0">
                <a:solidFill>
                  <a:srgbClr val="000000"/>
                </a:solidFill>
                <a:effectLst/>
                <a:latin typeface="Times New Roman" panose="02020603050405020304" pitchFamily="18" charset="0"/>
              </a:rPr>
              <a:t> of Europe makes it more interesting to observe than Canada. Surrounded by light whose beneficent warmth never reaches it, this region is like a frozen coal left black in the middle of a glowing fire.’</a:t>
            </a:r>
            <a:endParaRPr lang="en-GB" sz="3600" dirty="0"/>
          </a:p>
        </p:txBody>
      </p:sp>
    </p:spTree>
    <p:extLst>
      <p:ext uri="{BB962C8B-B14F-4D97-AF65-F5344CB8AC3E}">
        <p14:creationId xmlns:p14="http://schemas.microsoft.com/office/powerpoint/2010/main" val="4197750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39DA8-E0DD-4EF5-B492-3EF22D8E7A3A}"/>
              </a:ext>
            </a:extLst>
          </p:cNvPr>
          <p:cNvSpPr>
            <a:spLocks noGrp="1"/>
          </p:cNvSpPr>
          <p:nvPr>
            <p:ph type="title"/>
          </p:nvPr>
        </p:nvSpPr>
        <p:spPr/>
        <p:txBody>
          <a:bodyPr/>
          <a:lstStyle/>
          <a:p>
            <a:r>
              <a:rPr lang="en-US" dirty="0"/>
              <a:t>Balzac’s attitude</a:t>
            </a:r>
            <a:endParaRPr lang="en-GB" dirty="0"/>
          </a:p>
        </p:txBody>
      </p:sp>
      <p:sp>
        <p:nvSpPr>
          <p:cNvPr id="3" name="Content Placeholder 2">
            <a:extLst>
              <a:ext uri="{FF2B5EF4-FFF2-40B4-BE49-F238E27FC236}">
                <a16:creationId xmlns:a16="http://schemas.microsoft.com/office/drawing/2014/main" id="{684A2F56-A8C8-432B-97D7-DC8FB52D7EE9}"/>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physical and moral improvement of Brittany (Balzac’s stated aim in preface)</a:t>
            </a:r>
            <a:endParaRPr lang="en-GB" sz="1800" dirty="0">
              <a:effectLst/>
              <a:latin typeface="Times New Roman" panose="02020603050405020304" pitchFamily="18" charset="0"/>
              <a:ea typeface="Times New Roman" panose="02020603050405020304" pitchFamily="18" charset="0"/>
            </a:endParaRPr>
          </a:p>
          <a:p>
            <a:pPr marL="0" indent="0">
              <a:buNone/>
            </a:pPr>
            <a:endParaRPr lang="fr-FR"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fr-FR" sz="1800" dirty="0">
                <a:effectLst/>
                <a:latin typeface="Arial" panose="020B0604020202020204" pitchFamily="34" charset="0"/>
                <a:ea typeface="Times New Roman" panose="02020603050405020304" pitchFamily="18" charset="0"/>
                <a:cs typeface="Times New Roman" panose="02020603050405020304" pitchFamily="18" charset="0"/>
              </a:rPr>
              <a:t>‘He gave the impression of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such</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complete</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absence of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any</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intelligence,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that</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the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officers</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compared</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him</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by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turns</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in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this</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situation, to one of the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animals</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that</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graze</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the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lush</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pastures</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of the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valley</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to the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savages</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of America or to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some</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aboriginal</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a:t>
            </a:r>
            <a:r>
              <a:rPr lang="fr-FR" sz="1800" dirty="0" err="1">
                <a:effectLst/>
                <a:latin typeface="Arial" panose="020B0604020202020204" pitchFamily="34" charset="0"/>
                <a:ea typeface="Times New Roman" panose="02020603050405020304" pitchFamily="18" charset="0"/>
                <a:cs typeface="Times New Roman" panose="02020603050405020304" pitchFamily="18" charset="0"/>
              </a:rPr>
              <a:t>inhabitant</a:t>
            </a:r>
            <a:r>
              <a:rPr lang="fr-FR" sz="1800" dirty="0">
                <a:effectLst/>
                <a:latin typeface="Arial" panose="020B0604020202020204" pitchFamily="34" charset="0"/>
                <a:ea typeface="Times New Roman" panose="02020603050405020304" pitchFamily="18" charset="0"/>
                <a:cs typeface="Times New Roman" panose="02020603050405020304" pitchFamily="18" charset="0"/>
              </a:rPr>
              <a:t> of the Cape of Good Hope.’ </a:t>
            </a:r>
          </a:p>
          <a:p>
            <a:endParaRPr lang="fr-FR"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fr-FR" sz="1800" dirty="0">
                <a:latin typeface="Arial" panose="020B0604020202020204" pitchFamily="34" charset="0"/>
                <a:ea typeface="Times New Roman" panose="02020603050405020304" pitchFamily="18" charset="0"/>
                <a:cs typeface="Times New Roman" panose="02020603050405020304" pitchFamily="18" charset="0"/>
              </a:rPr>
              <a:t>Compare </a:t>
            </a:r>
            <a:r>
              <a:rPr lang="fr-FR" sz="1800" dirty="0" err="1">
                <a:latin typeface="Arial" panose="020B0604020202020204" pitchFamily="34" charset="0"/>
                <a:ea typeface="Times New Roman" panose="02020603050405020304" pitchFamily="18" charset="0"/>
                <a:cs typeface="Times New Roman" panose="02020603050405020304" pitchFamily="18" charset="0"/>
              </a:rPr>
              <a:t>with</a:t>
            </a:r>
            <a:r>
              <a:rPr lang="fr-FR" sz="1800" dirty="0">
                <a:latin typeface="Arial" panose="020B0604020202020204" pitchFamily="34" charset="0"/>
                <a:ea typeface="Times New Roman" panose="02020603050405020304" pitchFamily="18" charset="0"/>
                <a:cs typeface="Times New Roman" panose="02020603050405020304" pitchFamily="18" charset="0"/>
              </a:rPr>
              <a:t> Romieu:</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‘Lower Brittany, I shall keep saying it, is a country apart, it is no longer France. Excluding the towns, the rest should be subjected to a sort of colonial regime. I am not exaggerating.’ </a:t>
            </a:r>
            <a:endParaRPr lang="en-GB" sz="1800" dirty="0">
              <a:effectLst/>
              <a:latin typeface="Times New Roman" panose="02020603050405020304" pitchFamily="18" charset="0"/>
              <a:ea typeface="Times New Roman" panose="02020603050405020304" pitchFamily="18" charset="0"/>
            </a:endParaRPr>
          </a:p>
          <a:p>
            <a:endParaRPr lang="fr-FR" sz="1800" b="1" dirty="0">
              <a:effectLst/>
              <a:latin typeface="Arial" panose="020B0604020202020204" pitchFamily="34" charset="0"/>
              <a:ea typeface="Times New Roman" panose="02020603050405020304" pitchFamily="18" charset="0"/>
              <a:cs typeface="Times New Roman" panose="02020603050405020304" pitchFamily="18" charset="0"/>
            </a:endParaRPr>
          </a:p>
          <a:p>
            <a:r>
              <a:rPr lang="fr-FR" sz="1800" dirty="0">
                <a:latin typeface="Arial" panose="020B0604020202020204" pitchFamily="34" charset="0"/>
                <a:ea typeface="Times New Roman" panose="02020603050405020304" pitchFamily="18" charset="0"/>
                <a:cs typeface="Times New Roman" panose="02020603050405020304" pitchFamily="18" charset="0"/>
              </a:rPr>
              <a:t>Note modern </a:t>
            </a:r>
            <a:r>
              <a:rPr lang="fr-FR" sz="1800" dirty="0" err="1">
                <a:latin typeface="Arial" panose="020B0604020202020204" pitchFamily="34" charset="0"/>
                <a:ea typeface="Times New Roman" panose="02020603050405020304" pitchFamily="18" charset="0"/>
                <a:cs typeface="Times New Roman" panose="02020603050405020304" pitchFamily="18" charset="0"/>
              </a:rPr>
              <a:t>critics</a:t>
            </a:r>
            <a:r>
              <a:rPr lang="fr-FR" sz="1800" dirty="0">
                <a:latin typeface="Arial" panose="020B0604020202020204" pitchFamily="34" charset="0"/>
                <a:ea typeface="Times New Roman" panose="02020603050405020304" pitchFamily="18" charset="0"/>
                <a:cs typeface="Times New Roman" panose="02020603050405020304" pitchFamily="18" charset="0"/>
              </a:rPr>
              <a:t>:</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‘[literature] was made as central to the cultural enterprise of Empire as the monarchy was to its political formation.’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The Empire Writes Back</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fr-FR" sz="1800" dirty="0">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8196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84B0A-9BB5-43F6-B274-E970998A1C13}"/>
              </a:ext>
            </a:extLst>
          </p:cNvPr>
          <p:cNvSpPr>
            <a:spLocks noGrp="1"/>
          </p:cNvSpPr>
          <p:nvPr>
            <p:ph type="title"/>
          </p:nvPr>
        </p:nvSpPr>
        <p:spPr/>
        <p:txBody>
          <a:bodyPr/>
          <a:lstStyle/>
          <a:p>
            <a:r>
              <a:rPr lang="en-GB" dirty="0" err="1">
                <a:effectLst/>
                <a:latin typeface="Arial" panose="020B0604020202020204" pitchFamily="34" charset="0"/>
                <a:ea typeface="Times New Roman" panose="02020603050405020304" pitchFamily="18" charset="0"/>
                <a:cs typeface="Times New Roman" panose="02020603050405020304" pitchFamily="18" charset="0"/>
              </a:rPr>
              <a:t>Comédie</a:t>
            </a:r>
            <a:r>
              <a:rPr lang="en-GB" dirty="0">
                <a:effectLst/>
                <a:latin typeface="Arial" panose="020B0604020202020204" pitchFamily="34" charset="0"/>
                <a:ea typeface="Times New Roman" panose="02020603050405020304" pitchFamily="18" charset="0"/>
                <a:cs typeface="Times New Roman" panose="02020603050405020304" pitchFamily="18" charset="0"/>
              </a:rPr>
              <a:t>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humaine</a:t>
            </a:r>
            <a:r>
              <a:rPr lang="en-GB" dirty="0">
                <a:effectLst/>
                <a:latin typeface="Arial" panose="020B0604020202020204" pitchFamily="34" charset="0"/>
                <a:ea typeface="Times New Roman" panose="02020603050405020304" pitchFamily="18" charset="0"/>
                <a:cs typeface="Times New Roman" panose="02020603050405020304" pitchFamily="18" charset="0"/>
              </a:rPr>
              <a:t> project</a:t>
            </a:r>
            <a:endParaRPr lang="en-GB" dirty="0"/>
          </a:p>
        </p:txBody>
      </p:sp>
      <p:sp>
        <p:nvSpPr>
          <p:cNvPr id="3" name="Content Placeholder 2">
            <a:extLst>
              <a:ext uri="{FF2B5EF4-FFF2-40B4-BE49-F238E27FC236}">
                <a16:creationId xmlns:a16="http://schemas.microsoft.com/office/drawing/2014/main" id="{655CE897-0A0E-41C6-A66B-7537F1D269F1}"/>
              </a:ext>
            </a:extLst>
          </p:cNvPr>
          <p:cNvSpPr>
            <a:spLocks noGrp="1"/>
          </p:cNvSpPr>
          <p:nvPr>
            <p:ph idx="1"/>
          </p:nvPr>
        </p:nvSpPr>
        <p:spPr/>
        <p:txBody>
          <a:bodyPr>
            <a:normAutofit/>
          </a:bodyPr>
          <a:lstStyle/>
          <a:p>
            <a:r>
              <a:rPr lang="en-GB" sz="4000" dirty="0">
                <a:latin typeface="Arial" panose="020B0604020202020204" pitchFamily="34" charset="0"/>
                <a:ea typeface="Times New Roman" panose="02020603050405020304" pitchFamily="18" charset="0"/>
                <a:cs typeface="Times New Roman" panose="02020603050405020304" pitchFamily="18" charset="0"/>
              </a:rPr>
              <a:t>‘Avant </a:t>
            </a:r>
            <a:r>
              <a:rPr lang="en-GB" sz="4000" dirty="0" err="1">
                <a:latin typeface="Arial" panose="020B0604020202020204" pitchFamily="34" charset="0"/>
                <a:ea typeface="Times New Roman" panose="02020603050405020304" pitchFamily="18" charset="0"/>
                <a:cs typeface="Times New Roman" panose="02020603050405020304" pitchFamily="18" charset="0"/>
              </a:rPr>
              <a:t>propos</a:t>
            </a:r>
            <a:r>
              <a:rPr lang="en-GB" sz="4000" dirty="0">
                <a:latin typeface="Arial" panose="020B0604020202020204" pitchFamily="34" charset="0"/>
                <a:ea typeface="Times New Roman" panose="02020603050405020304" pitchFamily="18" charset="0"/>
                <a:cs typeface="Times New Roman" panose="02020603050405020304" pitchFamily="18" charset="0"/>
              </a:rPr>
              <a:t>’</a:t>
            </a:r>
          </a:p>
          <a:p>
            <a:endParaRPr lang="en-GB" sz="4000" dirty="0">
              <a:latin typeface="Arial" panose="020B0604020202020204" pitchFamily="34" charset="0"/>
              <a:ea typeface="Times New Roman" panose="02020603050405020304" pitchFamily="18" charset="0"/>
              <a:cs typeface="Times New Roman" panose="02020603050405020304" pitchFamily="18" charset="0"/>
            </a:endParaRPr>
          </a:p>
          <a:p>
            <a:r>
              <a:rPr lang="en-GB" sz="4000" dirty="0">
                <a:latin typeface="Arial" panose="020B0604020202020204" pitchFamily="34" charset="0"/>
                <a:ea typeface="Times New Roman" panose="02020603050405020304" pitchFamily="18" charset="0"/>
                <a:cs typeface="Times New Roman" panose="02020603050405020304" pitchFamily="18" charset="0"/>
              </a:rPr>
              <a:t>H</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istorical novel in vogue (this is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recent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history)</a:t>
            </a:r>
          </a:p>
          <a:p>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4000" dirty="0">
                <a:latin typeface="Arial" panose="020B0604020202020204" pitchFamily="34" charset="0"/>
                <a:cs typeface="Times New Roman" panose="02020603050405020304" pitchFamily="18" charset="0"/>
              </a:rPr>
              <a:t>Natural sciences, esp. biology </a:t>
            </a:r>
            <a:endParaRPr lang="en-GB" sz="4000" dirty="0"/>
          </a:p>
        </p:txBody>
      </p:sp>
    </p:spTree>
    <p:extLst>
      <p:ext uri="{BB962C8B-B14F-4D97-AF65-F5344CB8AC3E}">
        <p14:creationId xmlns:p14="http://schemas.microsoft.com/office/powerpoint/2010/main" val="1959668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A3B99-DCBA-42C8-810B-4C0CCF84780C}"/>
              </a:ext>
            </a:extLst>
          </p:cNvPr>
          <p:cNvSpPr>
            <a:spLocks noGrp="1"/>
          </p:cNvSpPr>
          <p:nvPr>
            <p:ph type="title"/>
          </p:nvPr>
        </p:nvSpPr>
        <p:spPr/>
        <p:txBody>
          <a:bodyPr/>
          <a:lstStyle/>
          <a:p>
            <a:r>
              <a:rPr lang="en-US" dirty="0"/>
              <a:t>Focus on the novel itself</a:t>
            </a:r>
            <a:endParaRPr lang="en-GB" dirty="0"/>
          </a:p>
        </p:txBody>
      </p:sp>
      <p:sp>
        <p:nvSpPr>
          <p:cNvPr id="3" name="Content Placeholder 2">
            <a:extLst>
              <a:ext uri="{FF2B5EF4-FFF2-40B4-BE49-F238E27FC236}">
                <a16:creationId xmlns:a16="http://schemas.microsoft.com/office/drawing/2014/main" id="{663859E7-FC05-40D6-B552-46AF76FCAB47}"/>
              </a:ext>
            </a:extLst>
          </p:cNvPr>
          <p:cNvSpPr>
            <a:spLocks noGrp="1"/>
          </p:cNvSpPr>
          <p:nvPr>
            <p:ph idx="1"/>
          </p:nvPr>
        </p:nvSpPr>
        <p:spPr/>
        <p:txBody>
          <a:bodyPr>
            <a:normAutofit fontScale="92500" lnSpcReduction="20000"/>
          </a:bodyPr>
          <a:lstStyle/>
          <a:p>
            <a:pPr marL="0" indent="0"/>
            <a:r>
              <a:rPr lang="en-US" sz="2600" dirty="0">
                <a:cs typeface="Calibri" panose="020F0502020204030204" pitchFamily="34" charset="0"/>
              </a:rPr>
              <a:t>  </a:t>
            </a:r>
            <a:r>
              <a:rPr lang="en-US" sz="2600" dirty="0">
                <a:latin typeface="Arial" panose="020B0604020202020204" pitchFamily="34" charset="0"/>
                <a:cs typeface="Arial" panose="020B0604020202020204" pitchFamily="34" charset="0"/>
              </a:rPr>
              <a:t>Composition. </a:t>
            </a:r>
            <a:r>
              <a:rPr lang="en-GB" sz="2600" dirty="0">
                <a:effectLst/>
                <a:latin typeface="Arial" panose="020B0604020202020204" pitchFamily="34" charset="0"/>
                <a:ea typeface="Times New Roman" panose="02020603050405020304" pitchFamily="18" charset="0"/>
                <a:cs typeface="Arial" panose="020B0604020202020204" pitchFamily="34" charset="0"/>
              </a:rPr>
              <a:t>1828 stay in </a:t>
            </a:r>
            <a:r>
              <a:rPr lang="en-GB" sz="2600" dirty="0" err="1">
                <a:effectLst/>
                <a:latin typeface="Arial" panose="020B0604020202020204" pitchFamily="34" charset="0"/>
                <a:ea typeface="Times New Roman" panose="02020603050405020304" pitchFamily="18" charset="0"/>
                <a:cs typeface="Arial" panose="020B0604020202020204" pitchFamily="34" charset="0"/>
              </a:rPr>
              <a:t>Fougères</a:t>
            </a:r>
            <a:r>
              <a:rPr lang="en-GB" sz="2600" dirty="0">
                <a:effectLst/>
                <a:latin typeface="Arial" panose="020B0604020202020204" pitchFamily="34" charset="0"/>
                <a:ea typeface="Times New Roman" panose="02020603050405020304" pitchFamily="18" charset="0"/>
                <a:cs typeface="Arial" panose="020B0604020202020204" pitchFamily="34" charset="0"/>
              </a:rPr>
              <a:t> , published 1829, 1834, 1845</a:t>
            </a:r>
          </a:p>
          <a:p>
            <a:r>
              <a:rPr lang="en-GB" sz="2600" dirty="0">
                <a:latin typeface="Arial" panose="020B0604020202020204" pitchFamily="34" charset="0"/>
                <a:cs typeface="Arial" panose="020B0604020202020204" pitchFamily="34" charset="0"/>
              </a:rPr>
              <a:t> Historical fiction</a:t>
            </a:r>
          </a:p>
          <a:p>
            <a:r>
              <a:rPr lang="en-GB" sz="2600" dirty="0">
                <a:latin typeface="Arial" panose="020B0604020202020204" pitchFamily="34" charset="0"/>
                <a:cs typeface="Arial" panose="020B0604020202020204" pitchFamily="34" charset="0"/>
              </a:rPr>
              <a:t> Illusion of truth: 1827 as present of narrator, </a:t>
            </a:r>
            <a:r>
              <a:rPr lang="en-GB" sz="2600" dirty="0" err="1">
                <a:latin typeface="Arial" panose="020B0604020202020204" pitchFamily="34" charset="0"/>
                <a:cs typeface="Arial" panose="020B0604020202020204" pitchFamily="34" charset="0"/>
              </a:rPr>
              <a:t>encyclopedic</a:t>
            </a:r>
            <a:r>
              <a:rPr lang="en-GB" sz="2600" dirty="0">
                <a:latin typeface="Arial" panose="020B0604020202020204" pitchFamily="34" charset="0"/>
                <a:cs typeface="Arial" panose="020B0604020202020204" pitchFamily="34" charset="0"/>
              </a:rPr>
              <a:t> facts</a:t>
            </a:r>
          </a:p>
          <a:p>
            <a:endParaRPr lang="en-GB" sz="2600" dirty="0">
              <a:latin typeface="Arial" panose="020B0604020202020204" pitchFamily="34" charset="0"/>
              <a:cs typeface="Arial" panose="020B0604020202020204" pitchFamily="34" charset="0"/>
            </a:endParaRPr>
          </a:p>
          <a:p>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word “gars” pronounced “</a:t>
            </a:r>
            <a:r>
              <a:rPr lang="en-GB" sz="2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a:t>
            </a: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is a relic of the Celtic language. </a:t>
            </a:r>
            <a:r>
              <a:rPr lang="fr-FR"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has </a:t>
            </a:r>
            <a:r>
              <a:rPr lang="fr-FR" sz="2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passed</a:t>
            </a:r>
            <a:r>
              <a:rPr lang="fr-FR"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fr-FR" sz="2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from</a:t>
            </a:r>
            <a:r>
              <a:rPr lang="fr-FR"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fr-FR" sz="2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low</a:t>
            </a:r>
            <a:r>
              <a:rPr lang="fr-FR"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Breton </a:t>
            </a:r>
            <a:r>
              <a:rPr lang="fr-FR" sz="2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into</a:t>
            </a:r>
            <a:r>
              <a:rPr lang="fr-FR"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French,</a:t>
            </a:r>
            <a:r>
              <a:rPr lang="en-GB" sz="2600" dirty="0">
                <a:effectLst/>
                <a:latin typeface="Arial" panose="020B0604020202020204" pitchFamily="34" charset="0"/>
                <a:ea typeface="Times New Roman" panose="02020603050405020304" pitchFamily="18" charset="0"/>
                <a:cs typeface="Arial" panose="020B0604020202020204" pitchFamily="34" charset="0"/>
              </a:rPr>
              <a:t>….’</a:t>
            </a:r>
          </a:p>
          <a:p>
            <a:pPr marL="0" indent="0">
              <a:buNone/>
            </a:pPr>
            <a:endParaRPr lang="en-GB" sz="2600" dirty="0">
              <a:latin typeface="Arial" panose="020B0604020202020204" pitchFamily="34" charset="0"/>
              <a:cs typeface="Arial" panose="020B0604020202020204" pitchFamily="34" charset="0"/>
            </a:endParaRPr>
          </a:p>
          <a:p>
            <a:pPr marL="261938" indent="-33338" algn="just" hangingPunct="0"/>
            <a:r>
              <a:rPr lang="en-GB" sz="2600" dirty="0">
                <a:effectLst/>
                <a:latin typeface="Arial" panose="020B0604020202020204" pitchFamily="34" charset="0"/>
                <a:ea typeface="Times New Roman" panose="02020603050405020304" pitchFamily="18" charset="0"/>
                <a:cs typeface="Arial" panose="020B0604020202020204" pitchFamily="34" charset="0"/>
              </a:rPr>
              <a:t>‘There were two enormous pitchers, full of cider, on the long table. These implements are a sort of brown earthenware jug, whose model exists in many parts of France, and that a Parisian might picture by imagining a more rounded version of the pots in which gourmets serve Breton butter …’</a:t>
            </a:r>
            <a:r>
              <a:rPr lang="en-GB" sz="2600" dirty="0">
                <a:latin typeface="Arial" panose="020B0604020202020204" pitchFamily="34" charset="0"/>
                <a:ea typeface="Times New Roman" panose="02020603050405020304" pitchFamily="18" charset="0"/>
                <a:cs typeface="Arial" panose="020B0604020202020204" pitchFamily="34" charset="0"/>
              </a:rPr>
              <a:t> </a:t>
            </a:r>
            <a:r>
              <a:rPr lang="en-GB" sz="2600" dirty="0">
                <a:effectLst/>
                <a:latin typeface="Arial" panose="020B0604020202020204" pitchFamily="34" charset="0"/>
                <a:ea typeface="Times New Roman" panose="02020603050405020304" pitchFamily="18" charset="0"/>
                <a:cs typeface="Arial" panose="020B0604020202020204" pitchFamily="34" charset="0"/>
              </a:rPr>
              <a:t>(cannot find this one in the translation</a:t>
            </a:r>
            <a:r>
              <a:rPr lang="en-GB" sz="2600" dirty="0">
                <a:effectLst/>
                <a:ea typeface="Times New Roman" panose="02020603050405020304" pitchFamily="18" charset="0"/>
                <a:cs typeface="Times New Roman" panose="02020603050405020304" pitchFamily="18" charset="0"/>
              </a:rPr>
              <a:t>).</a:t>
            </a:r>
            <a:endParaRPr lang="en-GB" sz="26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871028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8EF7-9142-4A11-8C95-5150B882EC33}"/>
              </a:ext>
            </a:extLst>
          </p:cNvPr>
          <p:cNvSpPr>
            <a:spLocks noGrp="1"/>
          </p:cNvSpPr>
          <p:nvPr>
            <p:ph type="title"/>
          </p:nvPr>
        </p:nvSpPr>
        <p:spPr/>
        <p:txBody>
          <a:bodyPr/>
          <a:lstStyle/>
          <a:p>
            <a:r>
              <a:rPr lang="en-US" dirty="0"/>
              <a:t>Balzac’s landscape</a:t>
            </a:r>
            <a:endParaRPr lang="en-GB" dirty="0"/>
          </a:p>
        </p:txBody>
      </p:sp>
      <p:sp>
        <p:nvSpPr>
          <p:cNvPr id="3" name="Content Placeholder 2">
            <a:extLst>
              <a:ext uri="{FF2B5EF4-FFF2-40B4-BE49-F238E27FC236}">
                <a16:creationId xmlns:a16="http://schemas.microsoft.com/office/drawing/2014/main" id="{0005C0F2-4504-47B5-BB6E-B5FF61A63AB9}"/>
              </a:ext>
            </a:extLst>
          </p:cNvPr>
          <p:cNvSpPr>
            <a:spLocks noGrp="1"/>
          </p:cNvSpPr>
          <p:nvPr>
            <p:ph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genius of modern civilization shrinks from forcing its way through those impenetrable primordial forests. An unheard-of ferociousness, a brutal obstinacy, but also a regard for the sanctity of an oath; a complete ignoring of our laws, our customs, our dress, our modern coins, our language, but withal a patriarchal simplicity and virtues that are heroic,—unite in keeping the inhabitants of this region more impoverished as to all intellectual knowledge than the Redskins, but also as proud, as crafty, and as enduring as they.’ </a:t>
            </a:r>
            <a:endParaRPr lang="en-GB" sz="1800" dirty="0">
              <a:latin typeface="Arial" panose="020B0604020202020204" pitchFamily="34" charset="0"/>
              <a:cs typeface="Arial" panose="020B0604020202020204" pitchFamily="34"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unfortunate condition is partly accounted for by the nature of the land, broken by ravines, mountain torrents, lakes, and marshes, and bristling with hedges or earth-works which make a sort of citadel of every field; without roads, without canals,’</a:t>
            </a:r>
          </a:p>
          <a:p>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‘but as long as it was not cut the Chouans hid themselves behind its breastwork of dull green.</a:t>
            </a:r>
            <a:r>
              <a:rPr lang="en-GB" sz="1800" dirty="0">
                <a:effectLst/>
                <a:latin typeface="Arial" panose="020B0604020202020204" pitchFamily="34" charset="0"/>
                <a:ea typeface="Times New Roman" panose="02020603050405020304" pitchFamily="18" charset="0"/>
                <a:cs typeface="Arial" panose="020B0604020202020204" pitchFamily="34" charset="0"/>
              </a:rPr>
              <a:t> These banks bristling with gorse, signifying to travellers their approach to Brittany, made this part of the road at the period of which we write as dangerous as it was beautiful’</a:t>
            </a:r>
          </a:p>
          <a:p>
            <a:endParaRPr lang="en-GB" dirty="0"/>
          </a:p>
        </p:txBody>
      </p:sp>
    </p:spTree>
    <p:extLst>
      <p:ext uri="{BB962C8B-B14F-4D97-AF65-F5344CB8AC3E}">
        <p14:creationId xmlns:p14="http://schemas.microsoft.com/office/powerpoint/2010/main" val="2357349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DD3EC-454A-4FF0-BA54-D8E3337F1FF8}"/>
              </a:ext>
            </a:extLst>
          </p:cNvPr>
          <p:cNvSpPr>
            <a:spLocks noGrp="1"/>
          </p:cNvSpPr>
          <p:nvPr>
            <p:ph type="title"/>
          </p:nvPr>
        </p:nvSpPr>
        <p:spPr/>
        <p:txBody>
          <a:bodyPr/>
          <a:lstStyle/>
          <a:p>
            <a:r>
              <a:rPr lang="en-US" dirty="0"/>
              <a:t>Balzac’s animalisms</a:t>
            </a:r>
            <a:endParaRPr lang="en-GB" dirty="0"/>
          </a:p>
        </p:txBody>
      </p:sp>
      <p:sp>
        <p:nvSpPr>
          <p:cNvPr id="3" name="Content Placeholder 2">
            <a:extLst>
              <a:ext uri="{FF2B5EF4-FFF2-40B4-BE49-F238E27FC236}">
                <a16:creationId xmlns:a16="http://schemas.microsoft.com/office/drawing/2014/main" id="{D140875E-E4E2-43E6-9063-B3DAEB78C779}"/>
              </a:ext>
            </a:extLst>
          </p:cNvPr>
          <p:cNvSpPr>
            <a:spLocks noGrp="1"/>
          </p:cNvSpPr>
          <p:nvPr>
            <p:ph idx="1"/>
          </p:nvPr>
        </p:nvSpPr>
        <p:spPr/>
        <p:txBody>
          <a:bodyPr/>
          <a:lstStyle/>
          <a:p>
            <a:pPr marL="358775" indent="-358775"/>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unknown man, short and thick-set in figure and broad-shouldered, had a head like a bull, to which, in fact, he bore more than one resemblance. […] The total absence of all the usual characteristics of the social man made that bare head still more remarkable. </a:t>
            </a:r>
            <a:r>
              <a:rPr lang="en-GB" sz="1800" dirty="0">
                <a:effectLst/>
                <a:latin typeface="Arial" panose="020B0604020202020204" pitchFamily="34" charset="0"/>
                <a:ea typeface="Times New Roman" panose="02020603050405020304" pitchFamily="18" charset="0"/>
                <a:cs typeface="Arial" panose="020B0604020202020204" pitchFamily="34" charset="0"/>
              </a:rPr>
              <a:t>[…] These hides of the nanny-goat covered his legs and thighs, and masked all appearance of human shape. Enormous sabots hid his feet. His long and shining hair fell straight, like the goat’s hair, on either side of his face, being parted in the centre like the hair of certain statues of the Middle-Ages which are still to be seen in our cathedrals.’</a:t>
            </a:r>
          </a:p>
          <a:p>
            <a:pPr marL="358775" indent="-358775"/>
            <a:r>
              <a:rPr lang="en-US" sz="1800" dirty="0">
                <a:effectLst/>
                <a:latin typeface="Arial" panose="020B0604020202020204" pitchFamily="34" charset="0"/>
                <a:ea typeface="Times New Roman" panose="02020603050405020304" pitchFamily="18" charset="0"/>
                <a:cs typeface="Arial" panose="020B0604020202020204" pitchFamily="34" charset="0"/>
              </a:rPr>
              <a:t>‘Hearing these words, which seemed to issue from a horn, such as the peasants of the western valleys use to call their flocks,’</a:t>
            </a:r>
          </a:p>
          <a:p>
            <a:pPr marL="358775" indent="-358775"/>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358775" lvl="1" indent="-358775">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straight locks of their long hair mingling with those of the goatskin hid their faces, […]the garment might have been thought their own skin, and they themselves mistaken at first sight for a species of the animal which served them as clothing.’</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1360769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1AA4F-42F5-4AF0-9C43-CF0F0377AE53}"/>
              </a:ext>
            </a:extLst>
          </p:cNvPr>
          <p:cNvSpPr>
            <a:spLocks noGrp="1"/>
          </p:cNvSpPr>
          <p:nvPr>
            <p:ph type="title"/>
          </p:nvPr>
        </p:nvSpPr>
        <p:spPr/>
        <p:txBody>
          <a:bodyPr/>
          <a:lstStyle/>
          <a:p>
            <a:r>
              <a:rPr lang="en-US" dirty="0"/>
              <a:t>A novel about progress?</a:t>
            </a:r>
            <a:endParaRPr lang="en-GB" dirty="0"/>
          </a:p>
        </p:txBody>
      </p:sp>
      <p:sp>
        <p:nvSpPr>
          <p:cNvPr id="3" name="Content Placeholder 2">
            <a:extLst>
              <a:ext uri="{FF2B5EF4-FFF2-40B4-BE49-F238E27FC236}">
                <a16:creationId xmlns:a16="http://schemas.microsoft.com/office/drawing/2014/main" id="{A3AD0071-9B8C-4177-8DEB-A171F2F2547A}"/>
              </a:ext>
            </a:extLst>
          </p:cNvPr>
          <p:cNvSpPr>
            <a:spLocks noGrp="1"/>
          </p:cNvSpPr>
          <p:nvPr>
            <p:ph idx="1"/>
          </p:nvPr>
        </p:nvSpPr>
        <p:spPr/>
        <p:txBody>
          <a:bodyPr/>
          <a:lstStyle/>
          <a:p>
            <a:r>
              <a:rPr lang="en-GB" sz="2000" dirty="0">
                <a:effectLst/>
                <a:latin typeface="Arial" panose="020B0604020202020204" pitchFamily="34" charset="0"/>
                <a:ea typeface="Times New Roman" panose="02020603050405020304" pitchFamily="18" charset="0"/>
                <a:cs typeface="Arial" panose="020B0604020202020204" pitchFamily="34" charset="0"/>
              </a:rPr>
              <a:t>‘Let this work make effective the wishes formed by all friends of the country for the physical and moral improvement of Brittany! Some thirty years ago civil war ceased to reign here, but the same is not true of ignorance. Agriculture, education, business, none have moved forward a single step in half a century’ </a:t>
            </a:r>
          </a:p>
          <a:p>
            <a:endParaRPr lang="en-GB" sz="2000" dirty="0">
              <a:latin typeface="Arial" panose="020B0604020202020204" pitchFamily="34" charset="0"/>
              <a:cs typeface="Arial" panose="020B0604020202020204" pitchFamily="34" charset="0"/>
            </a:endParaRPr>
          </a:p>
          <a:p>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‘Early in the year VIII, at the beginning of Vendemiaire, or, to conform to our own calendar, towards the close of September, 1799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‘These country-people are so backward in civilization!” he added. “Alas!” he sighed, “there is but one Paris in the world; what a pity it is I can’t transport it to sea!’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‘Mademoiselle de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Verneuil</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was asking herself how it was possible for human beings to live in such habitual filth,</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endParaRPr lang="en-GB" dirty="0"/>
          </a:p>
        </p:txBody>
      </p:sp>
    </p:spTree>
    <p:extLst>
      <p:ext uri="{BB962C8B-B14F-4D97-AF65-F5344CB8AC3E}">
        <p14:creationId xmlns:p14="http://schemas.microsoft.com/office/powerpoint/2010/main" val="1665619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DE8D5-F9FC-4BBD-A34C-A5903C3019CD}"/>
              </a:ext>
            </a:extLst>
          </p:cNvPr>
          <p:cNvSpPr>
            <a:spLocks noGrp="1"/>
          </p:cNvSpPr>
          <p:nvPr>
            <p:ph type="title"/>
          </p:nvPr>
        </p:nvSpPr>
        <p:spPr/>
        <p:txBody>
          <a:bodyPr/>
          <a:lstStyle/>
          <a:p>
            <a:r>
              <a:rPr lang="en-US" dirty="0"/>
              <a:t>Summing up on Balzac</a:t>
            </a:r>
            <a:endParaRPr lang="en-GB" dirty="0"/>
          </a:p>
        </p:txBody>
      </p:sp>
      <p:sp>
        <p:nvSpPr>
          <p:cNvPr id="3" name="Content Placeholder 2">
            <a:extLst>
              <a:ext uri="{FF2B5EF4-FFF2-40B4-BE49-F238E27FC236}">
                <a16:creationId xmlns:a16="http://schemas.microsoft.com/office/drawing/2014/main" id="{289413A2-1D65-4030-AAAD-21D748CD0449}"/>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Remember context, e.g. Victor Hugo: </a:t>
            </a:r>
            <a:r>
              <a:rPr lang="en-GB" sz="2400" dirty="0">
                <a:effectLst/>
                <a:latin typeface="Arial" panose="020B0604020202020204" pitchFamily="34" charset="0"/>
                <a:ea typeface="Times New Roman" panose="02020603050405020304" pitchFamily="18" charset="0"/>
                <a:cs typeface="Arial" panose="020B0604020202020204" pitchFamily="34" charset="0"/>
              </a:rPr>
              <a:t>‘Since being in Brittany I’m in the filth. Washing Brittany off would require a whole  ocean. This size of the washbasin is just a measure of this great dirtiness.’</a:t>
            </a:r>
          </a:p>
          <a:p>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latin typeface="Arial" panose="020B0604020202020204" pitchFamily="34" charset="0"/>
                <a:cs typeface="Arial" panose="020B0604020202020204" pitchFamily="34" charset="0"/>
              </a:rPr>
              <a:t>Condemnation/ hint of admiration?</a:t>
            </a:r>
          </a:p>
          <a:p>
            <a:r>
              <a:rPr lang="en-GB" sz="2400" dirty="0">
                <a:latin typeface="Arial" panose="020B0604020202020204" pitchFamily="34" charset="0"/>
                <a:cs typeface="Arial" panose="020B0604020202020204" pitchFamily="34" charset="0"/>
              </a:rPr>
              <a:t>Why did Balzac choose Brittany?</a:t>
            </a:r>
          </a:p>
          <a:p>
            <a:r>
              <a:rPr lang="en-GB" sz="2400" dirty="0">
                <a:latin typeface="Arial" panose="020B0604020202020204" pitchFamily="34" charset="0"/>
                <a:cs typeface="Arial" panose="020B0604020202020204" pitchFamily="34" charset="0"/>
              </a:rPr>
              <a:t>Literary models</a:t>
            </a:r>
          </a:p>
          <a:p>
            <a:r>
              <a:rPr lang="en-GB" sz="2400" dirty="0">
                <a:latin typeface="Arial" panose="020B0604020202020204" pitchFamily="34" charset="0"/>
                <a:cs typeface="Arial" panose="020B0604020202020204" pitchFamily="34" charset="0"/>
              </a:rPr>
              <a:t>Canonical status</a:t>
            </a:r>
          </a:p>
        </p:txBody>
      </p:sp>
    </p:spTree>
    <p:extLst>
      <p:ext uri="{BB962C8B-B14F-4D97-AF65-F5344CB8AC3E}">
        <p14:creationId xmlns:p14="http://schemas.microsoft.com/office/powerpoint/2010/main" val="3169313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1143</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 Light</vt:lpstr>
      <vt:lpstr>Calibri</vt:lpstr>
      <vt:lpstr>Arial</vt:lpstr>
      <vt:lpstr>Times New Roman</vt:lpstr>
      <vt:lpstr>Office Theme</vt:lpstr>
      <vt:lpstr>Representations of Brittany</vt:lpstr>
      <vt:lpstr>Situating Balzac’s project:</vt:lpstr>
      <vt:lpstr> 1830 as turning point  </vt:lpstr>
      <vt:lpstr>PowerPoint Presentation</vt:lpstr>
      <vt:lpstr>Balzac’s attitude</vt:lpstr>
      <vt:lpstr>Comédie humaine project</vt:lpstr>
      <vt:lpstr>Focus on the novel itself</vt:lpstr>
      <vt:lpstr>Balzac’s landscape</vt:lpstr>
      <vt:lpstr>Balzac’s animalisms</vt:lpstr>
      <vt:lpstr>A novel about progress?</vt:lpstr>
      <vt:lpstr>Summing up on Balzac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Representations of Brittany</dc:title>
  <dc:creator>Nicholas Shilton</dc:creator>
  <cp:lastModifiedBy>Nicholas Shilton</cp:lastModifiedBy>
  <cp:revision>2</cp:revision>
  <dcterms:created xsi:type="dcterms:W3CDTF">2020-10-12T13:17:31Z</dcterms:created>
  <dcterms:modified xsi:type="dcterms:W3CDTF">2020-10-13T09:15:50Z</dcterms:modified>
</cp:coreProperties>
</file>