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7" r:id="rId9"/>
    <p:sldId id="266" r:id="rId10"/>
    <p:sldId id="269" r:id="rId11"/>
    <p:sldId id="268" r:id="rId12"/>
    <p:sldId id="270" r:id="rId13"/>
    <p:sldId id="275" r:id="rId14"/>
    <p:sldId id="272" r:id="rId15"/>
    <p:sldId id="273" r:id="rId16"/>
    <p:sldId id="271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4" r:id="rId25"/>
    <p:sldId id="287" r:id="rId26"/>
    <p:sldId id="288" r:id="rId27"/>
    <p:sldId id="289" r:id="rId28"/>
    <p:sldId id="293" r:id="rId29"/>
    <p:sldId id="294" r:id="rId30"/>
    <p:sldId id="295" r:id="rId31"/>
    <p:sldId id="296" r:id="rId32"/>
    <p:sldId id="297" r:id="rId33"/>
    <p:sldId id="298" r:id="rId34"/>
    <p:sldId id="299" r:id="rId35"/>
    <p:sldId id="300" r:id="rId36"/>
    <p:sldId id="305" r:id="rId37"/>
    <p:sldId id="301" r:id="rId38"/>
    <p:sldId id="302" r:id="rId39"/>
    <p:sldId id="303" r:id="rId40"/>
    <p:sldId id="304" r:id="rId41"/>
    <p:sldId id="306" r:id="rId42"/>
    <p:sldId id="307" r:id="rId43"/>
    <p:sldId id="285" r:id="rId44"/>
    <p:sldId id="286" r:id="rId45"/>
    <p:sldId id="292" r:id="rId46"/>
    <p:sldId id="291" r:id="rId47"/>
    <p:sldId id="262" r:id="rId48"/>
    <p:sldId id="263" r:id="rId49"/>
    <p:sldId id="274" r:id="rId50"/>
    <p:sldId id="283" r:id="rId51"/>
    <p:sldId id="290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FC0FCB-A917-490C-8F3F-B6569AF724E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2A6862-7E55-4098-99CF-5684818AD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31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" dirty="0"/>
              <a:t>http://fair.org/take-action-now/media-activism-kit/how-to-detect-bias-in-news-media/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Shape 121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30" name="Shape 13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1_blank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7467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5pPr>
            <a:lvl6pPr marL="457200"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6pPr>
            <a:lvl7pPr marL="914400"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7pPr>
            <a:lvl8pPr marL="1371600"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8pPr>
            <a:lvl9pPr marL="1828800" algn="l" rtl="0">
              <a:spcBef>
                <a:spcPts val="0"/>
              </a:spcBef>
              <a:spcAft>
                <a:spcPts val="0"/>
              </a:spcAft>
              <a:defRPr sz="4600">
                <a:solidFill>
                  <a:schemeClr val="lt1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1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419100" indent="-30162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3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22313" indent="-188912" algn="l" rtl="0">
              <a:spcBef>
                <a:spcPts val="5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004888" indent="-179387" algn="l" rtl="0">
              <a:spcBef>
                <a:spcPts val="480"/>
              </a:spcBef>
              <a:spcAft>
                <a:spcPts val="0"/>
              </a:spcAft>
              <a:buClr>
                <a:schemeClr val="accent2"/>
              </a:buClr>
              <a:buFont typeface="Arial"/>
              <a:buChar char="•"/>
              <a:defRPr sz="24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279525" indent="-168275" algn="l" rtl="0">
              <a:spcBef>
                <a:spcPts val="400"/>
              </a:spcBef>
              <a:spcAft>
                <a:spcPts val="0"/>
              </a:spcAft>
              <a:buClr>
                <a:srgbClr val="8D89A4"/>
              </a:buClr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489075" indent="-117475" algn="l" rtl="0">
              <a:spcBef>
                <a:spcPts val="400"/>
              </a:spcBef>
              <a:spcAft>
                <a:spcPts val="0"/>
              </a:spcAft>
              <a:buClr>
                <a:srgbClr val="748560"/>
              </a:buClr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700784" indent="-113283" algn="l" rtl="0">
              <a:spcBef>
                <a:spcPts val="400"/>
              </a:spcBef>
              <a:buClr>
                <a:schemeClr val="accent5"/>
              </a:buClr>
              <a:buFont typeface="Arial"/>
              <a:buChar char="•"/>
              <a:defRPr sz="2000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920240" indent="-123189" algn="l" rtl="0">
              <a:spcBef>
                <a:spcPts val="360"/>
              </a:spcBef>
              <a:buClr>
                <a:schemeClr val="accent6"/>
              </a:buClr>
              <a:buFont typeface="Arial"/>
              <a:buChar char="•"/>
              <a:defRPr sz="1800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2139696" indent="-123570" algn="l" rtl="0">
              <a:spcBef>
                <a:spcPts val="320"/>
              </a:spcBef>
              <a:buClr>
                <a:schemeClr val="accent6"/>
              </a:buClr>
              <a:buFont typeface="Arial"/>
              <a:buChar char="•"/>
              <a:defRPr sz="1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331720" indent="-125095" algn="l" rtl="0">
              <a:spcBef>
                <a:spcPts val="320"/>
              </a:spcBef>
              <a:buClr>
                <a:schemeClr val="accent6"/>
              </a:buClr>
              <a:buFont typeface="Arial"/>
              <a:buChar char="•"/>
              <a:defRPr sz="1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dt" idx="10"/>
          </p:nvPr>
        </p:nvSpPr>
        <p:spPr>
          <a:xfrm>
            <a:off x="457200" y="64214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1000" b="0" i="0" u="none" strike="noStrike" cap="none" baseline="0">
                <a:solidFill>
                  <a:srgbClr val="9B9A98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ftr" idx="11"/>
          </p:nvPr>
        </p:nvSpPr>
        <p:spPr>
          <a:xfrm>
            <a:off x="3124200" y="6421437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sldNum" idx="12"/>
          </p:nvPr>
        </p:nvSpPr>
        <p:spPr>
          <a:xfrm>
            <a:off x="8153400" y="6421437"/>
            <a:ext cx="762000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r" rtl="0">
              <a:defRPr sz="1000" b="0" i="0" u="none" strike="noStrike" cap="none" baseline="0">
                <a:solidFill>
                  <a:srgbClr val="9B9A98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ken.dicks@uwtsd.ac.uk" TargetMode="Externa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news/article-3010170/Mark-Duggan-death-sparked-London-riots-holding-gun-officer-killed-him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thesun.co.uk/news/2287185/mark-duggan-shot-police-tottenham-london-riots-2011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theguardian.com/uk-news/2014/feb/28/carole-duggan-interview-not-going-away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redyouth.org/2014/10/29/no-justice-no-peace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ceasefiremagazine.co.uk/mark-duggan-state-violence-long-history-british-propaganda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dailystar.co.uk/news/latest-news/359517/Mark-Duggan-had-a-gun-but-was-lawfully-killed-jury-say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who.int/violence_injury_prevention/road_safety_status/2018/en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3.png"/><Relationship Id="rId5" Type="http://schemas.openxmlformats.org/officeDocument/2006/relationships/image" Target="../media/image9.png"/><Relationship Id="rId4" Type="http://schemas.openxmlformats.org/officeDocument/2006/relationships/hyperlink" Target="https://yougov.co.uk/news/2017/03/07/how-left-or-right-wing-are-uks-newspapers/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reutersinstitute.politics.ox.ac.uk/" TargetMode="External"/><Relationship Id="rId2" Type="http://schemas.openxmlformats.org/officeDocument/2006/relationships/hyperlink" Target="http://www.sussex.ac.uk/broadcast/read/31631" TargetMode="Externa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politicalcompass.org/" TargetMode="Externa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46/annurev-polisci-040811-115123" TargetMode="External"/><Relationship Id="rId7" Type="http://schemas.openxmlformats.org/officeDocument/2006/relationships/hyperlink" Target="https://reutersinstitute.politics.ox.ac.uk/our-research/bias-bullshit-and-lies-audience-perspectives-low-trust-media" TargetMode="External"/><Relationship Id="rId2" Type="http://schemas.openxmlformats.org/officeDocument/2006/relationships/hyperlink" Target="http://www.irr.org.uk/news/framing-the-death-of-mark-duggan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who.int/violence_injury_prevention/road_safety_status/2018/en/" TargetMode="External"/><Relationship Id="rId5" Type="http://schemas.openxmlformats.org/officeDocument/2006/relationships/hyperlink" Target="https://doi:10.1080/1461670X.2016.1234356" TargetMode="External"/><Relationship Id="rId4" Type="http://schemas.openxmlformats.org/officeDocument/2006/relationships/hyperlink" Target="https://doi:10.1177/0093650215614364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news/article-3010170/Mark-Duggan-death-sparked-London-riots-holding-gun-officer-killed-him.html" TargetMode="External"/><Relationship Id="rId2" Type="http://schemas.openxmlformats.org/officeDocument/2006/relationships/hyperlink" Target="https://me.me/i/professor-terrorist-worshipper-terrorist-future-hero-future-terrorist-hero-terrorist-19348268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theguardian.com/uk-news/2014/feb/28/carole-duggan-interview-not-going-away" TargetMode="External"/><Relationship Id="rId4" Type="http://schemas.openxmlformats.org/officeDocument/2006/relationships/hyperlink" Target="https://www.thesun.co.uk/news/2287185/mark-duggan-shot-police-tottenham-london-riots-2011/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ilystar.co.uk/news/latest-news/359517/Mark-Duggan-had-a-gun-but-was-lawfully-killed-jury-say" TargetMode="External"/><Relationship Id="rId2" Type="http://schemas.openxmlformats.org/officeDocument/2006/relationships/hyperlink" Target="https://ceasefiremagazine.co.uk/mark-duggan-state-violence-long-history-british-propaganda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huffingtonpost.co.uk/2013/09/18/wallace-gromit-ed-miliban_n_3949234.html" TargetMode="External"/><Relationship Id="rId4" Type="http://schemas.openxmlformats.org/officeDocument/2006/relationships/hyperlink" Target="https://redyouth.org/2014/10/29/no-justice-no-peace/" TargetMode="Externa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uk.businessinsider.com/these-6-corporations-control-90-of-the-media-in-america-2012-6" TargetMode="External"/><Relationship Id="rId2" Type="http://schemas.openxmlformats.org/officeDocument/2006/relationships/hyperlink" Target="http://www.independent.co.uk/news/media/press/the-suns-jeremy-corbyn-apology-provokes-further-outrage-with-tiny-mention-on-front-page-a6782991.html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bbc.co.uk/news/uk-14030051" TargetMode="External"/><Relationship Id="rId4" Type="http://schemas.openxmlformats.org/officeDocument/2006/relationships/hyperlink" Target="http://www.independent.co.uk/voices/front-page-apologies-should-be-reserved-for-the-biggest-foul-ups-a6787656.html" TargetMode="Externa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gov.co.uk/news/2017/03/07/how-left-or-right-wing-are-uks-newspapers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4797152"/>
            <a:ext cx="8627372" cy="936104"/>
          </a:xfrm>
        </p:spPr>
        <p:txBody>
          <a:bodyPr>
            <a:normAutofit/>
          </a:bodyPr>
          <a:lstStyle/>
          <a:p>
            <a:r>
              <a:rPr lang="en-US" sz="3600" b="1" dirty="0"/>
              <a:t>SJSI5021 Hot Topics: Theme 3 Media Bias</a:t>
            </a:r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4176464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04248" y="404664"/>
            <a:ext cx="2088232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 descr="Student march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9255" y="836712"/>
            <a:ext cx="2893041" cy="1909407"/>
          </a:xfrm>
          <a:prstGeom prst="rect">
            <a:avLst/>
          </a:prstGeom>
        </p:spPr>
      </p:pic>
      <p:pic>
        <p:nvPicPr>
          <p:cNvPr id="6" name="Picture 5" descr="Arguing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46072" y="644561"/>
            <a:ext cx="1713434" cy="1511228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4860032" y="2155788"/>
            <a:ext cx="1728192" cy="24253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News.bmp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90460" y="2465588"/>
            <a:ext cx="1411267" cy="189270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59832" y="5805264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Ken Dicks </a:t>
            </a:r>
            <a:r>
              <a:rPr lang="en-GB" sz="3200" dirty="0">
                <a:hlinkClick r:id="rId5"/>
              </a:rPr>
              <a:t>ken.dicks@uwtsd.ac.uk</a:t>
            </a:r>
            <a:r>
              <a:rPr lang="en-GB" sz="32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7544" y="3068960"/>
            <a:ext cx="4176464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860032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2"/>
            <a:ext cx="2088232" cy="19442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US" b="1" dirty="0"/>
              <a:t>What have we covered already?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87624" y="1844824"/>
            <a:ext cx="66967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Before we move on, what have we already looked at in this Module?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body" idx="4294967295"/>
          </p:nvPr>
        </p:nvSpPr>
        <p:spPr>
          <a:xfrm>
            <a:off x="179512" y="1268760"/>
            <a:ext cx="8567985" cy="3357563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685800"/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The media should not deliberately print untruths</a:t>
            </a:r>
          </a:p>
          <a:p>
            <a:pPr marL="685800"/>
            <a:endParaRPr sz="2800" dirty="0">
              <a:latin typeface="Tahoma"/>
              <a:ea typeface="Tahoma"/>
              <a:cs typeface="Tahoma"/>
              <a:sym typeface="Tahoma"/>
            </a:endParaRPr>
          </a:p>
          <a:p>
            <a:pPr marL="685800"/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If they do they could be prosecuted for libel</a:t>
            </a:r>
          </a:p>
          <a:p>
            <a:pPr marL="685800"/>
            <a:endParaRPr sz="2800" dirty="0">
              <a:latin typeface="Tahoma"/>
              <a:ea typeface="Tahoma"/>
              <a:cs typeface="Tahoma"/>
              <a:sym typeface="Tahoma"/>
            </a:endParaRPr>
          </a:p>
          <a:p>
            <a:pPr marL="685800"/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Beca</a:t>
            </a:r>
            <a:r>
              <a:rPr lang="en-GB" sz="2800" dirty="0">
                <a:latin typeface="Tahoma"/>
                <a:ea typeface="Tahoma"/>
                <a:cs typeface="Tahoma"/>
                <a:sym typeface="Tahoma"/>
              </a:rPr>
              <a:t>us</a:t>
            </a:r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e of the libel laws people often believe that the media </a:t>
            </a:r>
            <a:r>
              <a:rPr lang="en" sz="2800" u="sng" dirty="0">
                <a:latin typeface="Tahoma"/>
                <a:ea typeface="Tahoma"/>
                <a:cs typeface="Tahoma"/>
                <a:sym typeface="Tahoma"/>
              </a:rPr>
              <a:t>must</a:t>
            </a:r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 print the truth</a:t>
            </a:r>
          </a:p>
          <a:p>
            <a:pPr marL="685800"/>
            <a:endParaRPr sz="2800" dirty="0">
              <a:latin typeface="Tahoma"/>
              <a:ea typeface="Tahoma"/>
              <a:cs typeface="Tahoma"/>
              <a:sym typeface="Tahoma"/>
            </a:endParaRPr>
          </a:p>
          <a:p>
            <a:pPr marL="685800"/>
            <a:r>
              <a:rPr lang="en" sz="2800" dirty="0">
                <a:latin typeface="Tahoma"/>
                <a:ea typeface="Tahoma"/>
                <a:cs typeface="Tahoma"/>
                <a:sym typeface="Tahoma"/>
              </a:rPr>
              <a:t>However, they CAN use other techniques to misdirect. </a:t>
            </a:r>
          </a:p>
        </p:txBody>
      </p:sp>
      <p:sp>
        <p:nvSpPr>
          <p:cNvPr id="91" name="Shape 91"/>
          <p:cNvSpPr txBox="1">
            <a:spLocks noGrp="1"/>
          </p:cNvSpPr>
          <p:nvPr>
            <p:ph type="title" idx="4294967295"/>
          </p:nvPr>
        </p:nvSpPr>
        <p:spPr>
          <a:xfrm>
            <a:off x="395536" y="0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" sz="3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“If something is not a lie, it must be true”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 txBox="1">
            <a:spLocks noGrp="1"/>
          </p:cNvSpPr>
          <p:nvPr>
            <p:ph type="title" idx="4294967295"/>
          </p:nvPr>
        </p:nvSpPr>
        <p:spPr>
          <a:xfrm>
            <a:off x="676850" y="0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Thinking about media bias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84482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Discuss in your groups why media sources might be biased.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040588"/>
            <a:ext cx="604435" cy="60443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93488" y="315814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 1: Why might the media be biased?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D95979-6E54-4327-AEF4-C61518F6FFD8}"/>
              </a:ext>
            </a:extLst>
          </p:cNvPr>
          <p:cNvSpPr txBox="1"/>
          <p:nvPr/>
        </p:nvSpPr>
        <p:spPr>
          <a:xfrm>
            <a:off x="1403648" y="4581128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Feedback to the group.</a:t>
            </a:r>
          </a:p>
        </p:txBody>
      </p:sp>
      <p:pic>
        <p:nvPicPr>
          <p:cNvPr id="4" name="Picture 3" descr="A picture containing ball&#10;&#10;Description automatically generated">
            <a:extLst>
              <a:ext uri="{FF2B5EF4-FFF2-40B4-BE49-F238E27FC236}">
                <a16:creationId xmlns:a16="http://schemas.microsoft.com/office/drawing/2014/main" id="{8D5A29D0-8B6B-4B37-994E-4B39CA5DB0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583" y="5309669"/>
            <a:ext cx="926834" cy="926834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>
            <a:spLocks noGrp="1"/>
          </p:cNvSpPr>
          <p:nvPr>
            <p:ph type="body" idx="4294967295"/>
          </p:nvPr>
        </p:nvSpPr>
        <p:spPr>
          <a:xfrm>
            <a:off x="0" y="1597025"/>
            <a:ext cx="3084513" cy="2232025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indent="0" algn="ctr" rtl="0">
              <a:spcBef>
                <a:spcPts val="0"/>
              </a:spcBef>
              <a:buNone/>
            </a:pPr>
            <a:r>
              <a:rPr lang="en" sz="2400" dirty="0">
                <a:latin typeface="Tahoma"/>
                <a:ea typeface="Tahoma"/>
                <a:cs typeface="Tahoma"/>
                <a:sym typeface="Tahoma"/>
              </a:rPr>
              <a:t> Bias is: Relying on stereotypes and unchallenged assumptions, often with double standards - race, for example.</a:t>
            </a:r>
          </a:p>
        </p:txBody>
      </p:sp>
      <p:sp>
        <p:nvSpPr>
          <p:cNvPr id="112" name="Shape 112"/>
          <p:cNvSpPr txBox="1">
            <a:spLocks noGrp="1"/>
          </p:cNvSpPr>
          <p:nvPr>
            <p:ph type="title" idx="4294967295"/>
          </p:nvPr>
        </p:nvSpPr>
        <p:spPr>
          <a:xfrm>
            <a:off x="467544" y="0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can we spot bias?</a:t>
            </a:r>
          </a:p>
        </p:txBody>
      </p:sp>
      <p:pic>
        <p:nvPicPr>
          <p:cNvPr id="113" name="Shape 113"/>
          <p:cNvPicPr preferRelativeResize="0"/>
          <p:nvPr/>
        </p:nvPicPr>
        <p:blipFill rotWithShape="1">
          <a:blip r:embed="rId3">
            <a:alphaModFix/>
          </a:blip>
          <a:srcRect l="1681" t="395" r="1841" b="12100"/>
          <a:stretch/>
        </p:blipFill>
        <p:spPr>
          <a:xfrm>
            <a:off x="3370997" y="1124744"/>
            <a:ext cx="5513696" cy="5000937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467544" y="450912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" sz="2400" dirty="0">
                <a:latin typeface="Tahoma"/>
                <a:ea typeface="Tahoma"/>
                <a:cs typeface="Tahoma"/>
                <a:sym typeface="Tahoma"/>
              </a:rPr>
              <a:t>What other examples can you think of?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70997" y="6237312"/>
            <a:ext cx="3217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Me.me (2017)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 build="p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>
            <a:spLocks noGrp="1"/>
          </p:cNvSpPr>
          <p:nvPr>
            <p:ph type="body" idx="4294967295"/>
          </p:nvPr>
        </p:nvSpPr>
        <p:spPr>
          <a:xfrm>
            <a:off x="493204" y="4453577"/>
            <a:ext cx="8229600" cy="1567711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indent="0" algn="ctr" rtl="0">
              <a:spcBef>
                <a:spcPts val="0"/>
              </a:spcBef>
              <a:buClr>
                <a:schemeClr val="dk1"/>
              </a:buClr>
              <a:buSzPct val="55000"/>
              <a:buFont typeface="Arial"/>
              <a:buNone/>
            </a:pPr>
            <a:r>
              <a:rPr lang="en" sz="2800" b="1" spc="300" dirty="0">
                <a:solidFill>
                  <a:srgbClr val="C00000"/>
                </a:solidFill>
                <a:ea typeface="Tahoma"/>
                <a:cs typeface="Tahoma"/>
                <a:sym typeface="Tahoma"/>
              </a:rPr>
              <a:t>Troublesome Teens Terrorise Town</a:t>
            </a:r>
            <a:endParaRPr sz="2800" b="1" spc="300" dirty="0">
              <a:solidFill>
                <a:srgbClr val="C00000"/>
              </a:solidFill>
              <a:ea typeface="Tahoma"/>
              <a:cs typeface="Tahoma"/>
              <a:sym typeface="Tahoma"/>
            </a:endParaRPr>
          </a:p>
          <a:p>
            <a:pPr indent="0" algn="ctr">
              <a:buSzPct val="55000"/>
              <a:buFont typeface="Arial"/>
              <a:buNone/>
            </a:pPr>
            <a:r>
              <a:rPr lang="en" sz="2800" b="1" spc="300" dirty="0">
                <a:solidFill>
                  <a:srgbClr val="333300"/>
                </a:solidFill>
                <a:ea typeface="Tahoma"/>
                <a:cs typeface="Tahoma"/>
                <a:sym typeface="Tahoma"/>
              </a:rPr>
              <a:t>Local Students Campaign for Human Rights</a:t>
            </a:r>
          </a:p>
          <a:p>
            <a:pPr>
              <a:spcBef>
                <a:spcPts val="0"/>
              </a:spcBef>
              <a:buNone/>
            </a:pPr>
            <a:endParaRPr sz="2800" dirty="0">
              <a:latin typeface="+mj-lt"/>
            </a:endParaRPr>
          </a:p>
        </p:txBody>
      </p:sp>
      <p:sp>
        <p:nvSpPr>
          <p:cNvPr id="119" name="Shape 119"/>
          <p:cNvSpPr txBox="1">
            <a:spLocks noGrp="1"/>
          </p:cNvSpPr>
          <p:nvPr>
            <p:ph type="title" idx="4294967295"/>
          </p:nvPr>
        </p:nvSpPr>
        <p:spPr>
          <a:xfrm>
            <a:off x="395536" y="5261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r>
              <a:rPr lang="en-US" b="1" dirty="0"/>
              <a:t>How can we spot bias?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3528" y="1052736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deliberate use of language with positive or negative overtones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2022689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Discuss examples of positive and negative language.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9532" y="391389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two headlines are describing the same event;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build="p"/>
      <p:bldP spid="2" grpId="0"/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 txBox="1">
            <a:spLocks noGrp="1"/>
          </p:cNvSpPr>
          <p:nvPr>
            <p:ph type="body" idx="4294967295"/>
          </p:nvPr>
        </p:nvSpPr>
        <p:spPr>
          <a:xfrm>
            <a:off x="179512" y="1340768"/>
            <a:ext cx="8748464" cy="3903663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" dirty="0">
                <a:latin typeface="+mj-lt"/>
                <a:ea typeface="Tahoma"/>
                <a:cs typeface="Tahoma"/>
                <a:sym typeface="Tahoma"/>
              </a:rPr>
              <a:t>In August 2011, Mark Duggan was shot by the police. </a:t>
            </a:r>
          </a:p>
          <a:p>
            <a:pPr>
              <a:spcBef>
                <a:spcPts val="0"/>
              </a:spcBef>
            </a:pPr>
            <a:r>
              <a:rPr lang="en" dirty="0">
                <a:latin typeface="+mj-lt"/>
                <a:ea typeface="Tahoma"/>
                <a:cs typeface="Tahoma"/>
                <a:sym typeface="Tahoma"/>
              </a:rPr>
              <a:t>Many felt his death was unjustified, caused by racism, and that the police hid what truly happened. </a:t>
            </a:r>
          </a:p>
          <a:p>
            <a:pPr>
              <a:spcBef>
                <a:spcPts val="0"/>
              </a:spcBef>
            </a:pPr>
            <a:r>
              <a:rPr lang="en-GB" dirty="0">
                <a:latin typeface="+mj-lt"/>
                <a:ea typeface="Tahoma"/>
                <a:cs typeface="Tahoma"/>
                <a:sym typeface="Tahoma"/>
              </a:rPr>
              <a:t>There was strong feeling on both sides and this was also evidenced by the media coverage</a:t>
            </a:r>
          </a:p>
          <a:p>
            <a:pPr>
              <a:spcBef>
                <a:spcPts val="0"/>
              </a:spcBef>
            </a:pPr>
            <a:r>
              <a:rPr lang="en-GB" dirty="0">
                <a:latin typeface="+mj-lt"/>
                <a:ea typeface="Tahoma"/>
                <a:cs typeface="Tahoma"/>
                <a:sym typeface="Tahoma"/>
              </a:rPr>
              <a:t>The death of Duggan was seen as the cause of much of the rioting that occurred in August 2011</a:t>
            </a:r>
            <a:endParaRPr dirty="0">
              <a:latin typeface="+mj-lt"/>
              <a:ea typeface="Tahoma"/>
              <a:cs typeface="Tahoma"/>
              <a:sym typeface="Tahoma"/>
            </a:endParaRPr>
          </a:p>
          <a:p>
            <a:pPr indent="0" rtl="0">
              <a:spcBef>
                <a:spcPts val="0"/>
              </a:spcBef>
              <a:buNone/>
            </a:pPr>
            <a:endParaRPr dirty="0">
              <a:latin typeface="+mj-lt"/>
              <a:ea typeface="Tahoma"/>
              <a:cs typeface="Tahoma"/>
              <a:sym typeface="Tahoma"/>
            </a:endParaRPr>
          </a:p>
        </p:txBody>
      </p:sp>
      <p:sp>
        <p:nvSpPr>
          <p:cNvPr id="125" name="Shape 125"/>
          <p:cNvSpPr txBox="1">
            <a:spLocks noGrp="1"/>
          </p:cNvSpPr>
          <p:nvPr>
            <p:ph type="title" idx="4294967295"/>
          </p:nvPr>
        </p:nvSpPr>
        <p:spPr>
          <a:xfrm>
            <a:off x="527224" y="0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r>
              <a:rPr lang="en-US" b="1" dirty="0"/>
              <a:t>How can we spot bias?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364088" y="624660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Institute of Race Relations (2014)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title" idx="4294967295"/>
          </p:nvPr>
        </p:nvSpPr>
        <p:spPr>
          <a:xfrm>
            <a:off x="527224" y="0"/>
            <a:ext cx="8229600" cy="11430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r>
              <a:rPr lang="en-US" b="1" dirty="0"/>
              <a:t>How can we spot bias?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7430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way that the media use images can also create bias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27687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following images were all used in the reporting of the case and the subsequent enquiries and legal findings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386104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What do they tell you about the stance taken by the people who used them?</a:t>
            </a:r>
          </a:p>
        </p:txBody>
      </p:sp>
    </p:spTree>
    <p:extLst>
      <p:ext uri="{BB962C8B-B14F-4D97-AF65-F5344CB8AC3E}">
        <p14:creationId xmlns:p14="http://schemas.microsoft.com/office/powerpoint/2010/main" val="2443862600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pic>
        <p:nvPicPr>
          <p:cNvPr id="1026" name="Picture 2" descr="Mark Duggan: Linked to ten shootings and two murders before he was shot and killed by police while travelling in a minica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2640518" cy="442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139952" y="1052736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in the Daily Mail.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39952" y="2348880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image of Mark Duggan does it portray?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11960" y="3789040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791" y="5301208"/>
            <a:ext cx="782817" cy="7828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27224" y="5507950"/>
            <a:ext cx="3241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Source: Daily Mail </a:t>
            </a:r>
          </a:p>
        </p:txBody>
      </p:sp>
    </p:spTree>
    <p:extLst>
      <p:ext uri="{BB962C8B-B14F-4D97-AF65-F5344CB8AC3E}">
        <p14:creationId xmlns:p14="http://schemas.microsoft.com/office/powerpoint/2010/main" val="367402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0795" y="400506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in The Sun.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8787" y="465313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image of Mark Duggan does it portray?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2783" y="530120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999296"/>
            <a:ext cx="782817" cy="782817"/>
          </a:xfrm>
          <a:prstGeom prst="rect">
            <a:avLst/>
          </a:prstGeom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888116"/>
            <a:ext cx="2816887" cy="2904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6164751" y="2155765"/>
            <a:ext cx="3241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Source: The Sun</a:t>
            </a:r>
          </a:p>
        </p:txBody>
      </p:sp>
    </p:spTree>
    <p:extLst>
      <p:ext uri="{BB962C8B-B14F-4D97-AF65-F5344CB8AC3E}">
        <p14:creationId xmlns:p14="http://schemas.microsoft.com/office/powerpoint/2010/main" val="404301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Media Practice – Cropping Pictures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908720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image of Mark Duggan on the previous slide was ‘cropped’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011513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Cropping an image is common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852936"/>
            <a:ext cx="8433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Why might an Editor or Picture Editor want to crop an image?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88375" y="400506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next slide has the ‘uncropped’ image. How does it differ</a:t>
            </a:r>
          </a:p>
        </p:txBody>
      </p:sp>
    </p:spTree>
    <p:extLst>
      <p:ext uri="{BB962C8B-B14F-4D97-AF65-F5344CB8AC3E}">
        <p14:creationId xmlns:p14="http://schemas.microsoft.com/office/powerpoint/2010/main" val="66725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39952" y="1052736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in the Guardian.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39952" y="2348880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image of Mark Duggan does it portray?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11960" y="3789040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791" y="5301208"/>
            <a:ext cx="782817" cy="782817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50" y="1161936"/>
            <a:ext cx="3419477" cy="4423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04450" y="5692616"/>
            <a:ext cx="3419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4: Source: The Guardian</a:t>
            </a:r>
          </a:p>
        </p:txBody>
      </p:sp>
    </p:spTree>
    <p:extLst>
      <p:ext uri="{BB962C8B-B14F-4D97-AF65-F5344CB8AC3E}">
        <p14:creationId xmlns:p14="http://schemas.microsoft.com/office/powerpoint/2010/main" val="1465879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39952" y="1052736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on the Red Youth website.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39952" y="2348880"/>
            <a:ext cx="4464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Why do you think they removed some of the details?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11960" y="3789040"/>
            <a:ext cx="4464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0791" y="5301208"/>
            <a:ext cx="782817" cy="78281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4449" y="5285751"/>
            <a:ext cx="3419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5: Source: Red Youth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44592"/>
            <a:ext cx="2376264" cy="4141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334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3412" y="4005064"/>
            <a:ext cx="8077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in Ceasefire.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0782" y="4634505"/>
            <a:ext cx="8077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image of Mark Duggan does it portray?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3793" y="522920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5949280"/>
            <a:ext cx="782817" cy="782817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867" y="905159"/>
            <a:ext cx="3902314" cy="2595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843808" y="3573016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6: Source: Ceasefire </a:t>
            </a:r>
          </a:p>
        </p:txBody>
      </p:sp>
    </p:spTree>
    <p:extLst>
      <p:ext uri="{BB962C8B-B14F-4D97-AF65-F5344CB8AC3E}">
        <p14:creationId xmlns:p14="http://schemas.microsoft.com/office/powerpoint/2010/main" val="2651603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/>
              <a:t>Media Practice – Combining Pictures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898829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Sometimes a publication will choose to combine pictures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3001622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This, like cropping,  is common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3843045"/>
            <a:ext cx="8433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Why might an Editor or Picture Editor want to combine images?</a:t>
            </a:r>
          </a:p>
        </p:txBody>
      </p:sp>
    </p:spTree>
    <p:extLst>
      <p:ext uri="{BB962C8B-B14F-4D97-AF65-F5344CB8AC3E}">
        <p14:creationId xmlns:p14="http://schemas.microsoft.com/office/powerpoint/2010/main" val="1853688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0795" y="400506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image was used in the Daily Star.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8787" y="465313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image of Mark Duggan does it portray?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2783" y="530120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political bias might this indicate?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999296"/>
            <a:ext cx="782817" cy="782817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4" y="908720"/>
            <a:ext cx="3910959" cy="2605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11494" y="3513924"/>
            <a:ext cx="211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7: Daily Star </a:t>
            </a:r>
          </a:p>
        </p:txBody>
      </p:sp>
    </p:spTree>
    <p:extLst>
      <p:ext uri="{BB962C8B-B14F-4D97-AF65-F5344CB8AC3E}">
        <p14:creationId xmlns:p14="http://schemas.microsoft.com/office/powerpoint/2010/main" val="385685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125"/>
          <p:cNvSpPr txBox="1">
            <a:spLocks/>
          </p:cNvSpPr>
          <p:nvPr/>
        </p:nvSpPr>
        <p:spPr>
          <a:xfrm>
            <a:off x="527224" y="0"/>
            <a:ext cx="8229600" cy="908720"/>
          </a:xfrm>
          <a:prstGeom prst="rect">
            <a:avLst/>
          </a:prstGeom>
        </p:spPr>
        <p:txBody>
          <a:bodyPr vert="horz" lIns="91425" tIns="91425" rIns="91425" bIns="91425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How can we spot bias?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4"/>
            <a:ext cx="6963097" cy="459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48153" y="5512745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Can you detect any bias in these two covers?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79512" y="4988573"/>
            <a:ext cx="2560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8: Huffington Post</a:t>
            </a:r>
          </a:p>
        </p:txBody>
      </p:sp>
    </p:spTree>
    <p:extLst>
      <p:ext uri="{BB962C8B-B14F-4D97-AF65-F5344CB8AC3E}">
        <p14:creationId xmlns:p14="http://schemas.microsoft.com/office/powerpoint/2010/main" val="292209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omission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628800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“The action of omitting or failing to include something or someone..” </a:t>
            </a:r>
            <a:r>
              <a:rPr lang="en-GB" sz="2000" dirty="0"/>
              <a:t>(Shorter Oxford English Dictionary)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56490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media reporting it refers to deliberately ignoring certain facts, opinions or points of view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357301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can happen in a single article or over a number of articles on the same subject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7544" y="4581128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Left leaning media may omit to represent conservative views and vice versa so reading both may produce a more balanced 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7784" y="609329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selection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628800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“A particular choice; a thing or person selected..” </a:t>
            </a:r>
            <a:r>
              <a:rPr lang="en-GB" sz="2000" dirty="0"/>
              <a:t>(Shorter Oxford English Dictionary)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56490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media reporting it refers to the act of choosing more examples from one side of the argument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357301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can also refer to a media source ‘selecting’ only certain experts to illustrate a point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4581128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However, attempts to provide ‘balance’ can also lead to bias (e.g. giving a lone voice equal weight)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27784" y="609329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  <p:extLst>
      <p:ext uri="{BB962C8B-B14F-4D97-AF65-F5344CB8AC3E}">
        <p14:creationId xmlns:p14="http://schemas.microsoft.com/office/powerpoint/2010/main" val="1269847792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story selection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772816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refers to the process of only publishing stories which highlight one side of an argument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3050957"/>
            <a:ext cx="7848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 an anti-immigration media source might </a:t>
            </a:r>
            <a:r>
              <a:rPr lang="en-GB" sz="2800" u="sng" dirty="0"/>
              <a:t>only</a:t>
            </a:r>
            <a:r>
              <a:rPr lang="en-GB" sz="2800" dirty="0"/>
              <a:t> publish stories about crimes committed by immigrants whilst a pro-immigration source might </a:t>
            </a:r>
            <a:r>
              <a:rPr lang="en-GB" sz="2800" u="sng" dirty="0"/>
              <a:t>only</a:t>
            </a:r>
            <a:r>
              <a:rPr lang="en-GB" sz="2800" dirty="0"/>
              <a:t> publish good news stories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627784" y="609329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  <p:extLst>
      <p:ext uri="{BB962C8B-B14F-4D97-AF65-F5344CB8AC3E}">
        <p14:creationId xmlns:p14="http://schemas.microsoft.com/office/powerpoint/2010/main" val="1628525766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placement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7225" y="1916832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refers to where an Editor chooses to place a story or article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6018" y="3094505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Stories on the front page, first few pages or at the top of a page will often have more impact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4221088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example………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27784" y="609329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  <p:extLst>
      <p:ext uri="{BB962C8B-B14F-4D97-AF65-F5344CB8AC3E}">
        <p14:creationId xmlns:p14="http://schemas.microsoft.com/office/powerpoint/2010/main" val="1529876440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Bias by placement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31" y="1484784"/>
            <a:ext cx="2931078" cy="3908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98031" y="5392888"/>
            <a:ext cx="293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Image 9: Independent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98031" y="933645"/>
            <a:ext cx="2765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Story</a:t>
            </a:r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518" y="1349004"/>
            <a:ext cx="3032913" cy="4043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128435" y="5405472"/>
            <a:ext cx="293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Image 10: Independent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334535" y="908720"/>
            <a:ext cx="2765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Apology</a:t>
            </a:r>
          </a:p>
        </p:txBody>
      </p:sp>
      <p:sp>
        <p:nvSpPr>
          <p:cNvPr id="5" name="Oval 4"/>
          <p:cNvSpPr/>
          <p:nvPr/>
        </p:nvSpPr>
        <p:spPr>
          <a:xfrm>
            <a:off x="1403648" y="1916832"/>
            <a:ext cx="2808312" cy="41044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4981071" y="5013176"/>
            <a:ext cx="648072" cy="4096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495182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  <p:bldP spid="10" grpId="0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041" y="0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83671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labelling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41277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This refers to the ‘labels’ that are given to people or sources by a media source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20486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One type of labelling is where one side is given a more extreme label than the other side, for example;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350100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Another example is where the type of label produces a bias, for example;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84" y="3003133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Hunt saboteurs vs spokesperson for the Countryside Alliance,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7584" y="4398203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Freedom fighter vs terrorist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536" y="501317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final example would be when a media source chooses to apply the label ‘expert’ or ‘independent group’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771800" y="627796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  <p:extLst>
      <p:ext uri="{BB962C8B-B14F-4D97-AF65-F5344CB8AC3E}">
        <p14:creationId xmlns:p14="http://schemas.microsoft.com/office/powerpoint/2010/main" val="2191758532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Types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052736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Bias by ‘spin’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162880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“The presentation of information in a particular way; a bias or slant on information..” </a:t>
            </a:r>
            <a:r>
              <a:rPr lang="en-GB" sz="2000" dirty="0"/>
              <a:t>(Shorter Oxford English Dictionary)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56490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involves using subjective comments about objective facts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0139" y="4797152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E.g. Journalists may be given biased information by ‘spin doctors’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364502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Similar in a way to bias by selection but can be influenced by third parties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27784" y="609329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 (Marris &amp; </a:t>
            </a:r>
            <a:r>
              <a:rPr lang="en-GB" b="1" dirty="0" err="1"/>
              <a:t>Thornham</a:t>
            </a:r>
            <a:r>
              <a:rPr lang="en-GB" b="1" dirty="0"/>
              <a:t> 1996), (Hodgkinson 2011)</a:t>
            </a:r>
          </a:p>
        </p:txBody>
      </p:sp>
    </p:spTree>
    <p:extLst>
      <p:ext uri="{BB962C8B-B14F-4D97-AF65-F5344CB8AC3E}">
        <p14:creationId xmlns:p14="http://schemas.microsoft.com/office/powerpoint/2010/main" val="2280652147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6064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Bias by Monopoly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052736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 order to gain a balanced view it is important to find different sources of information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2186861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However, one issue we need to be aware of is that what seem to be different sources of information can often be owned by the same organisation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3844205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monopoly of information can mean that we do not have access to a range of views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501317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For example;</a:t>
            </a:r>
          </a:p>
        </p:txBody>
      </p:sp>
    </p:spTree>
    <p:extLst>
      <p:ext uri="{BB962C8B-B14F-4D97-AF65-F5344CB8AC3E}">
        <p14:creationId xmlns:p14="http://schemas.microsoft.com/office/powerpoint/2010/main" val="27950152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6064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Bias by Monopoly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443" y="956917"/>
            <a:ext cx="6011114" cy="494416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555776" y="602128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Image 11: Business Insider UK </a:t>
            </a:r>
          </a:p>
        </p:txBody>
      </p:sp>
    </p:spTree>
    <p:extLst>
      <p:ext uri="{BB962C8B-B14F-4D97-AF65-F5344CB8AC3E}">
        <p14:creationId xmlns:p14="http://schemas.microsoft.com/office/powerpoint/2010/main" val="17658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59" y="34143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Bias by Monopoly?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546" y="620688"/>
            <a:ext cx="5454923" cy="4504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677549" y="515719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12: BBC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339752" y="6165335"/>
            <a:ext cx="335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However, this is now out of date!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1391" y="5958592"/>
            <a:ext cx="782817" cy="78281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472692" y="6026834"/>
            <a:ext cx="2592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Handout: Who owns what?</a:t>
            </a:r>
          </a:p>
        </p:txBody>
      </p:sp>
    </p:spTree>
    <p:extLst>
      <p:ext uri="{BB962C8B-B14F-4D97-AF65-F5344CB8AC3E}">
        <p14:creationId xmlns:p14="http://schemas.microsoft.com/office/powerpoint/2010/main" val="282785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93ECEB-1E51-4850-A241-5C87A1B42EBF}"/>
              </a:ext>
            </a:extLst>
          </p:cNvPr>
          <p:cNvSpPr txBox="1"/>
          <p:nvPr/>
        </p:nvSpPr>
        <p:spPr>
          <a:xfrm>
            <a:off x="539552" y="1124745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What do we mean by subjectivity?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EFB8C0-7FFD-4AB7-A6EE-0CA421A3F09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24744"/>
            <a:ext cx="523221" cy="5232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52C9BA-6E22-45F8-BF3D-503981267C5D}"/>
              </a:ext>
            </a:extLst>
          </p:cNvPr>
          <p:cNvSpPr txBox="1"/>
          <p:nvPr/>
        </p:nvSpPr>
        <p:spPr>
          <a:xfrm>
            <a:off x="516316" y="1988840"/>
            <a:ext cx="7499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Media sources are often subjective / selective rather than objective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A7F373-B9FA-4165-9909-D6C22F19EE48}"/>
              </a:ext>
            </a:extLst>
          </p:cNvPr>
          <p:cNvSpPr txBox="1"/>
          <p:nvPr/>
        </p:nvSpPr>
        <p:spPr>
          <a:xfrm>
            <a:off x="6582642" y="2573615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Groeling</a:t>
            </a:r>
            <a:r>
              <a:rPr lang="en-GB" dirty="0"/>
              <a:t>, 2013)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529208" y="3068960"/>
            <a:ext cx="7499176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have looked above at factors that might affect how a media source chooses to </a:t>
            </a:r>
            <a:r>
              <a:rPr lang="en-GB" sz="2800" u="sng" dirty="0"/>
              <a:t>present</a:t>
            </a:r>
            <a:r>
              <a:rPr lang="en-GB" sz="2800" dirty="0"/>
              <a:t> a story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But the media will also make decisions on </a:t>
            </a:r>
            <a:r>
              <a:rPr lang="en-GB" sz="2800" u="sng" dirty="0"/>
              <a:t>which</a:t>
            </a:r>
            <a:r>
              <a:rPr lang="en-GB" sz="2800" dirty="0"/>
              <a:t> stories to present</a:t>
            </a:r>
          </a:p>
        </p:txBody>
      </p:sp>
    </p:spTree>
    <p:extLst>
      <p:ext uri="{BB962C8B-B14F-4D97-AF65-F5344CB8AC3E}">
        <p14:creationId xmlns:p14="http://schemas.microsoft.com/office/powerpoint/2010/main" val="3368969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251520" y="1196752"/>
            <a:ext cx="7499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Hodkinson (2011, p.129) argues that;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2315F3-121A-465F-AD14-DAFE99C75166}"/>
              </a:ext>
            </a:extLst>
          </p:cNvPr>
          <p:cNvSpPr txBox="1"/>
          <p:nvPr/>
        </p:nvSpPr>
        <p:spPr>
          <a:xfrm>
            <a:off x="251520" y="1990173"/>
            <a:ext cx="7859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‘Before any decisions about the construction of a given story are made [….] journalists and others must select which events to cover and which to exclude’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CAD3D0-3969-4214-9586-41FF79437925}"/>
              </a:ext>
            </a:extLst>
          </p:cNvPr>
          <p:cNvSpPr txBox="1"/>
          <p:nvPr/>
        </p:nvSpPr>
        <p:spPr>
          <a:xfrm>
            <a:off x="251520" y="3871189"/>
            <a:ext cx="78592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‘A process largely invisible to the public and one that has substantial implications of the world presented to us.’</a:t>
            </a:r>
          </a:p>
        </p:txBody>
      </p:sp>
    </p:spTree>
    <p:extLst>
      <p:ext uri="{BB962C8B-B14F-4D97-AF65-F5344CB8AC3E}">
        <p14:creationId xmlns:p14="http://schemas.microsoft.com/office/powerpoint/2010/main" val="2614649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323528" y="1196752"/>
            <a:ext cx="7499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Selecting which stories to present is necessary  given the sheer amount of ‘news’ that exists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1C8456-D808-42C9-98F7-BE667319DCC4}"/>
              </a:ext>
            </a:extLst>
          </p:cNvPr>
          <p:cNvSpPr txBox="1"/>
          <p:nvPr/>
        </p:nvSpPr>
        <p:spPr>
          <a:xfrm>
            <a:off x="323528" y="2636912"/>
            <a:ext cx="74991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However a number of factors (both conscious and unconscious) can lead to subjectivity in the selection of stories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F0DAA-E7CB-4279-BAFF-C0048F0B7DE6}"/>
              </a:ext>
            </a:extLst>
          </p:cNvPr>
          <p:cNvSpPr txBox="1"/>
          <p:nvPr/>
        </p:nvSpPr>
        <p:spPr>
          <a:xfrm>
            <a:off x="323528" y="4149080"/>
            <a:ext cx="7499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is known as agenda bias, ‘gatekeeping’ or </a:t>
            </a:r>
            <a:r>
              <a:rPr lang="en-GB" sz="2800" dirty="0" smtClean="0"/>
              <a:t>‘agenda setting’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6F2EBC-87C6-49B6-99D3-23EEFC0CCE22}"/>
              </a:ext>
            </a:extLst>
          </p:cNvPr>
          <p:cNvSpPr txBox="1"/>
          <p:nvPr/>
        </p:nvSpPr>
        <p:spPr>
          <a:xfrm>
            <a:off x="6613376" y="4831757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(Hodkinson, 2011)</a:t>
            </a:r>
          </a:p>
        </p:txBody>
      </p:sp>
    </p:spTree>
    <p:extLst>
      <p:ext uri="{BB962C8B-B14F-4D97-AF65-F5344CB8AC3E}">
        <p14:creationId xmlns:p14="http://schemas.microsoft.com/office/powerpoint/2010/main" val="61267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5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323528" y="1196752"/>
            <a:ext cx="7499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These factors can include;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6F2EBC-87C6-49B6-99D3-23EEFC0CCE22}"/>
              </a:ext>
            </a:extLst>
          </p:cNvPr>
          <p:cNvSpPr txBox="1"/>
          <p:nvPr/>
        </p:nvSpPr>
        <p:spPr>
          <a:xfrm>
            <a:off x="6876256" y="2286163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Eberl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, 2015)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110F3-9A90-47F7-A28A-F845D924AA7B}"/>
              </a:ext>
            </a:extLst>
          </p:cNvPr>
          <p:cNvSpPr txBox="1"/>
          <p:nvPr/>
        </p:nvSpPr>
        <p:spPr>
          <a:xfrm>
            <a:off x="477888" y="187066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Ideological bias </a:t>
            </a:r>
            <a:r>
              <a:rPr lang="en-GB" sz="2400" dirty="0"/>
              <a:t>– selecting stories that fit with that organisation’s own political views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0A6C7C-FAC6-4F20-8B00-D89E2F2A2EBE}"/>
              </a:ext>
            </a:extLst>
          </p:cNvPr>
          <p:cNvSpPr txBox="1"/>
          <p:nvPr/>
        </p:nvSpPr>
        <p:spPr>
          <a:xfrm>
            <a:off x="457200" y="2852355"/>
            <a:ext cx="7715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Advertising bias </a:t>
            </a:r>
            <a:r>
              <a:rPr lang="en-GB" sz="2400" dirty="0"/>
              <a:t>– selecting stories that will appeal to certain advertisers (who want to target specific readers)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3DAAFA-4840-4194-B6ED-2F91DEE06ADF}"/>
              </a:ext>
            </a:extLst>
          </p:cNvPr>
          <p:cNvSpPr txBox="1"/>
          <p:nvPr/>
        </p:nvSpPr>
        <p:spPr>
          <a:xfrm>
            <a:off x="6948264" y="3683352"/>
            <a:ext cx="2530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Eberl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, 2018)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B02797-D71E-4C02-838C-8C265E2A5F9E}"/>
              </a:ext>
            </a:extLst>
          </p:cNvPr>
          <p:cNvSpPr txBox="1"/>
          <p:nvPr/>
        </p:nvSpPr>
        <p:spPr>
          <a:xfrm>
            <a:off x="477888" y="4243109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Amplitude bias</a:t>
            </a:r>
            <a:r>
              <a:rPr lang="en-GB" sz="2400" dirty="0"/>
              <a:t> – selecting stories that are ‘big’ enough to be considered newsworthy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7EC20B-D3BE-4C1D-84CB-2804A2CC4F15}"/>
              </a:ext>
            </a:extLst>
          </p:cNvPr>
          <p:cNvSpPr txBox="1"/>
          <p:nvPr/>
        </p:nvSpPr>
        <p:spPr>
          <a:xfrm>
            <a:off x="6876256" y="4941168"/>
            <a:ext cx="2052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(Hodkinson, 2011)</a:t>
            </a:r>
          </a:p>
        </p:txBody>
      </p:sp>
    </p:spTree>
    <p:extLst>
      <p:ext uri="{BB962C8B-B14F-4D97-AF65-F5344CB8AC3E}">
        <p14:creationId xmlns:p14="http://schemas.microsoft.com/office/powerpoint/2010/main" val="77700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6" grpId="0"/>
      <p:bldP spid="3" grpId="0"/>
      <p:bldP spid="9" grpId="0"/>
      <p:bldP spid="10" grpId="0"/>
      <p:bldP spid="11" grpId="0"/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323528" y="1196752"/>
            <a:ext cx="7499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These factors can include;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110F3-9A90-47F7-A28A-F845D924AA7B}"/>
              </a:ext>
            </a:extLst>
          </p:cNvPr>
          <p:cNvSpPr txBox="1"/>
          <p:nvPr/>
        </p:nvSpPr>
        <p:spPr>
          <a:xfrm>
            <a:off x="477888" y="1870665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Clarity bias </a:t>
            </a:r>
            <a:r>
              <a:rPr lang="en-GB" sz="2400" dirty="0"/>
              <a:t>– selecting stories where there is a clear attribution of who is wrong and who is right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0A6C7C-FAC6-4F20-8B00-D89E2F2A2EBE}"/>
              </a:ext>
            </a:extLst>
          </p:cNvPr>
          <p:cNvSpPr txBox="1"/>
          <p:nvPr/>
        </p:nvSpPr>
        <p:spPr>
          <a:xfrm>
            <a:off x="457200" y="2852355"/>
            <a:ext cx="7715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Cultural proximity bias</a:t>
            </a:r>
            <a:r>
              <a:rPr lang="en-GB" sz="2400" dirty="0"/>
              <a:t> – selecting stories that involve people from a similar culture etc. to the audience (i.e. news is ethnocentric)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B02797-D71E-4C02-838C-8C265E2A5F9E}"/>
              </a:ext>
            </a:extLst>
          </p:cNvPr>
          <p:cNvSpPr txBox="1"/>
          <p:nvPr/>
        </p:nvSpPr>
        <p:spPr>
          <a:xfrm>
            <a:off x="477888" y="4243109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smtClean="0"/>
              <a:t>Predictability bias </a:t>
            </a:r>
            <a:r>
              <a:rPr lang="en-GB" sz="2400" dirty="0" smtClean="0"/>
              <a:t>– selecting stories that fit neatly with the expectations of the audience (i.e. the story conforms to the stereotypes that the audience holds)</a:t>
            </a:r>
            <a:endParaRPr lang="en-GB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7EC20B-D3BE-4C1D-84CB-2804A2CC4F15}"/>
              </a:ext>
            </a:extLst>
          </p:cNvPr>
          <p:cNvSpPr txBox="1"/>
          <p:nvPr/>
        </p:nvSpPr>
        <p:spPr>
          <a:xfrm>
            <a:off x="6947335" y="5443438"/>
            <a:ext cx="2017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(Hodkinson, 2011)</a:t>
            </a:r>
          </a:p>
        </p:txBody>
      </p:sp>
    </p:spTree>
    <p:extLst>
      <p:ext uri="{BB962C8B-B14F-4D97-AF65-F5344CB8AC3E}">
        <p14:creationId xmlns:p14="http://schemas.microsoft.com/office/powerpoint/2010/main" val="1327147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  <p:bldP spid="9" grpId="0"/>
      <p:bldP spid="11" grpId="0"/>
      <p:bldP spid="1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C1B74E-B5B9-45CE-A90D-58A51F9BCEF7}"/>
              </a:ext>
            </a:extLst>
          </p:cNvPr>
          <p:cNvSpPr txBox="1"/>
          <p:nvPr/>
        </p:nvSpPr>
        <p:spPr>
          <a:xfrm>
            <a:off x="323528" y="1196752"/>
            <a:ext cx="7499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These factors can include;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2110F3-9A90-47F7-A28A-F845D924AA7B}"/>
              </a:ext>
            </a:extLst>
          </p:cNvPr>
          <p:cNvSpPr txBox="1"/>
          <p:nvPr/>
        </p:nvSpPr>
        <p:spPr>
          <a:xfrm>
            <a:off x="477888" y="1870665"/>
            <a:ext cx="8486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Unexpectedness bias </a:t>
            </a:r>
            <a:r>
              <a:rPr lang="en-GB" sz="2400" dirty="0"/>
              <a:t>– unlike many of the above, this is selection of a story because it is different, original or surprising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0A6C7C-FAC6-4F20-8B00-D89E2F2A2EBE}"/>
              </a:ext>
            </a:extLst>
          </p:cNvPr>
          <p:cNvSpPr txBox="1"/>
          <p:nvPr/>
        </p:nvSpPr>
        <p:spPr>
          <a:xfrm>
            <a:off x="457200" y="2852355"/>
            <a:ext cx="7715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Bias due to elitism</a:t>
            </a:r>
            <a:r>
              <a:rPr lang="en-GB" sz="2400" dirty="0"/>
              <a:t>– </a:t>
            </a:r>
            <a:r>
              <a:rPr lang="en-GB" sz="2400" dirty="0" smtClean="0"/>
              <a:t>only selecting </a:t>
            </a:r>
            <a:r>
              <a:rPr lang="en-GB" sz="2400" dirty="0"/>
              <a:t>stories </a:t>
            </a:r>
            <a:r>
              <a:rPr lang="en-GB" sz="2400" dirty="0" smtClean="0"/>
              <a:t>that are about </a:t>
            </a:r>
            <a:r>
              <a:rPr lang="en-GB" sz="2400" dirty="0"/>
              <a:t>‘important’ counties or </a:t>
            </a:r>
            <a:r>
              <a:rPr lang="en-GB" sz="2400" dirty="0" smtClean="0"/>
              <a:t>people, reporting on the ‘people who matter’</a:t>
            </a: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B02797-D71E-4C02-838C-8C265E2A5F9E}"/>
              </a:ext>
            </a:extLst>
          </p:cNvPr>
          <p:cNvSpPr txBox="1"/>
          <p:nvPr/>
        </p:nvSpPr>
        <p:spPr>
          <a:xfrm>
            <a:off x="486700" y="3963230"/>
            <a:ext cx="73448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Personification bias </a:t>
            </a:r>
            <a:r>
              <a:rPr lang="en-GB" sz="2400" dirty="0"/>
              <a:t>– selecting stories where it can be seen that events are influenced by individual morals, decisions and </a:t>
            </a:r>
            <a:r>
              <a:rPr lang="en-GB" sz="2400" dirty="0" smtClean="0"/>
              <a:t>behaviour rather than ‘faceless’ organisations</a:t>
            </a:r>
            <a:endParaRPr lang="en-GB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7EC20B-D3BE-4C1D-84CB-2804A2CC4F15}"/>
              </a:ext>
            </a:extLst>
          </p:cNvPr>
          <p:cNvSpPr txBox="1"/>
          <p:nvPr/>
        </p:nvSpPr>
        <p:spPr>
          <a:xfrm>
            <a:off x="6947335" y="5443438"/>
            <a:ext cx="2017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(Hodkinson, 2011)</a:t>
            </a:r>
          </a:p>
        </p:txBody>
      </p:sp>
    </p:spTree>
    <p:extLst>
      <p:ext uri="{BB962C8B-B14F-4D97-AF65-F5344CB8AC3E}">
        <p14:creationId xmlns:p14="http://schemas.microsoft.com/office/powerpoint/2010/main" val="4141796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  <p:bldP spid="9" grpId="0"/>
      <p:bldP spid="11" grpId="0"/>
      <p:bldP spid="1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Media Bias – Agenda Bias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1520" y="246327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/>
              <a:t>We will now explore this in some detail by looking at two ‘stories’</a:t>
            </a:r>
            <a:endParaRPr lang="en-GB" sz="2400" b="1" i="1" dirty="0"/>
          </a:p>
        </p:txBody>
      </p:sp>
      <p:sp>
        <p:nvSpPr>
          <p:cNvPr id="6" name="TextBox 5"/>
          <p:cNvSpPr txBox="1"/>
          <p:nvPr/>
        </p:nvSpPr>
        <p:spPr>
          <a:xfrm>
            <a:off x="1907704" y="1052736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Guided Study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79512" y="2996952"/>
            <a:ext cx="878497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Using your preferred device search for news stories on the ‘Hot Topic’ given to you by your Tutor</a:t>
            </a:r>
            <a:r>
              <a:rPr lang="en-GB" sz="2000" dirty="0" smtClean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List the ‘news’ stories that you could find on the </a:t>
            </a:r>
            <a:r>
              <a:rPr lang="en-GB" sz="2000" dirty="0" smtClean="0"/>
              <a:t>Topic </a:t>
            </a:r>
            <a:r>
              <a:rPr lang="en-GB" sz="2000" dirty="0"/>
              <a:t>and try detect if you can find any bias in these stories</a:t>
            </a:r>
            <a:r>
              <a:rPr lang="en-GB" sz="2000" dirty="0" smtClean="0"/>
              <a:t>’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Now, using your preferred device, find ‘news’ stories about the number or people killed on the roads for the whole world in </a:t>
            </a:r>
            <a:r>
              <a:rPr lang="en-GB" sz="2000" dirty="0" smtClean="0"/>
              <a:t>2018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List the ‘news’ stories that you could find on the </a:t>
            </a:r>
            <a:r>
              <a:rPr lang="en-GB" sz="2000" dirty="0" smtClean="0"/>
              <a:t>Topic </a:t>
            </a:r>
            <a:r>
              <a:rPr lang="en-GB" sz="2000" dirty="0"/>
              <a:t>and try detect if you can find any bias in these stories’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00808"/>
            <a:ext cx="604435" cy="60443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152099" y="1783023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Guided Study Activity: News Coverage of ‘Hot Topics’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55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build="p"/>
      <p:bldP spid="1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Media Bias – Agenda Bias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87524" y="1196752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There is at least one, </a:t>
            </a:r>
            <a:r>
              <a:rPr lang="en-GB" sz="2800" i="1" dirty="0" smtClean="0"/>
              <a:t>reliable</a:t>
            </a:r>
            <a:r>
              <a:rPr lang="en-GB" sz="2800" dirty="0" smtClean="0"/>
              <a:t>, source of information for the second ‘story’</a:t>
            </a:r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1988840"/>
            <a:ext cx="1728192" cy="172819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861048"/>
            <a:ext cx="81729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Who or what is the World Health Organisation (W.H.O.)?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918" y="3861048"/>
            <a:ext cx="782817" cy="78281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4737" y="4936247"/>
            <a:ext cx="81729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Why do you think we can consider them to be reliable and appropriate as a source?</a:t>
            </a:r>
            <a:endParaRPr lang="en-GB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5119" y="4936247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135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 smtClean="0"/>
              <a:t>W.H.O. Report Methodology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7504" y="1268760"/>
            <a:ext cx="892899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/>
              <a:t>National Data Coordinators (NDCs</a:t>
            </a:r>
            <a:r>
              <a:rPr lang="en-GB" sz="2200" dirty="0" smtClean="0"/>
              <a:t>) </a:t>
            </a:r>
            <a:r>
              <a:rPr lang="en-GB" sz="2200" dirty="0"/>
              <a:t>were nominated by their governments, were trained in the </a:t>
            </a:r>
            <a:r>
              <a:rPr lang="en-GB" sz="2200" dirty="0" smtClean="0"/>
              <a:t>project methodology</a:t>
            </a:r>
            <a:r>
              <a:rPr lang="en-GB" sz="2200" dirty="0"/>
              <a:t>. </a:t>
            </a:r>
            <a:endParaRPr lang="en-GB" sz="2200" dirty="0" smtClean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 smtClean="0"/>
              <a:t>As </a:t>
            </a:r>
            <a:r>
              <a:rPr lang="en-GB" sz="2200" dirty="0"/>
              <a:t>representatives of their governments, they were required to identify up to eight other </a:t>
            </a:r>
            <a:r>
              <a:rPr lang="en-GB" sz="2200" dirty="0" smtClean="0"/>
              <a:t>road safety </a:t>
            </a:r>
            <a:r>
              <a:rPr lang="en-GB" sz="2200" dirty="0"/>
              <a:t>experts within their countries from different sectors (e.g. health, police, transport, </a:t>
            </a:r>
            <a:r>
              <a:rPr lang="en-GB" sz="2200" dirty="0" smtClean="0"/>
              <a:t>nongovernmental organizations </a:t>
            </a:r>
            <a:r>
              <a:rPr lang="en-GB" sz="2200" dirty="0"/>
              <a:t>and/or academia), </a:t>
            </a:r>
            <a:endParaRPr lang="en-GB" sz="2200" dirty="0" smtClean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 smtClean="0"/>
              <a:t>They then had to </a:t>
            </a:r>
            <a:r>
              <a:rPr lang="en-GB" sz="2200" dirty="0"/>
              <a:t>facilitate a consensus meeting with the respondents as well as to </a:t>
            </a:r>
            <a:r>
              <a:rPr lang="en-GB" sz="2200" dirty="0" smtClean="0"/>
              <a:t>support he </a:t>
            </a:r>
            <a:r>
              <a:rPr lang="en-GB" sz="2200" dirty="0"/>
              <a:t>overall management of data collection process. </a:t>
            </a:r>
            <a:endParaRPr lang="en-GB" sz="2200" dirty="0" smtClean="0"/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200" dirty="0" smtClean="0"/>
              <a:t>While </a:t>
            </a:r>
            <a:r>
              <a:rPr lang="en-GB" sz="2200" dirty="0"/>
              <a:t>each expert responded to the </a:t>
            </a:r>
            <a:r>
              <a:rPr lang="en-GB" sz="2200" dirty="0" smtClean="0"/>
              <a:t>questionnaire based </a:t>
            </a:r>
            <a:r>
              <a:rPr lang="en-GB" sz="2200" dirty="0"/>
              <a:t>on their expertise, the consensus meeting allowed for discussion of all responses</a:t>
            </a:r>
            <a:r>
              <a:rPr lang="en-GB" sz="2200" dirty="0" smtClean="0"/>
              <a:t>, </a:t>
            </a:r>
            <a:r>
              <a:rPr lang="en-GB" sz="2200" dirty="0"/>
              <a:t>and the </a:t>
            </a:r>
            <a:r>
              <a:rPr lang="en-GB" sz="2200" dirty="0" smtClean="0"/>
              <a:t>group used this discussion to agree on one final set of information for their country</a:t>
            </a:r>
            <a:endParaRPr lang="en-GB" sz="2200" dirty="0"/>
          </a:p>
        </p:txBody>
      </p:sp>
      <p:sp>
        <p:nvSpPr>
          <p:cNvPr id="5" name="TextBox 4"/>
          <p:cNvSpPr txBox="1"/>
          <p:nvPr/>
        </p:nvSpPr>
        <p:spPr>
          <a:xfrm>
            <a:off x="5508104" y="602128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/>
              <a:t>(W.H.O., 2018)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417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Media Bias – Agenda Bias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195736" y="105273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 smtClean="0"/>
              <a:t>Group Discussion</a:t>
            </a:r>
            <a:endParaRPr lang="en-GB" sz="28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700808"/>
            <a:ext cx="710809" cy="71080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5536" y="2636912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Which do you think is the more ‘worrying’ story? (Give your reasons for your answer).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2636912"/>
            <a:ext cx="638801" cy="63880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9532" y="4104674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sz="2800" i="1" dirty="0" smtClean="0"/>
              <a:t>Which do you think is the more ‘important’ story? (Give your reasons for your answer).</a:t>
            </a:r>
            <a:endParaRPr lang="en-GB" sz="2800" i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1180" y="4221088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02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D8A771-E1B0-47F4-A68E-B308DEE8009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Media Bias – Agenda Bias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195736" y="105273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 smtClean="0"/>
              <a:t>Group Discussion</a:t>
            </a:r>
            <a:endParaRPr lang="en-GB" sz="2800" b="1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700808"/>
            <a:ext cx="710809" cy="71080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714936" y="2513273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Working in small groups, and using the handout ‘Agenda </a:t>
            </a:r>
            <a:r>
              <a:rPr lang="en-GB" sz="2800" i="1" dirty="0" err="1" smtClean="0"/>
              <a:t>Bias’</a:t>
            </a:r>
            <a:r>
              <a:rPr lang="en-GB" sz="2800" i="1" dirty="0" smtClean="0"/>
              <a:t> can you:</a:t>
            </a:r>
            <a:endParaRPr lang="en-GB" sz="2800" i="1" dirty="0"/>
          </a:p>
        </p:txBody>
      </p:sp>
      <p:sp>
        <p:nvSpPr>
          <p:cNvPr id="2" name="TextBox 1"/>
          <p:cNvSpPr txBox="1"/>
          <p:nvPr/>
        </p:nvSpPr>
        <p:spPr>
          <a:xfrm>
            <a:off x="971600" y="3754560"/>
            <a:ext cx="78592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i="1" dirty="0" smtClean="0"/>
              <a:t> Give reasons why story 1 is so prominent?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i="1" dirty="0" smtClean="0"/>
              <a:t>Give reasons why story 2 has so little coverage?</a:t>
            </a:r>
            <a:endParaRPr lang="en-GB" sz="2800" i="1" dirty="0"/>
          </a:p>
        </p:txBody>
      </p:sp>
      <p:sp>
        <p:nvSpPr>
          <p:cNvPr id="3" name="TextBox 2"/>
          <p:cNvSpPr txBox="1"/>
          <p:nvPr/>
        </p:nvSpPr>
        <p:spPr>
          <a:xfrm>
            <a:off x="1331640" y="5229200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Can you think of any other reasons for the difference in coverage?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98917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2" grpId="0" build="p"/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Public Perceptions of Media Bias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1844824"/>
            <a:ext cx="86409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We have seen that media bias can be conscious (i.e. deliberately designed to mislead, misinform or provide a biased viewpoint)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And that it can be unconscious (i.e. because of the subjectivity of the journalist or media organisation)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Whichever form it takes, there is evidence that people are aware that bias exists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4464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Public Perceptions of Media Bias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8680" y="1196752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One example is research undertaken the Reuter’s Institute for the Study of Journalism at </a:t>
            </a:r>
            <a:r>
              <a:rPr lang="en-GB" sz="2800" dirty="0"/>
              <a:t>Oxford University </a:t>
            </a:r>
            <a:r>
              <a:rPr lang="en-GB" sz="2800" i="1" dirty="0" smtClean="0"/>
              <a:t>Bias</a:t>
            </a:r>
            <a:r>
              <a:rPr lang="en-GB" sz="2800" i="1" dirty="0"/>
              <a:t>, Bullshit and Lies: Audience Perspectives on Low Trust in the Media</a:t>
            </a:r>
            <a:endParaRPr lang="en-GB" sz="2800" i="1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Newman and Fletcher (2017) undertook </a:t>
            </a:r>
            <a:r>
              <a:rPr lang="en-GB" sz="2800" dirty="0"/>
              <a:t>qualitative research in United States, United Kingdom, Ireland, Spain, Germany, Denmark, Australia, France, and </a:t>
            </a:r>
            <a:r>
              <a:rPr lang="en-GB" sz="2800" dirty="0" smtClean="0"/>
              <a:t>Greece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They asked respondents to rate how much they trusted the media and to give reasons for their answers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9098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Public Perceptions of Media Bias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7504" y="1124744"/>
            <a:ext cx="88158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Their report identified the following findings, among others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In many countries, particularly the US and UK, some media outlets are seen as taking sides, encouraging an increasingly polarised set of opinions. </a:t>
            </a:r>
            <a:endParaRPr lang="en-GB" sz="24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Others </a:t>
            </a:r>
            <a:r>
              <a:rPr lang="en-GB" sz="2400" dirty="0"/>
              <a:t>are criticised for not calling out lies, keeping information back, or creating a false equivalence of partisan opinions that are obscuring facts and understanding</a:t>
            </a:r>
            <a:r>
              <a:rPr lang="en-GB" sz="2400" dirty="0" smtClean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For </a:t>
            </a:r>
            <a:r>
              <a:rPr lang="en-GB" sz="2400" dirty="0"/>
              <a:t>those that do trust the news media (40% across the nine markets surveyed), a significant proportion feel journalists do a good job in checking sources, verifying facts, and providing evidence to back up claims.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004048" y="63093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Newman &amp; Fletcher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57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Public Perceptions of Media Bias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07504" y="1124744"/>
            <a:ext cx="881580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Their report identified the following findings, among others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There is more confidence in the professional integrity of journalists (and the transparency of their processes) in the US, Germany, and Denmark than in the United Kingdom, France, and Australia</a:t>
            </a:r>
            <a:r>
              <a:rPr lang="en-GB" sz="2400" dirty="0" smtClean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Social media (24%) is trusted less than the news media in its ability to separate fact from fiction. There is a sense from respondents that feeds are becoming polluted with inaccurate information, extreme agendas, and strong opinions, perhaps encouraged by social media algorithms</a:t>
            </a:r>
            <a:r>
              <a:rPr lang="en-GB" sz="2400" dirty="0" smtClean="0"/>
              <a:t>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Despite this, </a:t>
            </a:r>
            <a:r>
              <a:rPr lang="en-GB" sz="2400" dirty="0" smtClean="0"/>
              <a:t>there is </a:t>
            </a:r>
            <a:r>
              <a:rPr lang="en-GB" sz="2400" dirty="0"/>
              <a:t>a substantial minority who trust social media for its broad range of views and authenticity.</a:t>
            </a:r>
            <a:endParaRPr lang="en-GB" sz="2400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004048" y="63093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Newman &amp; Fletcher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898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Public Perceptions of Media Bias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-36512" y="90872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opinion polling organisation </a:t>
            </a:r>
            <a:r>
              <a:rPr lang="en-GB" sz="2400" dirty="0" err="1"/>
              <a:t>YouGov</a:t>
            </a:r>
            <a:r>
              <a:rPr lang="en-GB" sz="2400" dirty="0"/>
              <a:t> has surveyed people’s perceptions of political bias in the press.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11844"/>
            <a:ext cx="6912768" cy="5123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411760" y="6466331"/>
            <a:ext cx="198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13: </a:t>
            </a:r>
            <a:r>
              <a:rPr lang="en-GB" dirty="0" err="1"/>
              <a:t>YouGov</a:t>
            </a:r>
            <a:endParaRPr lang="en-GB" dirty="0"/>
          </a:p>
        </p:txBody>
      </p:sp>
      <p:pic>
        <p:nvPicPr>
          <p:cNvPr id="5" name="Picture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909721"/>
            <a:ext cx="638801" cy="63880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59532" y="3501008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sz="2400" i="1" dirty="0" smtClean="0"/>
              <a:t>Which do you think is the more ‘important’ story? (Give your reasons for your answer).</a:t>
            </a:r>
            <a:endParaRPr lang="en-GB" sz="24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0332" y="3501008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320043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147248" cy="93610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  <a:latin typeface="+mj-lt"/>
              </a:rPr>
              <a:t>Opinion Polls &amp; Market Research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268760"/>
            <a:ext cx="83529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have looked at some information from an Opinion Polling / Market Research Company.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do you need to consider when using such companies as sources of information and evidence?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861048"/>
            <a:ext cx="604435" cy="6044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59832" y="39237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2: Opinion Polls and Market Research</a:t>
            </a:r>
          </a:p>
        </p:txBody>
      </p:sp>
    </p:spTree>
    <p:extLst>
      <p:ext uri="{BB962C8B-B14F-4D97-AF65-F5344CB8AC3E}">
        <p14:creationId xmlns:p14="http://schemas.microsoft.com/office/powerpoint/2010/main" val="2185439794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Further Reading on Political Bias in the Media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862827"/>
            <a:ext cx="8229600" cy="23544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/>
              <a:t>Gaber, Professor I. (2018) ‘Analysis: The Beeb, the bias and the bashing’ University of Sussex Available at: </a:t>
            </a:r>
            <a:r>
              <a:rPr lang="en-GB" sz="2100" dirty="0">
                <a:hlinkClick r:id="rId2"/>
              </a:rPr>
              <a:t>http://www.sussex.ac.uk/broadcast/read/31631</a:t>
            </a:r>
            <a:r>
              <a:rPr lang="en-GB" sz="2100" dirty="0"/>
              <a:t> [Accessed 01/02/2020]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1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/>
              <a:t>The Reuters Institute (part of the University of Oxford) </a:t>
            </a:r>
            <a:r>
              <a:rPr lang="en-GB" sz="2100" dirty="0">
                <a:hlinkClick r:id="rId3"/>
              </a:rPr>
              <a:t>https://reutersinstitute.politics.ox.ac.uk/</a:t>
            </a:r>
            <a:r>
              <a:rPr lang="en-GB" sz="2100" dirty="0"/>
              <a:t> [Accessed 01/02/2020]</a:t>
            </a:r>
          </a:p>
        </p:txBody>
      </p:sp>
    </p:spTree>
    <p:extLst>
      <p:ext uri="{BB962C8B-B14F-4D97-AF65-F5344CB8AC3E}">
        <p14:creationId xmlns:p14="http://schemas.microsoft.com/office/powerpoint/2010/main" val="214315651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DF17C-FD0F-4243-A561-41D0B7BD7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Recognising our own bias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DD2C6D-6DDF-443B-A419-A6E68EAC1824}"/>
              </a:ext>
            </a:extLst>
          </p:cNvPr>
          <p:cNvSpPr txBox="1"/>
          <p:nvPr/>
        </p:nvSpPr>
        <p:spPr>
          <a:xfrm>
            <a:off x="457200" y="1268760"/>
            <a:ext cx="843528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well as being able to recognise bias in other people and sources we need to be aware of our own bias.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is part of the process of reflection that we have discussed in this Module and SJSI5022.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We will now undertake an exercise to assess our own political bias using the Political Compass website. </a:t>
            </a:r>
          </a:p>
        </p:txBody>
      </p:sp>
      <p:pic>
        <p:nvPicPr>
          <p:cNvPr id="5" name="Picture 4" descr="A picture containing ligh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67450472-A4E9-4AE1-A07B-41BA79498B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434761"/>
            <a:ext cx="1296144" cy="12961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92EAD9-A375-4EB1-897E-ADFC7FFA0127}"/>
              </a:ext>
            </a:extLst>
          </p:cNvPr>
          <p:cNvSpPr txBox="1"/>
          <p:nvPr/>
        </p:nvSpPr>
        <p:spPr>
          <a:xfrm>
            <a:off x="2483768" y="594928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2"/>
              </a:rPr>
              <a:t>https://www.politicalcompass.org/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80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6190" y="306896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Institute of Race Relations (2014) </a:t>
            </a:r>
            <a:r>
              <a:rPr lang="en-GB" sz="1400" i="1" dirty="0"/>
              <a:t>FRAMING THE DEATH OF MARK DUGGAN </a:t>
            </a:r>
          </a:p>
          <a:p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http://www.irr.org.uk/news/framing-the-death-of-mark-duggan/</a:t>
            </a:r>
            <a:r>
              <a:rPr lang="en-GB" sz="1400" dirty="0"/>
              <a:t> (Accessed 10/01/2020)</a:t>
            </a:r>
            <a:endParaRPr lang="en-GB" sz="14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73482" y="4149080"/>
            <a:ext cx="8280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Marris, P. &amp; </a:t>
            </a:r>
            <a:r>
              <a:rPr lang="en-GB" sz="1400" dirty="0" err="1"/>
              <a:t>Thornham</a:t>
            </a:r>
            <a:r>
              <a:rPr lang="en-GB" sz="1400" dirty="0"/>
              <a:t>, S. (1996) </a:t>
            </a:r>
            <a:r>
              <a:rPr lang="en-GB" sz="1400" i="1" dirty="0"/>
              <a:t>Media studies : a reader </a:t>
            </a:r>
            <a:r>
              <a:rPr lang="en-GB" sz="1400" dirty="0"/>
              <a:t>Edinburgh : Edinburgh University Press </a:t>
            </a:r>
            <a:endParaRPr lang="en-GB" sz="14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3717032"/>
            <a:ext cx="8280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Hodkinson, P. (2011) </a:t>
            </a:r>
            <a:r>
              <a:rPr lang="en-GB" sz="1400" i="1" dirty="0"/>
              <a:t>Media, Culture and Society: An Introduction </a:t>
            </a:r>
            <a:r>
              <a:rPr lang="en-GB" sz="1400" dirty="0"/>
              <a:t>London : Sage </a:t>
            </a:r>
            <a:endParaRPr lang="en-GB" sz="14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B2E747-D555-43EE-BB91-6F3DC578C779}"/>
              </a:ext>
            </a:extLst>
          </p:cNvPr>
          <p:cNvSpPr txBox="1"/>
          <p:nvPr/>
        </p:nvSpPr>
        <p:spPr>
          <a:xfrm>
            <a:off x="426190" y="2276872"/>
            <a:ext cx="82809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Groeling</a:t>
            </a:r>
            <a:r>
              <a:rPr lang="en-GB" sz="1400" dirty="0"/>
              <a:t>, T. (2013) ‘Media Bias by the Numbers: Challenges and Opportunities in the Empirical Study of Partisan News’ Annual Review of Political Science Vol. 16 pp.129-151 </a:t>
            </a:r>
            <a:r>
              <a:rPr lang="en-GB" sz="1400" dirty="0">
                <a:hlinkClick r:id="rId3"/>
              </a:rPr>
              <a:t>https://doi.org/10.1146/annurev-polisci-040811-115123</a:t>
            </a:r>
            <a:r>
              <a:rPr lang="en-GB" sz="1400" dirty="0"/>
              <a:t> [Accessed 12/02/2020]</a:t>
            </a:r>
            <a:endParaRPr lang="en-GB" sz="1400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9C687A-9DD5-4F37-89BF-410B87EA958F}"/>
              </a:ext>
            </a:extLst>
          </p:cNvPr>
          <p:cNvSpPr txBox="1"/>
          <p:nvPr/>
        </p:nvSpPr>
        <p:spPr>
          <a:xfrm>
            <a:off x="407578" y="981947"/>
            <a:ext cx="86289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Eberl</a:t>
            </a:r>
            <a:r>
              <a:rPr lang="en-GB" sz="1400" dirty="0"/>
              <a:t>, J. M.; </a:t>
            </a:r>
            <a:r>
              <a:rPr lang="en-GB" sz="1400" dirty="0" err="1"/>
              <a:t>Boomgaarden</a:t>
            </a:r>
            <a:r>
              <a:rPr lang="en-GB" sz="1400" dirty="0"/>
              <a:t>, H. G.; Wagner, M. (2015). "One Bias Fits All? Three Types of Media Bias and Their Effects on Party Preferences". </a:t>
            </a:r>
            <a:r>
              <a:rPr lang="en-GB" sz="1400" i="1" dirty="0"/>
              <a:t>Communication Research</a:t>
            </a:r>
            <a:r>
              <a:rPr lang="en-GB" sz="1400" dirty="0"/>
              <a:t>. Vol. 4 (8) pp.1125–1148. </a:t>
            </a:r>
            <a:r>
              <a:rPr lang="en-GB" sz="1400" dirty="0">
                <a:hlinkClick r:id="rId4"/>
              </a:rPr>
              <a:t>https://doi:10.1177/0093650215614364</a:t>
            </a:r>
            <a:r>
              <a:rPr lang="en-GB" sz="1400" dirty="0"/>
              <a:t>  [Accessed 12/02/2020]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33C792-B3FF-44AF-BE4B-80F91DE8B954}"/>
              </a:ext>
            </a:extLst>
          </p:cNvPr>
          <p:cNvSpPr txBox="1"/>
          <p:nvPr/>
        </p:nvSpPr>
        <p:spPr>
          <a:xfrm>
            <a:off x="421508" y="1700808"/>
            <a:ext cx="8711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Eberl</a:t>
            </a:r>
            <a:r>
              <a:rPr lang="en-GB" sz="1400" dirty="0"/>
              <a:t>, J. M., Wagner, M &amp;</a:t>
            </a:r>
            <a:r>
              <a:rPr lang="en-GB" sz="1400" dirty="0" err="1"/>
              <a:t>Boomgaarden</a:t>
            </a:r>
            <a:r>
              <a:rPr lang="en-GB" sz="1400" dirty="0"/>
              <a:t>, H. G. (2018). "Party Advertising in Newspapers". </a:t>
            </a:r>
            <a:r>
              <a:rPr lang="en-GB" sz="1400" i="1" dirty="0"/>
              <a:t>Journalism Studies</a:t>
            </a:r>
            <a:r>
              <a:rPr lang="en-GB" sz="1400" dirty="0"/>
              <a:t>. Vol. 19 (6) pp.782–802. </a:t>
            </a:r>
            <a:r>
              <a:rPr lang="en-GB" sz="1400" dirty="0">
                <a:hlinkClick r:id="rId5"/>
              </a:rPr>
              <a:t>https://doi:10.1080/1461670X.2016.1234356</a:t>
            </a:r>
            <a:r>
              <a:rPr lang="en-GB" sz="1400" dirty="0"/>
              <a:t> [Accessed 12/02/2020]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7544" y="542606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World Health Organisation (2018) </a:t>
            </a:r>
            <a:r>
              <a:rPr lang="en-GB" sz="1400" i="1" dirty="0" smtClean="0"/>
              <a:t>Global Status Report on Road Safety </a:t>
            </a:r>
            <a:r>
              <a:rPr lang="en-GB" sz="1400" dirty="0" smtClean="0"/>
              <a:t>Available at: </a:t>
            </a:r>
            <a:r>
              <a:rPr lang="en-GB" sz="1400" dirty="0">
                <a:hlinkClick r:id="rId6"/>
              </a:rPr>
              <a:t>https://www.who.int/violence_injury_prevention/road_safety_status/2018/en</a:t>
            </a:r>
            <a:r>
              <a:rPr lang="en-GB" sz="1400" dirty="0" smtClean="0">
                <a:hlinkClick r:id="rId6"/>
              </a:rPr>
              <a:t>/</a:t>
            </a:r>
            <a:r>
              <a:rPr lang="en-GB" sz="1400" dirty="0" smtClean="0"/>
              <a:t> [Accessed 12/02/2020]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467544" y="4581128"/>
            <a:ext cx="82809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Newman, N. &amp; Fletcher, R (</a:t>
            </a:r>
            <a:r>
              <a:rPr lang="en-GB" sz="1400" dirty="0"/>
              <a:t>2017) </a:t>
            </a:r>
            <a:r>
              <a:rPr lang="en-GB" sz="1400" i="1" dirty="0"/>
              <a:t>Bias, Bullshit and Lies: Audience Perspectives on Low Trust in the Media</a:t>
            </a:r>
          </a:p>
          <a:p>
            <a:r>
              <a:rPr lang="en-GB" sz="1400" dirty="0" smtClean="0"/>
              <a:t> Oxford: Reuters </a:t>
            </a:r>
            <a:r>
              <a:rPr lang="en-GB" sz="1400" dirty="0"/>
              <a:t>Institute Available at: </a:t>
            </a:r>
            <a:r>
              <a:rPr lang="en-GB" sz="1400" dirty="0">
                <a:hlinkClick r:id="rId7"/>
              </a:rPr>
              <a:t>https://</a:t>
            </a:r>
            <a:r>
              <a:rPr lang="en-GB" sz="1400" dirty="0" smtClean="0">
                <a:hlinkClick r:id="rId7"/>
              </a:rPr>
              <a:t>reutersinstitute.politics.ox.ac.uk/our-research/bias-bullshit-and-lies-audience-perspectives-low-trust-media</a:t>
            </a:r>
            <a:r>
              <a:rPr lang="en-GB" sz="1400" dirty="0" smtClean="0"/>
              <a:t> [Accessed 12/02/2020]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82479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Image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80728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Me.me (2017) </a:t>
            </a:r>
            <a:r>
              <a:rPr lang="en-GB" i="1" dirty="0"/>
              <a:t>Western Stereotypes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https://me.me/i/professor-terrorist-worshipper-terrorist-future-hero-future-terrorist-hero-terrorist-19348268</a:t>
            </a:r>
            <a:r>
              <a:rPr lang="en-GB" dirty="0"/>
              <a:t> (Accessed 18/02/2018) </a:t>
            </a:r>
            <a:endParaRPr lang="en-GB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959223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Daily Mail (2015)</a:t>
            </a:r>
            <a:r>
              <a:rPr lang="en-GB" i="1" dirty="0"/>
              <a:t>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http://www.dailymail.co.uk/news/article-3010170/Mark-Duggan-death-sparked-London-riots-holding-gun-officer-killed-him.html</a:t>
            </a:r>
            <a:r>
              <a:rPr lang="en-GB" dirty="0"/>
              <a:t> (Accessed 01/02/2020)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908101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The Sun (2017) Available at: </a:t>
            </a:r>
            <a:r>
              <a:rPr lang="en-GB" dirty="0">
                <a:hlinkClick r:id="rId4"/>
              </a:rPr>
              <a:t>https://www.thesun.co.uk/news/2287185/mark-duggan-shot-police-tottenham-london-riots-2011/</a:t>
            </a:r>
            <a:r>
              <a:rPr lang="en-GB" dirty="0"/>
              <a:t>  (01/02/2020)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401783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4: The Guardian (2014) Available at: </a:t>
            </a:r>
            <a:r>
              <a:rPr lang="en-GB" dirty="0">
                <a:hlinkClick r:id="rId5"/>
              </a:rPr>
              <a:t>https://www.theguardian.com/uk-news/2014/feb/28/carole-duggan-interview-not-going-away</a:t>
            </a:r>
            <a:r>
              <a:rPr lang="en-GB" dirty="0"/>
              <a:t>  (01/02/2020)</a:t>
            </a:r>
          </a:p>
        </p:txBody>
      </p:sp>
    </p:spTree>
    <p:extLst>
      <p:ext uri="{BB962C8B-B14F-4D97-AF65-F5344CB8AC3E}">
        <p14:creationId xmlns:p14="http://schemas.microsoft.com/office/powerpoint/2010/main" val="106581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Image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1988840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6: Ceasefire (2014) Available at: </a:t>
            </a:r>
            <a:r>
              <a:rPr lang="en-GB" sz="2000" dirty="0">
                <a:hlinkClick r:id="rId2"/>
              </a:rPr>
              <a:t>https://ceasefiremagazine.co.uk/mark-duggan-state-violence-long-history-british-propaganda/</a:t>
            </a:r>
            <a:r>
              <a:rPr lang="en-GB" sz="2000" dirty="0"/>
              <a:t> (Accessed 01/02/2020) </a:t>
            </a:r>
            <a:endParaRPr lang="en-GB" sz="20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3140968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7: Daily Star (2014) Available at: </a:t>
            </a:r>
            <a:r>
              <a:rPr lang="en-GB" sz="2000" dirty="0">
                <a:hlinkClick r:id="rId3"/>
              </a:rPr>
              <a:t>https://www.dailystar.co.uk/news/latest-news/359517/Mark-Duggan-had-a-gun-but-was-lawfully-killed-jury-say</a:t>
            </a:r>
            <a:r>
              <a:rPr lang="en-GB" sz="2000" dirty="0"/>
              <a:t> (Accessed 01/02/2020)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124744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5: Red Youth (2014) Available at: </a:t>
            </a:r>
            <a:r>
              <a:rPr lang="en-GB" sz="2000" dirty="0">
                <a:hlinkClick r:id="rId4"/>
              </a:rPr>
              <a:t>https://redyouth.org/2014/10/29/no-justice-no-peace/</a:t>
            </a:r>
            <a:r>
              <a:rPr lang="en-GB" sz="2000" dirty="0"/>
              <a:t>  (Accessed 01/02/2020)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0994" y="4437112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8: Huffington Post (2013) Available at: </a:t>
            </a:r>
            <a:r>
              <a:rPr lang="en-GB" dirty="0">
                <a:hlinkClick r:id="rId5"/>
              </a:rPr>
              <a:t>http://www.huffingtonpost.co.uk/2013/09/18/wallace-gromit-ed-miliban_n_3949234.html</a:t>
            </a:r>
            <a:r>
              <a:rPr lang="en-GB" dirty="0"/>
              <a:t> (Accessed 01/02/2020) </a:t>
            </a:r>
          </a:p>
        </p:txBody>
      </p:sp>
    </p:spTree>
    <p:extLst>
      <p:ext uri="{BB962C8B-B14F-4D97-AF65-F5344CB8AC3E}">
        <p14:creationId xmlns:p14="http://schemas.microsoft.com/office/powerpoint/2010/main" val="140689622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Image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5536" y="2204864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10: The Independent (2015) Available at: </a:t>
            </a:r>
            <a:r>
              <a:rPr lang="en-GB" sz="2000" dirty="0">
                <a:hlinkClick r:id="rId2"/>
              </a:rPr>
              <a:t>http://www.independent.co.uk/news/media/press/the-suns-jeremy-corbyn-apology-provokes-further-outrage-with-tiny-mention-on-front-page-a6782991.html</a:t>
            </a:r>
            <a:r>
              <a:rPr lang="en-GB" sz="2000" dirty="0"/>
              <a:t> (Accessed 18/02/2018)  </a:t>
            </a:r>
            <a:endParaRPr lang="en-GB" sz="20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645024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11: Business Insider UK (2012) Available at: </a:t>
            </a:r>
            <a:r>
              <a:rPr lang="en-GB" sz="2000" dirty="0">
                <a:hlinkClick r:id="rId3"/>
              </a:rPr>
              <a:t>http://uk.businessinsider.com/these-6-corporations-control-90-of-the-media-in-america-2012-6</a:t>
            </a:r>
            <a:r>
              <a:rPr lang="en-GB" sz="2000" dirty="0"/>
              <a:t> (Accessed 18/02/2018) 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124744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Image 9: The Independent (2015) Available at: </a:t>
            </a:r>
            <a:r>
              <a:rPr lang="en-GB" sz="2000" dirty="0">
                <a:hlinkClick r:id="rId4"/>
              </a:rPr>
              <a:t>http://www.independent.co.uk/voices/front-page-apologies-should-be-reserved-for-the-biggest-foul-ups-a6787656.html</a:t>
            </a:r>
            <a:r>
              <a:rPr lang="en-GB" sz="2000" dirty="0"/>
              <a:t> (Accessed 18/02/2018) 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3870" y="4881934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12: BBC (2011) Available at: </a:t>
            </a:r>
            <a:r>
              <a:rPr lang="en-GB" dirty="0">
                <a:hlinkClick r:id="rId5"/>
              </a:rPr>
              <a:t>http://www.bbc.co.uk/news/uk-14030051</a:t>
            </a:r>
            <a:r>
              <a:rPr lang="en-GB" dirty="0"/>
              <a:t>  (Accessed 18/02/2018)</a:t>
            </a:r>
          </a:p>
        </p:txBody>
      </p:sp>
    </p:spTree>
    <p:extLst>
      <p:ext uri="{BB962C8B-B14F-4D97-AF65-F5344CB8AC3E}">
        <p14:creationId xmlns:p14="http://schemas.microsoft.com/office/powerpoint/2010/main" val="10677083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Image 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1283" y="1124744"/>
            <a:ext cx="7848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13: </a:t>
            </a:r>
            <a:r>
              <a:rPr lang="en-GB" dirty="0" err="1"/>
              <a:t>YouGov</a:t>
            </a:r>
            <a:r>
              <a:rPr lang="en-GB" dirty="0"/>
              <a:t> (2017) Available at: </a:t>
            </a:r>
            <a:r>
              <a:rPr lang="en-GB" dirty="0">
                <a:hlinkClick r:id="rId2"/>
              </a:rPr>
              <a:t>https://yougov.co.uk/news/2017/03/07/how-left-or-right-wing-are-uks-newspapers/</a:t>
            </a:r>
            <a:r>
              <a:rPr lang="en-GB" dirty="0"/>
              <a:t> (Accessed 18/02/2018)</a:t>
            </a:r>
          </a:p>
        </p:txBody>
      </p:sp>
    </p:spTree>
    <p:extLst>
      <p:ext uri="{BB962C8B-B14F-4D97-AF65-F5344CB8AC3E}">
        <p14:creationId xmlns:p14="http://schemas.microsoft.com/office/powerpoint/2010/main" val="5093725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1405</TotalTime>
  <Words>3247</Words>
  <Application>Microsoft Office PowerPoint</Application>
  <PresentationFormat>On-screen Show (4:3)</PresentationFormat>
  <Paragraphs>265</Paragraphs>
  <Slides>51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6" baseType="lpstr">
      <vt:lpstr>Arial</vt:lpstr>
      <vt:lpstr>Calibri</vt:lpstr>
      <vt:lpstr>Source Sans Pro</vt:lpstr>
      <vt:lpstr>Tahoma</vt:lpstr>
      <vt:lpstr>UWTSD PPT Template</vt:lpstr>
      <vt:lpstr>SJSI5021 Hot Topics: Theme 3 Media Bias</vt:lpstr>
      <vt:lpstr>What have we covered already?</vt:lpstr>
      <vt:lpstr>“If something is not a lie, it must be true”</vt:lpstr>
      <vt:lpstr>Thinking about media bias</vt:lpstr>
      <vt:lpstr>How can we spot bias?</vt:lpstr>
      <vt:lpstr>How can we spot bias?</vt:lpstr>
      <vt:lpstr>How can we spot bias?</vt:lpstr>
      <vt:lpstr>How can we spot bias?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of Media Bias</vt:lpstr>
      <vt:lpstr>Types of Media Bias</vt:lpstr>
      <vt:lpstr>Types of Media Bias</vt:lpstr>
      <vt:lpstr>Types of Media Bias</vt:lpstr>
      <vt:lpstr>Bias by placement</vt:lpstr>
      <vt:lpstr>Types of Media Bias</vt:lpstr>
      <vt:lpstr>Types of Media Bias</vt:lpstr>
      <vt:lpstr>PowerPoint Presentation</vt:lpstr>
      <vt:lpstr>PowerPoint Presentation</vt:lpstr>
      <vt:lpstr>PowerPoint Presentation</vt:lpstr>
      <vt:lpstr>Media Bias – Agenda Bias</vt:lpstr>
      <vt:lpstr>Media Bias – Agenda Bias</vt:lpstr>
      <vt:lpstr>Media Bias – Agenda Bias</vt:lpstr>
      <vt:lpstr>Media Bias – Agenda Bias</vt:lpstr>
      <vt:lpstr>Media Bias – Agenda Bias</vt:lpstr>
      <vt:lpstr>Media Bias – Agenda Bias</vt:lpstr>
      <vt:lpstr>Media Bias – Agenda Bias</vt:lpstr>
      <vt:lpstr>PowerPoint Presentation</vt:lpstr>
      <vt:lpstr>W.H.O. Report Methodology</vt:lpstr>
      <vt:lpstr>PowerPoint Presentation</vt:lpstr>
      <vt:lpstr>PowerPoint Presentation</vt:lpstr>
      <vt:lpstr>Public Perceptions of Media Bias</vt:lpstr>
      <vt:lpstr>Public Perceptions of Media Bias</vt:lpstr>
      <vt:lpstr>Public Perceptions of Media Bias</vt:lpstr>
      <vt:lpstr>Public Perceptions of Media Bias</vt:lpstr>
      <vt:lpstr>Public Perceptions of Media Bias</vt:lpstr>
      <vt:lpstr>Opinion Polls &amp; Market Research</vt:lpstr>
      <vt:lpstr>Further Reading on Political Bias in the Media</vt:lpstr>
      <vt:lpstr>Recognising our own bias</vt:lpstr>
      <vt:lpstr>References</vt:lpstr>
      <vt:lpstr>Image References</vt:lpstr>
      <vt:lpstr>Image References</vt:lpstr>
      <vt:lpstr>Image References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Ken Dicks</cp:lastModifiedBy>
  <cp:revision>91</cp:revision>
  <dcterms:created xsi:type="dcterms:W3CDTF">2016-09-29T11:33:04Z</dcterms:created>
  <dcterms:modified xsi:type="dcterms:W3CDTF">2020-02-12T14:09:38Z</dcterms:modified>
</cp:coreProperties>
</file>