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6" r:id="rId1"/>
  </p:sldMasterIdLst>
  <p:notesMasterIdLst>
    <p:notesMasterId r:id="rId10"/>
  </p:notesMasterIdLst>
  <p:sldIdLst>
    <p:sldId id="257" r:id="rId2"/>
    <p:sldId id="262" r:id="rId3"/>
    <p:sldId id="263" r:id="rId4"/>
    <p:sldId id="264" r:id="rId5"/>
    <p:sldId id="265" r:id="rId6"/>
    <p:sldId id="266" r:id="rId7"/>
    <p:sldId id="267" r:id="rId8"/>
    <p:sldId id="268"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DCE92F"/>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C20F1B-07E3-DBDB-8959-766A3CF12FE0}" v="1" dt="2023-01-09T17:55:40.620"/>
    <p1510:client id="{88FA88B7-0475-7D0F-67EE-4C6AFE0275AD}" v="36" dt="2023-01-09T17:54:12.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8959" autoAdjust="0"/>
    <p:restoredTop sz="94660"/>
  </p:normalViewPr>
  <p:slideViewPr>
    <p:cSldViewPr snapToGrid="0">
      <p:cViewPr varScale="1">
        <p:scale>
          <a:sx n="87" d="100"/>
          <a:sy n="87" d="100"/>
        </p:scale>
        <p:origin x="-346" y="-8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nagłówka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pl-PL"/>
          </a:p>
        </p:txBody>
      </p:sp>
      <p:sp>
        <p:nvSpPr>
          <p:cNvPr id="3" name="Symbol zastępczy daty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F9CBBF-7F82-4F8D-9F96-BDE2AA0C4EA3}" type="datetimeFigureOut">
              <a:rPr lang="pl-PL"/>
              <a:pPr/>
              <a:t>03.04.2023</a:t>
            </a:fld>
            <a:endParaRPr lang="pl-PL"/>
          </a:p>
        </p:txBody>
      </p:sp>
      <p:sp>
        <p:nvSpPr>
          <p:cNvPr id="4" name="Symbol zastępczy obrazu slajd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pl-PL"/>
          </a:p>
        </p:txBody>
      </p:sp>
      <p:sp>
        <p:nvSpPr>
          <p:cNvPr id="5" name="Symbol zastępczy notatek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6" name="Symbol zastępczy stopki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pl-PL"/>
          </a:p>
        </p:txBody>
      </p:sp>
      <p:sp>
        <p:nvSpPr>
          <p:cNvPr id="7" name="Symbol zastępczy numeru slajd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FCD0DF-AA6B-4128-9DC4-257B13D25D2C}" type="slidenum">
              <a:rPr/>
              <a:pPr/>
              <a:t>‹#›</a:t>
            </a:fld>
            <a:endParaRPr lang="pl-PL"/>
          </a:p>
        </p:txBody>
      </p:sp>
    </p:spTree>
    <p:extLst>
      <p:ext uri="{BB962C8B-B14F-4D97-AF65-F5344CB8AC3E}">
        <p14:creationId xmlns:p14="http://schemas.microsoft.com/office/powerpoint/2010/main" xmlns="" val="4081989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F8FD11A5-B251-571A-2E81-14FBB008ABA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xmlns="" id="{5EB75A61-B5DB-B014-C9E7-3CB2F4C4566C}"/>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xmlns="" id="{AB53E8A7-FEA1-1FDB-DB75-E4D6452C41C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E2D9D28-993D-42A3-9FE4-0A58FA5C6F57}" type="slidenum">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a:t>
            </a:fld>
            <a:endParaRPr lang="en-GB" sz="1200" b="0" i="0" u="none" strike="noStrike" kern="1200" cap="none" spc="0" baseline="0" dirty="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pl-PL"/>
              <a:t>Kliknij, aby edytować styl</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pl-PL"/>
              <a:t>Kliknij, aby edytować styl wzorca podtytułu</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F98AA868-8872-43E4-8C98-D34DABD1FD38}" type="datetimeFigureOut">
              <a:rPr lang="pl-PL" smtClean="0"/>
              <a:pPr/>
              <a:t>03.04.2023</a:t>
            </a:fld>
            <a:endParaRPr lang="pl-PL"/>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pl-PL"/>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979898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19464906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pl-PL"/>
              <a:t>Kliknij, aby edytować styl</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3225950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Date Placeholder 4"/>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714360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pl-PL"/>
              <a:t>Kliknij, aby edytować styl</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6"/>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8" name="Footer Placeholder 7"/>
          <p:cNvSpPr>
            <a:spLocks noGrp="1"/>
          </p:cNvSpPr>
          <p:nvPr>
            <p:ph type="ftr" sz="quarter" idx="11"/>
          </p:nvPr>
        </p:nvSpPr>
        <p:spPr/>
        <p:txBody>
          <a:bodyPr/>
          <a:lstStyle/>
          <a:p>
            <a:endParaRPr lang="pl-PL"/>
          </a:p>
        </p:txBody>
      </p:sp>
      <p:sp>
        <p:nvSpPr>
          <p:cNvPr id="9" name="Slide Number Placeholder 8"/>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2921801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pl-PL"/>
              <a:t>Kliknij, aby edytować styl</a:t>
            </a:r>
            <a:endParaRPr lang="en-US" dirty="0"/>
          </a:p>
        </p:txBody>
      </p:sp>
      <p:sp>
        <p:nvSpPr>
          <p:cNvPr id="3" name="Date Placeholder 2"/>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4" name="Footer Placeholder 3"/>
          <p:cNvSpPr>
            <a:spLocks noGrp="1"/>
          </p:cNvSpPr>
          <p:nvPr>
            <p:ph type="ftr" sz="quarter" idx="11"/>
          </p:nvPr>
        </p:nvSpPr>
        <p:spPr/>
        <p:txBody>
          <a:bodyPr/>
          <a:lstStyle/>
          <a:p>
            <a:endParaRPr lang="pl-PL"/>
          </a:p>
        </p:txBody>
      </p:sp>
      <p:sp>
        <p:nvSpPr>
          <p:cNvPr id="5" name="Slide Number Placeholder 4"/>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1142722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3" name="Footer Placeholder 2"/>
          <p:cNvSpPr>
            <a:spLocks noGrp="1"/>
          </p:cNvSpPr>
          <p:nvPr>
            <p:ph type="ftr" sz="quarter" idx="11"/>
          </p:nvPr>
        </p:nvSpPr>
        <p:spPr/>
        <p:txBody>
          <a:bodyPr/>
          <a:lstStyle/>
          <a:p>
            <a:endParaRPr lang="pl-PL"/>
          </a:p>
        </p:txBody>
      </p:sp>
      <p:sp>
        <p:nvSpPr>
          <p:cNvPr id="4" name="Slide Number Placeholder 3"/>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8644609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pl-PL"/>
              <a:t>Kliknij, aby edytować styl</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pl-PL"/>
              <a:t>Kliknij, aby edytować style wzorca tekstu</a:t>
            </a:r>
          </a:p>
        </p:txBody>
      </p:sp>
      <p:sp>
        <p:nvSpPr>
          <p:cNvPr id="5" name="Date Placeholder 4"/>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4087059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pl-PL"/>
              <a:t>Kliknij, aby edytować styl</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pl-PL"/>
              <a:t>Kliknij ikonę, aby dodać obraz</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Kliknij, aby edytować style wzorca tekstu</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F98AA868-8872-43E4-8C98-D34DABD1FD38}" type="datetimeFigureOut">
              <a:rPr lang="pl-PL" smtClean="0"/>
              <a:pPr/>
              <a:t>03.04.2023</a:t>
            </a:fld>
            <a:endParaRPr lang="pl-PL"/>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pl-PL"/>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292748206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Vertical Text Placeholder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3611638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pl-PL"/>
              <a:t>Kliknij, aby edytować styl</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F98AA868-8872-43E4-8C98-D34DABD1FD38}" type="datetimeFigureOut">
              <a:rPr lang="pl-PL" smtClean="0"/>
              <a:pPr/>
              <a:t>03.04.2023</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16950933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pl-PL"/>
              <a:t>Kliknij, aby edytować styl</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F98AA868-8872-43E4-8C98-D34DABD1FD38}" type="datetimeFigureOut">
              <a:rPr lang="pl-PL" smtClean="0"/>
              <a:pPr/>
              <a:t>03.04.2023</a:t>
            </a:fld>
            <a:endParaRPr lang="pl-PL"/>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pl-PL"/>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C77C6C3F-668B-4AF5-BFA9-0F657EB068D6}" type="slidenum">
              <a:rPr lang="pl-PL" smtClean="0"/>
              <a:pPr/>
              <a:t>‹#›</a:t>
            </a:fld>
            <a:endParaRPr lang="pl-PL"/>
          </a:p>
        </p:txBody>
      </p:sp>
    </p:spTree>
    <p:extLst>
      <p:ext uri="{BB962C8B-B14F-4D97-AF65-F5344CB8AC3E}">
        <p14:creationId xmlns:p14="http://schemas.microsoft.com/office/powerpoint/2010/main" xmlns="" val="216264312"/>
      </p:ext>
    </p:extLst>
  </p:cSld>
  <p:clrMap bg1="lt1" tx1="dk1" bg2="lt2" tx2="dk2" accent1="accent1" accent2="accent2" accent3="accent3" accent4="accent4" accent5="accent5" accent6="accent6" hlink="hlink" folHlink="folHlink"/>
  <p:sldLayoutIdLst>
    <p:sldLayoutId id="2147483807" r:id="rId1"/>
    <p:sldLayoutId id="2147483808" r:id="rId2"/>
    <p:sldLayoutId id="2147483809" r:id="rId3"/>
    <p:sldLayoutId id="2147483810" r:id="rId4"/>
    <p:sldLayoutId id="2147483811" r:id="rId5"/>
    <p:sldLayoutId id="2147483812" r:id="rId6"/>
    <p:sldLayoutId id="2147483813" r:id="rId7"/>
    <p:sldLayoutId id="2147483814" r:id="rId8"/>
    <p:sldLayoutId id="2147483815" r:id="rId9"/>
    <p:sldLayoutId id="2147483816" r:id="rId10"/>
    <p:sldLayoutId id="214748381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developingchild.harvard.edu/resources/young-children-develop-in-an-environment-of-relationships/" TargetMode="External"/><Relationship Id="rId2" Type="http://schemas.openxmlformats.org/officeDocument/2006/relationships/hyperlink" Target="https://www.healthychildren.org/English/family-life/Media/Pages/Healthy-Digital-Media-Use-Habits-for-Babies-Toddlers-Preschoolers.aspx" TargetMode="External"/><Relationship Id="rId1" Type="http://schemas.openxmlformats.org/officeDocument/2006/relationships/slideLayout" Target="../slideLayouts/slideLayout6.xml"/><Relationship Id="rId4" Type="http://schemas.openxmlformats.org/officeDocument/2006/relationships/hyperlink" Target="https://nieer.org/state-preschool-20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2CA190-1171-002B-CBCF-F734FDB68152}"/>
              </a:ext>
            </a:extLst>
          </p:cNvPr>
          <p:cNvSpPr txBox="1">
            <a:spLocks noGrp="1"/>
          </p:cNvSpPr>
          <p:nvPr>
            <p:ph type="ctrTitle"/>
          </p:nvPr>
        </p:nvSpPr>
        <p:spPr>
          <a:xfrm>
            <a:off x="187040" y="1122361"/>
            <a:ext cx="8977743" cy="2271470"/>
          </a:xfrm>
        </p:spPr>
        <p:txBody>
          <a:bodyPr anchor="t"/>
          <a:lstStyle/>
          <a:p>
            <a:pPr marL="271145" marR="271145">
              <a:spcBef>
                <a:spcPts val="500"/>
              </a:spcBef>
              <a:spcAft>
                <a:spcPts val="500"/>
              </a:spcAft>
            </a:pPr>
            <a:r>
              <a:rPr lang="en-GB" sz="1800" dirty="0">
                <a:latin typeface="Calibri" pitchFamily="34"/>
                <a:ea typeface="Calibri" pitchFamily="34"/>
                <a:cs typeface="Times New Roman" pitchFamily="18"/>
              </a:rPr>
              <a:t/>
            </a:r>
            <a:br>
              <a:rPr lang="en-GB" sz="1800" dirty="0">
                <a:latin typeface="Calibri" pitchFamily="34"/>
                <a:ea typeface="Calibri" pitchFamily="34"/>
                <a:cs typeface="Times New Roman" pitchFamily="18"/>
              </a:rPr>
            </a:br>
            <a:r>
              <a:rPr lang="en-GB" sz="2800" spc="15" dirty="0">
                <a:latin typeface="Arial"/>
                <a:cs typeface="Arial"/>
              </a:rPr>
              <a:t>ECAP4005: Produce an educational campaign to raise awareness about the importance of early childhood development- social development</a:t>
            </a:r>
            <a:br>
              <a:rPr lang="en-GB" sz="2800" spc="15" dirty="0">
                <a:latin typeface="Arial"/>
                <a:cs typeface="Arial"/>
              </a:rPr>
            </a:br>
            <a:r>
              <a:rPr lang="en-GB" sz="2800" dirty="0">
                <a:latin typeface="Arial" pitchFamily="34"/>
                <a:cs typeface="Arial" pitchFamily="34"/>
              </a:rPr>
              <a:t/>
            </a:r>
            <a:br>
              <a:rPr lang="en-GB" sz="2800" dirty="0">
                <a:latin typeface="Arial" pitchFamily="34"/>
                <a:cs typeface="Arial" pitchFamily="34"/>
              </a:rPr>
            </a:br>
            <a:r>
              <a:rPr lang="en-GB" sz="2800" spc="15" dirty="0">
                <a:latin typeface="Arial"/>
                <a:cs typeface="Arial"/>
              </a:rPr>
              <a:t>Module leader: Dr. </a:t>
            </a:r>
            <a:r>
              <a:rPr lang="en-GB" sz="2800" spc="15" dirty="0" err="1">
                <a:latin typeface="Arial"/>
                <a:cs typeface="Arial"/>
              </a:rPr>
              <a:t>Lymarie</a:t>
            </a:r>
            <a:r>
              <a:rPr lang="en-GB" sz="2800" spc="15" dirty="0">
                <a:latin typeface="Arial"/>
                <a:cs typeface="Arial"/>
              </a:rPr>
              <a:t> Rodriguez-Morales and Karen Eaton-Thomas</a:t>
            </a:r>
            <a:endParaRPr lang="en-GB" sz="2800" dirty="0">
              <a:latin typeface="Arial" pitchFamily="34"/>
              <a:cs typeface="Arial" pitchFamily="34"/>
            </a:endParaRPr>
          </a:p>
        </p:txBody>
      </p:sp>
      <p:sp>
        <p:nvSpPr>
          <p:cNvPr id="3" name="Subtitle 2">
            <a:extLst>
              <a:ext uri="{FF2B5EF4-FFF2-40B4-BE49-F238E27FC236}">
                <a16:creationId xmlns:a16="http://schemas.microsoft.com/office/drawing/2014/main" xmlns="" id="{7BFA089F-82B6-61BD-47B2-521BDC61E84A}"/>
              </a:ext>
            </a:extLst>
          </p:cNvPr>
          <p:cNvSpPr txBox="1">
            <a:spLocks noGrp="1"/>
          </p:cNvSpPr>
          <p:nvPr>
            <p:ph type="subTitle" idx="1"/>
          </p:nvPr>
        </p:nvSpPr>
        <p:spPr>
          <a:xfrm>
            <a:off x="332226" y="4038071"/>
            <a:ext cx="9500506" cy="1049484"/>
          </a:xfrm>
        </p:spPr>
        <p:txBody>
          <a:bodyPr/>
          <a:lstStyle/>
          <a:p>
            <a:pPr marL="271777" marR="271777" lvl="0">
              <a:spcBef>
                <a:spcPts val="500"/>
              </a:spcBef>
              <a:spcAft>
                <a:spcPts val="500"/>
              </a:spcAft>
            </a:pPr>
            <a:r>
              <a:rPr lang="en-US" sz="2400" b="1" dirty="0">
                <a:latin typeface="Arial" pitchFamily="34"/>
                <a:cs typeface="Arial" pitchFamily="34"/>
              </a:rPr>
              <a:t>Individual Assignment</a:t>
            </a:r>
            <a:r>
              <a:rPr lang="en-GB" sz="2400" dirty="0">
                <a:latin typeface="Arial" pitchFamily="34"/>
                <a:cs typeface="Arial" pitchFamily="34"/>
              </a:rPr>
              <a:t/>
            </a:r>
            <a:br>
              <a:rPr lang="en-GB" sz="2400" dirty="0">
                <a:latin typeface="Arial" pitchFamily="34"/>
                <a:cs typeface="Arial" pitchFamily="34"/>
              </a:rPr>
            </a:br>
            <a:r>
              <a:rPr lang="pl-PL" sz="2400" dirty="0">
                <a:latin typeface="Arial" pitchFamily="34"/>
                <a:ea typeface="Calibri" pitchFamily="34"/>
                <a:cs typeface="Arial" pitchFamily="34"/>
              </a:rPr>
              <a:t>Anna Bolek, u2222499</a:t>
            </a:r>
            <a:endParaRPr lang="en-GB" sz="2400" dirty="0"/>
          </a:p>
        </p:txBody>
      </p:sp>
    </p:spTree>
    <p:extLst>
      <p:ext uri="{BB962C8B-B14F-4D97-AF65-F5344CB8AC3E}">
        <p14:creationId xmlns:p14="http://schemas.microsoft.com/office/powerpoint/2010/main" xmlns="" val="2848553380"/>
      </p:ext>
    </p:extLst>
  </p:cSld>
  <p:clrMapOvr>
    <a:masterClrMapping/>
  </p:clrMapOvr>
  <mc:AlternateContent xmlns:mc="http://schemas.openxmlformats.org/markup-compatibility/2006">
    <mc:Choice xmlns:p14="http://schemas.microsoft.com/office/powerpoint/2010/main" xmlns="" Requires="p14">
      <p:transition spd="slow" p14:dur="2000" advTm="12966"/>
    </mc:Choice>
    <mc:Fallback>
      <p:transition spd="slow" advTm="12966"/>
    </mc:Fallback>
  </mc:AlternateContent>
  <p:extLst>
    <p:ext uri="{E180D4A7-C9FB-4DFB-919C-405C955672EB}">
      <p14:showEvtLst xmlns:p14="http://schemas.microsoft.com/office/powerpoint/2010/main" xmlns="">
        <p14:playEvt time="269" objId="4"/>
        <p14:stopEvt time="922"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xmlns="" id="{E2898B18-8068-364F-6B71-11922B2ECB23}"/>
              </a:ext>
            </a:extLst>
          </p:cNvPr>
          <p:cNvSpPr>
            <a:spLocks noGrp="1"/>
          </p:cNvSpPr>
          <p:nvPr>
            <p:ph type="title"/>
          </p:nvPr>
        </p:nvSpPr>
        <p:spPr>
          <a:xfrm>
            <a:off x="657224" y="499533"/>
            <a:ext cx="10772775" cy="1130484"/>
          </a:xfrm>
          <a:solidFill>
            <a:schemeClr val="bg1"/>
          </a:solidFill>
        </p:spPr>
        <p:txBody>
          <a:bodyPr>
            <a:normAutofit/>
          </a:bodyPr>
          <a:lstStyle/>
          <a:p>
            <a:r>
              <a:rPr lang="pl-PL" sz="2800" b="1"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E</a:t>
            </a:r>
            <a:r>
              <a:rPr lang="en-GB" sz="2800" b="1" dirty="0" err="1">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ducational</a:t>
            </a:r>
            <a:r>
              <a:rPr lang="en-GB" sz="2800" b="1" dirty="0">
                <a:solidFill>
                  <a:schemeClr val="accent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campaign</a:t>
            </a:r>
            <a:endParaRPr lang="pl-PL" sz="6000" b="1" dirty="0">
              <a:solidFill>
                <a:schemeClr val="accent2">
                  <a:lumMod val="50000"/>
                </a:schemeClr>
              </a:solidFill>
            </a:endParaRPr>
          </a:p>
        </p:txBody>
      </p:sp>
      <p:sp>
        <p:nvSpPr>
          <p:cNvPr id="3" name="Symbol zastępczy zawartości 2">
            <a:extLst>
              <a:ext uri="{FF2B5EF4-FFF2-40B4-BE49-F238E27FC236}">
                <a16:creationId xmlns:a16="http://schemas.microsoft.com/office/drawing/2014/main" xmlns="" id="{96B9AB91-9874-6873-5ACF-8014CC3534AF}"/>
              </a:ext>
            </a:extLst>
          </p:cNvPr>
          <p:cNvSpPr>
            <a:spLocks noGrp="1"/>
          </p:cNvSpPr>
          <p:nvPr>
            <p:ph idx="1"/>
          </p:nvPr>
        </p:nvSpPr>
        <p:spPr/>
        <p:txBody>
          <a:bodyPr>
            <a:normAutofit/>
          </a:bodyPr>
          <a:lstStyle/>
          <a:p>
            <a:r>
              <a:rPr lang="pl-PL" sz="2400" b="1" dirty="0" err="1">
                <a:solidFill>
                  <a:schemeClr val="accent3">
                    <a:lumMod val="50000"/>
                  </a:schemeClr>
                </a:solidFill>
              </a:rPr>
              <a:t>Purpose</a:t>
            </a:r>
            <a:r>
              <a:rPr lang="pl-PL" sz="2400" dirty="0">
                <a:solidFill>
                  <a:schemeClr val="tx1"/>
                </a:solidFill>
              </a:rPr>
              <a:t>: To r</a:t>
            </a:r>
            <a:r>
              <a:rPr lang="en-GB" sz="2400" dirty="0" err="1">
                <a:solidFill>
                  <a:schemeClr val="tx1"/>
                </a:solidFill>
                <a:effectLst/>
                <a:ea typeface="Calibri" panose="020F0502020204030204" pitchFamily="34" charset="0"/>
                <a:cs typeface="Times New Roman" panose="02020603050405020304" pitchFamily="18" charset="0"/>
              </a:rPr>
              <a:t>aise</a:t>
            </a:r>
            <a:r>
              <a:rPr lang="en-GB" sz="2400" dirty="0">
                <a:solidFill>
                  <a:schemeClr val="tx1"/>
                </a:solidFill>
                <a:effectLst/>
                <a:ea typeface="Calibri" panose="020F0502020204030204" pitchFamily="34" charset="0"/>
                <a:cs typeface="Times New Roman" panose="02020603050405020304" pitchFamily="18" charset="0"/>
              </a:rPr>
              <a:t> awareness about the importance of early childhood social development </a:t>
            </a:r>
            <a:endParaRPr lang="pl-PL" sz="2400" dirty="0">
              <a:solidFill>
                <a:schemeClr val="tx1"/>
              </a:solidFill>
            </a:endParaRPr>
          </a:p>
          <a:p>
            <a:r>
              <a:rPr lang="pl-PL" sz="2400" b="1" dirty="0" err="1">
                <a:solidFill>
                  <a:schemeClr val="accent3">
                    <a:lumMod val="50000"/>
                  </a:schemeClr>
                </a:solidFill>
              </a:rPr>
              <a:t>Audience</a:t>
            </a:r>
            <a:r>
              <a:rPr lang="pl-PL" sz="2400" dirty="0">
                <a:solidFill>
                  <a:schemeClr val="tx1"/>
                </a:solidFill>
              </a:rPr>
              <a:t>: </a:t>
            </a:r>
            <a:r>
              <a:rPr lang="pl-PL" dirty="0">
                <a:solidFill>
                  <a:schemeClr val="tx1"/>
                </a:solidFill>
              </a:rPr>
              <a:t>K</a:t>
            </a:r>
            <a:r>
              <a:rPr lang="pl-PL" sz="2400" dirty="0">
                <a:solidFill>
                  <a:schemeClr val="tx1"/>
                </a:solidFill>
              </a:rPr>
              <a:t>indergarten </a:t>
            </a:r>
            <a:r>
              <a:rPr lang="pl-PL" sz="2400" dirty="0" err="1">
                <a:solidFill>
                  <a:schemeClr val="tx1"/>
                </a:solidFill>
              </a:rPr>
              <a:t>teacher</a:t>
            </a:r>
            <a:endParaRPr lang="pl-PL" sz="2400" dirty="0">
              <a:solidFill>
                <a:schemeClr val="tx1"/>
              </a:solidFill>
            </a:endParaRPr>
          </a:p>
          <a:p>
            <a:r>
              <a:rPr lang="pl-PL" sz="2400" b="1" dirty="0" err="1">
                <a:solidFill>
                  <a:schemeClr val="accent3">
                    <a:lumMod val="50000"/>
                  </a:schemeClr>
                </a:solidFill>
              </a:rPr>
              <a:t>Campaign</a:t>
            </a:r>
            <a:r>
              <a:rPr lang="pl-PL" sz="2400" b="1" dirty="0">
                <a:solidFill>
                  <a:schemeClr val="accent3">
                    <a:lumMod val="50000"/>
                  </a:schemeClr>
                </a:solidFill>
              </a:rPr>
              <a:t> </a:t>
            </a:r>
            <a:r>
              <a:rPr lang="pl-PL" sz="2400" b="1" dirty="0" err="1">
                <a:solidFill>
                  <a:schemeClr val="accent3">
                    <a:lumMod val="50000"/>
                  </a:schemeClr>
                </a:solidFill>
              </a:rPr>
              <a:t>date</a:t>
            </a:r>
            <a:r>
              <a:rPr lang="pl-PL" sz="2400" dirty="0">
                <a:solidFill>
                  <a:schemeClr val="tx1"/>
                </a:solidFill>
              </a:rPr>
              <a:t>: </a:t>
            </a:r>
            <a:r>
              <a:rPr lang="pl-PL" sz="2400" dirty="0" err="1">
                <a:solidFill>
                  <a:schemeClr val="tx1"/>
                </a:solidFill>
              </a:rPr>
              <a:t>September</a:t>
            </a:r>
            <a:r>
              <a:rPr lang="pl-PL" sz="2400" dirty="0">
                <a:solidFill>
                  <a:schemeClr val="tx1"/>
                </a:solidFill>
              </a:rPr>
              <a:t> – </a:t>
            </a:r>
            <a:r>
              <a:rPr lang="pl-PL" sz="2400" dirty="0" err="1">
                <a:solidFill>
                  <a:schemeClr val="tx1"/>
                </a:solidFill>
              </a:rPr>
              <a:t>November</a:t>
            </a:r>
            <a:r>
              <a:rPr lang="pl-PL" sz="2400" dirty="0">
                <a:solidFill>
                  <a:schemeClr val="tx1"/>
                </a:solidFill>
              </a:rPr>
              <a:t> 2023</a:t>
            </a:r>
          </a:p>
          <a:p>
            <a:r>
              <a:rPr lang="en-US" sz="2400" b="1" dirty="0">
                <a:solidFill>
                  <a:schemeClr val="accent3">
                    <a:lumMod val="50000"/>
                  </a:schemeClr>
                </a:solidFill>
              </a:rPr>
              <a:t>Campaign Message</a:t>
            </a:r>
            <a:r>
              <a:rPr lang="en-US" sz="2400" dirty="0">
                <a:solidFill>
                  <a:schemeClr val="accent3">
                    <a:lumMod val="50000"/>
                  </a:schemeClr>
                </a:solidFill>
              </a:rPr>
              <a:t>: </a:t>
            </a:r>
            <a:r>
              <a:rPr lang="en-US" sz="2400" dirty="0">
                <a:solidFill>
                  <a:schemeClr val="tx1"/>
                </a:solidFill>
              </a:rPr>
              <a:t>"Nurture Social Connections for Stronger Future Generations</a:t>
            </a:r>
            <a:r>
              <a:rPr lang="pl-PL" sz="2400" dirty="0">
                <a:solidFill>
                  <a:schemeClr val="tx1"/>
                </a:solidFill>
              </a:rPr>
              <a:t>”</a:t>
            </a:r>
          </a:p>
          <a:p>
            <a:r>
              <a:rPr lang="pl-PL" sz="2400" b="1" dirty="0">
                <a:solidFill>
                  <a:schemeClr val="accent3">
                    <a:lumMod val="50000"/>
                  </a:schemeClr>
                </a:solidFill>
              </a:rPr>
              <a:t>Media</a:t>
            </a:r>
            <a:r>
              <a:rPr lang="pl-PL" sz="2400" dirty="0">
                <a:solidFill>
                  <a:schemeClr val="tx1"/>
                </a:solidFill>
              </a:rPr>
              <a:t>: </a:t>
            </a:r>
            <a:r>
              <a:rPr lang="pl-PL" sz="2400" dirty="0" err="1">
                <a:solidFill>
                  <a:schemeClr val="tx1"/>
                </a:solidFill>
              </a:rPr>
              <a:t>Educational</a:t>
            </a:r>
            <a:r>
              <a:rPr lang="pl-PL" sz="2400" dirty="0">
                <a:solidFill>
                  <a:schemeClr val="tx1"/>
                </a:solidFill>
              </a:rPr>
              <a:t> </a:t>
            </a:r>
            <a:r>
              <a:rPr lang="pl-PL" sz="2400" dirty="0" err="1">
                <a:solidFill>
                  <a:schemeClr val="tx1"/>
                </a:solidFill>
              </a:rPr>
              <a:t>l</a:t>
            </a:r>
            <a:r>
              <a:rPr lang="pl-PL" sz="2400" b="0" i="0" dirty="0" err="1">
                <a:solidFill>
                  <a:schemeClr val="tx1"/>
                </a:solidFill>
                <a:effectLst/>
              </a:rPr>
              <a:t>eaflets</a:t>
            </a:r>
            <a:r>
              <a:rPr lang="pl-PL" sz="2400" b="0" i="0" dirty="0">
                <a:solidFill>
                  <a:schemeClr val="tx1"/>
                </a:solidFill>
                <a:effectLst/>
              </a:rPr>
              <a:t> and </a:t>
            </a:r>
            <a:r>
              <a:rPr lang="pl-PL" sz="2400" b="0" i="0" dirty="0" err="1">
                <a:solidFill>
                  <a:schemeClr val="tx1"/>
                </a:solidFill>
                <a:effectLst/>
              </a:rPr>
              <a:t>posters</a:t>
            </a:r>
            <a:r>
              <a:rPr lang="pl-PL" sz="2400" b="0" i="0" dirty="0">
                <a:solidFill>
                  <a:schemeClr val="tx1"/>
                </a:solidFill>
                <a:effectLst/>
              </a:rPr>
              <a:t> for </a:t>
            </a:r>
            <a:r>
              <a:rPr lang="pl-PL" sz="2400" b="0" i="0" dirty="0" err="1">
                <a:solidFill>
                  <a:schemeClr val="tx1"/>
                </a:solidFill>
                <a:effectLst/>
              </a:rPr>
              <a:t>kindergarten</a:t>
            </a:r>
            <a:r>
              <a:rPr lang="pl-PL" sz="2400" b="0" i="0" dirty="0">
                <a:solidFill>
                  <a:schemeClr val="tx1"/>
                </a:solidFill>
                <a:effectLst/>
              </a:rPr>
              <a:t> </a:t>
            </a:r>
            <a:r>
              <a:rPr lang="pl-PL" sz="2400" b="0" i="0" dirty="0" err="1">
                <a:solidFill>
                  <a:schemeClr val="tx1"/>
                </a:solidFill>
                <a:effectLst/>
              </a:rPr>
              <a:t>teacher</a:t>
            </a:r>
            <a:endParaRPr lang="pl-PL" sz="2400" b="0" i="0" dirty="0">
              <a:solidFill>
                <a:schemeClr val="tx1"/>
              </a:solidFill>
              <a:effectLst/>
            </a:endParaRPr>
          </a:p>
        </p:txBody>
      </p:sp>
    </p:spTree>
    <p:extLst>
      <p:ext uri="{BB962C8B-B14F-4D97-AF65-F5344CB8AC3E}">
        <p14:creationId xmlns:p14="http://schemas.microsoft.com/office/powerpoint/2010/main" xmlns="" val="257786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3260034" y="0"/>
            <a:ext cx="4976823" cy="6847198"/>
          </a:xfrm>
          <a:prstGeom prst="rect">
            <a:avLst/>
          </a:prstGeom>
          <a:solidFill>
            <a:schemeClr val="accent2"/>
          </a:solidFill>
        </p:spPr>
        <p:txBody>
          <a:bodyPr wrap="square" rtlCol="0">
            <a:spAutoFit/>
          </a:bodyPr>
          <a:lstStyle/>
          <a:p>
            <a:endParaRPr lang="pl-PL" dirty="0"/>
          </a:p>
        </p:txBody>
      </p:sp>
      <p:sp>
        <p:nvSpPr>
          <p:cNvPr id="9" name="pole tekstowe 8">
            <a:extLst>
              <a:ext uri="{FF2B5EF4-FFF2-40B4-BE49-F238E27FC236}">
                <a16:creationId xmlns:a16="http://schemas.microsoft.com/office/drawing/2014/main" xmlns="" id="{79D72F43-E41A-F9F1-EEA9-861A281B1CBB}"/>
              </a:ext>
            </a:extLst>
          </p:cNvPr>
          <p:cNvSpPr txBox="1"/>
          <p:nvPr/>
        </p:nvSpPr>
        <p:spPr>
          <a:xfrm>
            <a:off x="114298" y="1735761"/>
            <a:ext cx="3220279" cy="400110"/>
          </a:xfrm>
          <a:prstGeom prst="rect">
            <a:avLst/>
          </a:prstGeom>
          <a:noFill/>
        </p:spPr>
        <p:txBody>
          <a:bodyPr wrap="square" rtlCol="0">
            <a:spAutoFit/>
          </a:bodyPr>
          <a:lstStyle/>
          <a:p>
            <a:r>
              <a:rPr lang="pl-PL" sz="2000" b="1" i="0" u="none" strike="noStrike" dirty="0" err="1">
                <a:solidFill>
                  <a:srgbClr val="184B44"/>
                </a:solidFill>
                <a:effectLst/>
              </a:rPr>
              <a:t>What</a:t>
            </a:r>
            <a:r>
              <a:rPr lang="pl-PL" sz="2000" b="1" i="0" u="none" strike="noStrike" dirty="0">
                <a:solidFill>
                  <a:srgbClr val="184B44"/>
                </a:solidFill>
                <a:effectLst/>
              </a:rPr>
              <a:t> </a:t>
            </a:r>
            <a:r>
              <a:rPr lang="pl-PL" sz="2000" b="1" i="0" u="none" strike="noStrike" dirty="0" err="1">
                <a:solidFill>
                  <a:srgbClr val="184B44"/>
                </a:solidFill>
                <a:effectLst/>
              </a:rPr>
              <a:t>is</a:t>
            </a:r>
            <a:r>
              <a:rPr lang="pl-PL" sz="2000" b="1" i="0" u="none" strike="noStrike" dirty="0">
                <a:solidFill>
                  <a:srgbClr val="184B44"/>
                </a:solidFill>
                <a:effectLst/>
              </a:rPr>
              <a:t> </a:t>
            </a:r>
            <a:r>
              <a:rPr lang="pl-PL" sz="2000" b="1" i="0" u="none" strike="noStrike" dirty="0" err="1">
                <a:solidFill>
                  <a:srgbClr val="184B44"/>
                </a:solidFill>
                <a:effectLst/>
              </a:rPr>
              <a:t>social</a:t>
            </a:r>
            <a:r>
              <a:rPr lang="pl-PL" sz="2000" b="1" i="0" u="none" strike="noStrike" dirty="0">
                <a:solidFill>
                  <a:srgbClr val="184B44"/>
                </a:solidFill>
                <a:effectLst/>
              </a:rPr>
              <a:t> development ?</a:t>
            </a:r>
            <a:endParaRPr lang="pl-PL" sz="2000" dirty="0"/>
          </a:p>
        </p:txBody>
      </p:sp>
      <p:sp>
        <p:nvSpPr>
          <p:cNvPr id="11" name="pole tekstowe 10">
            <a:extLst>
              <a:ext uri="{FF2B5EF4-FFF2-40B4-BE49-F238E27FC236}">
                <a16:creationId xmlns:a16="http://schemas.microsoft.com/office/drawing/2014/main" xmlns="" id="{3F821279-2524-12FC-4786-E7887EB0101C}"/>
              </a:ext>
            </a:extLst>
          </p:cNvPr>
          <p:cNvSpPr txBox="1"/>
          <p:nvPr/>
        </p:nvSpPr>
        <p:spPr>
          <a:xfrm>
            <a:off x="114298" y="2168230"/>
            <a:ext cx="3031434" cy="1200329"/>
          </a:xfrm>
          <a:prstGeom prst="rect">
            <a:avLst/>
          </a:prstGeom>
          <a:noFill/>
        </p:spPr>
        <p:txBody>
          <a:bodyPr wrap="square">
            <a:spAutoFit/>
          </a:bodyPr>
          <a:lstStyle/>
          <a:p>
            <a:pPr algn="just"/>
            <a:r>
              <a:rPr lang="en-US" sz="900" b="1" i="0" u="sng" strike="noStrike" dirty="0">
                <a:solidFill>
                  <a:srgbClr val="000000"/>
                </a:solidFill>
                <a:effectLst/>
              </a:rPr>
              <a:t>Social development </a:t>
            </a:r>
            <a:r>
              <a:rPr lang="en-US" sz="900" b="0" i="0" u="none" strike="noStrike" dirty="0">
                <a:solidFill>
                  <a:srgbClr val="000000"/>
                </a:solidFill>
                <a:effectLst/>
              </a:rPr>
              <a:t>is </a:t>
            </a:r>
            <a:r>
              <a:rPr lang="en-US" sz="900" dirty="0">
                <a:solidFill>
                  <a:srgbClr val="000000"/>
                </a:solidFill>
              </a:rPr>
              <a:t>an essential </a:t>
            </a:r>
            <a:r>
              <a:rPr lang="en-US" sz="900" b="0" i="0" u="none" strike="noStrike" dirty="0">
                <a:solidFill>
                  <a:srgbClr val="000000"/>
                </a:solidFill>
                <a:effectLst/>
              </a:rPr>
              <a:t>aspect of early childhood development, and children must develop social skills and relationships with others from an early age (National Association for the Education of Young Children, 2016).  </a:t>
            </a:r>
            <a:r>
              <a:rPr lang="en-US" sz="900" dirty="0">
                <a:solidFill>
                  <a:srgbClr val="000000"/>
                </a:solidFill>
              </a:rPr>
              <a:t>C</a:t>
            </a:r>
            <a:r>
              <a:rPr lang="en-US" sz="900" b="0" i="0" u="none" strike="noStrike" dirty="0">
                <a:solidFill>
                  <a:srgbClr val="000000"/>
                </a:solidFill>
                <a:effectLst/>
              </a:rPr>
              <a:t>hildren begin to develop social skills from birth through interactions with caregivers and other children. As they grow and develop, these skills become more complex, allowing them to form meaningful relationships with others. </a:t>
            </a:r>
            <a:endParaRPr lang="pl-PL" sz="900" dirty="0"/>
          </a:p>
        </p:txBody>
      </p:sp>
      <p:sp>
        <p:nvSpPr>
          <p:cNvPr id="13" name="pole tekstowe 12">
            <a:extLst>
              <a:ext uri="{FF2B5EF4-FFF2-40B4-BE49-F238E27FC236}">
                <a16:creationId xmlns:a16="http://schemas.microsoft.com/office/drawing/2014/main" xmlns="" id="{81AED03D-1DCF-85E5-FF4B-805F62EEB1AD}"/>
              </a:ext>
            </a:extLst>
          </p:cNvPr>
          <p:cNvSpPr txBox="1"/>
          <p:nvPr/>
        </p:nvSpPr>
        <p:spPr>
          <a:xfrm>
            <a:off x="114298" y="3360355"/>
            <a:ext cx="3031434" cy="1754326"/>
          </a:xfrm>
          <a:prstGeom prst="rect">
            <a:avLst/>
          </a:prstGeom>
          <a:noFill/>
        </p:spPr>
        <p:txBody>
          <a:bodyPr wrap="square">
            <a:spAutoFit/>
          </a:bodyPr>
          <a:lstStyle/>
          <a:p>
            <a:pPr algn="just"/>
            <a:r>
              <a:rPr lang="en-US" sz="900" b="0" i="0" u="none" strike="noStrike" dirty="0">
                <a:solidFill>
                  <a:srgbClr val="000000"/>
                </a:solidFill>
                <a:effectLst/>
              </a:rPr>
              <a:t>Research suggests that positive relationships with caregivers and teachers can support social development and promote positive outcomes for children (National Scientific Council on the Developing Child, 2004). To promote healthy social development, parents and caregivers can engage in activities such as reading and playing with children, which have been shown to promote positive interactions and communication skills (American Academy of Pediatrics, 2018). In addition, high-quality early childhood education programs can provide opportunities for children to develop social skills and relationships with peers and adults (National Institute for Early Education Research, 2018).</a:t>
            </a:r>
            <a:endParaRPr lang="pl-PL" sz="900" dirty="0"/>
          </a:p>
        </p:txBody>
      </p:sp>
      <p:sp>
        <p:nvSpPr>
          <p:cNvPr id="15" name="pole tekstowe 14">
            <a:extLst>
              <a:ext uri="{FF2B5EF4-FFF2-40B4-BE49-F238E27FC236}">
                <a16:creationId xmlns:a16="http://schemas.microsoft.com/office/drawing/2014/main" xmlns="" id="{9519C2E9-450E-4C1C-48F7-BD62B138567D}"/>
              </a:ext>
            </a:extLst>
          </p:cNvPr>
          <p:cNvSpPr txBox="1"/>
          <p:nvPr/>
        </p:nvSpPr>
        <p:spPr>
          <a:xfrm>
            <a:off x="114298" y="5114681"/>
            <a:ext cx="3031435" cy="1477328"/>
          </a:xfrm>
          <a:prstGeom prst="rect">
            <a:avLst/>
          </a:prstGeom>
          <a:noFill/>
        </p:spPr>
        <p:txBody>
          <a:bodyPr wrap="square">
            <a:spAutoFit/>
          </a:bodyPr>
          <a:lstStyle/>
          <a:p>
            <a:pPr algn="just"/>
            <a:r>
              <a:rPr lang="en-US" sz="900" dirty="0">
                <a:solidFill>
                  <a:srgbClr val="000000"/>
                </a:solidFill>
              </a:rPr>
              <a:t>It is also important to consider the impact of adverse experiences on social development. In today's fast-paced world, social interactions often go downhill, and children are left to fend for themselves. Children who experience poverty, trauma or other adversity may be at risk of social difficulties and poor outcomes (Brooks-Gunn &amp; Duncan, 1997). It is therefore, important to provide support and resources for children and families who may be experiencing these challenges, such as mental health services (National Institute of Mental Health, 2021).</a:t>
            </a:r>
            <a:endParaRPr lang="pl-PL" sz="900" dirty="0"/>
          </a:p>
        </p:txBody>
      </p:sp>
      <p:pic>
        <p:nvPicPr>
          <p:cNvPr id="17" name="Obraz 16">
            <a:extLst>
              <a:ext uri="{FF2B5EF4-FFF2-40B4-BE49-F238E27FC236}">
                <a16:creationId xmlns:a16="http://schemas.microsoft.com/office/drawing/2014/main" xmlns="" id="{71715622-D323-8072-E27F-0D908A3BFF55}"/>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234316" y="175299"/>
            <a:ext cx="2791398" cy="1560462"/>
          </a:xfrm>
          <a:prstGeom prst="rect">
            <a:avLst/>
          </a:prstGeom>
        </p:spPr>
      </p:pic>
      <p:sp>
        <p:nvSpPr>
          <p:cNvPr id="22" name="pole tekstowe 21">
            <a:extLst>
              <a:ext uri="{FF2B5EF4-FFF2-40B4-BE49-F238E27FC236}">
                <a16:creationId xmlns:a16="http://schemas.microsoft.com/office/drawing/2014/main" xmlns="" id="{05FE5043-7AEA-8141-AA33-E66CE7810380}"/>
              </a:ext>
            </a:extLst>
          </p:cNvPr>
          <p:cNvSpPr txBox="1"/>
          <p:nvPr/>
        </p:nvSpPr>
        <p:spPr>
          <a:xfrm>
            <a:off x="3707296" y="257406"/>
            <a:ext cx="4025348" cy="2093908"/>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pPr algn="ctr"/>
            <a:r>
              <a:rPr lang="en-GB" sz="3200" b="1" i="1" dirty="0">
                <a:solidFill>
                  <a:schemeClr val="bg1"/>
                </a:solidFill>
                <a:effectLst/>
                <a:ea typeface="Calibri" panose="020F0502020204030204" pitchFamily="34" charset="0"/>
              </a:rPr>
              <a:t>Nurture Social Connections for Stronger Future Generations</a:t>
            </a:r>
            <a:endParaRPr lang="pl-PL" sz="3200" b="1" i="1" dirty="0">
              <a:solidFill>
                <a:schemeClr val="bg1"/>
              </a:solidFill>
            </a:endParaRPr>
          </a:p>
        </p:txBody>
      </p:sp>
      <p:pic>
        <p:nvPicPr>
          <p:cNvPr id="24" name="Obraz 23">
            <a:extLst>
              <a:ext uri="{FF2B5EF4-FFF2-40B4-BE49-F238E27FC236}">
                <a16:creationId xmlns:a16="http://schemas.microsoft.com/office/drawing/2014/main" xmlns="" id="{A72A6DAC-72C4-C5A8-953A-E5EC396FE893}"/>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8401958" y="4983926"/>
            <a:ext cx="3726544" cy="1863272"/>
          </a:xfrm>
          <a:prstGeom prst="rect">
            <a:avLst/>
          </a:prstGeom>
        </p:spPr>
      </p:pic>
      <p:sp>
        <p:nvSpPr>
          <p:cNvPr id="25" name="pole tekstowe 24">
            <a:extLst>
              <a:ext uri="{FF2B5EF4-FFF2-40B4-BE49-F238E27FC236}">
                <a16:creationId xmlns:a16="http://schemas.microsoft.com/office/drawing/2014/main" xmlns="" id="{79925403-CFFC-B3CB-97FE-6059A6999D7A}"/>
              </a:ext>
            </a:extLst>
          </p:cNvPr>
          <p:cNvSpPr txBox="1"/>
          <p:nvPr/>
        </p:nvSpPr>
        <p:spPr>
          <a:xfrm>
            <a:off x="8509595" y="257406"/>
            <a:ext cx="3518787" cy="4661533"/>
          </a:xfrm>
          <a:prstGeom prst="rect">
            <a:avLst/>
          </a:prstGeom>
          <a:noFill/>
        </p:spPr>
        <p:txBody>
          <a:bodyPr wrap="square" rtlCol="0">
            <a:spAutoFit/>
          </a:bodyPr>
          <a:lstStyle/>
          <a:p>
            <a:pPr algn="just">
              <a:lnSpc>
                <a:spcPct val="115000"/>
              </a:lnSpc>
              <a:spcAft>
                <a:spcPts val="1000"/>
              </a:spcAft>
            </a:pPr>
            <a:r>
              <a:rPr lang="en-GB" dirty="0">
                <a:solidFill>
                  <a:schemeClr val="accent2">
                    <a:lumMod val="50000"/>
                  </a:schemeClr>
                </a:solidFill>
                <a:ea typeface="Calibri" panose="020F0502020204030204" pitchFamily="34" charset="0"/>
                <a:cs typeface="Times New Roman" panose="02020603050405020304" pitchFamily="18" charset="0"/>
              </a:rPr>
              <a:t>T</a:t>
            </a:r>
            <a:r>
              <a:rPr lang="en-GB" dirty="0">
                <a:solidFill>
                  <a:schemeClr val="accent2">
                    <a:lumMod val="50000"/>
                  </a:schemeClr>
                </a:solidFill>
                <a:effectLst/>
                <a:ea typeface="Calibri" panose="020F0502020204030204" pitchFamily="34" charset="0"/>
                <a:cs typeface="Times New Roman" panose="02020603050405020304" pitchFamily="18" charset="0"/>
              </a:rPr>
              <a:t>his </a:t>
            </a:r>
            <a:r>
              <a:rPr lang="en-GB" b="1" u="sng" dirty="0">
                <a:solidFill>
                  <a:schemeClr val="accent2">
                    <a:lumMod val="50000"/>
                  </a:schemeClr>
                </a:solidFill>
                <a:effectLst/>
                <a:ea typeface="Calibri" panose="020F0502020204030204" pitchFamily="34" charset="0"/>
                <a:cs typeface="Times New Roman" panose="02020603050405020304" pitchFamily="18" charset="0"/>
              </a:rPr>
              <a:t>educational </a:t>
            </a:r>
            <a:r>
              <a:rPr lang="pl-PL" b="1" u="sng" dirty="0">
                <a:solidFill>
                  <a:schemeClr val="accent2">
                    <a:lumMod val="50000"/>
                  </a:schemeClr>
                </a:solidFill>
                <a:effectLst/>
                <a:ea typeface="Calibri" panose="020F0502020204030204" pitchFamily="34" charset="0"/>
                <a:cs typeface="Times New Roman" panose="02020603050405020304" pitchFamily="18" charset="0"/>
              </a:rPr>
              <a:t>leaflet</a:t>
            </a:r>
            <a:r>
              <a:rPr lang="en-GB" dirty="0">
                <a:solidFill>
                  <a:schemeClr val="accent2">
                    <a:lumMod val="50000"/>
                  </a:schemeClr>
                </a:solidFill>
                <a:effectLst/>
                <a:ea typeface="Calibri" panose="020F0502020204030204" pitchFamily="34" charset="0"/>
                <a:cs typeface="Times New Roman" panose="02020603050405020304" pitchFamily="18" charset="0"/>
              </a:rPr>
              <a:t>, will focus on the importance of early childhood development, specifically social development, and the key theories that support this view. </a:t>
            </a:r>
            <a:endParaRPr lang="pl-PL" dirty="0">
              <a:solidFill>
                <a:schemeClr val="accent2">
                  <a:lumMod val="50000"/>
                </a:schemeClr>
              </a:solidFill>
              <a:effectLst/>
              <a:ea typeface="Calibri" panose="020F0502020204030204" pitchFamily="34" charset="0"/>
              <a:cs typeface="Times New Roman" panose="02020603050405020304" pitchFamily="18" charset="0"/>
            </a:endParaRPr>
          </a:p>
          <a:p>
            <a:pPr algn="just">
              <a:lnSpc>
                <a:spcPct val="115000"/>
              </a:lnSpc>
              <a:spcAft>
                <a:spcPts val="1000"/>
              </a:spcAft>
            </a:pPr>
            <a:r>
              <a:rPr lang="en-GB" dirty="0">
                <a:solidFill>
                  <a:schemeClr val="accent2">
                    <a:lumMod val="50000"/>
                  </a:schemeClr>
                </a:solidFill>
                <a:effectLst/>
                <a:ea typeface="Calibri" panose="020F0502020204030204" pitchFamily="34" charset="0"/>
                <a:cs typeface="Times New Roman" panose="02020603050405020304" pitchFamily="18" charset="0"/>
              </a:rPr>
              <a:t>We will draw on the research of experts such as Sue Gerhardt (2004), Vygotsky (1978), Bowlby (1969), Dickstein and Parke (1988), Freud (1953), and Erikson (1950) to provide a comprehensive understanding of why social development in early childhood is so crucial</a:t>
            </a:r>
            <a:r>
              <a:rPr lang="pl-PL" dirty="0">
                <a:solidFill>
                  <a:schemeClr val="accent2">
                    <a:lumMod val="50000"/>
                  </a:schemeClr>
                </a:solidFill>
                <a:effectLst/>
                <a:ea typeface="Calibri" panose="020F0502020204030204" pitchFamily="34" charset="0"/>
                <a:cs typeface="Times New Roman" panose="02020603050405020304" pitchFamily="18" charset="0"/>
              </a:rPr>
              <a:t>.</a:t>
            </a: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466073" y="2608720"/>
            <a:ext cx="4564743" cy="2940549"/>
          </a:xfrm>
          <a:prstGeom prst="rect">
            <a:avLst/>
          </a:prstGeom>
          <a:noFill/>
        </p:spPr>
        <p:txBody>
          <a:bodyPr wrap="square">
            <a:spAutoFit/>
          </a:bodyPr>
          <a:lstStyle/>
          <a:p>
            <a:pPr algn="ctr">
              <a:lnSpc>
                <a:spcPct val="115000"/>
              </a:lnSpc>
              <a:spcAft>
                <a:spcPts val="1000"/>
              </a:spcAft>
            </a:pPr>
            <a:r>
              <a:rPr lang="en-GB" sz="1800" b="1" dirty="0">
                <a:solidFill>
                  <a:schemeClr val="bg1"/>
                </a:solidFill>
                <a:effectLst/>
                <a:ea typeface="Calibri" panose="020F0502020204030204" pitchFamily="34" charset="0"/>
                <a:cs typeface="Times New Roman" panose="02020603050405020304" pitchFamily="18" charset="0"/>
              </a:rPr>
              <a:t>Early childhood development </a:t>
            </a:r>
            <a:r>
              <a:rPr lang="en-GB" sz="1800" dirty="0">
                <a:solidFill>
                  <a:schemeClr val="bg1"/>
                </a:solidFill>
                <a:effectLst/>
                <a:ea typeface="Calibri" panose="020F0502020204030204" pitchFamily="34" charset="0"/>
                <a:cs typeface="Times New Roman" panose="02020603050405020304" pitchFamily="18" charset="0"/>
              </a:rPr>
              <a:t>is critical for children's social, emotional, and cognitive growth. (Gerhardt, 2004).During this period that children learn the foundational skills necessary for success in school, relationships, and life in general. The development of a child's social skills is </a:t>
            </a:r>
            <a:r>
              <a:rPr lang="en-GB" dirty="0">
                <a:solidFill>
                  <a:schemeClr val="bg1"/>
                </a:solidFill>
                <a:ea typeface="Calibri" panose="020F0502020204030204" pitchFamily="34" charset="0"/>
                <a:cs typeface="Times New Roman" panose="02020603050405020304" pitchFamily="18" charset="0"/>
              </a:rPr>
              <a:t>significant</a:t>
            </a:r>
            <a:r>
              <a:rPr lang="en-GB" sz="1800" dirty="0">
                <a:solidFill>
                  <a:schemeClr val="bg1"/>
                </a:solidFill>
                <a:effectLst/>
                <a:ea typeface="Calibri" panose="020F0502020204030204" pitchFamily="34" charset="0"/>
                <a:cs typeface="Times New Roman" panose="02020603050405020304" pitchFamily="18" charset="0"/>
              </a:rPr>
              <a:t> important, as it lays the groundwork for their future social interactions and relationships.</a:t>
            </a:r>
            <a:endParaRPr lang="pl-PL" sz="1800" dirty="0">
              <a:solidFill>
                <a:schemeClr val="bg1"/>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xmlns="" val="4209963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0" y="0"/>
            <a:ext cx="4902676" cy="6847198"/>
          </a:xfrm>
          <a:prstGeom prst="rect">
            <a:avLst/>
          </a:prstGeom>
          <a:solidFill>
            <a:schemeClr val="accent1">
              <a:lumMod val="75000"/>
            </a:schemeClr>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447261" y="183078"/>
            <a:ext cx="4174436" cy="1077218"/>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algn="ctr"/>
            <a:r>
              <a:rPr lang="en-US" sz="3200" b="1" i="1" dirty="0">
                <a:solidFill>
                  <a:schemeClr val="bg1"/>
                </a:solidFill>
                <a:effectLst/>
                <a:ea typeface="Calibri" panose="020F0502020204030204" pitchFamily="34" charset="0"/>
              </a:rPr>
              <a:t>Why is social development important?</a:t>
            </a:r>
            <a:endParaRPr lang="pl-PL" sz="3200" b="1" i="1" dirty="0">
              <a:solidFill>
                <a:schemeClr val="bg1"/>
              </a:solidFill>
            </a:endParaRPr>
          </a:p>
        </p:txBody>
      </p:sp>
      <p:sp>
        <p:nvSpPr>
          <p:cNvPr id="25" name="pole tekstowe 24">
            <a:extLst>
              <a:ext uri="{FF2B5EF4-FFF2-40B4-BE49-F238E27FC236}">
                <a16:creationId xmlns:a16="http://schemas.microsoft.com/office/drawing/2014/main" xmlns="" id="{79925403-CFFC-B3CB-97FE-6059A6999D7A}"/>
              </a:ext>
            </a:extLst>
          </p:cNvPr>
          <p:cNvSpPr txBox="1"/>
          <p:nvPr/>
        </p:nvSpPr>
        <p:spPr>
          <a:xfrm>
            <a:off x="5120854" y="253585"/>
            <a:ext cx="3518787" cy="916854"/>
          </a:xfrm>
          <a:prstGeom prst="rect">
            <a:avLst/>
          </a:prstGeom>
          <a:noFill/>
        </p:spPr>
        <p:txBody>
          <a:bodyPr wrap="square" rtlCol="0">
            <a:spAutoFit/>
          </a:bodyPr>
          <a:lstStyle/>
          <a:p>
            <a:pPr algn="ctr">
              <a:lnSpc>
                <a:spcPct val="115000"/>
              </a:lnSpc>
              <a:spcAft>
                <a:spcPts val="1000"/>
              </a:spcAft>
            </a:pPr>
            <a:r>
              <a:rPr lang="en-US" sz="2400" b="1" i="1" dirty="0">
                <a:solidFill>
                  <a:srgbClr val="FFC000"/>
                </a:solidFill>
                <a:effectLst/>
                <a:ea typeface="Calibri" panose="020F0502020204030204" pitchFamily="34" charset="0"/>
                <a:cs typeface="Times New Roman" panose="02020603050405020304" pitchFamily="18" charset="0"/>
              </a:rPr>
              <a:t>How can caregivers support social development?</a:t>
            </a:r>
            <a:endParaRPr lang="pl-PL" sz="2400" b="1" i="1" dirty="0">
              <a:solidFill>
                <a:srgbClr val="FFC000"/>
              </a:solidFill>
              <a:effectLst/>
              <a:ea typeface="Calibri" panose="020F0502020204030204" pitchFamily="34" charset="0"/>
              <a:cs typeface="Times New Roman" panose="02020603050405020304" pitchFamily="18" charset="0"/>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196713" y="1827491"/>
            <a:ext cx="4564743" cy="4680256"/>
          </a:xfrm>
          <a:prstGeom prst="rect">
            <a:avLst/>
          </a:prstGeom>
          <a:noFill/>
        </p:spPr>
        <p:txBody>
          <a:bodyPr wrap="square">
            <a:spAutoFit/>
          </a:bodyPr>
          <a:lstStyle/>
          <a:p>
            <a:pPr algn="just">
              <a:lnSpc>
                <a:spcPct val="115000"/>
              </a:lnSpc>
              <a:spcAft>
                <a:spcPts val="1000"/>
              </a:spcAft>
            </a:pPr>
            <a:r>
              <a:rPr lang="en-GB" sz="1800" b="1" u="sng" dirty="0">
                <a:solidFill>
                  <a:schemeClr val="bg1"/>
                </a:solidFill>
                <a:effectLst/>
                <a:ea typeface="Calibri" panose="020F0502020204030204" pitchFamily="34" charset="0"/>
                <a:cs typeface="Times New Roman" panose="02020603050405020304" pitchFamily="18" charset="0"/>
              </a:rPr>
              <a:t>Social development </a:t>
            </a:r>
            <a:r>
              <a:rPr lang="en-GB" sz="1800" dirty="0">
                <a:solidFill>
                  <a:schemeClr val="bg1"/>
                </a:solidFill>
                <a:effectLst/>
                <a:ea typeface="Calibri" panose="020F0502020204030204" pitchFamily="34" charset="0"/>
                <a:cs typeface="Times New Roman" panose="02020603050405020304" pitchFamily="18" charset="0"/>
              </a:rPr>
              <a:t>is critical for a child's overall growth and success in life. </a:t>
            </a:r>
            <a:r>
              <a:rPr lang="en-GB" dirty="0">
                <a:solidFill>
                  <a:schemeClr val="bg1"/>
                </a:solidFill>
                <a:ea typeface="Calibri" panose="020F0502020204030204" pitchFamily="34" charset="0"/>
                <a:cs typeface="Times New Roman" panose="02020603050405020304" pitchFamily="18" charset="0"/>
              </a:rPr>
              <a:t>Youngsters with excellent social skills can better  interact with people, handle social situations, and form connections. </a:t>
            </a:r>
            <a:r>
              <a:rPr lang="en-GB" sz="1800" dirty="0">
                <a:solidFill>
                  <a:schemeClr val="bg1"/>
                </a:solidFill>
                <a:effectLst/>
                <a:ea typeface="Calibri" panose="020F0502020204030204" pitchFamily="34" charset="0"/>
                <a:cs typeface="Times New Roman" panose="02020603050405020304" pitchFamily="18" charset="0"/>
              </a:rPr>
              <a:t>Additionally, social development has been linked to better academic performance, increased self-esteem, and improved mental health</a:t>
            </a:r>
            <a:r>
              <a:rPr lang="en-GB" dirty="0">
                <a:solidFill>
                  <a:schemeClr val="bg1"/>
                </a:solidFill>
              </a:rPr>
              <a:t>(McMahon&amp; Forehand, 2003; Parker &amp; Asher, 1987)</a:t>
            </a:r>
            <a:r>
              <a:rPr lang="en-GB" sz="1800" dirty="0">
                <a:solidFill>
                  <a:schemeClr val="bg1"/>
                </a:solidFill>
                <a:effectLst/>
                <a:ea typeface="Calibri" panose="020F0502020204030204" pitchFamily="34" charset="0"/>
                <a:cs typeface="Times New Roman" panose="02020603050405020304" pitchFamily="18" charset="0"/>
              </a:rPr>
              <a:t>. Research has also shown that children with strong social connections with their family, peers, and community are more resilient and better equipped to handle challenges in life.</a:t>
            </a:r>
            <a:endParaRPr lang="pl-PL" sz="1800" dirty="0">
              <a:solidFill>
                <a:schemeClr val="bg1"/>
              </a:solidFill>
              <a:effectLst/>
              <a:ea typeface="Calibri" panose="020F0502020204030204" pitchFamily="34" charset="0"/>
              <a:cs typeface="Times New Roman" panose="02020603050405020304" pitchFamily="18" charset="0"/>
            </a:endParaRPr>
          </a:p>
          <a:p>
            <a:pPr algn="ctr">
              <a:lnSpc>
                <a:spcPct val="115000"/>
              </a:lnSpc>
              <a:spcAft>
                <a:spcPts val="1000"/>
              </a:spcAft>
            </a:pPr>
            <a:endParaRPr lang="pl-PL" sz="1800" dirty="0">
              <a:solidFill>
                <a:schemeClr val="bg1"/>
              </a:solidFill>
              <a:effectLst/>
              <a:ea typeface="Calibri" panose="020F0502020204030204" pitchFamily="34" charset="0"/>
              <a:cs typeface="Times New Roman" panose="02020603050405020304" pitchFamily="18" charset="0"/>
            </a:endParaRPr>
          </a:p>
        </p:txBody>
      </p:sp>
      <p:sp>
        <p:nvSpPr>
          <p:cNvPr id="3" name="pole tekstowe 2">
            <a:extLst>
              <a:ext uri="{FF2B5EF4-FFF2-40B4-BE49-F238E27FC236}">
                <a16:creationId xmlns:a16="http://schemas.microsoft.com/office/drawing/2014/main" xmlns="" id="{77936C0E-0225-5C43-2451-270BF2A2B1B4}"/>
              </a:ext>
            </a:extLst>
          </p:cNvPr>
          <p:cNvSpPr txBox="1"/>
          <p:nvPr/>
        </p:nvSpPr>
        <p:spPr>
          <a:xfrm>
            <a:off x="5095408" y="4234587"/>
            <a:ext cx="3518787" cy="2319674"/>
          </a:xfrm>
          <a:prstGeom prst="rect">
            <a:avLst/>
          </a:prstGeom>
          <a:noFill/>
        </p:spPr>
        <p:txBody>
          <a:bodyPr wrap="square">
            <a:spAutoFit/>
          </a:bodyPr>
          <a:lstStyle/>
          <a:p>
            <a:pPr algn="just">
              <a:lnSpc>
                <a:spcPct val="150000"/>
              </a:lnSpc>
              <a:spcAft>
                <a:spcPts val="1000"/>
              </a:spcAft>
            </a:pPr>
            <a:r>
              <a:rPr lang="en-GB" sz="1400" u="sng" dirty="0">
                <a:solidFill>
                  <a:schemeClr val="accent5">
                    <a:lumMod val="75000"/>
                  </a:schemeClr>
                </a:solidFill>
                <a:effectLst/>
                <a:ea typeface="Calibri" panose="020F0502020204030204" pitchFamily="34" charset="0"/>
                <a:cs typeface="Times New Roman" panose="02020603050405020304" pitchFamily="18" charset="0"/>
              </a:rPr>
              <a:t>Nurturing social development </a:t>
            </a:r>
            <a:r>
              <a:rPr lang="en-GB" sz="1400" dirty="0">
                <a:solidFill>
                  <a:schemeClr val="accent5">
                    <a:lumMod val="75000"/>
                  </a:schemeClr>
                </a:solidFill>
                <a:effectLst/>
                <a:ea typeface="Calibri" panose="020F0502020204030204" pitchFamily="34" charset="0"/>
                <a:cs typeface="Times New Roman" panose="02020603050405020304" pitchFamily="18" charset="0"/>
              </a:rPr>
              <a:t>starts at an early age and requires ongoing support and guidance. Effective interventions and approaches exist that can support social development, such as play-based learning, positive reinforcement, and social skill-building activities. </a:t>
            </a:r>
            <a:endParaRPr lang="pl-PL" sz="1400" dirty="0">
              <a:solidFill>
                <a:schemeClr val="accent5">
                  <a:lumMod val="75000"/>
                </a:schemeClr>
              </a:solidFill>
              <a:effectLst/>
              <a:ea typeface="Calibri" panose="020F0502020204030204" pitchFamily="34" charset="0"/>
              <a:cs typeface="Times New Roman" panose="02020603050405020304" pitchFamily="18" charset="0"/>
            </a:endParaRPr>
          </a:p>
        </p:txBody>
      </p:sp>
      <p:pic>
        <p:nvPicPr>
          <p:cNvPr id="4" name="Obraz 3" descr="Zdjęcia: Radosne Dzieci, darmowe zdjęcia stockowe wysokiej jakości: 62 000+">
            <a:extLst>
              <a:ext uri="{FF2B5EF4-FFF2-40B4-BE49-F238E27FC236}">
                <a16:creationId xmlns:a16="http://schemas.microsoft.com/office/drawing/2014/main" xmlns="" id="{E81E84F8-3809-A8E2-03E4-74E6F00D5BD2}"/>
              </a:ext>
            </a:extLst>
          </p:cNvPr>
          <p:cNvPicPr>
            <a:picLocks noChangeAspect="1"/>
          </p:cNvPicPr>
          <p:nvPr/>
        </p:nvPicPr>
        <p:blipFill>
          <a:blip r:embed="rId2" cstate="print"/>
          <a:srcRect/>
          <a:stretch>
            <a:fillRect/>
          </a:stretch>
        </p:blipFill>
        <p:spPr bwMode="auto">
          <a:xfrm>
            <a:off x="8844915" y="4617713"/>
            <a:ext cx="3347085" cy="2229485"/>
          </a:xfrm>
          <a:prstGeom prst="rect">
            <a:avLst/>
          </a:prstGeom>
          <a:noFill/>
          <a:ln w="9525">
            <a:noFill/>
            <a:miter lim="800000"/>
            <a:headEnd/>
            <a:tailEnd/>
          </a:ln>
        </p:spPr>
      </p:pic>
      <p:pic>
        <p:nvPicPr>
          <p:cNvPr id="5" name="Obraz 4" descr="Nauka języka obcego w przedszkolu językowym">
            <a:extLst>
              <a:ext uri="{FF2B5EF4-FFF2-40B4-BE49-F238E27FC236}">
                <a16:creationId xmlns:a16="http://schemas.microsoft.com/office/drawing/2014/main" xmlns="" id="{86DC638B-2F69-8599-AE49-E04660130844}"/>
              </a:ext>
            </a:extLst>
          </p:cNvPr>
          <p:cNvPicPr>
            <a:picLocks noChangeAspect="1"/>
          </p:cNvPicPr>
          <p:nvPr/>
        </p:nvPicPr>
        <p:blipFill>
          <a:blip r:embed="rId3" cstate="print"/>
          <a:srcRect/>
          <a:stretch>
            <a:fillRect/>
          </a:stretch>
        </p:blipFill>
        <p:spPr bwMode="auto">
          <a:xfrm>
            <a:off x="4902676" y="1399842"/>
            <a:ext cx="3955143" cy="2635302"/>
          </a:xfrm>
          <a:prstGeom prst="rect">
            <a:avLst/>
          </a:prstGeom>
          <a:noFill/>
          <a:ln w="9525">
            <a:noFill/>
            <a:miter lim="800000"/>
            <a:headEnd/>
            <a:tailEnd/>
          </a:ln>
        </p:spPr>
      </p:pic>
      <p:sp>
        <p:nvSpPr>
          <p:cNvPr id="7" name="pole tekstowe 6">
            <a:extLst>
              <a:ext uri="{FF2B5EF4-FFF2-40B4-BE49-F238E27FC236}">
                <a16:creationId xmlns:a16="http://schemas.microsoft.com/office/drawing/2014/main" xmlns="" id="{6999EE36-04D3-2A45-DB5C-7E54EC1D53C5}"/>
              </a:ext>
            </a:extLst>
          </p:cNvPr>
          <p:cNvSpPr txBox="1"/>
          <p:nvPr/>
        </p:nvSpPr>
        <p:spPr>
          <a:xfrm>
            <a:off x="8999037" y="2093822"/>
            <a:ext cx="2996249" cy="2031325"/>
          </a:xfrm>
          <a:prstGeom prst="rect">
            <a:avLst/>
          </a:prstGeom>
          <a:noFill/>
        </p:spPr>
        <p:txBody>
          <a:bodyPr wrap="square">
            <a:spAutoFit/>
          </a:bodyPr>
          <a:lstStyle/>
          <a:p>
            <a:pPr algn="just">
              <a:lnSpc>
                <a:spcPct val="150000"/>
              </a:lnSpc>
              <a:spcAft>
                <a:spcPts val="1000"/>
              </a:spcAft>
            </a:pPr>
            <a:r>
              <a:rPr lang="en-GB" sz="1400" dirty="0">
                <a:solidFill>
                  <a:schemeClr val="accent5">
                    <a:lumMod val="75000"/>
                  </a:schemeClr>
                </a:solidFill>
                <a:effectLst/>
                <a:ea typeface="Calibri" panose="020F0502020204030204" pitchFamily="34" charset="0"/>
                <a:cs typeface="Times New Roman" panose="02020603050405020304" pitchFamily="18" charset="0"/>
              </a:rPr>
              <a:t>Children learn by example, and as </a:t>
            </a:r>
            <a:r>
              <a:rPr lang="en-GB" sz="1400" b="1" dirty="0">
                <a:solidFill>
                  <a:schemeClr val="accent5">
                    <a:lumMod val="75000"/>
                  </a:schemeClr>
                </a:solidFill>
                <a:effectLst/>
                <a:ea typeface="Calibri" panose="020F0502020204030204" pitchFamily="34" charset="0"/>
                <a:cs typeface="Times New Roman" panose="02020603050405020304" pitchFamily="18" charset="0"/>
              </a:rPr>
              <a:t>caregivers</a:t>
            </a:r>
            <a:r>
              <a:rPr lang="en-GB" sz="1400" dirty="0">
                <a:solidFill>
                  <a:schemeClr val="accent5">
                    <a:lumMod val="75000"/>
                  </a:schemeClr>
                </a:solidFill>
                <a:effectLst/>
                <a:ea typeface="Calibri" panose="020F0502020204030204" pitchFamily="34" charset="0"/>
                <a:cs typeface="Times New Roman" panose="02020603050405020304" pitchFamily="18" charset="0"/>
              </a:rPr>
              <a:t>, we can model positive social behaviours to help them develop social skills. Encouraging positive interactions with others is an essential step in supporting social development.</a:t>
            </a:r>
            <a:r>
              <a:rPr lang="en-GB" sz="1400" i="1" dirty="0">
                <a:solidFill>
                  <a:schemeClr val="accent5">
                    <a:lumMod val="75000"/>
                  </a:schemeClr>
                </a:solidFill>
                <a:effectLst/>
                <a:ea typeface="Calibri" panose="020F0502020204030204" pitchFamily="34" charset="0"/>
                <a:cs typeface="Times New Roman" panose="02020603050405020304" pitchFamily="18" charset="0"/>
              </a:rPr>
              <a:t> </a:t>
            </a:r>
            <a:endParaRPr lang="pl-PL" sz="1400" dirty="0">
              <a:solidFill>
                <a:schemeClr val="accent5">
                  <a:lumMod val="75000"/>
                </a:schemeClr>
              </a:solidFill>
              <a:effectLst/>
              <a:ea typeface="Calibri" panose="020F0502020204030204" pitchFamily="34" charset="0"/>
              <a:cs typeface="Times New Roman" panose="02020603050405020304" pitchFamily="18" charset="0"/>
            </a:endParaRPr>
          </a:p>
        </p:txBody>
      </p:sp>
      <p:sp>
        <p:nvSpPr>
          <p:cNvPr id="10" name="pole tekstowe 9">
            <a:extLst>
              <a:ext uri="{FF2B5EF4-FFF2-40B4-BE49-F238E27FC236}">
                <a16:creationId xmlns:a16="http://schemas.microsoft.com/office/drawing/2014/main" xmlns="" id="{52B87DA8-8B8D-AB55-17BE-082A8B745FA3}"/>
              </a:ext>
            </a:extLst>
          </p:cNvPr>
          <p:cNvSpPr txBox="1"/>
          <p:nvPr/>
        </p:nvSpPr>
        <p:spPr>
          <a:xfrm>
            <a:off x="8999037" y="229527"/>
            <a:ext cx="2996250" cy="1660078"/>
          </a:xfrm>
          <a:prstGeom prst="rect">
            <a:avLst/>
          </a:prstGeom>
          <a:noFill/>
        </p:spPr>
        <p:txBody>
          <a:bodyPr wrap="square">
            <a:spAutoFit/>
          </a:bodyPr>
          <a:lstStyle/>
          <a:p>
            <a:pPr algn="just">
              <a:lnSpc>
                <a:spcPct val="150000"/>
              </a:lnSpc>
            </a:pPr>
            <a:r>
              <a:rPr lang="en-GB" sz="1400" dirty="0">
                <a:solidFill>
                  <a:schemeClr val="accent5">
                    <a:lumMod val="75000"/>
                  </a:schemeClr>
                </a:solidFill>
                <a:effectLst/>
                <a:ea typeface="Calibri" panose="020F0502020204030204" pitchFamily="34" charset="0"/>
                <a:cs typeface="Times New Roman" panose="02020603050405020304" pitchFamily="18" charset="0"/>
              </a:rPr>
              <a:t>As </a:t>
            </a:r>
            <a:r>
              <a:rPr lang="en-GB" sz="1400" b="1" u="sng" dirty="0">
                <a:solidFill>
                  <a:schemeClr val="accent5">
                    <a:lumMod val="75000"/>
                  </a:schemeClr>
                </a:solidFill>
                <a:effectLst/>
                <a:ea typeface="Calibri" panose="020F0502020204030204" pitchFamily="34" charset="0"/>
                <a:cs typeface="Times New Roman" panose="02020603050405020304" pitchFamily="18" charset="0"/>
              </a:rPr>
              <a:t>caregivers</a:t>
            </a:r>
            <a:r>
              <a:rPr lang="en-GB" sz="1400" b="1" dirty="0">
                <a:solidFill>
                  <a:schemeClr val="accent5">
                    <a:lumMod val="75000"/>
                  </a:schemeClr>
                </a:solidFill>
                <a:effectLst/>
                <a:ea typeface="Calibri" panose="020F0502020204030204" pitchFamily="34" charset="0"/>
                <a:cs typeface="Times New Roman" panose="02020603050405020304" pitchFamily="18" charset="0"/>
              </a:rPr>
              <a:t>, </a:t>
            </a:r>
            <a:r>
              <a:rPr lang="en-GB" sz="1400" dirty="0">
                <a:solidFill>
                  <a:schemeClr val="accent5">
                    <a:lumMod val="75000"/>
                  </a:schemeClr>
                </a:solidFill>
                <a:effectLst/>
                <a:ea typeface="Calibri" panose="020F0502020204030204" pitchFamily="34" charset="0"/>
                <a:cs typeface="Times New Roman" panose="02020603050405020304" pitchFamily="18" charset="0"/>
              </a:rPr>
              <a:t>we can create opportunities for social connection by encouraging positive interactions, facilitating group play, and </a:t>
            </a:r>
            <a:r>
              <a:rPr lang="en-GB" sz="1400" dirty="0" err="1">
                <a:solidFill>
                  <a:schemeClr val="accent5">
                    <a:lumMod val="75000"/>
                  </a:schemeClr>
                </a:solidFill>
                <a:effectLst/>
                <a:ea typeface="Calibri" panose="020F0502020204030204" pitchFamily="34" charset="0"/>
                <a:cs typeface="Times New Roman" panose="02020603050405020304" pitchFamily="18" charset="0"/>
              </a:rPr>
              <a:t>modeling</a:t>
            </a:r>
            <a:r>
              <a:rPr lang="en-GB" sz="1400" dirty="0">
                <a:solidFill>
                  <a:schemeClr val="accent5">
                    <a:lumMod val="75000"/>
                  </a:schemeClr>
                </a:solidFill>
                <a:effectLst/>
                <a:ea typeface="Calibri" panose="020F0502020204030204" pitchFamily="34" charset="0"/>
                <a:cs typeface="Times New Roman" panose="02020603050405020304" pitchFamily="18" charset="0"/>
              </a:rPr>
              <a:t> positive social behaviours.</a:t>
            </a:r>
            <a:endParaRPr lang="pl-PL" sz="1400" dirty="0"/>
          </a:p>
        </p:txBody>
      </p:sp>
    </p:spTree>
    <p:extLst>
      <p:ext uri="{BB962C8B-B14F-4D97-AF65-F5344CB8AC3E}">
        <p14:creationId xmlns:p14="http://schemas.microsoft.com/office/powerpoint/2010/main" xmlns="" val="11252660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3260033" y="10802"/>
            <a:ext cx="4976823" cy="6847198"/>
          </a:xfrm>
          <a:prstGeom prst="rect">
            <a:avLst/>
          </a:prstGeom>
          <a:solidFill>
            <a:srgbClr val="FFC000"/>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3707296" y="257406"/>
            <a:ext cx="4025348" cy="1077218"/>
          </a:xfrm>
          <a:prstGeom prst="rect">
            <a:avLst/>
          </a:prstGeom>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pl-PL" sz="3200" b="1" i="1" dirty="0" err="1">
                <a:solidFill>
                  <a:schemeClr val="accent5">
                    <a:lumMod val="75000"/>
                  </a:schemeClr>
                </a:solidFill>
                <a:effectLst/>
                <a:ea typeface="Calibri" panose="020F0502020204030204" pitchFamily="34" charset="0"/>
              </a:rPr>
              <a:t>What</a:t>
            </a:r>
            <a:r>
              <a:rPr lang="pl-PL" sz="3200" b="1" i="1" dirty="0">
                <a:solidFill>
                  <a:schemeClr val="accent5">
                    <a:lumMod val="75000"/>
                  </a:schemeClr>
                </a:solidFill>
                <a:effectLst/>
                <a:ea typeface="Calibri" panose="020F0502020204030204" pitchFamily="34" charset="0"/>
              </a:rPr>
              <a:t> </a:t>
            </a:r>
            <a:r>
              <a:rPr lang="pl-PL" sz="3200" b="1" i="1" dirty="0" err="1">
                <a:solidFill>
                  <a:schemeClr val="accent5">
                    <a:lumMod val="75000"/>
                  </a:schemeClr>
                </a:solidFill>
                <a:effectLst/>
                <a:ea typeface="Calibri" panose="020F0502020204030204" pitchFamily="34" charset="0"/>
              </a:rPr>
              <a:t>can</a:t>
            </a:r>
            <a:r>
              <a:rPr lang="pl-PL" sz="3200" b="1" i="1" dirty="0">
                <a:solidFill>
                  <a:schemeClr val="accent5">
                    <a:lumMod val="75000"/>
                  </a:schemeClr>
                </a:solidFill>
                <a:effectLst/>
                <a:ea typeface="Calibri" panose="020F0502020204030204" pitchFamily="34" charset="0"/>
              </a:rPr>
              <a:t> we do as </a:t>
            </a:r>
            <a:r>
              <a:rPr lang="pl-PL" sz="3200" b="1" i="1" dirty="0" err="1">
                <a:solidFill>
                  <a:schemeClr val="accent5">
                    <a:lumMod val="75000"/>
                  </a:schemeClr>
                </a:solidFill>
                <a:effectLst/>
                <a:ea typeface="Calibri" panose="020F0502020204030204" pitchFamily="34" charset="0"/>
              </a:rPr>
              <a:t>caregivers</a:t>
            </a:r>
            <a:r>
              <a:rPr lang="pl-PL" sz="3200" b="1" i="1" dirty="0">
                <a:solidFill>
                  <a:schemeClr val="accent5">
                    <a:lumMod val="75000"/>
                  </a:schemeClr>
                </a:solidFill>
                <a:effectLst/>
                <a:ea typeface="Calibri" panose="020F0502020204030204" pitchFamily="34" charset="0"/>
              </a:rPr>
              <a:t>?</a:t>
            </a:r>
            <a:endParaRPr lang="pl-PL" sz="3200" b="1" i="1" dirty="0">
              <a:solidFill>
                <a:schemeClr val="accent5">
                  <a:lumMod val="75000"/>
                </a:schemeClr>
              </a:solidFill>
            </a:endParaRPr>
          </a:p>
        </p:txBody>
      </p:sp>
      <p:sp>
        <p:nvSpPr>
          <p:cNvPr id="25" name="pole tekstowe 24">
            <a:extLst>
              <a:ext uri="{FF2B5EF4-FFF2-40B4-BE49-F238E27FC236}">
                <a16:creationId xmlns:a16="http://schemas.microsoft.com/office/drawing/2014/main" xmlns="" id="{79925403-CFFC-B3CB-97FE-6059A6999D7A}"/>
              </a:ext>
            </a:extLst>
          </p:cNvPr>
          <p:cNvSpPr txBox="1"/>
          <p:nvPr/>
        </p:nvSpPr>
        <p:spPr>
          <a:xfrm>
            <a:off x="8430748" y="1999778"/>
            <a:ext cx="3518787" cy="2620204"/>
          </a:xfrm>
          <a:prstGeom prst="rect">
            <a:avLst/>
          </a:prstGeom>
          <a:noFill/>
        </p:spPr>
        <p:txBody>
          <a:bodyPr wrap="square" rtlCol="0">
            <a:spAutoFit/>
          </a:bodyPr>
          <a:lstStyle/>
          <a:p>
            <a:pPr algn="just">
              <a:lnSpc>
                <a:spcPct val="115000"/>
              </a:lnSpc>
              <a:spcAft>
                <a:spcPts val="1000"/>
              </a:spcAft>
            </a:pPr>
            <a:r>
              <a:rPr lang="en-GB" sz="1800" b="1" u="sng" dirty="0">
                <a:solidFill>
                  <a:schemeClr val="accent5">
                    <a:lumMod val="75000"/>
                  </a:schemeClr>
                </a:solidFill>
                <a:effectLst/>
                <a:ea typeface="Calibri" panose="020F0502020204030204" pitchFamily="34" charset="0"/>
                <a:cs typeface="Times New Roman" panose="02020603050405020304" pitchFamily="18" charset="0"/>
              </a:rPr>
              <a:t>Teaching empathy</a:t>
            </a:r>
            <a:r>
              <a:rPr lang="pl-PL" sz="1800" b="1" u="sng" dirty="0">
                <a:solidFill>
                  <a:schemeClr val="accent5">
                    <a:lumMod val="75000"/>
                  </a:schemeClr>
                </a:solidFill>
                <a:effectLst/>
                <a:ea typeface="Calibri" panose="020F0502020204030204" pitchFamily="34" charset="0"/>
                <a:cs typeface="Times New Roman" panose="02020603050405020304" pitchFamily="18" charset="0"/>
              </a:rPr>
              <a:t>:</a:t>
            </a:r>
            <a:r>
              <a:rPr lang="en-GB" dirty="0">
                <a:solidFill>
                  <a:schemeClr val="accent5">
                    <a:lumMod val="75000"/>
                  </a:schemeClr>
                </a:solidFill>
                <a:ea typeface="Calibri" panose="020F0502020204030204" pitchFamily="34" charset="0"/>
                <a:cs typeface="Times New Roman" panose="02020603050405020304" pitchFamily="18" charset="0"/>
              </a:rPr>
              <a:t> Empathy is the capacity to recognise and feel another' emotions. Through fostering empathy, we can assist kids in understanding how </a:t>
            </a:r>
            <a:r>
              <a:rPr lang="en-GB" sz="1800" dirty="0">
                <a:solidFill>
                  <a:schemeClr val="accent5">
                    <a:lumMod val="75000"/>
                  </a:schemeClr>
                </a:solidFill>
                <a:effectLst/>
                <a:ea typeface="Calibri" panose="020F0502020204030204" pitchFamily="34" charset="0"/>
                <a:cs typeface="Times New Roman" panose="02020603050405020304" pitchFamily="18" charset="0"/>
              </a:rPr>
              <a:t>their actions impact others and develop a sense of compassion and caring for others.</a:t>
            </a:r>
            <a:endParaRPr lang="pl-PL" sz="1800" dirty="0">
              <a:solidFill>
                <a:schemeClr val="accent5">
                  <a:lumMod val="75000"/>
                </a:schemeClr>
              </a:solidFill>
              <a:effectLst/>
              <a:ea typeface="Calibri" panose="020F0502020204030204" pitchFamily="34" charset="0"/>
              <a:cs typeface="Times New Roman" panose="02020603050405020304" pitchFamily="18" charset="0"/>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518827" y="1999778"/>
            <a:ext cx="4402286" cy="3277820"/>
          </a:xfrm>
          <a:prstGeom prst="rect">
            <a:avLst/>
          </a:prstGeom>
          <a:noFill/>
        </p:spPr>
        <p:txBody>
          <a:bodyPr wrap="square">
            <a:spAutoFit/>
          </a:bodyPr>
          <a:lstStyle/>
          <a:p>
            <a:pPr algn="just">
              <a:lnSpc>
                <a:spcPct val="115000"/>
              </a:lnSpc>
              <a:spcAft>
                <a:spcPts val="1000"/>
              </a:spcAft>
            </a:pPr>
            <a:r>
              <a:rPr lang="en-GB" sz="2000" b="1" u="sng" dirty="0">
                <a:solidFill>
                  <a:schemeClr val="bg1"/>
                </a:solidFill>
                <a:effectLst/>
                <a:ea typeface="Calibri" panose="020F0502020204030204" pitchFamily="34" charset="0"/>
                <a:cs typeface="Times New Roman" panose="02020603050405020304" pitchFamily="18" charset="0"/>
              </a:rPr>
              <a:t>Praising positive behaviours</a:t>
            </a:r>
            <a:r>
              <a:rPr lang="en-GB" sz="2000" b="1" dirty="0">
                <a:solidFill>
                  <a:schemeClr val="bg1"/>
                </a:solidFill>
                <a:effectLst/>
                <a:ea typeface="Calibri" panose="020F0502020204030204" pitchFamily="34" charset="0"/>
                <a:cs typeface="Times New Roman" panose="02020603050405020304" pitchFamily="18" charset="0"/>
              </a:rPr>
              <a:t>: </a:t>
            </a:r>
            <a:r>
              <a:rPr lang="en-GB" sz="2000" dirty="0">
                <a:solidFill>
                  <a:schemeClr val="bg1"/>
                </a:solidFill>
                <a:effectLst/>
                <a:ea typeface="Calibri" panose="020F0502020204030204" pitchFamily="34" charset="0"/>
                <a:cs typeface="Times New Roman" panose="02020603050405020304" pitchFamily="18" charset="0"/>
              </a:rPr>
              <a:t>When children display positive social behaviours, such as sharing or taking turns, it's important to </a:t>
            </a:r>
            <a:r>
              <a:rPr lang="en-GB" sz="2000" dirty="0" err="1">
                <a:solidFill>
                  <a:schemeClr val="bg1"/>
                </a:solidFill>
                <a:effectLst/>
                <a:ea typeface="Calibri" panose="020F0502020204030204" pitchFamily="34" charset="0"/>
                <a:cs typeface="Times New Roman" panose="02020603050405020304" pitchFamily="18" charset="0"/>
              </a:rPr>
              <a:t>honor</a:t>
            </a:r>
            <a:r>
              <a:rPr lang="en-GB" sz="2000" dirty="0">
                <a:solidFill>
                  <a:schemeClr val="bg1"/>
                </a:solidFill>
                <a:effectLst/>
                <a:ea typeface="Calibri" panose="020F0502020204030204" pitchFamily="34" charset="0"/>
                <a:cs typeface="Times New Roman" panose="02020603050405020304" pitchFamily="18" charset="0"/>
              </a:rPr>
              <a:t> and reinforce these behaviours. This can help them understand what is expected of them in social situations and encourage them to continue these positive behaviours.</a:t>
            </a:r>
            <a:endParaRPr lang="pl-PL" sz="2000" dirty="0">
              <a:solidFill>
                <a:schemeClr val="bg1"/>
              </a:solidFill>
              <a:effectLst/>
              <a:ea typeface="Calibri" panose="020F0502020204030204" pitchFamily="34" charset="0"/>
              <a:cs typeface="Times New Roman" panose="02020603050405020304" pitchFamily="18" charset="0"/>
            </a:endParaRPr>
          </a:p>
        </p:txBody>
      </p:sp>
      <p:sp>
        <p:nvSpPr>
          <p:cNvPr id="3" name="pole tekstowe 2">
            <a:extLst>
              <a:ext uri="{FF2B5EF4-FFF2-40B4-BE49-F238E27FC236}">
                <a16:creationId xmlns:a16="http://schemas.microsoft.com/office/drawing/2014/main" xmlns="" id="{533CC498-36A4-E7DB-1C53-2DC989C5880B}"/>
              </a:ext>
            </a:extLst>
          </p:cNvPr>
          <p:cNvSpPr txBox="1"/>
          <p:nvPr/>
        </p:nvSpPr>
        <p:spPr>
          <a:xfrm>
            <a:off x="139149" y="2118898"/>
            <a:ext cx="2968976" cy="3914918"/>
          </a:xfrm>
          <a:prstGeom prst="rect">
            <a:avLst/>
          </a:prstGeom>
          <a:noFill/>
        </p:spPr>
        <p:txBody>
          <a:bodyPr wrap="square">
            <a:spAutoFit/>
          </a:bodyPr>
          <a:lstStyle/>
          <a:p>
            <a:pPr algn="just">
              <a:lnSpc>
                <a:spcPct val="115000"/>
              </a:lnSpc>
              <a:spcAft>
                <a:spcPts val="1000"/>
              </a:spcAft>
            </a:pPr>
            <a:r>
              <a:rPr lang="en-GB" sz="1800" b="1" u="sng" dirty="0">
                <a:solidFill>
                  <a:schemeClr val="accent5">
                    <a:lumMod val="75000"/>
                  </a:schemeClr>
                </a:solidFill>
                <a:effectLst/>
                <a:ea typeface="Calibri" panose="020F0502020204030204" pitchFamily="34" charset="0"/>
                <a:cs typeface="Times New Roman" panose="02020603050405020304" pitchFamily="18" charset="0"/>
              </a:rPr>
              <a:t>Setting boundaries</a:t>
            </a:r>
            <a:r>
              <a:rPr lang="en-GB" sz="1800" dirty="0">
                <a:solidFill>
                  <a:schemeClr val="accent5">
                    <a:lumMod val="75000"/>
                  </a:schemeClr>
                </a:solidFill>
                <a:effectLst/>
                <a:ea typeface="Calibri" panose="020F0502020204030204" pitchFamily="34" charset="0"/>
                <a:cs typeface="Times New Roman" panose="02020603050405020304" pitchFamily="18" charset="0"/>
              </a:rPr>
              <a:t>: Setting clear boundaries and expectations for behaviour can help children understand how to interact positively with others. For example, we can teach them to ask for permission before taking someone else's toy or to use polite language when speaking with others. (</a:t>
            </a:r>
            <a:r>
              <a:rPr lang="en-GB" sz="1800" dirty="0" err="1">
                <a:solidFill>
                  <a:schemeClr val="accent5">
                    <a:lumMod val="75000"/>
                  </a:schemeClr>
                </a:solidFill>
                <a:effectLst/>
                <a:ea typeface="Calibri" panose="020F0502020204030204" pitchFamily="34" charset="0"/>
                <a:cs typeface="Times New Roman" panose="02020603050405020304" pitchFamily="18" charset="0"/>
              </a:rPr>
              <a:t>Dumbar</a:t>
            </a:r>
            <a:r>
              <a:rPr lang="en-GB" sz="1800" dirty="0">
                <a:solidFill>
                  <a:schemeClr val="accent5">
                    <a:lumMod val="75000"/>
                  </a:schemeClr>
                </a:solidFill>
                <a:effectLst/>
                <a:ea typeface="Calibri" panose="020F0502020204030204" pitchFamily="34" charset="0"/>
                <a:cs typeface="Times New Roman" panose="02020603050405020304" pitchFamily="18" charset="0"/>
              </a:rPr>
              <a:t>, 2017)</a:t>
            </a:r>
            <a:endParaRPr lang="pl-PL" sz="1800" dirty="0">
              <a:solidFill>
                <a:schemeClr val="accent5">
                  <a:lumMod val="75000"/>
                </a:schemeClr>
              </a:solidFill>
              <a:effectLst/>
              <a:ea typeface="Calibri" panose="020F0502020204030204" pitchFamily="34" charset="0"/>
              <a:cs typeface="Times New Roman" panose="02020603050405020304" pitchFamily="18" charset="0"/>
            </a:endParaRPr>
          </a:p>
        </p:txBody>
      </p:sp>
      <p:pic>
        <p:nvPicPr>
          <p:cNvPr id="4" name="Obraz 3" descr="Z życia przedszkola - Wydarzenia 2022/2023 | Zespół Szkolno - Przedszkolny  Nr 5 w Rzeszowie - PRZEDSZKOLE PUBLICZNE NR 35">
            <a:extLst>
              <a:ext uri="{FF2B5EF4-FFF2-40B4-BE49-F238E27FC236}">
                <a16:creationId xmlns:a16="http://schemas.microsoft.com/office/drawing/2014/main" xmlns="" id="{0975869F-05BA-0777-8B69-3DED9386E8C5}"/>
              </a:ext>
            </a:extLst>
          </p:cNvPr>
          <p:cNvPicPr>
            <a:picLocks noChangeAspect="1"/>
          </p:cNvPicPr>
          <p:nvPr/>
        </p:nvPicPr>
        <p:blipFill>
          <a:blip r:embed="rId2" cstate="print"/>
          <a:srcRect/>
          <a:stretch>
            <a:fillRect/>
          </a:stretch>
        </p:blipFill>
        <p:spPr bwMode="auto">
          <a:xfrm>
            <a:off x="8262821" y="4789371"/>
            <a:ext cx="3906572" cy="2045399"/>
          </a:xfrm>
          <a:prstGeom prst="rect">
            <a:avLst/>
          </a:prstGeom>
          <a:noFill/>
          <a:ln w="9525">
            <a:noFill/>
            <a:miter lim="800000"/>
            <a:headEnd/>
            <a:tailEnd/>
          </a:ln>
        </p:spPr>
      </p:pic>
      <p:pic>
        <p:nvPicPr>
          <p:cNvPr id="6" name="Obraz 5">
            <a:extLst>
              <a:ext uri="{FF2B5EF4-FFF2-40B4-BE49-F238E27FC236}">
                <a16:creationId xmlns:a16="http://schemas.microsoft.com/office/drawing/2014/main" xmlns="" id="{D3325D9D-5E8B-803B-294F-56DD7E6632F0}"/>
              </a:ext>
            </a:extLst>
          </p:cNvPr>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6308" y="8695"/>
            <a:ext cx="3285684" cy="1839983"/>
          </a:xfrm>
          <a:prstGeom prst="rect">
            <a:avLst/>
          </a:prstGeom>
        </p:spPr>
      </p:pic>
      <p:pic>
        <p:nvPicPr>
          <p:cNvPr id="8" name="Obraz 7">
            <a:extLst>
              <a:ext uri="{FF2B5EF4-FFF2-40B4-BE49-F238E27FC236}">
                <a16:creationId xmlns:a16="http://schemas.microsoft.com/office/drawing/2014/main" xmlns="" id="{3800C6C8-FEFB-763E-32A5-54CB33A97DA3}"/>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8240215" y="23230"/>
            <a:ext cx="3951785" cy="1807159"/>
          </a:xfrm>
          <a:prstGeom prst="rect">
            <a:avLst/>
          </a:prstGeom>
        </p:spPr>
      </p:pic>
    </p:spTree>
    <p:extLst>
      <p:ext uri="{BB962C8B-B14F-4D97-AF65-F5344CB8AC3E}">
        <p14:creationId xmlns:p14="http://schemas.microsoft.com/office/powerpoint/2010/main" xmlns="" val="275089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pole tekstowe 15">
            <a:extLst>
              <a:ext uri="{FF2B5EF4-FFF2-40B4-BE49-F238E27FC236}">
                <a16:creationId xmlns:a16="http://schemas.microsoft.com/office/drawing/2014/main" xmlns="" id="{C5758990-6656-EC03-D6EF-D5FC0B3D05A1}"/>
              </a:ext>
            </a:extLst>
          </p:cNvPr>
          <p:cNvSpPr txBox="1"/>
          <p:nvPr/>
        </p:nvSpPr>
        <p:spPr>
          <a:xfrm>
            <a:off x="8388626" y="0"/>
            <a:ext cx="3803374" cy="6858000"/>
          </a:xfrm>
          <a:prstGeom prst="rect">
            <a:avLst/>
          </a:prstGeom>
          <a:solidFill>
            <a:schemeClr val="bg2">
              <a:lumMod val="90000"/>
            </a:schemeClr>
          </a:solidFill>
        </p:spPr>
        <p:txBody>
          <a:bodyPr wrap="square" rtlCol="0">
            <a:spAutoFit/>
          </a:bodyPr>
          <a:lstStyle/>
          <a:p>
            <a:endParaRPr lang="pl-PL" dirty="0"/>
          </a:p>
        </p:txBody>
      </p:sp>
      <p:sp>
        <p:nvSpPr>
          <p:cNvPr id="18" name="pole tekstowe 17">
            <a:extLst>
              <a:ext uri="{FF2B5EF4-FFF2-40B4-BE49-F238E27FC236}">
                <a16:creationId xmlns:a16="http://schemas.microsoft.com/office/drawing/2014/main" xmlns="" id="{D6810EEE-08D4-7EC8-E896-D26E8425AB97}"/>
              </a:ext>
            </a:extLst>
          </p:cNvPr>
          <p:cNvSpPr txBox="1"/>
          <p:nvPr/>
        </p:nvSpPr>
        <p:spPr>
          <a:xfrm>
            <a:off x="0" y="0"/>
            <a:ext cx="4436609" cy="6847198"/>
          </a:xfrm>
          <a:prstGeom prst="rect">
            <a:avLst/>
          </a:prstGeom>
          <a:solidFill>
            <a:schemeClr val="accent1">
              <a:lumMod val="75000"/>
            </a:schemeClr>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4015122" y="104002"/>
            <a:ext cx="4794993" cy="646331"/>
          </a:xfrm>
          <a:prstGeom prst="rect">
            <a:avLst/>
          </a:prstGeom>
        </p:spPr>
        <p:style>
          <a:lnRef idx="3">
            <a:schemeClr val="lt1"/>
          </a:lnRef>
          <a:fillRef idx="1">
            <a:schemeClr val="accent2"/>
          </a:fillRef>
          <a:effectRef idx="1">
            <a:schemeClr val="accent2"/>
          </a:effectRef>
          <a:fontRef idx="minor">
            <a:schemeClr val="lt1"/>
          </a:fontRef>
        </p:style>
        <p:txBody>
          <a:bodyPr wrap="square">
            <a:spAutoFit/>
          </a:bodyPr>
          <a:lstStyle/>
          <a:p>
            <a:pPr algn="ctr"/>
            <a:r>
              <a:rPr lang="pl-PL" sz="3600" b="1" dirty="0">
                <a:solidFill>
                  <a:schemeClr val="bg1"/>
                </a:solidFill>
                <a:ea typeface="Calibri" panose="020F0502020204030204" pitchFamily="34" charset="0"/>
                <a:cs typeface="Times New Roman" panose="02020603050405020304" pitchFamily="18" charset="0"/>
              </a:rPr>
              <a:t>E</a:t>
            </a:r>
            <a:r>
              <a:rPr lang="en-GB" sz="3600" b="1" dirty="0" err="1">
                <a:solidFill>
                  <a:schemeClr val="bg1"/>
                </a:solidFill>
                <a:effectLst/>
                <a:ea typeface="Calibri" panose="020F0502020204030204" pitchFamily="34" charset="0"/>
                <a:cs typeface="Times New Roman" panose="02020603050405020304" pitchFamily="18" charset="0"/>
              </a:rPr>
              <a:t>xperts</a:t>
            </a:r>
            <a:endParaRPr lang="pl-PL" sz="3600" b="1" i="1" dirty="0">
              <a:solidFill>
                <a:schemeClr val="bg1"/>
              </a:solidFill>
            </a:endParaRPr>
          </a:p>
        </p:txBody>
      </p:sp>
      <p:sp>
        <p:nvSpPr>
          <p:cNvPr id="6" name="pole tekstowe 5">
            <a:extLst>
              <a:ext uri="{FF2B5EF4-FFF2-40B4-BE49-F238E27FC236}">
                <a16:creationId xmlns:a16="http://schemas.microsoft.com/office/drawing/2014/main" xmlns="" id="{DE28F3A2-C00B-EBF2-0731-3E7B3A40ACB5}"/>
              </a:ext>
            </a:extLst>
          </p:cNvPr>
          <p:cNvSpPr txBox="1"/>
          <p:nvPr/>
        </p:nvSpPr>
        <p:spPr>
          <a:xfrm>
            <a:off x="2451338" y="872809"/>
            <a:ext cx="1882123" cy="492122"/>
          </a:xfrm>
          <a:prstGeom prst="rect">
            <a:avLst/>
          </a:prstGeom>
          <a:noFill/>
        </p:spPr>
        <p:txBody>
          <a:bodyPr wrap="square">
            <a:spAutoFit/>
          </a:bodyPr>
          <a:lstStyle/>
          <a:p>
            <a:pPr>
              <a:lnSpc>
                <a:spcPct val="115000"/>
              </a:lnSpc>
              <a:spcAft>
                <a:spcPts val="1000"/>
              </a:spcAft>
            </a:pPr>
            <a:r>
              <a:rPr lang="en-GB" sz="2400" u="sng" dirty="0">
                <a:solidFill>
                  <a:schemeClr val="bg1"/>
                </a:solidFill>
                <a:effectLst/>
                <a:ea typeface="Calibri" panose="020F0502020204030204" pitchFamily="34" charset="0"/>
                <a:cs typeface="Times New Roman" panose="02020603050405020304" pitchFamily="18" charset="0"/>
              </a:rPr>
              <a:t>Sue Gerhardt</a:t>
            </a:r>
            <a:endParaRPr lang="pl-PL" sz="1600" u="sng" dirty="0">
              <a:solidFill>
                <a:schemeClr val="bg1"/>
              </a:solidFill>
              <a:effectLst/>
              <a:ea typeface="Calibri" panose="020F0502020204030204" pitchFamily="34" charset="0"/>
              <a:cs typeface="Times New Roman" panose="02020603050405020304" pitchFamily="18" charset="0"/>
            </a:endParaRPr>
          </a:p>
        </p:txBody>
      </p:sp>
      <p:pic>
        <p:nvPicPr>
          <p:cNvPr id="8" name="Obraz 7" descr="Sue Gerhardt | Official Publisher Page | Simon &amp; Schuster UK">
            <a:extLst>
              <a:ext uri="{FF2B5EF4-FFF2-40B4-BE49-F238E27FC236}">
                <a16:creationId xmlns:a16="http://schemas.microsoft.com/office/drawing/2014/main" xmlns="" id="{E2C86B30-A83B-D48A-4999-1839895F9AB7}"/>
              </a:ext>
            </a:extLst>
          </p:cNvPr>
          <p:cNvPicPr>
            <a:picLocks noChangeAspect="1"/>
          </p:cNvPicPr>
          <p:nvPr/>
        </p:nvPicPr>
        <p:blipFill>
          <a:blip r:embed="rId2"/>
          <a:srcRect/>
          <a:stretch>
            <a:fillRect/>
          </a:stretch>
        </p:blipFill>
        <p:spPr bwMode="auto">
          <a:xfrm>
            <a:off x="182217" y="487314"/>
            <a:ext cx="2162810" cy="1548130"/>
          </a:xfrm>
          <a:prstGeom prst="rect">
            <a:avLst/>
          </a:prstGeom>
          <a:noFill/>
          <a:ln w="9525">
            <a:noFill/>
            <a:miter lim="800000"/>
            <a:headEnd/>
            <a:tailEnd/>
          </a:ln>
        </p:spPr>
      </p:pic>
      <p:sp>
        <p:nvSpPr>
          <p:cNvPr id="13" name="pole tekstowe 12">
            <a:extLst>
              <a:ext uri="{FF2B5EF4-FFF2-40B4-BE49-F238E27FC236}">
                <a16:creationId xmlns:a16="http://schemas.microsoft.com/office/drawing/2014/main" xmlns="" id="{A213E491-4FC1-3ECA-1F4E-551E19F94A39}"/>
              </a:ext>
            </a:extLst>
          </p:cNvPr>
          <p:cNvSpPr txBox="1"/>
          <p:nvPr/>
        </p:nvSpPr>
        <p:spPr>
          <a:xfrm>
            <a:off x="126724" y="2107095"/>
            <a:ext cx="4206738" cy="1489831"/>
          </a:xfrm>
          <a:prstGeom prst="rect">
            <a:avLst/>
          </a:prstGeom>
          <a:noFill/>
        </p:spPr>
        <p:txBody>
          <a:bodyPr wrap="square">
            <a:spAutoFit/>
          </a:bodyPr>
          <a:lstStyle/>
          <a:p>
            <a:pPr algn="just">
              <a:lnSpc>
                <a:spcPct val="115000"/>
              </a:lnSpc>
              <a:spcAft>
                <a:spcPts val="1000"/>
              </a:spcAft>
            </a:pPr>
            <a:r>
              <a:rPr lang="en-GB" sz="1600" b="1" dirty="0">
                <a:solidFill>
                  <a:schemeClr val="bg1"/>
                </a:solidFill>
                <a:effectLst/>
                <a:ea typeface="Calibri" panose="020F0502020204030204" pitchFamily="34" charset="0"/>
                <a:cs typeface="Times New Roman" panose="02020603050405020304" pitchFamily="18" charset="0"/>
              </a:rPr>
              <a:t>Sue Gerhardt </a:t>
            </a:r>
            <a:r>
              <a:rPr lang="en-GB" sz="1600" dirty="0">
                <a:solidFill>
                  <a:schemeClr val="bg1"/>
                </a:solidFill>
                <a:effectLst/>
                <a:ea typeface="Calibri" panose="020F0502020204030204" pitchFamily="34" charset="0"/>
                <a:cs typeface="Times New Roman" panose="02020603050405020304" pitchFamily="18" charset="0"/>
              </a:rPr>
              <a:t>(Durban, 1953) is a British psychological psychotherapist. She was educated at Newnham College, University of Cambridge</a:t>
            </a:r>
            <a:r>
              <a:rPr lang="pl-PL" sz="1600" dirty="0">
                <a:solidFill>
                  <a:schemeClr val="bg1"/>
                </a:solidFill>
                <a:ea typeface="Calibri" panose="020F0502020204030204" pitchFamily="34" charset="0"/>
                <a:cs typeface="Times New Roman" panose="02020603050405020304" pitchFamily="18" charset="0"/>
              </a:rPr>
              <a:t>. </a:t>
            </a:r>
            <a:r>
              <a:rPr lang="en-US" sz="1600" dirty="0">
                <a:solidFill>
                  <a:schemeClr val="bg1"/>
                </a:solidFill>
                <a:ea typeface="Calibri" panose="020F0502020204030204" pitchFamily="34" charset="0"/>
                <a:cs typeface="Times New Roman" panose="02020603050405020304" pitchFamily="18" charset="0"/>
              </a:rPr>
              <a:t>In 1998 she co-founded the Oxford Parent Infant Project (OXP)</a:t>
            </a:r>
            <a:endParaRPr lang="pl-PL" sz="1600" dirty="0">
              <a:solidFill>
                <a:schemeClr val="bg1"/>
              </a:solidFill>
              <a:effectLst/>
              <a:ea typeface="Calibri" panose="020F0502020204030204" pitchFamily="34" charset="0"/>
              <a:cs typeface="Times New Roman" panose="02020603050405020304" pitchFamily="18" charset="0"/>
            </a:endParaRPr>
          </a:p>
        </p:txBody>
      </p:sp>
      <p:sp>
        <p:nvSpPr>
          <p:cNvPr id="15" name="pole tekstowe 14">
            <a:extLst>
              <a:ext uri="{FF2B5EF4-FFF2-40B4-BE49-F238E27FC236}">
                <a16:creationId xmlns:a16="http://schemas.microsoft.com/office/drawing/2014/main" xmlns="" id="{0181C7DD-92DF-188A-6357-845BABC15F76}"/>
              </a:ext>
            </a:extLst>
          </p:cNvPr>
          <p:cNvSpPr txBox="1"/>
          <p:nvPr/>
        </p:nvSpPr>
        <p:spPr>
          <a:xfrm>
            <a:off x="126722" y="3596926"/>
            <a:ext cx="4206739" cy="2800767"/>
          </a:xfrm>
          <a:prstGeom prst="rect">
            <a:avLst/>
          </a:prstGeom>
          <a:noFill/>
        </p:spPr>
        <p:txBody>
          <a:bodyPr wrap="square">
            <a:spAutoFit/>
          </a:bodyPr>
          <a:lstStyle/>
          <a:p>
            <a:pPr algn="just"/>
            <a:r>
              <a:rPr lang="en-GB" sz="1600" b="1" dirty="0">
                <a:solidFill>
                  <a:schemeClr val="bg1"/>
                </a:solidFill>
                <a:effectLst/>
                <a:ea typeface="Calibri" panose="020F0502020204030204" pitchFamily="34" charset="0"/>
              </a:rPr>
              <a:t>Sue Gerhardt </a:t>
            </a:r>
            <a:r>
              <a:rPr lang="en-GB" sz="1600" dirty="0">
                <a:solidFill>
                  <a:schemeClr val="bg1"/>
                </a:solidFill>
                <a:effectLst/>
                <a:ea typeface="Calibri" panose="020F0502020204030204" pitchFamily="34" charset="0"/>
              </a:rPr>
              <a:t>has written extensively on the topic of early childhood development. In her book, "Why Love Matters: How Affection Shapes a Baby's Brain," Gerhardt emphasizes the importance of attachment in developing social skills. According to Gerhardt, a secure attachment to a caregiver is crucial for a child's emotional and social development. This attachment provides a safe and secure base from which a child can explore the world and develop relationships with others.</a:t>
            </a:r>
            <a:endParaRPr lang="pl-PL" sz="1600" dirty="0">
              <a:solidFill>
                <a:schemeClr val="bg1"/>
              </a:solidFill>
            </a:endParaRPr>
          </a:p>
        </p:txBody>
      </p:sp>
      <p:sp>
        <p:nvSpPr>
          <p:cNvPr id="19" name="pole tekstowe 18">
            <a:extLst>
              <a:ext uri="{FF2B5EF4-FFF2-40B4-BE49-F238E27FC236}">
                <a16:creationId xmlns:a16="http://schemas.microsoft.com/office/drawing/2014/main" xmlns="" id="{37484330-7B68-87B2-AF98-ABD7E1421D95}"/>
              </a:ext>
            </a:extLst>
          </p:cNvPr>
          <p:cNvSpPr txBox="1"/>
          <p:nvPr/>
        </p:nvSpPr>
        <p:spPr>
          <a:xfrm>
            <a:off x="4472379" y="1261379"/>
            <a:ext cx="1431464" cy="777457"/>
          </a:xfrm>
          <a:prstGeom prst="rect">
            <a:avLst/>
          </a:prstGeom>
          <a:noFill/>
        </p:spPr>
        <p:txBody>
          <a:bodyPr wrap="square">
            <a:spAutoFit/>
          </a:bodyPr>
          <a:lstStyle/>
          <a:p>
            <a:pPr algn="ctr">
              <a:lnSpc>
                <a:spcPct val="115000"/>
              </a:lnSpc>
              <a:spcAft>
                <a:spcPts val="1000"/>
              </a:spcAft>
            </a:pPr>
            <a:r>
              <a:rPr lang="en-GB" sz="2000" b="1" i="0" u="sng" dirty="0">
                <a:solidFill>
                  <a:srgbClr val="FFC000"/>
                </a:solidFill>
                <a:effectLst/>
                <a:ea typeface="Calibri" panose="020F0502020204030204" pitchFamily="34" charset="0"/>
                <a:cs typeface="Times New Roman" panose="02020603050405020304" pitchFamily="18" charset="0"/>
              </a:rPr>
              <a:t>Lev Vygotsky</a:t>
            </a:r>
            <a:endParaRPr lang="pl-PL" b="1" u="sng" dirty="0">
              <a:solidFill>
                <a:srgbClr val="FFC000"/>
              </a:solidFill>
              <a:effectLst/>
              <a:ea typeface="Calibri" panose="020F0502020204030204" pitchFamily="34" charset="0"/>
              <a:cs typeface="Times New Roman" panose="02020603050405020304" pitchFamily="18" charset="0"/>
            </a:endParaRPr>
          </a:p>
        </p:txBody>
      </p:sp>
      <p:pic>
        <p:nvPicPr>
          <p:cNvPr id="20" name="Obraz 19" descr="Lev-Semyonovich-Vygotsky-1896-1934">
            <a:extLst>
              <a:ext uri="{FF2B5EF4-FFF2-40B4-BE49-F238E27FC236}">
                <a16:creationId xmlns:a16="http://schemas.microsoft.com/office/drawing/2014/main" xmlns="" id="{FE0039D5-58E5-B439-8155-72A34A03D138}"/>
              </a:ext>
            </a:extLst>
          </p:cNvPr>
          <p:cNvPicPr>
            <a:picLocks noChangeAspect="1"/>
          </p:cNvPicPr>
          <p:nvPr/>
        </p:nvPicPr>
        <p:blipFill>
          <a:blip r:embed="rId3" cstate="print"/>
          <a:srcRect/>
          <a:stretch>
            <a:fillRect/>
          </a:stretch>
        </p:blipFill>
        <p:spPr bwMode="auto">
          <a:xfrm>
            <a:off x="6156602" y="953617"/>
            <a:ext cx="2232025" cy="2306955"/>
          </a:xfrm>
          <a:prstGeom prst="rect">
            <a:avLst/>
          </a:prstGeom>
          <a:noFill/>
          <a:ln w="9525">
            <a:noFill/>
            <a:miter lim="800000"/>
            <a:headEnd/>
            <a:tailEnd/>
          </a:ln>
        </p:spPr>
      </p:pic>
      <p:sp>
        <p:nvSpPr>
          <p:cNvPr id="23" name="pole tekstowe 22">
            <a:extLst>
              <a:ext uri="{FF2B5EF4-FFF2-40B4-BE49-F238E27FC236}">
                <a16:creationId xmlns:a16="http://schemas.microsoft.com/office/drawing/2014/main" xmlns="" id="{22391AE4-92CF-91D1-43BC-C7162B375AAF}"/>
              </a:ext>
            </a:extLst>
          </p:cNvPr>
          <p:cNvSpPr txBox="1"/>
          <p:nvPr/>
        </p:nvSpPr>
        <p:spPr>
          <a:xfrm>
            <a:off x="4563331" y="3370011"/>
            <a:ext cx="3516658" cy="1200329"/>
          </a:xfrm>
          <a:prstGeom prst="rect">
            <a:avLst/>
          </a:prstGeom>
          <a:noFill/>
        </p:spPr>
        <p:txBody>
          <a:bodyPr wrap="square">
            <a:spAutoFit/>
          </a:bodyPr>
          <a:lstStyle/>
          <a:p>
            <a:pPr algn="just">
              <a:lnSpc>
                <a:spcPct val="150000"/>
              </a:lnSpc>
              <a:spcAft>
                <a:spcPts val="1000"/>
              </a:spcAft>
            </a:pPr>
            <a:r>
              <a:rPr lang="en-GB" sz="1200" b="1" dirty="0">
                <a:effectLst/>
                <a:ea typeface="Calibri" panose="020F0502020204030204" pitchFamily="34" charset="0"/>
                <a:cs typeface="Times New Roman" panose="02020603050405020304" pitchFamily="18" charset="0"/>
              </a:rPr>
              <a:t>Lev Vygotsky </a:t>
            </a:r>
            <a:r>
              <a:rPr lang="en-GB" sz="1200" dirty="0">
                <a:effectLst/>
                <a:ea typeface="Calibri" panose="020F0502020204030204" pitchFamily="34" charset="0"/>
                <a:cs typeface="Times New Roman" panose="02020603050405020304" pitchFamily="18" charset="0"/>
              </a:rPr>
              <a:t>(1896-1934</a:t>
            </a:r>
            <a:r>
              <a:rPr lang="en-GB" sz="1200" dirty="0">
                <a:ea typeface="Calibri" panose="020F0502020204030204" pitchFamily="34" charset="0"/>
                <a:cs typeface="Times New Roman" panose="02020603050405020304" pitchFamily="18" charset="0"/>
              </a:rPr>
              <a:t>). Despite his brief lifespan, he made a significant contribution to developmental psychology. Psychologists all across the world are still motivated by his hypothesis today.</a:t>
            </a:r>
            <a:endParaRPr lang="pl-PL" sz="1100" dirty="0">
              <a:effectLst/>
              <a:ea typeface="Calibri" panose="020F0502020204030204" pitchFamily="34" charset="0"/>
              <a:cs typeface="Times New Roman" panose="02020603050405020304" pitchFamily="18" charset="0"/>
            </a:endParaRPr>
          </a:p>
        </p:txBody>
      </p:sp>
      <p:sp>
        <p:nvSpPr>
          <p:cNvPr id="26" name="pole tekstowe 25">
            <a:extLst>
              <a:ext uri="{FF2B5EF4-FFF2-40B4-BE49-F238E27FC236}">
                <a16:creationId xmlns:a16="http://schemas.microsoft.com/office/drawing/2014/main" xmlns="" id="{6E1F3839-9878-1745-91F5-0D00EAE9CFD0}"/>
              </a:ext>
            </a:extLst>
          </p:cNvPr>
          <p:cNvSpPr txBox="1"/>
          <p:nvPr/>
        </p:nvSpPr>
        <p:spPr>
          <a:xfrm>
            <a:off x="4563331" y="4688645"/>
            <a:ext cx="3516658" cy="1778820"/>
          </a:xfrm>
          <a:prstGeom prst="rect">
            <a:avLst/>
          </a:prstGeom>
          <a:noFill/>
        </p:spPr>
        <p:txBody>
          <a:bodyPr wrap="square">
            <a:spAutoFit/>
          </a:bodyPr>
          <a:lstStyle/>
          <a:p>
            <a:pPr algn="just">
              <a:lnSpc>
                <a:spcPct val="115000"/>
              </a:lnSpc>
              <a:spcAft>
                <a:spcPts val="1500"/>
              </a:spcAft>
            </a:pPr>
            <a:r>
              <a:rPr lang="en-GB" sz="1200" b="1" i="0" dirty="0">
                <a:solidFill>
                  <a:srgbClr val="1B1810"/>
                </a:solidFill>
                <a:effectLst/>
                <a:ea typeface="Calibri" panose="020F0502020204030204" pitchFamily="34" charset="0"/>
                <a:cs typeface="Times New Roman" panose="02020603050405020304" pitchFamily="18" charset="0"/>
              </a:rPr>
              <a:t>Vygotsky's</a:t>
            </a:r>
            <a:r>
              <a:rPr lang="en-GB" sz="1200" b="0" i="0" dirty="0">
                <a:solidFill>
                  <a:srgbClr val="1B1810"/>
                </a:solidFill>
                <a:effectLst/>
                <a:ea typeface="Calibri" panose="020F0502020204030204" pitchFamily="34" charset="0"/>
                <a:cs typeface="Times New Roman" panose="02020603050405020304" pitchFamily="18" charset="0"/>
              </a:rPr>
              <a:t> sociocultural theory suggests that social interactions are vital </a:t>
            </a:r>
            <a:r>
              <a:rPr lang="en-GB" sz="1200" dirty="0">
                <a:solidFill>
                  <a:srgbClr val="1B1810"/>
                </a:solidFill>
                <a:ea typeface="Calibri" panose="020F0502020204030204" pitchFamily="34" charset="0"/>
                <a:cs typeface="Times New Roman" panose="02020603050405020304" pitchFamily="18" charset="0"/>
              </a:rPr>
              <a:t>to a</a:t>
            </a:r>
            <a:r>
              <a:rPr lang="en-GB" sz="1200" b="0" i="0" dirty="0">
                <a:solidFill>
                  <a:srgbClr val="1B1810"/>
                </a:solidFill>
                <a:effectLst/>
                <a:ea typeface="Calibri" panose="020F0502020204030204" pitchFamily="34" charset="0"/>
                <a:cs typeface="Times New Roman" panose="02020603050405020304" pitchFamily="18" charset="0"/>
              </a:rPr>
              <a:t> child's cognitive development. He believed that children learn through their interactions with more knowledgeable others, such as parents, caregivers, and teachers. Vygotsky's theory emphasizes the importance of social interactions in the development of language, problem-solving skills, and critical - thinking abilities.</a:t>
            </a:r>
            <a:endParaRPr lang="pl-PL" sz="1100" dirty="0">
              <a:effectLst/>
              <a:ea typeface="Calibri" panose="020F0502020204030204" pitchFamily="34" charset="0"/>
              <a:cs typeface="Times New Roman" panose="02020603050405020304" pitchFamily="18" charset="0"/>
            </a:endParaRPr>
          </a:p>
        </p:txBody>
      </p:sp>
      <p:sp>
        <p:nvSpPr>
          <p:cNvPr id="29" name="pole tekstowe 28">
            <a:extLst>
              <a:ext uri="{FF2B5EF4-FFF2-40B4-BE49-F238E27FC236}">
                <a16:creationId xmlns:a16="http://schemas.microsoft.com/office/drawing/2014/main" xmlns="" id="{A1D0172C-F5A1-D4D2-186C-4A78716E702E}"/>
              </a:ext>
            </a:extLst>
          </p:cNvPr>
          <p:cNvSpPr txBox="1"/>
          <p:nvPr/>
        </p:nvSpPr>
        <p:spPr>
          <a:xfrm>
            <a:off x="8590102" y="838344"/>
            <a:ext cx="3400424" cy="1065676"/>
          </a:xfrm>
          <a:prstGeom prst="rect">
            <a:avLst/>
          </a:prstGeom>
          <a:noFill/>
        </p:spPr>
        <p:txBody>
          <a:bodyPr wrap="square">
            <a:spAutoFit/>
          </a:bodyPr>
          <a:lstStyle/>
          <a:p>
            <a:pPr algn="just">
              <a:lnSpc>
                <a:spcPct val="115000"/>
              </a:lnSpc>
              <a:spcAft>
                <a:spcPts val="1000"/>
              </a:spcAft>
            </a:pPr>
            <a:r>
              <a:rPr lang="en-GB" sz="1100" b="1" dirty="0" err="1">
                <a:solidFill>
                  <a:schemeClr val="accent3">
                    <a:lumMod val="50000"/>
                  </a:schemeClr>
                </a:solidFill>
                <a:ea typeface="Calibri" panose="020F0502020204030204" pitchFamily="34" charset="0"/>
                <a:cs typeface="Times New Roman" panose="02020603050405020304" pitchFamily="18" charset="0"/>
              </a:rPr>
              <a:t>Bowlby</a:t>
            </a:r>
            <a:r>
              <a:rPr lang="en-GB" sz="1100" dirty="0">
                <a:solidFill>
                  <a:schemeClr val="accent3">
                    <a:lumMod val="50000"/>
                  </a:schemeClr>
                </a:solidFill>
                <a:ea typeface="Calibri" panose="020F0502020204030204" pitchFamily="34" charset="0"/>
                <a:cs typeface="Times New Roman" panose="02020603050405020304" pitchFamily="18" charset="0"/>
              </a:rPr>
              <a:t> is one of the most well-known developmental psychology experts, especially in attachment theory. His work has </a:t>
            </a:r>
            <a:r>
              <a:rPr lang="en-GB" sz="1100" dirty="0"/>
              <a:t>substantially contributed </a:t>
            </a:r>
            <a:r>
              <a:rPr lang="en-GB" sz="1100" dirty="0">
                <a:solidFill>
                  <a:schemeClr val="accent3">
                    <a:lumMod val="50000"/>
                  </a:schemeClr>
                </a:solidFill>
                <a:ea typeface="Calibri" panose="020F0502020204030204" pitchFamily="34" charset="0"/>
                <a:cs typeface="Times New Roman" panose="02020603050405020304" pitchFamily="18" charset="0"/>
              </a:rPr>
              <a:t>to our comprehension of the significance of early experiences on social development.</a:t>
            </a:r>
            <a:r>
              <a:rPr lang="en-GB" sz="1100" dirty="0">
                <a:effectLst/>
                <a:latin typeface="Arial" panose="020B0604020202020204" pitchFamily="34" charset="0"/>
                <a:ea typeface="Calibri" panose="020F0502020204030204" pitchFamily="34" charset="0"/>
                <a:cs typeface="Times New Roman" panose="02020603050405020304" pitchFamily="18" charset="0"/>
              </a:rPr>
              <a:t>.</a:t>
            </a:r>
            <a:endParaRPr lang="pl-PL" sz="105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1" name="pole tekstowe 30">
            <a:extLst>
              <a:ext uri="{FF2B5EF4-FFF2-40B4-BE49-F238E27FC236}">
                <a16:creationId xmlns:a16="http://schemas.microsoft.com/office/drawing/2014/main" xmlns="" id="{67A04064-03ED-A623-7AC8-7B0F964225A0}"/>
              </a:ext>
            </a:extLst>
          </p:cNvPr>
          <p:cNvSpPr txBox="1"/>
          <p:nvPr/>
        </p:nvSpPr>
        <p:spPr>
          <a:xfrm>
            <a:off x="9460230" y="251505"/>
            <a:ext cx="2248065" cy="461665"/>
          </a:xfrm>
          <a:prstGeom prst="rect">
            <a:avLst/>
          </a:prstGeom>
          <a:noFill/>
        </p:spPr>
        <p:txBody>
          <a:bodyPr wrap="square">
            <a:spAutoFit/>
          </a:bodyPr>
          <a:lstStyle/>
          <a:p>
            <a:r>
              <a:rPr lang="en-GB" sz="2400" b="1" u="sng" dirty="0">
                <a:solidFill>
                  <a:schemeClr val="bg1"/>
                </a:solidFill>
                <a:effectLst/>
                <a:ea typeface="Calibri" panose="020F0502020204030204" pitchFamily="34" charset="0"/>
                <a:cs typeface="Times New Roman" panose="02020603050405020304" pitchFamily="18" charset="0"/>
              </a:rPr>
              <a:t>John Bowlby </a:t>
            </a:r>
            <a:endParaRPr lang="pl-PL" sz="2400" b="1" u="sng" dirty="0">
              <a:solidFill>
                <a:schemeClr val="bg1"/>
              </a:solidFill>
            </a:endParaRPr>
          </a:p>
        </p:txBody>
      </p:sp>
      <p:sp>
        <p:nvSpPr>
          <p:cNvPr id="33" name="pole tekstowe 32">
            <a:extLst>
              <a:ext uri="{FF2B5EF4-FFF2-40B4-BE49-F238E27FC236}">
                <a16:creationId xmlns:a16="http://schemas.microsoft.com/office/drawing/2014/main" xmlns="" id="{A6FB40EF-4405-7F36-0B8A-F14DECCDCD41}"/>
              </a:ext>
            </a:extLst>
          </p:cNvPr>
          <p:cNvSpPr txBox="1"/>
          <p:nvPr/>
        </p:nvSpPr>
        <p:spPr>
          <a:xfrm>
            <a:off x="8590102" y="1886375"/>
            <a:ext cx="3523696" cy="3724481"/>
          </a:xfrm>
          <a:prstGeom prst="rect">
            <a:avLst/>
          </a:prstGeom>
          <a:noFill/>
        </p:spPr>
        <p:txBody>
          <a:bodyPr wrap="square">
            <a:spAutoFit/>
          </a:bodyPr>
          <a:lstStyle/>
          <a:p>
            <a:pPr algn="just">
              <a:lnSpc>
                <a:spcPct val="115000"/>
              </a:lnSpc>
              <a:spcAft>
                <a:spcPts val="1000"/>
              </a:spcAft>
            </a:pPr>
            <a:r>
              <a:rPr lang="en-GB" sz="1100" dirty="0">
                <a:solidFill>
                  <a:schemeClr val="accent3">
                    <a:lumMod val="50000"/>
                  </a:schemeClr>
                </a:solidFill>
                <a:ea typeface="Calibri" panose="020F0502020204030204" pitchFamily="34" charset="0"/>
                <a:cs typeface="Times New Roman" panose="02020603050405020304" pitchFamily="18" charset="0"/>
              </a:rPr>
              <a:t>According to </a:t>
            </a:r>
            <a:r>
              <a:rPr lang="en-GB" sz="1100" b="1" dirty="0" err="1">
                <a:solidFill>
                  <a:schemeClr val="accent3">
                    <a:lumMod val="50000"/>
                  </a:schemeClr>
                </a:solidFill>
                <a:ea typeface="Calibri" panose="020F0502020204030204" pitchFamily="34" charset="0"/>
                <a:cs typeface="Times New Roman" panose="02020603050405020304" pitchFamily="18" charset="0"/>
              </a:rPr>
              <a:t>Bowlby's</a:t>
            </a:r>
            <a:r>
              <a:rPr lang="en-GB" sz="1100" dirty="0">
                <a:solidFill>
                  <a:schemeClr val="accent3">
                    <a:lumMod val="50000"/>
                  </a:schemeClr>
                </a:solidFill>
                <a:ea typeface="Calibri" panose="020F0502020204030204" pitchFamily="34" charset="0"/>
                <a:cs typeface="Times New Roman" panose="02020603050405020304" pitchFamily="18" charset="0"/>
              </a:rPr>
              <a:t> attachment theory, a child's attachment style, which in influences their social and emotional development, is shaped by their early interactions with carers. </a:t>
            </a:r>
          </a:p>
          <a:p>
            <a:pPr algn="just">
              <a:lnSpc>
                <a:spcPct val="115000"/>
              </a:lnSpc>
              <a:spcAft>
                <a:spcPts val="1000"/>
              </a:spcAft>
            </a:pPr>
            <a:r>
              <a:rPr lang="en-GB" sz="1100" b="1" dirty="0" err="1">
                <a:solidFill>
                  <a:schemeClr val="accent3">
                    <a:lumMod val="50000"/>
                  </a:schemeClr>
                </a:solidFill>
                <a:ea typeface="Calibri" panose="020F0502020204030204" pitchFamily="34" charset="0"/>
                <a:cs typeface="Times New Roman" panose="02020603050405020304" pitchFamily="18" charset="0"/>
              </a:rPr>
              <a:t>Bowlby</a:t>
            </a:r>
            <a:r>
              <a:rPr lang="en-GB" sz="1100" b="1" dirty="0">
                <a:solidFill>
                  <a:schemeClr val="accent3">
                    <a:lumMod val="50000"/>
                  </a:schemeClr>
                </a:solidFill>
                <a:ea typeface="Calibri" panose="020F0502020204030204" pitchFamily="34" charset="0"/>
                <a:cs typeface="Times New Roman" panose="02020603050405020304" pitchFamily="18" charset="0"/>
              </a:rPr>
              <a:t> </a:t>
            </a:r>
            <a:r>
              <a:rPr lang="en-GB" sz="1100" dirty="0">
                <a:solidFill>
                  <a:schemeClr val="accent3">
                    <a:lumMod val="50000"/>
                  </a:schemeClr>
                </a:solidFill>
                <a:ea typeface="Calibri" panose="020F0502020204030204" pitchFamily="34" charset="0"/>
                <a:cs typeface="Times New Roman" panose="02020603050405020304" pitchFamily="18" charset="0"/>
              </a:rPr>
              <a:t>contends that kids who have stable attachments to their primary carer grow to feel safe and secure in their interactions with other people. On the other hand, children who have insecure attachments may struggle later in life to trust others, feel </a:t>
            </a:r>
            <a:r>
              <a:rPr lang="en-GB" sz="1100" dirty="0"/>
              <a:t>intimate,</a:t>
            </a:r>
            <a:r>
              <a:rPr lang="en-GB" sz="1100" dirty="0">
                <a:solidFill>
                  <a:schemeClr val="accent3">
                    <a:lumMod val="50000"/>
                  </a:schemeClr>
                </a:solidFill>
                <a:ea typeface="Calibri" panose="020F0502020204030204" pitchFamily="34" charset="0"/>
                <a:cs typeface="Times New Roman" panose="02020603050405020304" pitchFamily="18" charset="0"/>
              </a:rPr>
              <a:t>, and control their emotions.</a:t>
            </a:r>
          </a:p>
          <a:p>
            <a:pPr algn="just">
              <a:lnSpc>
                <a:spcPct val="115000"/>
              </a:lnSpc>
              <a:spcAft>
                <a:spcPts val="1000"/>
              </a:spcAft>
            </a:pPr>
            <a:r>
              <a:rPr lang="en-GB" sz="1100" b="1" dirty="0" err="1">
                <a:solidFill>
                  <a:schemeClr val="accent3">
                    <a:lumMod val="50000"/>
                  </a:schemeClr>
                </a:solidFill>
                <a:effectLst/>
                <a:ea typeface="Times New Roman" panose="02020603050405020304" pitchFamily="18" charset="0"/>
                <a:cs typeface="Times New Roman" panose="02020603050405020304" pitchFamily="18" charset="0"/>
              </a:rPr>
              <a:t>Bowlby's</a:t>
            </a:r>
            <a:r>
              <a:rPr lang="en-GB" sz="1100" dirty="0">
                <a:solidFill>
                  <a:schemeClr val="accent3">
                    <a:lumMod val="50000"/>
                  </a:schemeClr>
                </a:solidFill>
                <a:effectLst/>
                <a:ea typeface="Times New Roman" panose="02020603050405020304" pitchFamily="18" charset="0"/>
                <a:cs typeface="Times New Roman" panose="02020603050405020304" pitchFamily="18" charset="0"/>
              </a:rPr>
              <a:t> attachment theory has been highly influential in shaping our understanding of the importance of early childhood experiences on social and emotional development. His work has also contributed to developing interventions aimed at improving parent-child relationships and promoting healthy attachment styles in children.( </a:t>
            </a:r>
            <a:r>
              <a:rPr lang="en-GB" sz="800" dirty="0" err="1">
                <a:latin typeface="Arial" pitchFamily="34" charset="0"/>
                <a:ea typeface="Times New Roman" panose="02020603050405020304" pitchFamily="18" charset="0"/>
                <a:cs typeface="Arial" pitchFamily="34" charset="0"/>
              </a:rPr>
              <a:t>Bowlby</a:t>
            </a:r>
            <a:r>
              <a:rPr lang="en-GB" sz="800" dirty="0">
                <a:latin typeface="Arial" pitchFamily="34" charset="0"/>
                <a:ea typeface="Times New Roman" panose="02020603050405020304" pitchFamily="18" charset="0"/>
                <a:cs typeface="Arial" pitchFamily="34" charset="0"/>
              </a:rPr>
              <a:t>, J. ,1969). </a:t>
            </a:r>
            <a:endParaRPr lang="pl-PL" sz="800" dirty="0">
              <a:solidFill>
                <a:schemeClr val="accent3">
                  <a:lumMod val="50000"/>
                </a:schemeClr>
              </a:solidFill>
              <a:effectLst/>
              <a:ea typeface="Calibri" panose="020F0502020204030204" pitchFamily="34" charset="0"/>
              <a:cs typeface="Times New Roman" panose="02020603050405020304" pitchFamily="18" charset="0"/>
            </a:endParaRPr>
          </a:p>
          <a:p>
            <a:pPr>
              <a:lnSpc>
                <a:spcPct val="115000"/>
              </a:lnSpc>
              <a:spcAft>
                <a:spcPts val="1000"/>
              </a:spcAft>
            </a:pPr>
            <a:r>
              <a:rPr lang="en-GB" sz="1050" dirty="0">
                <a:effectLst/>
                <a:latin typeface="Arial" panose="020B0604020202020204" pitchFamily="34" charset="0"/>
                <a:ea typeface="Times New Roman" panose="02020603050405020304" pitchFamily="18" charset="0"/>
                <a:cs typeface="Times New Roman" panose="02020603050405020304" pitchFamily="18" charset="0"/>
              </a:rPr>
              <a:t> </a:t>
            </a:r>
            <a:endParaRPr lang="pl-PL"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Obraz 4">
            <a:extLst>
              <a:ext uri="{FF2B5EF4-FFF2-40B4-BE49-F238E27FC236}">
                <a16:creationId xmlns:a16="http://schemas.microsoft.com/office/drawing/2014/main" xmlns="" id="{2A67464D-46E1-5D3D-A967-707CB1F74602}"/>
              </a:ext>
            </a:extLst>
          </p:cNvPr>
          <p:cNvPicPr>
            <a:picLocks noChangeAspect="1"/>
          </p:cNvPicPr>
          <p:nvPr/>
        </p:nvPicPr>
        <p:blipFill>
          <a:blip r:embed="rId4">
            <a:extLst>
              <a:ext uri="{28A0092B-C50C-407E-A947-70E740481C1C}">
                <a14:useLocalDpi xmlns:a14="http://schemas.microsoft.com/office/drawing/2010/main" xmlns="" val="0"/>
              </a:ext>
            </a:extLst>
          </a:blip>
          <a:stretch>
            <a:fillRect/>
          </a:stretch>
        </p:blipFill>
        <p:spPr>
          <a:xfrm>
            <a:off x="10252617" y="5425971"/>
            <a:ext cx="1939383" cy="1421227"/>
          </a:xfrm>
          <a:prstGeom prst="rect">
            <a:avLst/>
          </a:prstGeom>
        </p:spPr>
      </p:pic>
    </p:spTree>
    <p:extLst>
      <p:ext uri="{BB962C8B-B14F-4D97-AF65-F5344CB8AC3E}">
        <p14:creationId xmlns:p14="http://schemas.microsoft.com/office/powerpoint/2010/main" xmlns="" val="2194673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pole tekstowe 15">
            <a:extLst>
              <a:ext uri="{FF2B5EF4-FFF2-40B4-BE49-F238E27FC236}">
                <a16:creationId xmlns:a16="http://schemas.microsoft.com/office/drawing/2014/main" xmlns="" id="{C5758990-6656-EC03-D6EF-D5FC0B3D05A1}"/>
              </a:ext>
            </a:extLst>
          </p:cNvPr>
          <p:cNvSpPr txBox="1"/>
          <p:nvPr/>
        </p:nvSpPr>
        <p:spPr>
          <a:xfrm>
            <a:off x="-34750" y="0"/>
            <a:ext cx="4308575" cy="6858000"/>
          </a:xfrm>
          <a:prstGeom prst="rect">
            <a:avLst/>
          </a:prstGeom>
          <a:solidFill>
            <a:schemeClr val="bg2">
              <a:lumMod val="90000"/>
            </a:schemeClr>
          </a:solidFill>
        </p:spPr>
        <p:txBody>
          <a:bodyPr wrap="square" rtlCol="0">
            <a:spAutoFit/>
          </a:bodyPr>
          <a:lstStyle/>
          <a:p>
            <a:endParaRPr lang="pl-PL" dirty="0"/>
          </a:p>
        </p:txBody>
      </p:sp>
      <p:sp>
        <p:nvSpPr>
          <p:cNvPr id="18" name="pole tekstowe 17">
            <a:extLst>
              <a:ext uri="{FF2B5EF4-FFF2-40B4-BE49-F238E27FC236}">
                <a16:creationId xmlns:a16="http://schemas.microsoft.com/office/drawing/2014/main" xmlns="" id="{D6810EEE-08D4-7EC8-E896-D26E8425AB97}"/>
              </a:ext>
            </a:extLst>
          </p:cNvPr>
          <p:cNvSpPr txBox="1"/>
          <p:nvPr/>
        </p:nvSpPr>
        <p:spPr>
          <a:xfrm>
            <a:off x="8299174" y="0"/>
            <a:ext cx="3892826" cy="6847198"/>
          </a:xfrm>
          <a:prstGeom prst="rect">
            <a:avLst/>
          </a:prstGeom>
          <a:solidFill>
            <a:schemeClr val="accent1">
              <a:lumMod val="75000"/>
            </a:schemeClr>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3443024" y="6147461"/>
            <a:ext cx="3993986" cy="646331"/>
          </a:xfrm>
          <a:prstGeom prst="rect">
            <a:avLst/>
          </a:prstGeom>
          <a:solidFill>
            <a:srgbClr val="FFC000"/>
          </a:solidFill>
        </p:spPr>
        <p:style>
          <a:lnRef idx="3">
            <a:schemeClr val="lt1"/>
          </a:lnRef>
          <a:fillRef idx="1">
            <a:schemeClr val="accent2"/>
          </a:fillRef>
          <a:effectRef idx="1">
            <a:schemeClr val="accent2"/>
          </a:effectRef>
          <a:fontRef idx="minor">
            <a:schemeClr val="lt1"/>
          </a:fontRef>
        </p:style>
        <p:txBody>
          <a:bodyPr wrap="square">
            <a:spAutoFit/>
          </a:bodyPr>
          <a:lstStyle/>
          <a:p>
            <a:pPr algn="ctr"/>
            <a:r>
              <a:rPr lang="pl-PL" sz="3600" b="1" dirty="0">
                <a:solidFill>
                  <a:schemeClr val="bg1"/>
                </a:solidFill>
                <a:ea typeface="Calibri" panose="020F0502020204030204" pitchFamily="34" charset="0"/>
                <a:cs typeface="Times New Roman" panose="02020603050405020304" pitchFamily="18" charset="0"/>
              </a:rPr>
              <a:t>E</a:t>
            </a:r>
            <a:r>
              <a:rPr lang="en-GB" sz="3600" b="1" dirty="0" err="1">
                <a:solidFill>
                  <a:schemeClr val="bg1"/>
                </a:solidFill>
                <a:effectLst/>
                <a:ea typeface="Calibri" panose="020F0502020204030204" pitchFamily="34" charset="0"/>
                <a:cs typeface="Times New Roman" panose="02020603050405020304" pitchFamily="18" charset="0"/>
              </a:rPr>
              <a:t>xperts</a:t>
            </a:r>
            <a:endParaRPr lang="pl-PL" sz="3600" b="1" i="1" dirty="0">
              <a:solidFill>
                <a:schemeClr val="bg1"/>
              </a:solidFill>
            </a:endParaRPr>
          </a:p>
        </p:txBody>
      </p:sp>
      <p:sp>
        <p:nvSpPr>
          <p:cNvPr id="6" name="pole tekstowe 5">
            <a:extLst>
              <a:ext uri="{FF2B5EF4-FFF2-40B4-BE49-F238E27FC236}">
                <a16:creationId xmlns:a16="http://schemas.microsoft.com/office/drawing/2014/main" xmlns="" id="{DE28F3A2-C00B-EBF2-0731-3E7B3A40ACB5}"/>
              </a:ext>
            </a:extLst>
          </p:cNvPr>
          <p:cNvSpPr txBox="1"/>
          <p:nvPr/>
        </p:nvSpPr>
        <p:spPr>
          <a:xfrm>
            <a:off x="188842" y="289968"/>
            <a:ext cx="4084983" cy="492122"/>
          </a:xfrm>
          <a:prstGeom prst="rect">
            <a:avLst/>
          </a:prstGeom>
          <a:noFill/>
        </p:spPr>
        <p:txBody>
          <a:bodyPr wrap="square">
            <a:spAutoFit/>
          </a:bodyPr>
          <a:lstStyle/>
          <a:p>
            <a:pPr>
              <a:lnSpc>
                <a:spcPct val="115000"/>
              </a:lnSpc>
              <a:spcAft>
                <a:spcPts val="1000"/>
              </a:spcAft>
            </a:pPr>
            <a:r>
              <a:rPr lang="pl-PL" sz="2400" b="1" u="sng" dirty="0">
                <a:solidFill>
                  <a:schemeClr val="bg1"/>
                </a:solidFill>
                <a:effectLst/>
                <a:ea typeface="Calibri" panose="020F0502020204030204" pitchFamily="34" charset="0"/>
                <a:cs typeface="Times New Roman" panose="02020603050405020304" pitchFamily="18" charset="0"/>
              </a:rPr>
              <a:t>Daniel </a:t>
            </a:r>
            <a:r>
              <a:rPr lang="pl-PL" sz="2400" b="1" u="sng" dirty="0" err="1">
                <a:solidFill>
                  <a:schemeClr val="bg1"/>
                </a:solidFill>
                <a:effectLst/>
                <a:ea typeface="Calibri" panose="020F0502020204030204" pitchFamily="34" charset="0"/>
                <a:cs typeface="Times New Roman" panose="02020603050405020304" pitchFamily="18" charset="0"/>
              </a:rPr>
              <a:t>Dickstein</a:t>
            </a:r>
            <a:r>
              <a:rPr lang="pl-PL" sz="2400" b="1" u="sng" dirty="0">
                <a:solidFill>
                  <a:schemeClr val="bg1"/>
                </a:solidFill>
                <a:effectLst/>
                <a:ea typeface="Calibri" panose="020F0502020204030204" pitchFamily="34" charset="0"/>
                <a:cs typeface="Times New Roman" panose="02020603050405020304" pitchFamily="18" charset="0"/>
              </a:rPr>
              <a:t> and Ross </a:t>
            </a:r>
            <a:r>
              <a:rPr lang="pl-PL" sz="2400" b="1" u="sng" dirty="0" err="1">
                <a:solidFill>
                  <a:schemeClr val="bg1"/>
                </a:solidFill>
                <a:effectLst/>
                <a:ea typeface="Calibri" panose="020F0502020204030204" pitchFamily="34" charset="0"/>
                <a:cs typeface="Times New Roman" panose="02020603050405020304" pitchFamily="18" charset="0"/>
              </a:rPr>
              <a:t>Parke</a:t>
            </a:r>
            <a:r>
              <a:rPr lang="pl-PL" sz="2400" b="1" u="sng" dirty="0">
                <a:solidFill>
                  <a:schemeClr val="bg1"/>
                </a:solidFill>
                <a:effectLst/>
                <a:ea typeface="Calibri" panose="020F0502020204030204" pitchFamily="34" charset="0"/>
                <a:cs typeface="Times New Roman" panose="02020603050405020304" pitchFamily="18" charset="0"/>
              </a:rPr>
              <a:t> </a:t>
            </a:r>
          </a:p>
        </p:txBody>
      </p:sp>
      <p:sp>
        <p:nvSpPr>
          <p:cNvPr id="3" name="pole tekstowe 2">
            <a:extLst>
              <a:ext uri="{FF2B5EF4-FFF2-40B4-BE49-F238E27FC236}">
                <a16:creationId xmlns:a16="http://schemas.microsoft.com/office/drawing/2014/main" xmlns="" id="{BA0C96D6-59A5-6F09-2636-220D4947F46F}"/>
              </a:ext>
            </a:extLst>
          </p:cNvPr>
          <p:cNvSpPr txBox="1"/>
          <p:nvPr/>
        </p:nvSpPr>
        <p:spPr>
          <a:xfrm>
            <a:off x="203084" y="881749"/>
            <a:ext cx="3832905" cy="5332357"/>
          </a:xfrm>
          <a:prstGeom prst="rect">
            <a:avLst/>
          </a:prstGeom>
          <a:noFill/>
        </p:spPr>
        <p:txBody>
          <a:bodyPr wrap="square">
            <a:spAutoFit/>
          </a:bodyPr>
          <a:lstStyle/>
          <a:p>
            <a:pPr algn="just">
              <a:lnSpc>
                <a:spcPct val="115000"/>
              </a:lnSpc>
              <a:spcAft>
                <a:spcPts val="1000"/>
              </a:spcAft>
            </a:pPr>
            <a:r>
              <a:rPr lang="pl-PL" sz="1100" dirty="0">
                <a:effectLst/>
                <a:ea typeface="Times New Roman" panose="02020603050405020304" pitchFamily="18" charset="0"/>
                <a:cs typeface="Times New Roman" panose="02020603050405020304" pitchFamily="18" charset="0"/>
              </a:rPr>
              <a:t>T</a:t>
            </a:r>
            <a:r>
              <a:rPr lang="en-GB" sz="1100" dirty="0">
                <a:effectLst/>
                <a:ea typeface="Times New Roman" panose="02020603050405020304" pitchFamily="18" charset="0"/>
                <a:cs typeface="Times New Roman" panose="02020603050405020304" pitchFamily="18" charset="0"/>
              </a:rPr>
              <a:t>wo psychologists  have conducted extensive research on the social development of children, with a particular focus on peer relationships. </a:t>
            </a:r>
            <a:r>
              <a:rPr lang="en-GB" sz="1100" dirty="0">
                <a:ea typeface="Times New Roman" panose="02020603050405020304" pitchFamily="18" charset="0"/>
                <a:cs typeface="Times New Roman" panose="02020603050405020304" pitchFamily="18" charset="0"/>
              </a:rPr>
              <a:t>Their work has provided valuable insights into early childhood experiences' role in social development and has helped identify factors that promote healthy social relationships. </a:t>
            </a:r>
            <a:endParaRPr lang="pl-PL" sz="1100" dirty="0">
              <a:effectLst/>
              <a:ea typeface="Calibri" panose="020F0502020204030204" pitchFamily="34" charset="0"/>
              <a:cs typeface="Times New Roman" panose="02020603050405020304" pitchFamily="18" charset="0"/>
            </a:endParaRPr>
          </a:p>
          <a:p>
            <a:pPr algn="just">
              <a:lnSpc>
                <a:spcPct val="115000"/>
              </a:lnSpc>
              <a:spcAft>
                <a:spcPts val="1000"/>
              </a:spcAft>
            </a:pPr>
            <a:r>
              <a:rPr lang="en-GB" sz="1100" b="1" dirty="0">
                <a:effectLst/>
                <a:ea typeface="Times New Roman" panose="02020603050405020304" pitchFamily="18" charset="0"/>
                <a:cs typeface="Times New Roman" panose="02020603050405020304" pitchFamily="18" charset="0"/>
              </a:rPr>
              <a:t>Dickstein and Parke's </a:t>
            </a:r>
            <a:r>
              <a:rPr lang="en-GB" sz="1100" dirty="0">
                <a:effectLst/>
                <a:ea typeface="Times New Roman" panose="02020603050405020304" pitchFamily="18" charset="0"/>
                <a:cs typeface="Times New Roman" panose="02020603050405020304" pitchFamily="18" charset="0"/>
              </a:rPr>
              <a:t>research has shown that positive peer interactions in early childhood are related to better social skills and relationships in adolescence and adulthood. They found that children who have positive experiences with their peers in early childhood are more likely to have healthy social relationships later in life.</a:t>
            </a:r>
            <a:endParaRPr lang="pl-PL" sz="1100" dirty="0">
              <a:effectLst/>
              <a:ea typeface="Calibri" panose="020F0502020204030204" pitchFamily="34" charset="0"/>
              <a:cs typeface="Times New Roman" panose="02020603050405020304" pitchFamily="18" charset="0"/>
            </a:endParaRPr>
          </a:p>
          <a:p>
            <a:pPr algn="just">
              <a:lnSpc>
                <a:spcPct val="115000"/>
              </a:lnSpc>
              <a:spcAft>
                <a:spcPts val="1000"/>
              </a:spcAft>
            </a:pPr>
            <a:r>
              <a:rPr lang="en-GB" sz="1100" dirty="0">
                <a:effectLst/>
                <a:ea typeface="Times New Roman" panose="02020603050405020304" pitchFamily="18" charset="0"/>
                <a:cs typeface="Times New Roman" panose="02020603050405020304" pitchFamily="18" charset="0"/>
              </a:rPr>
              <a:t> One of the key contributions of Dickstein and Parke's research is their identification of the importance of social competence in early childhood. They suggest that social competence, or the ability to interact positively with peers, is a key predictor of future social and emotional development. </a:t>
            </a:r>
            <a:endParaRPr lang="pl-PL" sz="1100" dirty="0">
              <a:effectLst/>
              <a:ea typeface="Calibri" panose="020F0502020204030204" pitchFamily="34" charset="0"/>
              <a:cs typeface="Times New Roman" panose="02020603050405020304" pitchFamily="18" charset="0"/>
            </a:endParaRPr>
          </a:p>
          <a:p>
            <a:pPr algn="just">
              <a:lnSpc>
                <a:spcPct val="115000"/>
              </a:lnSpc>
              <a:spcAft>
                <a:spcPts val="1000"/>
              </a:spcAft>
            </a:pPr>
            <a:r>
              <a:rPr lang="en-GB" sz="1100" dirty="0">
                <a:effectLst/>
                <a:ea typeface="Times New Roman" panose="02020603050405020304" pitchFamily="18" charset="0"/>
                <a:cs typeface="Times New Roman" panose="02020603050405020304" pitchFamily="18" charset="0"/>
              </a:rPr>
              <a:t>In summary, Daniel Dickstein and Ross Parke's research has provided valuable insights into the role of early childhood experiences on social development, with a particular focus on the importance of positive peer interactions and social competence. Their work has helped to identify factors that promote healthy social relationships in early childhood and has contributed to the development of interventions aimed at promoting positive social experiences for young children.</a:t>
            </a:r>
            <a:endParaRPr lang="pl-PL" sz="1100" dirty="0">
              <a:effectLst/>
              <a:ea typeface="Calibri" panose="020F0502020204030204" pitchFamily="34" charset="0"/>
              <a:cs typeface="Times New Roman" panose="02020603050405020304" pitchFamily="18" charset="0"/>
            </a:endParaRPr>
          </a:p>
        </p:txBody>
      </p:sp>
      <p:pic>
        <p:nvPicPr>
          <p:cNvPr id="4" name="Obraz 3" descr="Investigating Psychology: CHIPs">
            <a:extLst>
              <a:ext uri="{FF2B5EF4-FFF2-40B4-BE49-F238E27FC236}">
                <a16:creationId xmlns:a16="http://schemas.microsoft.com/office/drawing/2014/main" xmlns="" id="{26BFA389-D02D-F9F1-341E-B433BCAA7489}"/>
              </a:ext>
            </a:extLst>
          </p:cNvPr>
          <p:cNvPicPr>
            <a:picLocks noChangeAspect="1"/>
          </p:cNvPicPr>
          <p:nvPr/>
        </p:nvPicPr>
        <p:blipFill>
          <a:blip r:embed="rId2"/>
          <a:srcRect/>
          <a:stretch>
            <a:fillRect/>
          </a:stretch>
        </p:blipFill>
        <p:spPr bwMode="auto">
          <a:xfrm>
            <a:off x="5983993" y="3970073"/>
            <a:ext cx="2239986" cy="2075669"/>
          </a:xfrm>
          <a:prstGeom prst="rect">
            <a:avLst/>
          </a:prstGeom>
          <a:noFill/>
          <a:ln w="9525">
            <a:noFill/>
            <a:miter lim="800000"/>
            <a:headEnd/>
            <a:tailEnd/>
          </a:ln>
        </p:spPr>
      </p:pic>
      <p:sp>
        <p:nvSpPr>
          <p:cNvPr id="7" name="pole tekstowe 6">
            <a:extLst>
              <a:ext uri="{FF2B5EF4-FFF2-40B4-BE49-F238E27FC236}">
                <a16:creationId xmlns:a16="http://schemas.microsoft.com/office/drawing/2014/main" xmlns="" id="{67E58DA2-2E1C-54BC-6EE0-E0146313A498}"/>
              </a:ext>
            </a:extLst>
          </p:cNvPr>
          <p:cNvSpPr txBox="1"/>
          <p:nvPr/>
        </p:nvSpPr>
        <p:spPr>
          <a:xfrm>
            <a:off x="4591216" y="4826640"/>
            <a:ext cx="1410144" cy="369332"/>
          </a:xfrm>
          <a:prstGeom prst="rect">
            <a:avLst/>
          </a:prstGeom>
          <a:noFill/>
        </p:spPr>
        <p:txBody>
          <a:bodyPr wrap="square">
            <a:spAutoFit/>
          </a:bodyPr>
          <a:lstStyle/>
          <a:p>
            <a:r>
              <a:rPr lang="en-GB" sz="1800" b="1" u="sng" dirty="0">
                <a:effectLst/>
                <a:ea typeface="Times New Roman" panose="02020603050405020304" pitchFamily="18" charset="0"/>
              </a:rPr>
              <a:t>Erik Erikson</a:t>
            </a:r>
            <a:endParaRPr lang="pl-PL" b="1" u="sng" dirty="0"/>
          </a:p>
        </p:txBody>
      </p:sp>
      <p:sp>
        <p:nvSpPr>
          <p:cNvPr id="10" name="pole tekstowe 9">
            <a:extLst>
              <a:ext uri="{FF2B5EF4-FFF2-40B4-BE49-F238E27FC236}">
                <a16:creationId xmlns:a16="http://schemas.microsoft.com/office/drawing/2014/main" xmlns="" id="{A9153C4A-EF56-C1AE-F5A3-63113FEE2A2D}"/>
              </a:ext>
            </a:extLst>
          </p:cNvPr>
          <p:cNvSpPr txBox="1"/>
          <p:nvPr/>
        </p:nvSpPr>
        <p:spPr>
          <a:xfrm>
            <a:off x="4424216" y="153378"/>
            <a:ext cx="3724567" cy="3756669"/>
          </a:xfrm>
          <a:prstGeom prst="rect">
            <a:avLst/>
          </a:prstGeom>
          <a:noFill/>
        </p:spPr>
        <p:txBody>
          <a:bodyPr wrap="square">
            <a:spAutoFit/>
          </a:bodyPr>
          <a:lstStyle/>
          <a:p>
            <a:pPr algn="just">
              <a:lnSpc>
                <a:spcPct val="115000"/>
              </a:lnSpc>
              <a:spcAft>
                <a:spcPts val="1000"/>
              </a:spcAft>
            </a:pPr>
            <a:r>
              <a:rPr lang="en-GB" sz="1600" dirty="0">
                <a:ea typeface="Times New Roman" panose="02020603050405020304" pitchFamily="18" charset="0"/>
                <a:cs typeface="Times New Roman" panose="02020603050405020304" pitchFamily="18" charset="0"/>
              </a:rPr>
              <a:t>The psychosocial theory of development developed by Erik Erikson emphasises the significance of social interactions in the formation of identity. </a:t>
            </a:r>
            <a:r>
              <a:rPr lang="en-GB" sz="1600" b="1" dirty="0">
                <a:ea typeface="Times New Roman" panose="02020603050405020304" pitchFamily="18" charset="0"/>
                <a:cs typeface="Times New Roman" panose="02020603050405020304" pitchFamily="18" charset="0"/>
              </a:rPr>
              <a:t>Erikson </a:t>
            </a:r>
            <a:r>
              <a:rPr lang="en-GB" sz="1600" dirty="0">
                <a:ea typeface="Times New Roman" panose="02020603050405020304" pitchFamily="18" charset="0"/>
                <a:cs typeface="Times New Roman" panose="02020603050405020304" pitchFamily="18" charset="0"/>
              </a:rPr>
              <a:t>postulated that each stage of development is marked by a distinct psychosocial crisis, and that normal social and emotional growth depends on the successful resolution of these crises. </a:t>
            </a:r>
            <a:r>
              <a:rPr lang="en-GB" sz="1600" dirty="0">
                <a:effectLst/>
                <a:ea typeface="Times New Roman" panose="02020603050405020304" pitchFamily="18" charset="0"/>
                <a:cs typeface="Times New Roman" panose="02020603050405020304" pitchFamily="18" charset="0"/>
              </a:rPr>
              <a:t>He believed that early childhood is a critical period for the development of trust, autonomy, and initiative, which are all important for healthy social relationships later in life.</a:t>
            </a:r>
            <a:endParaRPr lang="pl-PL" sz="1400" dirty="0">
              <a:effectLst/>
              <a:ea typeface="Calibri" panose="020F0502020204030204" pitchFamily="34" charset="0"/>
              <a:cs typeface="Times New Roman" panose="02020603050405020304" pitchFamily="18" charset="0"/>
            </a:endParaRPr>
          </a:p>
        </p:txBody>
      </p:sp>
      <p:sp>
        <p:nvSpPr>
          <p:cNvPr id="12" name="pole tekstowe 11">
            <a:extLst>
              <a:ext uri="{FF2B5EF4-FFF2-40B4-BE49-F238E27FC236}">
                <a16:creationId xmlns:a16="http://schemas.microsoft.com/office/drawing/2014/main" xmlns="" id="{6E0A722B-658A-3CEB-F737-7FCE6C14B2FD}"/>
              </a:ext>
            </a:extLst>
          </p:cNvPr>
          <p:cNvSpPr txBox="1"/>
          <p:nvPr/>
        </p:nvSpPr>
        <p:spPr>
          <a:xfrm>
            <a:off x="8489857" y="2632302"/>
            <a:ext cx="3511459" cy="4110612"/>
          </a:xfrm>
          <a:prstGeom prst="rect">
            <a:avLst/>
          </a:prstGeom>
          <a:noFill/>
        </p:spPr>
        <p:txBody>
          <a:bodyPr wrap="square">
            <a:spAutoFit/>
          </a:bodyPr>
          <a:lstStyle/>
          <a:p>
            <a:pPr algn="just">
              <a:lnSpc>
                <a:spcPct val="115000"/>
              </a:lnSpc>
              <a:spcAft>
                <a:spcPts val="1000"/>
              </a:spcAft>
            </a:pPr>
            <a:r>
              <a:rPr lang="en-GB" sz="2000" b="1" u="sng" dirty="0">
                <a:solidFill>
                  <a:schemeClr val="bg1"/>
                </a:solidFill>
                <a:effectLst/>
                <a:ea typeface="Times New Roman" panose="02020603050405020304" pitchFamily="18" charset="0"/>
                <a:cs typeface="Times New Roman" panose="02020603050405020304" pitchFamily="18" charset="0"/>
              </a:rPr>
              <a:t>Sigmund Freud</a:t>
            </a:r>
            <a:r>
              <a:rPr lang="en-GB" sz="1600" b="1" u="sng" dirty="0">
                <a:solidFill>
                  <a:schemeClr val="bg1"/>
                </a:solidFill>
                <a:effectLst/>
                <a:ea typeface="Times New Roman" panose="02020603050405020304" pitchFamily="18" charset="0"/>
                <a:cs typeface="Times New Roman" panose="02020603050405020304" pitchFamily="18" charset="0"/>
              </a:rPr>
              <a:t>,</a:t>
            </a:r>
            <a:r>
              <a:rPr lang="en-GB" sz="1600" b="1" dirty="0">
                <a:solidFill>
                  <a:schemeClr val="bg1"/>
                </a:solidFill>
                <a:effectLst/>
                <a:ea typeface="Times New Roman" panose="02020603050405020304" pitchFamily="18" charset="0"/>
                <a:cs typeface="Times New Roman" panose="02020603050405020304" pitchFamily="18" charset="0"/>
              </a:rPr>
              <a:t> </a:t>
            </a:r>
            <a:r>
              <a:rPr lang="en-GB" sz="1600" dirty="0">
                <a:solidFill>
                  <a:schemeClr val="bg1"/>
                </a:solidFill>
                <a:effectLst/>
                <a:ea typeface="Times New Roman" panose="02020603050405020304" pitchFamily="18" charset="0"/>
                <a:cs typeface="Times New Roman" panose="02020603050405020304" pitchFamily="18" charset="0"/>
              </a:rPr>
              <a:t>the father of psychoanalysis, developed a theory of psychosexual development that emphasizes the role of early childhood experiences in shaping personality and behaviour. According to Freud, social and emotional development in early childhood is driven by unconscious sexual and aggressive impulses. He believed that children go through a series of psychosexual stages, and successful completion of each stage is necessary for healthy social and emotional development.</a:t>
            </a:r>
            <a:endParaRPr lang="pl-PL" sz="1400" dirty="0">
              <a:solidFill>
                <a:schemeClr val="bg1"/>
              </a:solidFill>
              <a:effectLst/>
              <a:ea typeface="Calibri" panose="020F0502020204030204" pitchFamily="34" charset="0"/>
              <a:cs typeface="Times New Roman" panose="02020603050405020304" pitchFamily="18" charset="0"/>
            </a:endParaRPr>
          </a:p>
        </p:txBody>
      </p:sp>
      <p:pic>
        <p:nvPicPr>
          <p:cNvPr id="14" name="Obraz 13" descr="Freud Museum London - The Home of Sigmund Freud">
            <a:extLst>
              <a:ext uri="{FF2B5EF4-FFF2-40B4-BE49-F238E27FC236}">
                <a16:creationId xmlns:a16="http://schemas.microsoft.com/office/drawing/2014/main" xmlns="" id="{9A2B5CCC-D375-4BC5-5F78-78E4D43685F3}"/>
              </a:ext>
            </a:extLst>
          </p:cNvPr>
          <p:cNvPicPr>
            <a:picLocks noChangeAspect="1"/>
          </p:cNvPicPr>
          <p:nvPr/>
        </p:nvPicPr>
        <p:blipFill>
          <a:blip r:embed="rId3" cstate="print"/>
          <a:srcRect/>
          <a:stretch>
            <a:fillRect/>
          </a:stretch>
        </p:blipFill>
        <p:spPr bwMode="auto">
          <a:xfrm>
            <a:off x="8398566" y="25534"/>
            <a:ext cx="3775566" cy="2431696"/>
          </a:xfrm>
          <a:prstGeom prst="rect">
            <a:avLst/>
          </a:prstGeom>
          <a:noFill/>
          <a:ln w="9525">
            <a:noFill/>
            <a:miter lim="800000"/>
            <a:headEnd/>
            <a:tailEnd/>
          </a:ln>
        </p:spPr>
      </p:pic>
    </p:spTree>
    <p:extLst>
      <p:ext uri="{BB962C8B-B14F-4D97-AF65-F5344CB8AC3E}">
        <p14:creationId xmlns:p14="http://schemas.microsoft.com/office/powerpoint/2010/main" xmlns="" val="3909379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pole tekstowe 17">
            <a:extLst>
              <a:ext uri="{FF2B5EF4-FFF2-40B4-BE49-F238E27FC236}">
                <a16:creationId xmlns:a16="http://schemas.microsoft.com/office/drawing/2014/main" xmlns="" id="{D6810EEE-08D4-7EC8-E896-D26E8425AB97}"/>
              </a:ext>
            </a:extLst>
          </p:cNvPr>
          <p:cNvSpPr txBox="1"/>
          <p:nvPr/>
        </p:nvSpPr>
        <p:spPr>
          <a:xfrm>
            <a:off x="2" y="10802"/>
            <a:ext cx="5834742" cy="6847198"/>
          </a:xfrm>
          <a:prstGeom prst="rect">
            <a:avLst/>
          </a:prstGeom>
          <a:solidFill>
            <a:srgbClr val="FFC000"/>
          </a:solidFill>
        </p:spPr>
        <p:txBody>
          <a:bodyPr wrap="square" rtlCol="0">
            <a:spAutoFit/>
          </a:bodyPr>
          <a:lstStyle/>
          <a:p>
            <a:endParaRPr lang="pl-PL" dirty="0"/>
          </a:p>
        </p:txBody>
      </p:sp>
      <p:sp>
        <p:nvSpPr>
          <p:cNvPr id="22" name="pole tekstowe 21">
            <a:extLst>
              <a:ext uri="{FF2B5EF4-FFF2-40B4-BE49-F238E27FC236}">
                <a16:creationId xmlns:a16="http://schemas.microsoft.com/office/drawing/2014/main" xmlns="" id="{05FE5043-7AEA-8141-AA33-E66CE7810380}"/>
              </a:ext>
            </a:extLst>
          </p:cNvPr>
          <p:cNvSpPr txBox="1"/>
          <p:nvPr/>
        </p:nvSpPr>
        <p:spPr>
          <a:xfrm>
            <a:off x="576470" y="342034"/>
            <a:ext cx="4025348" cy="584775"/>
          </a:xfrm>
          <a:prstGeom prst="rect">
            <a:avLst/>
          </a:prstGeom>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pl-PL" sz="3200" b="1" i="1" dirty="0" err="1">
                <a:solidFill>
                  <a:schemeClr val="accent5">
                    <a:lumMod val="75000"/>
                  </a:schemeClr>
                </a:solidFill>
                <a:effectLst/>
                <a:latin typeface="Arial" panose="020B0604020202020204" pitchFamily="34" charset="0"/>
                <a:ea typeface="Calibri" panose="020F0502020204030204" pitchFamily="34" charset="0"/>
              </a:rPr>
              <a:t>Conclusion</a:t>
            </a:r>
            <a:endParaRPr lang="pl-PL" sz="3200" b="1" i="1" dirty="0">
              <a:solidFill>
                <a:schemeClr val="accent5">
                  <a:lumMod val="75000"/>
                </a:schemeClr>
              </a:solidFill>
            </a:endParaRPr>
          </a:p>
        </p:txBody>
      </p:sp>
      <p:sp>
        <p:nvSpPr>
          <p:cNvPr id="27" name="pole tekstowe 26">
            <a:extLst>
              <a:ext uri="{FF2B5EF4-FFF2-40B4-BE49-F238E27FC236}">
                <a16:creationId xmlns:a16="http://schemas.microsoft.com/office/drawing/2014/main" xmlns="" id="{3469BB51-B3EE-586F-CC3D-DF596B9588BE}"/>
              </a:ext>
            </a:extLst>
          </p:cNvPr>
          <p:cNvSpPr txBox="1"/>
          <p:nvPr/>
        </p:nvSpPr>
        <p:spPr>
          <a:xfrm>
            <a:off x="367748" y="1258040"/>
            <a:ext cx="5314595" cy="4577856"/>
          </a:xfrm>
          <a:prstGeom prst="rect">
            <a:avLst/>
          </a:prstGeom>
          <a:noFill/>
        </p:spPr>
        <p:txBody>
          <a:bodyPr wrap="square">
            <a:spAutoFit/>
          </a:bodyPr>
          <a:lstStyle/>
          <a:p>
            <a:pPr algn="just">
              <a:lnSpc>
                <a:spcPct val="115000"/>
              </a:lnSpc>
              <a:spcAft>
                <a:spcPts val="1000"/>
              </a:spcAft>
            </a:pPr>
            <a:r>
              <a:rPr lang="pl-PL"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E</a:t>
            </a:r>
            <a:r>
              <a:rPr lang="en-GB" sz="1600" dirty="0" err="1">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arly</a:t>
            </a:r>
            <a:r>
              <a:rPr lang="en-GB"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childhood development, specifically social development, is a critical component of a child's overall growth and development.</a:t>
            </a:r>
            <a:r>
              <a:rPr lang="en-GB"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lang="en-GB"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(Gerhardt, 2004) </a:t>
            </a:r>
            <a:endParaRPr lang="pl-PL"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en-GB"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Through this educational campaign, we have highlighted the importance of social interactions and relationships in shaping a child's personality, behaviour, and future success. We have drawn on the research of experts such as Sue Gerhardt (2004), Vygotsky (1978), Bowlby (1969), Dickstein and Parke (1988), Freud (1953), and Erikson to provide a comprehensive understanding of why social development in early childhood is so crucial. </a:t>
            </a:r>
            <a:endParaRPr lang="pl-PL"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spcAft>
                <a:spcPts val="1000"/>
              </a:spcAft>
            </a:pPr>
            <a:r>
              <a:rPr lang="en-GB" sz="16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By promoting awareness of the importance of early childhood social development, we can help to ensure that children receive the support and care they need to thrive.</a:t>
            </a:r>
            <a:endParaRPr lang="pl-PL" sz="16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pole tekstowe 4">
            <a:extLst>
              <a:ext uri="{FF2B5EF4-FFF2-40B4-BE49-F238E27FC236}">
                <a16:creationId xmlns:a16="http://schemas.microsoft.com/office/drawing/2014/main" xmlns="" id="{D01EFFF3-B055-A172-0335-975AFB18679B}"/>
              </a:ext>
            </a:extLst>
          </p:cNvPr>
          <p:cNvSpPr txBox="1"/>
          <p:nvPr/>
        </p:nvSpPr>
        <p:spPr>
          <a:xfrm>
            <a:off x="5834745" y="-1"/>
            <a:ext cx="6168570" cy="6675161"/>
          </a:xfrm>
          <a:prstGeom prst="rect">
            <a:avLst/>
          </a:prstGeom>
          <a:noFill/>
        </p:spPr>
        <p:txBody>
          <a:bodyPr wrap="square">
            <a:spAutoFit/>
          </a:bodyPr>
          <a:lstStyle/>
          <a:p>
            <a:pPr>
              <a:lnSpc>
                <a:spcPct val="115000"/>
              </a:lnSpc>
              <a:spcAft>
                <a:spcPts val="1000"/>
              </a:spcAft>
            </a:pPr>
            <a:r>
              <a:rPr lang="en-GB" dirty="0">
                <a:effectLst/>
                <a:latin typeface="Arial" panose="020B0604020202020204" pitchFamily="34" charset="0"/>
                <a:ea typeface="Calibri" panose="020F0502020204030204" pitchFamily="34" charset="0"/>
                <a:cs typeface="Times New Roman" panose="02020603050405020304" pitchFamily="18" charset="0"/>
              </a:rPr>
              <a:t>Reference</a:t>
            </a:r>
            <a:endParaRPr lang="pl-PL"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800" i="1" dirty="0">
                <a:latin typeface="Arial" pitchFamily="34" charset="0"/>
                <a:ea typeface="Times New Roman" panose="02020603050405020304" pitchFamily="18" charset="0"/>
                <a:cs typeface="Arial" pitchFamily="34" charset="0"/>
              </a:rPr>
              <a:t>Ainsworth, M. D. S., </a:t>
            </a:r>
            <a:r>
              <a:rPr lang="en-GB" sz="800" i="1" dirty="0" err="1">
                <a:latin typeface="Arial" pitchFamily="34" charset="0"/>
                <a:ea typeface="Times New Roman" panose="02020603050405020304" pitchFamily="18" charset="0"/>
                <a:cs typeface="Arial" pitchFamily="34" charset="0"/>
              </a:rPr>
              <a:t>Blehar</a:t>
            </a:r>
            <a:r>
              <a:rPr lang="en-GB" sz="800" i="1" dirty="0">
                <a:latin typeface="Arial" pitchFamily="34" charset="0"/>
                <a:ea typeface="Times New Roman" panose="02020603050405020304" pitchFamily="18" charset="0"/>
                <a:cs typeface="Arial" pitchFamily="34" charset="0"/>
              </a:rPr>
              <a:t>, M. C., Waters, E., &amp; Wall, S. (1978). Patterns of attachment: A psychological study of the strange situation. Hillsdale, NJ: Erlbaum.</a:t>
            </a:r>
          </a:p>
          <a:p>
            <a:pPr>
              <a:lnSpc>
                <a:spcPct val="115000"/>
              </a:lnSpc>
              <a:spcAft>
                <a:spcPts val="1000"/>
              </a:spcAft>
            </a:pPr>
            <a:r>
              <a:rPr lang="en-GB" sz="800" dirty="0">
                <a:latin typeface="Arial" pitchFamily="34" charset="0"/>
                <a:cs typeface="Arial" pitchFamily="34" charset="0"/>
              </a:rPr>
              <a:t>American Academy of </a:t>
            </a:r>
            <a:r>
              <a:rPr lang="en-GB" sz="800" dirty="0" err="1">
                <a:latin typeface="Arial" pitchFamily="34" charset="0"/>
                <a:cs typeface="Arial" pitchFamily="34" charset="0"/>
              </a:rPr>
              <a:t>Pediatrics</a:t>
            </a:r>
            <a:r>
              <a:rPr lang="en-GB" sz="800" dirty="0">
                <a:latin typeface="Arial" pitchFamily="34" charset="0"/>
                <a:cs typeface="Arial" pitchFamily="34" charset="0"/>
              </a:rPr>
              <a:t>. (2018). Healthy Digital Media Use Habits for Babies, Toddlers &amp; Preschoolers. Retrieved from </a:t>
            </a:r>
            <a:r>
              <a:rPr lang="en-GB" sz="800" u="sng" dirty="0">
                <a:latin typeface="Arial" pitchFamily="34" charset="0"/>
                <a:cs typeface="Arial" pitchFamily="34" charset="0"/>
                <a:hlinkClick r:id="rId2"/>
              </a:rPr>
              <a:t>https://www.healthychildren.org/English/family-life/Media/Pages/Healthy-Digital-Media-Use-Habits-for-Babies-Toddlers-Preschoolers.aspx</a:t>
            </a:r>
            <a:endParaRPr lang="en-GB" sz="800" i="1" dirty="0">
              <a:latin typeface="Arial" pitchFamily="34" charset="0"/>
              <a:ea typeface="Times New Roman" panose="02020603050405020304" pitchFamily="18" charset="0"/>
              <a:cs typeface="Arial" pitchFamily="34" charset="0"/>
            </a:endParaRPr>
          </a:p>
          <a:p>
            <a:pPr>
              <a:lnSpc>
                <a:spcPct val="115000"/>
              </a:lnSpc>
              <a:spcAft>
                <a:spcPts val="1000"/>
              </a:spcAft>
            </a:pPr>
            <a:r>
              <a:rPr lang="en-GB" sz="800" i="1" dirty="0" err="1">
                <a:latin typeface="Arial" pitchFamily="34" charset="0"/>
                <a:ea typeface="Times New Roman" panose="02020603050405020304" pitchFamily="18" charset="0"/>
                <a:cs typeface="Arial" pitchFamily="34" charset="0"/>
              </a:rPr>
              <a:t>Bowlby</a:t>
            </a:r>
            <a:r>
              <a:rPr lang="en-GB" sz="800" i="1" dirty="0">
                <a:latin typeface="Arial" pitchFamily="34" charset="0"/>
                <a:ea typeface="Times New Roman" panose="02020603050405020304" pitchFamily="18" charset="0"/>
                <a:cs typeface="Arial" pitchFamily="34" charset="0"/>
              </a:rPr>
              <a:t>, J. (1969). Attachment and loss: Vol. 1. Attachment. New York: Basic Books.</a:t>
            </a:r>
            <a:endParaRPr lang="en-GB" sz="800" dirty="0">
              <a:latin typeface="Arial" pitchFamily="34" charset="0"/>
              <a:ea typeface="Times New Roman" panose="02020603050405020304" pitchFamily="18" charset="0"/>
              <a:cs typeface="Arial" pitchFamily="34" charset="0"/>
            </a:endParaRPr>
          </a:p>
          <a:p>
            <a:pPr>
              <a:lnSpc>
                <a:spcPct val="115000"/>
              </a:lnSpc>
              <a:spcAft>
                <a:spcPts val="1000"/>
              </a:spcAft>
            </a:pPr>
            <a:r>
              <a:rPr lang="en-GB" sz="800" dirty="0">
                <a:effectLst/>
                <a:latin typeface="Arial" pitchFamily="34" charset="0"/>
                <a:ea typeface="Times New Roman" panose="02020603050405020304" pitchFamily="18" charset="0"/>
                <a:cs typeface="Arial" pitchFamily="34" charset="0"/>
              </a:rPr>
              <a:t>Dickstein, S., &amp; Parke, R. D. (1988). Socialization in the context of the family: Parent-child interaction. In N. Eisenberg (Ed.), Socialization, personality, and social development (pp. 87-122). New York: Sage.</a:t>
            </a:r>
          </a:p>
          <a:p>
            <a:pPr>
              <a:lnSpc>
                <a:spcPct val="115000"/>
              </a:lnSpc>
              <a:spcAft>
                <a:spcPts val="1000"/>
              </a:spcAft>
            </a:pPr>
            <a:r>
              <a:rPr lang="en-GB" sz="800" dirty="0">
                <a:latin typeface="Arial" pitchFamily="34" charset="0"/>
                <a:ea typeface="Times New Roman" panose="02020603050405020304" pitchFamily="18" charset="0"/>
                <a:cs typeface="Arial" pitchFamily="34" charset="0"/>
              </a:rPr>
              <a:t>Dickstein, S., &amp; </a:t>
            </a:r>
            <a:r>
              <a:rPr lang="en-GB" sz="800" dirty="0" err="1">
                <a:latin typeface="Arial" pitchFamily="34" charset="0"/>
                <a:ea typeface="Times New Roman" panose="02020603050405020304" pitchFamily="18" charset="0"/>
                <a:cs typeface="Arial" pitchFamily="34" charset="0"/>
              </a:rPr>
              <a:t>Parke</a:t>
            </a:r>
            <a:r>
              <a:rPr lang="en-GB" sz="800" dirty="0">
                <a:latin typeface="Arial" pitchFamily="34" charset="0"/>
                <a:ea typeface="Times New Roman" panose="02020603050405020304" pitchFamily="18" charset="0"/>
                <a:cs typeface="Arial" pitchFamily="34" charset="0"/>
              </a:rPr>
              <a:t>, R. D. (1988). Socialization in the context of the family: Parent-child interaction. Handbook of socialization theory and research, 2, 447-510.</a:t>
            </a:r>
          </a:p>
          <a:p>
            <a:pPr>
              <a:lnSpc>
                <a:spcPct val="115000"/>
              </a:lnSpc>
              <a:spcAft>
                <a:spcPts val="1000"/>
              </a:spcAft>
            </a:pPr>
            <a:r>
              <a:rPr lang="en-GB" sz="800" dirty="0"/>
              <a:t>Dunbar, M. (2017). Setting boundaries: Teaching children positive social skills. Child Development Today, 20(3), 12-16.</a:t>
            </a:r>
            <a:endParaRPr lang="en-GB" sz="800" dirty="0">
              <a:latin typeface="Arial" pitchFamily="34" charset="0"/>
              <a:ea typeface="Times New Roman" panose="02020603050405020304" pitchFamily="18" charset="0"/>
              <a:cs typeface="Arial" pitchFamily="34" charset="0"/>
            </a:endParaRPr>
          </a:p>
          <a:p>
            <a:pPr>
              <a:lnSpc>
                <a:spcPct val="115000"/>
              </a:lnSpc>
              <a:spcAft>
                <a:spcPts val="1000"/>
              </a:spcAft>
            </a:pPr>
            <a:r>
              <a:rPr lang="en-GB" sz="800" i="1" dirty="0">
                <a:latin typeface="Arial" pitchFamily="34" charset="0"/>
                <a:ea typeface="Times New Roman" panose="02020603050405020304" pitchFamily="18" charset="0"/>
                <a:cs typeface="Arial" pitchFamily="34" charset="0"/>
              </a:rPr>
              <a:t> Erikson, E. H. (1950). Childhood and society. New York: W. W. Norton.</a:t>
            </a:r>
            <a:endParaRPr lang="pl-PL" sz="800" dirty="0">
              <a:latin typeface="Arial" pitchFamily="34" charset="0"/>
              <a:ea typeface="Calibri" panose="020F0502020204030204" pitchFamily="34" charset="0"/>
              <a:cs typeface="Arial" pitchFamily="34" charset="0"/>
            </a:endParaRPr>
          </a:p>
          <a:p>
            <a:pPr>
              <a:lnSpc>
                <a:spcPct val="115000"/>
              </a:lnSpc>
              <a:spcAft>
                <a:spcPts val="1000"/>
              </a:spcAft>
            </a:pPr>
            <a:r>
              <a:rPr lang="en-GB" sz="800" i="1" dirty="0">
                <a:latin typeface="Arial" pitchFamily="34" charset="0"/>
                <a:ea typeface="Times New Roman" panose="02020603050405020304" pitchFamily="18" charset="0"/>
                <a:cs typeface="Arial" pitchFamily="34" charset="0"/>
              </a:rPr>
              <a:t> Freud, S. (1905). Three essays on the theory of sexuality. SE, 7: 123-245.</a:t>
            </a:r>
          </a:p>
          <a:p>
            <a:pPr>
              <a:lnSpc>
                <a:spcPct val="115000"/>
              </a:lnSpc>
              <a:spcAft>
                <a:spcPts val="1000"/>
              </a:spcAft>
            </a:pPr>
            <a:r>
              <a:rPr lang="en-GB" sz="800" dirty="0">
                <a:latin typeface="Arial" pitchFamily="34" charset="0"/>
                <a:ea typeface="Times New Roman" panose="02020603050405020304" pitchFamily="18" charset="0"/>
                <a:cs typeface="Arial" pitchFamily="34" charset="0"/>
              </a:rPr>
              <a:t>Freud, S. (1953). Three essays on the theory of sexuality. Basic Books.</a:t>
            </a:r>
            <a:endParaRPr lang="en-GB" sz="800" dirty="0">
              <a:latin typeface="Arial" pitchFamily="34" charset="0"/>
              <a:ea typeface="Calibri" panose="020F0502020204030204" pitchFamily="34" charset="0"/>
              <a:cs typeface="Arial" pitchFamily="34" charset="0"/>
            </a:endParaRPr>
          </a:p>
          <a:p>
            <a:pPr>
              <a:lnSpc>
                <a:spcPct val="115000"/>
              </a:lnSpc>
              <a:spcAft>
                <a:spcPts val="1000"/>
              </a:spcAft>
            </a:pPr>
            <a:r>
              <a:rPr lang="en-GB" sz="800" dirty="0">
                <a:latin typeface="Arial" pitchFamily="34" charset="0"/>
                <a:cs typeface="Arial" pitchFamily="34" charset="0"/>
              </a:rPr>
              <a:t>Gerhardt, S. (2014). Why love matters: How affection shapes a baby's brain. </a:t>
            </a:r>
            <a:r>
              <a:rPr lang="en-GB" sz="800" dirty="0" err="1">
                <a:latin typeface="Arial" pitchFamily="34" charset="0"/>
                <a:cs typeface="Arial" pitchFamily="34" charset="0"/>
              </a:rPr>
              <a:t>Routledge</a:t>
            </a:r>
            <a:r>
              <a:rPr lang="en-GB" sz="800" dirty="0">
                <a:latin typeface="Arial" pitchFamily="34" charset="0"/>
                <a:cs typeface="Arial" pitchFamily="34" charset="0"/>
              </a:rPr>
              <a:t>.</a:t>
            </a:r>
            <a:endParaRPr lang="pl-PL" sz="800" dirty="0">
              <a:effectLst/>
              <a:latin typeface="Arial" pitchFamily="34" charset="0"/>
              <a:ea typeface="Calibri" panose="020F0502020204030204" pitchFamily="34" charset="0"/>
              <a:cs typeface="Arial" pitchFamily="34" charset="0"/>
            </a:endParaRPr>
          </a:p>
          <a:p>
            <a:pPr>
              <a:lnSpc>
                <a:spcPct val="115000"/>
              </a:lnSpc>
              <a:spcAft>
                <a:spcPts val="1000"/>
              </a:spcAft>
            </a:pPr>
            <a:r>
              <a:rPr lang="en-GB" sz="800" dirty="0">
                <a:effectLst/>
                <a:latin typeface="Arial" pitchFamily="34" charset="0"/>
                <a:ea typeface="Times New Roman" panose="02020603050405020304" pitchFamily="18" charset="0"/>
                <a:cs typeface="Arial" pitchFamily="34" charset="0"/>
              </a:rPr>
              <a:t> Mangelsdorf, S. C., Shapiro, J. R., &amp; </a:t>
            </a:r>
            <a:r>
              <a:rPr lang="en-GB" sz="800" dirty="0" err="1">
                <a:effectLst/>
                <a:latin typeface="Arial" pitchFamily="34" charset="0"/>
                <a:ea typeface="Times New Roman" panose="02020603050405020304" pitchFamily="18" charset="0"/>
                <a:cs typeface="Arial" pitchFamily="34" charset="0"/>
              </a:rPr>
              <a:t>Marzolf</a:t>
            </a:r>
            <a:r>
              <a:rPr lang="en-GB" sz="800" dirty="0">
                <a:effectLst/>
                <a:latin typeface="Arial" pitchFamily="34" charset="0"/>
                <a:ea typeface="Times New Roman" panose="02020603050405020304" pitchFamily="18" charset="0"/>
                <a:cs typeface="Arial" pitchFamily="34" charset="0"/>
              </a:rPr>
              <a:t>, D. (1995). Developmental and temperamental differences in emotional regulation in infancy. Child Development, 66(6), 1817-1828.</a:t>
            </a:r>
          </a:p>
          <a:p>
            <a:pPr>
              <a:lnSpc>
                <a:spcPct val="115000"/>
              </a:lnSpc>
              <a:spcAft>
                <a:spcPts val="1000"/>
              </a:spcAft>
            </a:pPr>
            <a:r>
              <a:rPr lang="en-GB" sz="800" dirty="0">
                <a:latin typeface="Arial" pitchFamily="34" charset="0"/>
                <a:cs typeface="Arial" pitchFamily="34" charset="0"/>
              </a:rPr>
              <a:t>McMahon, R. J., &amp; Forehand, R. L. (2003). Helping the noncompliant child: Family-based treatment for oppositional </a:t>
            </a:r>
            <a:r>
              <a:rPr lang="en-GB" sz="800" dirty="0" err="1">
                <a:latin typeface="Arial" pitchFamily="34" charset="0"/>
                <a:cs typeface="Arial" pitchFamily="34" charset="0"/>
              </a:rPr>
              <a:t>behavior</a:t>
            </a:r>
            <a:r>
              <a:rPr lang="en-GB" sz="800" dirty="0">
                <a:latin typeface="Arial" pitchFamily="34" charset="0"/>
                <a:cs typeface="Arial" pitchFamily="34" charset="0"/>
              </a:rPr>
              <a:t> (2nd ed.). New York: Guilford Press. </a:t>
            </a:r>
            <a:endParaRPr lang="en-GB" sz="800" dirty="0">
              <a:effectLst/>
              <a:latin typeface="Arial" pitchFamily="34" charset="0"/>
              <a:ea typeface="Times New Roman" panose="02020603050405020304" pitchFamily="18" charset="0"/>
              <a:cs typeface="Arial" pitchFamily="34" charset="0"/>
            </a:endParaRPr>
          </a:p>
          <a:p>
            <a:pPr>
              <a:lnSpc>
                <a:spcPct val="115000"/>
              </a:lnSpc>
              <a:spcAft>
                <a:spcPts val="1000"/>
              </a:spcAft>
            </a:pPr>
            <a:r>
              <a:rPr lang="en-GB" sz="800" dirty="0">
                <a:latin typeface="Arial" pitchFamily="34" charset="0"/>
                <a:cs typeface="Arial" pitchFamily="34" charset="0"/>
              </a:rPr>
              <a:t>National Association for the Education of Young Children. (2016). Social development. In P. L. </a:t>
            </a:r>
            <a:r>
              <a:rPr lang="en-GB" sz="800" dirty="0" err="1">
                <a:latin typeface="Arial" pitchFamily="34" charset="0"/>
                <a:cs typeface="Arial" pitchFamily="34" charset="0"/>
              </a:rPr>
              <a:t>Kagan</a:t>
            </a:r>
            <a:r>
              <a:rPr lang="en-GB" sz="800" dirty="0">
                <a:latin typeface="Arial" pitchFamily="34" charset="0"/>
                <a:cs typeface="Arial" pitchFamily="34" charset="0"/>
              </a:rPr>
              <a:t>, &amp; S. </a:t>
            </a:r>
            <a:r>
              <a:rPr lang="en-GB" sz="800" dirty="0" err="1">
                <a:latin typeface="Arial" pitchFamily="34" charset="0"/>
                <a:cs typeface="Arial" pitchFamily="34" charset="0"/>
              </a:rPr>
              <a:t>Kauerz</a:t>
            </a:r>
            <a:r>
              <a:rPr lang="en-GB" sz="800" dirty="0">
                <a:latin typeface="Arial" pitchFamily="34" charset="0"/>
                <a:cs typeface="Arial" pitchFamily="34" charset="0"/>
              </a:rPr>
              <a:t> (Eds.), Developmentally appropriate practice: Focus on infants and toddlers (pp. 63-75). Washington, DC: National Association for the Education of Young Children.</a:t>
            </a:r>
            <a:r>
              <a:rPr lang="en-GB" sz="800" dirty="0">
                <a:effectLst/>
                <a:ea typeface="Times New Roman" panose="02020603050405020304" pitchFamily="18" charset="0"/>
                <a:cs typeface="Times New Roman" panose="02020603050405020304" pitchFamily="18" charset="0"/>
              </a:rPr>
              <a:t> </a:t>
            </a:r>
            <a:endParaRPr lang="pl-PL" sz="800" dirty="0">
              <a:effectLst/>
              <a:ea typeface="Times New Roman" panose="02020603050405020304" pitchFamily="18" charset="0"/>
              <a:cs typeface="Times New Roman" panose="02020603050405020304" pitchFamily="18" charset="0"/>
            </a:endParaRPr>
          </a:p>
          <a:p>
            <a:r>
              <a:rPr lang="en-GB" sz="800" dirty="0">
                <a:latin typeface="Arial" pitchFamily="34" charset="0"/>
                <a:cs typeface="Arial" pitchFamily="34" charset="0"/>
              </a:rPr>
              <a:t>National Scientific Council on the Developing Child. (2004). Young Children Develop in an Environment of Relationships. Retrieved from </a:t>
            </a:r>
            <a:r>
              <a:rPr lang="en-GB" sz="800" u="sng" dirty="0">
                <a:latin typeface="Arial" pitchFamily="34" charset="0"/>
                <a:cs typeface="Arial" pitchFamily="34" charset="0"/>
                <a:hlinkClick r:id="rId3"/>
              </a:rPr>
              <a:t>https://developingchild.harvard.edu/resources/young-children-develop-in-an-environment-of-relationships/</a:t>
            </a:r>
            <a:endParaRPr lang="en-GB" sz="800" u="sng" dirty="0">
              <a:latin typeface="Arial" pitchFamily="34" charset="0"/>
              <a:cs typeface="Arial" pitchFamily="34" charset="0"/>
            </a:endParaRPr>
          </a:p>
          <a:p>
            <a:endParaRPr lang="en-GB" sz="800" dirty="0">
              <a:latin typeface="Arial" pitchFamily="34" charset="0"/>
              <a:cs typeface="Arial" pitchFamily="34" charset="0"/>
            </a:endParaRPr>
          </a:p>
          <a:p>
            <a:r>
              <a:rPr lang="en-GB" sz="800" dirty="0">
                <a:latin typeface="Arial" pitchFamily="34" charset="0"/>
                <a:cs typeface="Arial" pitchFamily="34" charset="0"/>
              </a:rPr>
              <a:t>National Institute for Early Education Research. (2018). The State of Preschool 2017. Retrieved from </a:t>
            </a:r>
            <a:r>
              <a:rPr lang="en-GB" sz="800" u="sng" dirty="0">
                <a:latin typeface="Arial" pitchFamily="34" charset="0"/>
                <a:cs typeface="Arial" pitchFamily="34" charset="0"/>
                <a:hlinkClick r:id="rId4"/>
              </a:rPr>
              <a:t>https://nieer.org/state-preschool-2017</a:t>
            </a:r>
            <a:endParaRPr lang="en-GB" sz="800" u="sng" dirty="0">
              <a:latin typeface="Arial" pitchFamily="34" charset="0"/>
              <a:cs typeface="Arial" pitchFamily="34" charset="0"/>
            </a:endParaRPr>
          </a:p>
          <a:p>
            <a:endParaRPr lang="en-GB" sz="800" u="sng" dirty="0">
              <a:latin typeface="Arial" pitchFamily="34" charset="0"/>
              <a:cs typeface="Arial" pitchFamily="34" charset="0"/>
            </a:endParaRPr>
          </a:p>
          <a:p>
            <a:r>
              <a:rPr lang="en-GB" sz="800" dirty="0">
                <a:latin typeface="Arial" pitchFamily="34" charset="0"/>
                <a:cs typeface="Arial" pitchFamily="34" charset="0"/>
              </a:rPr>
              <a:t>Parker, J. G., &amp; Asher, S. R. (1987). Peer relations and later personal adjustment: Are low-accepted children at risk? Psychological Bulletin, 102(3), 357-389.</a:t>
            </a:r>
            <a:endParaRPr lang="pl-PL" sz="800" dirty="0">
              <a:latin typeface="Arial" pitchFamily="34" charset="0"/>
              <a:cs typeface="Arial" pitchFamily="34" charset="0"/>
            </a:endParaRPr>
          </a:p>
          <a:p>
            <a:endParaRPr lang="pl-PL" sz="800" u="sng" dirty="0">
              <a:latin typeface="Arial" pitchFamily="34" charset="0"/>
              <a:cs typeface="Arial" pitchFamily="34" charset="0"/>
            </a:endParaRPr>
          </a:p>
          <a:p>
            <a:r>
              <a:rPr lang="en-GB" sz="800" dirty="0">
                <a:latin typeface="Arial" pitchFamily="34" charset="0"/>
                <a:ea typeface="Times New Roman" panose="02020603050405020304" pitchFamily="18" charset="0"/>
                <a:cs typeface="Arial" pitchFamily="34" charset="0"/>
              </a:rPr>
              <a:t>Vygotsky, L. S. (1978). Mind in society: The development of higher psychological processes. Harvard University Press.</a:t>
            </a:r>
            <a:endParaRPr lang="en-GB" sz="800" dirty="0">
              <a:latin typeface="Arial" pitchFamily="34" charset="0"/>
              <a:cs typeface="Arial" pitchFamily="34" charset="0"/>
            </a:endParaRPr>
          </a:p>
        </p:txBody>
      </p:sp>
    </p:spTree>
    <p:extLst>
      <p:ext uri="{BB962C8B-B14F-4D97-AF65-F5344CB8AC3E}">
        <p14:creationId xmlns:p14="http://schemas.microsoft.com/office/powerpoint/2010/main" xmlns="" val="3511528346"/>
      </p:ext>
    </p:extLst>
  </p:cSld>
  <p:clrMapOvr>
    <a:masterClrMapping/>
  </p:clrMapOvr>
</p:sld>
</file>

<file path=ppt/theme/theme1.xml><?xml version="1.0" encoding="utf-8"?>
<a:theme xmlns:a="http://schemas.openxmlformats.org/drawingml/2006/main" name="Wielkomiejski">
  <a:themeElements>
    <a:clrScheme name="Wielkomiejski">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Wielkomiejski">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Wielkomiejski">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xmlns="" name="Metropolitan" id="{4C5440D6-04D2-4954-96CF-F251137069B2}" vid="{79CFCA13-9412-4290-BB4B-85112F88857B}"/>
    </a:ext>
  </a:extLst>
</a:theme>
</file>

<file path=ppt/theme/theme2.xml><?xml version="1.0" encoding="utf-8"?>
<a:theme xmlns:a="http://schemas.openxmlformats.org/drawingml/2006/main" name="Motyw pakietu Office 2013 — 2022">
  <a:themeElements>
    <a:clrScheme name="Pakiet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Pakiet 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TM03457491[[fn=Wielkomiejski]]</Template>
  <TotalTime>1456</TotalTime>
  <Words>1807</Words>
  <Application>Microsoft Office PowerPoint</Application>
  <PresentationFormat>Niestandardowy</PresentationFormat>
  <Paragraphs>74</Paragraphs>
  <Slides>8</Slides>
  <Notes>1</Notes>
  <HiddenSlides>0</HiddenSlides>
  <MMClips>0</MMClips>
  <ScaleCrop>false</ScaleCrop>
  <HeadingPairs>
    <vt:vector size="4" baseType="variant">
      <vt:variant>
        <vt:lpstr>Motyw</vt:lpstr>
      </vt:variant>
      <vt:variant>
        <vt:i4>1</vt:i4>
      </vt:variant>
      <vt:variant>
        <vt:lpstr>Tytuły slajdów</vt:lpstr>
      </vt:variant>
      <vt:variant>
        <vt:i4>8</vt:i4>
      </vt:variant>
    </vt:vector>
  </HeadingPairs>
  <TitlesOfParts>
    <vt:vector size="9" baseType="lpstr">
      <vt:lpstr>Wielkomiejski</vt:lpstr>
      <vt:lpstr> ECAP4005: Produce an educational campaign to raise awareness about the importance of early childhood development- social development  Module leader: Dr. Lymarie Rodriguez-Morales and Karen Eaton-Thomas</vt:lpstr>
      <vt:lpstr>Educational campaign</vt:lpstr>
      <vt:lpstr>Slajd 3</vt:lpstr>
      <vt:lpstr>Slajd 4</vt:lpstr>
      <vt:lpstr>Slajd 5</vt:lpstr>
      <vt:lpstr>Slajd 6</vt:lpstr>
      <vt:lpstr>Slajd 7</vt:lpstr>
      <vt:lpstr>Slajd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Prezentacja programu PowerPoint</dc:title>
  <dc:creator>Anna Bolek</dc:creator>
  <cp:lastModifiedBy>Anna Bolek</cp:lastModifiedBy>
  <cp:revision>80</cp:revision>
  <dcterms:created xsi:type="dcterms:W3CDTF">2023-01-08T21:52:43Z</dcterms:created>
  <dcterms:modified xsi:type="dcterms:W3CDTF">2023-04-03T19:20:26Z</dcterms:modified>
</cp:coreProperties>
</file>