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7" r:id="rId2"/>
    <p:sldId id="258" r:id="rId3"/>
    <p:sldId id="259" r:id="rId4"/>
    <p:sldId id="263" r:id="rId5"/>
    <p:sldId id="264" r:id="rId6"/>
    <p:sldId id="265" r:id="rId7"/>
    <p:sldId id="266" r:id="rId8"/>
    <p:sldId id="261" r:id="rId9"/>
    <p:sldId id="262" r:id="rId10"/>
    <p:sldId id="267" r:id="rId11"/>
    <p:sldId id="268" r:id="rId12"/>
    <p:sldId id="269" r:id="rId13"/>
    <p:sldId id="260" r:id="rId14"/>
    <p:sldId id="272" r:id="rId15"/>
    <p:sldId id="273" r:id="rId16"/>
    <p:sldId id="274" r:id="rId17"/>
    <p:sldId id="275" r:id="rId18"/>
    <p:sldId id="276" r:id="rId19"/>
    <p:sldId id="277" r:id="rId20"/>
    <p:sldId id="278" r:id="rId21"/>
    <p:sldId id="279" r:id="rId22"/>
    <p:sldId id="280" r:id="rId23"/>
    <p:sldId id="281"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78" d="100"/>
          <a:sy n="78" d="100"/>
        </p:scale>
        <p:origin x="78"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B498AE-9D46-42CB-98F7-033059332089}" type="datetimeFigureOut">
              <a:rPr lang="en-GB" smtClean="0"/>
              <a:t>07/01/2021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9F48DC-6D4A-40BB-8294-94E3A272DDA9}" type="slidenum">
              <a:rPr lang="en-GB" smtClean="0"/>
              <a:t>‹#›</a:t>
            </a:fld>
            <a:endParaRPr lang="en-GB"/>
          </a:p>
        </p:txBody>
      </p:sp>
    </p:spTree>
    <p:extLst>
      <p:ext uri="{BB962C8B-B14F-4D97-AF65-F5344CB8AC3E}">
        <p14:creationId xmlns:p14="http://schemas.microsoft.com/office/powerpoint/2010/main" val="1381415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Insert a map of your country.</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US"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904257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334186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496354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1666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305528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sz="1800">
              <a:solidFill>
                <a:schemeClr val="lt1"/>
              </a:solidFill>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smtClean="0"/>
              <a:t>Click to edit Master title style</a:t>
            </a:r>
            <a:endParaRPr/>
          </a:p>
        </p:txBody>
      </p:sp>
      <p:sp>
        <p:nvSpPr>
          <p:cNvPr id="4" name="Date Placeholder 3"/>
          <p:cNvSpPr>
            <a:spLocks noGrp="1"/>
          </p:cNvSpPr>
          <p:nvPr>
            <p:ph type="dt" sz="half" idx="10"/>
          </p:nvPr>
        </p:nvSpPr>
        <p:spPr/>
        <p:txBody>
          <a:bodyPr/>
          <a:lstStyle/>
          <a:p>
            <a:fld id="{EDF33987-6305-4E2A-BF18-EF013ECE927B}" type="datetimeFigureOut">
              <a:rPr lang="en-US" smtClean="0"/>
              <a:pPr/>
              <a:t>1/7/2021</a:t>
            </a:fld>
            <a:endParaRPr lang="en-US"/>
          </a:p>
        </p:txBody>
      </p:sp>
      <p:sp>
        <p:nvSpPr>
          <p:cNvPr id="5" name="Footer Placeholder 4"/>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3407085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947280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smtClean="0"/>
              <a:t>Click to edit Master title style</a:t>
            </a:r>
            <a:endParaRPr/>
          </a:p>
        </p:txBody>
      </p:sp>
    </p:spTree>
    <p:extLst>
      <p:ext uri="{BB962C8B-B14F-4D97-AF65-F5344CB8AC3E}">
        <p14:creationId xmlns:p14="http://schemas.microsoft.com/office/powerpoint/2010/main" val="3029013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DF33987-6305-4E2A-BF18-EF013ECE927B}"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2593237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EDF33987-6305-4E2A-BF18-EF013ECE927B}" type="datetimeFigureOut">
              <a:rPr lang="en-US" smtClean="0"/>
              <a:t>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C87F6-986D-49E6-AF40-1B3A1EE8064D}" type="slidenum">
              <a:rPr lang="en-US" smtClean="0"/>
              <a:t>‹#›</a:t>
            </a:fld>
            <a:endParaRPr lang="en-US"/>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 name="Title 1"/>
          <p:cNvSpPr>
            <a:spLocks noGrp="1"/>
          </p:cNvSpPr>
          <p:nvPr>
            <p:ph type="title"/>
          </p:nvPr>
        </p:nvSpPr>
        <p:spPr>
          <a:xfrm>
            <a:off x="1217931" y="274638"/>
            <a:ext cx="9756141" cy="1325562"/>
          </a:xfrm>
        </p:spPr>
        <p:txBody>
          <a:bodyPr/>
          <a:lstStyle>
            <a:lvl1pPr>
              <a:defRPr/>
            </a:lvl1pPr>
          </a:lstStyle>
          <a:p>
            <a:r>
              <a:rPr lang="en-US" smtClean="0"/>
              <a:t>Click to edit Master title style</a:t>
            </a:r>
            <a:endParaRPr/>
          </a:p>
        </p:txBody>
      </p:sp>
    </p:spTree>
    <p:extLst>
      <p:ext uri="{BB962C8B-B14F-4D97-AF65-F5344CB8AC3E}">
        <p14:creationId xmlns:p14="http://schemas.microsoft.com/office/powerpoint/2010/main" val="2624887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DF33987-6305-4E2A-BF18-EF013ECE927B}" type="datetimeFigureOut">
              <a:rPr lang="en-US" smtClean="0"/>
              <a:t>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C87F6-986D-49E6-AF40-1B3A1EE8064D}"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911061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t>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098836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1963605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Picture Placeholder 2"/>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889303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2653659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Vertical Title 1"/>
          <p:cNvSpPr>
            <a:spLocks noGrp="1"/>
          </p:cNvSpPr>
          <p:nvPr>
            <p:ph type="title" orient="vert"/>
          </p:nvPr>
        </p:nvSpPr>
        <p:spPr>
          <a:xfrm>
            <a:off x="8839200" y="685800"/>
            <a:ext cx="2134871" cy="5486400"/>
          </a:xfrm>
        </p:spPr>
        <p:txBody>
          <a:bodyPr vert="eaVert"/>
          <a:lstStyle/>
          <a:p>
            <a:r>
              <a:rPr lang="en-US" smtClean="0"/>
              <a:t>Click to edit Master title style</a:t>
            </a:r>
            <a:endParaRPr/>
          </a:p>
        </p:txBody>
      </p:sp>
    </p:spTree>
    <p:extLst>
      <p:ext uri="{BB962C8B-B14F-4D97-AF65-F5344CB8AC3E}">
        <p14:creationId xmlns:p14="http://schemas.microsoft.com/office/powerpoint/2010/main" val="2925685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000">
                <a:solidFill>
                  <a:schemeClr val="tx1"/>
                </a:solidFill>
              </a:defRPr>
            </a:lvl1pPr>
          </a:lstStyle>
          <a:p>
            <a:fld id="{EDF33987-6305-4E2A-BF18-EF013ECE927B}" type="datetimeFigureOut">
              <a:rPr lang="en-US" smtClean="0"/>
              <a:pPr/>
              <a:t>1/7/2021</a:t>
            </a:fld>
            <a:endParaRPr lang="en-US"/>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000" cap="all" baseline="0">
                <a:solidFill>
                  <a:schemeClr val="tx1"/>
                </a:solidFill>
              </a:defRPr>
            </a:lvl1pPr>
          </a:lstStyle>
          <a:p>
            <a:endParaRPr lang="en-US"/>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000">
                <a:solidFill>
                  <a:schemeClr val="tx1"/>
                </a:solidFill>
              </a:defRPr>
            </a:lvl1pPr>
          </a:lstStyle>
          <a:p>
            <a:fld id="{F36C87F6-986D-49E6-AF40-1B3A1EE8064D}" type="slidenum">
              <a:rPr lang="en-US" smtClean="0"/>
              <a:pPr/>
              <a:t>‹#›</a:t>
            </a:fld>
            <a:endParaRPr lang="en-US"/>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smtClean="0"/>
              <a:t>Click to edit Master title style</a:t>
            </a:r>
            <a:endParaRPr/>
          </a:p>
        </p:txBody>
      </p:sp>
    </p:spTree>
    <p:extLst>
      <p:ext uri="{BB962C8B-B14F-4D97-AF65-F5344CB8AC3E}">
        <p14:creationId xmlns:p14="http://schemas.microsoft.com/office/powerpoint/2010/main" val="31588017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000" kern="1200" cap="all" baseline="0">
          <a:solidFill>
            <a:schemeClr val="accent1"/>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hyperlink" Target="http://uis.unesco.org/sites/default/files/documents/global-initiative-out-of-school-children-south-sudan-country-study.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XVSgbU6WVS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journals.sagepub.com/doi/full/10.1177/2043610618815484"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journals.sagepub.com/doi/full/10.1177/2043610618815484"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journals.sagepub.com/doi/full/10.1177/2043610618815484"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globaleducation.edu.au/global-education/what-are-global-perspectives.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r>
              <a:rPr lang="en-US" dirty="0" smtClean="0"/>
              <a:t>Heike Griffiths |</a:t>
            </a:r>
            <a:r>
              <a:rPr lang="en-US" dirty="0" smtClean="0"/>
              <a:t>2021 </a:t>
            </a:r>
            <a:r>
              <a:rPr lang="en-US" dirty="0" smtClean="0"/>
              <a:t>| </a:t>
            </a:r>
            <a:endParaRPr lang="en-US" dirty="0"/>
          </a:p>
        </p:txBody>
      </p:sp>
      <p:sp>
        <p:nvSpPr>
          <p:cNvPr id="4" name="Title 3"/>
          <p:cNvSpPr>
            <a:spLocks noGrp="1"/>
          </p:cNvSpPr>
          <p:nvPr>
            <p:ph type="ctrTitle"/>
          </p:nvPr>
        </p:nvSpPr>
        <p:spPr>
          <a:xfrm>
            <a:off x="1219201" y="1828800"/>
            <a:ext cx="10709447" cy="3048001"/>
          </a:xfrm>
        </p:spPr>
        <p:txBody>
          <a:bodyPr/>
          <a:lstStyle/>
          <a:p>
            <a:r>
              <a:rPr lang="en-US" dirty="0" smtClean="0"/>
              <a:t>SJIE6006 </a:t>
            </a:r>
            <a:br>
              <a:rPr lang="en-US" dirty="0" smtClean="0"/>
            </a:br>
            <a:r>
              <a:rPr lang="en-US" dirty="0" smtClean="0"/>
              <a:t>Global Perspectives on Education Session 1 - Introduction</a:t>
            </a:r>
            <a:endParaRPr lang="en-US" dirty="0"/>
          </a:p>
        </p:txBody>
      </p:sp>
    </p:spTree>
    <p:extLst>
      <p:ext uri="{BB962C8B-B14F-4D97-AF65-F5344CB8AC3E}">
        <p14:creationId xmlns:p14="http://schemas.microsoft.com/office/powerpoint/2010/main" val="2944470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51384" y="1828800"/>
            <a:ext cx="11017224" cy="4343400"/>
          </a:xfrm>
        </p:spPr>
        <p:txBody>
          <a:bodyPr/>
          <a:lstStyle/>
          <a:p>
            <a:pPr lvl="0">
              <a:buClr>
                <a:srgbClr val="5B9BD5"/>
              </a:buClr>
            </a:pPr>
            <a:r>
              <a:rPr lang="en-GB" b="1" dirty="0">
                <a:solidFill>
                  <a:prstClr val="black"/>
                </a:solidFill>
              </a:rPr>
              <a:t>1</a:t>
            </a:r>
            <a:r>
              <a:rPr lang="en-GB" b="1" baseline="30000" dirty="0">
                <a:solidFill>
                  <a:prstClr val="black"/>
                </a:solidFill>
              </a:rPr>
              <a:t>st</a:t>
            </a:r>
            <a:r>
              <a:rPr lang="en-GB" b="1" dirty="0">
                <a:solidFill>
                  <a:prstClr val="black"/>
                </a:solidFill>
              </a:rPr>
              <a:t> definition of global</a:t>
            </a:r>
            <a:r>
              <a:rPr lang="en-GB" dirty="0">
                <a:solidFill>
                  <a:prstClr val="black"/>
                </a:solidFill>
              </a:rPr>
              <a:t>: all-encompassing, all-inclusive</a:t>
            </a:r>
          </a:p>
          <a:p>
            <a:pPr lvl="0">
              <a:buClr>
                <a:srgbClr val="5B9BD5"/>
              </a:buClr>
            </a:pPr>
            <a:r>
              <a:rPr lang="en-GB" b="1" dirty="0">
                <a:solidFill>
                  <a:prstClr val="black"/>
                </a:solidFill>
              </a:rPr>
              <a:t>2</a:t>
            </a:r>
            <a:r>
              <a:rPr lang="en-GB" b="1" baseline="30000" dirty="0">
                <a:solidFill>
                  <a:prstClr val="black"/>
                </a:solidFill>
              </a:rPr>
              <a:t>nd</a:t>
            </a:r>
            <a:r>
              <a:rPr lang="en-GB" b="1" dirty="0">
                <a:solidFill>
                  <a:prstClr val="black"/>
                </a:solidFill>
              </a:rPr>
              <a:t> definition of global</a:t>
            </a:r>
            <a:r>
              <a:rPr lang="en-GB" dirty="0">
                <a:solidFill>
                  <a:prstClr val="black"/>
                </a:solidFill>
              </a:rPr>
              <a:t>: relating to the whole world; worldwide</a:t>
            </a:r>
            <a:r>
              <a:rPr lang="en-GB" dirty="0" smtClean="0">
                <a:solidFill>
                  <a:prstClr val="black"/>
                </a:solidFill>
              </a:rPr>
              <a:t>.</a:t>
            </a:r>
          </a:p>
          <a:p>
            <a:pPr lvl="0">
              <a:buClr>
                <a:srgbClr val="5B9BD5"/>
              </a:buClr>
            </a:pPr>
            <a:endParaRPr lang="en-GB" dirty="0">
              <a:solidFill>
                <a:prstClr val="black"/>
              </a:solidFill>
            </a:endParaRPr>
          </a:p>
          <a:p>
            <a:pPr marL="45720" indent="0">
              <a:spcBef>
                <a:spcPct val="0"/>
              </a:spcBef>
              <a:buClr>
                <a:srgbClr val="5B9BD5"/>
              </a:buClr>
              <a:buNone/>
            </a:pPr>
            <a:r>
              <a:rPr lang="en-GB" sz="3600" cap="all" dirty="0">
                <a:solidFill>
                  <a:schemeClr val="accent1"/>
                </a:solidFill>
                <a:latin typeface="+mj-lt"/>
                <a:ea typeface="+mj-ea"/>
                <a:cs typeface="+mj-cs"/>
              </a:rPr>
              <a:t>So </a:t>
            </a:r>
            <a:r>
              <a:rPr lang="en-GB" sz="3600" cap="all" dirty="0">
                <a:solidFill>
                  <a:schemeClr val="accent1"/>
                </a:solidFill>
                <a:latin typeface="+mj-lt"/>
                <a:ea typeface="+mj-ea"/>
                <a:cs typeface="+mj-cs"/>
              </a:rPr>
              <a:t>which one relates to the module title</a:t>
            </a:r>
            <a:r>
              <a:rPr lang="en-GB" sz="3600" cap="all" dirty="0">
                <a:solidFill>
                  <a:schemeClr val="accent1"/>
                </a:solidFill>
                <a:latin typeface="+mj-lt"/>
                <a:ea typeface="+mj-ea"/>
                <a:cs typeface="+mj-cs"/>
              </a:rPr>
              <a:t>?</a:t>
            </a:r>
          </a:p>
          <a:p>
            <a:pPr marL="45720" indent="0">
              <a:spcBef>
                <a:spcPct val="0"/>
              </a:spcBef>
              <a:buClr>
                <a:srgbClr val="5B9BD5"/>
              </a:buClr>
              <a:buNone/>
            </a:pPr>
            <a:endParaRPr lang="en-GB" sz="3600" cap="all" dirty="0">
              <a:solidFill>
                <a:schemeClr val="accent1"/>
              </a:solidFill>
              <a:latin typeface="+mj-lt"/>
              <a:ea typeface="+mj-ea"/>
              <a:cs typeface="+mj-cs"/>
            </a:endParaRPr>
          </a:p>
          <a:p>
            <a:pPr marL="45720" indent="0">
              <a:spcBef>
                <a:spcPct val="0"/>
              </a:spcBef>
              <a:buClr>
                <a:srgbClr val="5B9BD5"/>
              </a:buClr>
              <a:buNone/>
            </a:pPr>
            <a:r>
              <a:rPr lang="en-GB" sz="4400" cap="all" dirty="0">
                <a:latin typeface="+mj-lt"/>
                <a:ea typeface="+mj-ea"/>
                <a:cs typeface="+mj-cs"/>
              </a:rPr>
              <a:t>Discuss……</a:t>
            </a:r>
            <a:endParaRPr lang="en-US" sz="4400" cap="all" dirty="0">
              <a:latin typeface="+mj-lt"/>
              <a:ea typeface="+mj-ea"/>
              <a:cs typeface="+mj-cs"/>
            </a:endParaRPr>
          </a:p>
          <a:p>
            <a:pPr marL="45720" indent="0">
              <a:spcBef>
                <a:spcPct val="0"/>
              </a:spcBef>
              <a:buNone/>
            </a:pPr>
            <a:endParaRPr lang="en-GB" sz="4000" cap="all" dirty="0">
              <a:solidFill>
                <a:schemeClr val="accent1"/>
              </a:solidFill>
              <a:latin typeface="+mj-lt"/>
              <a:ea typeface="+mj-ea"/>
              <a:cs typeface="+mj-cs"/>
            </a:endParaRPr>
          </a:p>
        </p:txBody>
      </p:sp>
      <p:sp>
        <p:nvSpPr>
          <p:cNvPr id="3" name="Title 2"/>
          <p:cNvSpPr>
            <a:spLocks noGrp="1"/>
          </p:cNvSpPr>
          <p:nvPr>
            <p:ph type="title"/>
          </p:nvPr>
        </p:nvSpPr>
        <p:spPr/>
        <p:txBody>
          <a:bodyPr/>
          <a:lstStyle/>
          <a:p>
            <a:r>
              <a:rPr lang="en-GB" dirty="0"/>
              <a:t>Global Perspectives on Education</a:t>
            </a:r>
          </a:p>
        </p:txBody>
      </p:sp>
      <p:pic>
        <p:nvPicPr>
          <p:cNvPr id="4" name="Picture 3"/>
          <p:cNvPicPr>
            <a:picLocks noChangeAspect="1"/>
          </p:cNvPicPr>
          <p:nvPr/>
        </p:nvPicPr>
        <p:blipFill>
          <a:blip r:embed="rId2"/>
          <a:stretch>
            <a:fillRect/>
          </a:stretch>
        </p:blipFill>
        <p:spPr>
          <a:xfrm>
            <a:off x="6573508" y="4109206"/>
            <a:ext cx="4399295" cy="2291595"/>
          </a:xfrm>
          <a:prstGeom prst="rect">
            <a:avLst/>
          </a:prstGeom>
        </p:spPr>
      </p:pic>
    </p:spTree>
    <p:extLst>
      <p:ext uri="{BB962C8B-B14F-4D97-AF65-F5344CB8AC3E}">
        <p14:creationId xmlns:p14="http://schemas.microsoft.com/office/powerpoint/2010/main" val="116431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70000">
              <a:schemeClr val="bg1"/>
            </a:gs>
            <a:gs pos="42000">
              <a:schemeClr val="bg2"/>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1588" y="1828800"/>
            <a:ext cx="10971214" cy="4343400"/>
          </a:xfrm>
        </p:spPr>
        <p:txBody>
          <a:bodyPr/>
          <a:lstStyle/>
          <a:p>
            <a:pPr marL="45720" indent="0">
              <a:buNone/>
            </a:pPr>
            <a:r>
              <a:rPr lang="en-US" b="1" dirty="0" smtClean="0"/>
              <a:t>What does it mean to have a global perspective?</a:t>
            </a:r>
          </a:p>
          <a:p>
            <a:pPr marL="45720" indent="0">
              <a:buNone/>
            </a:pPr>
            <a:endParaRPr lang="en-US" dirty="0"/>
          </a:p>
          <a:p>
            <a:pPr marL="45720" indent="0">
              <a:buNone/>
            </a:pPr>
            <a:endParaRPr lang="en-US" dirty="0" smtClean="0"/>
          </a:p>
          <a:p>
            <a:pPr marL="45720" indent="0">
              <a:buNone/>
            </a:pPr>
            <a:endParaRPr lang="en-US" dirty="0" smtClean="0"/>
          </a:p>
          <a:p>
            <a:endParaRPr lang="en-GB" dirty="0" smtClean="0"/>
          </a:p>
          <a:p>
            <a:endParaRPr lang="en-GB" dirty="0"/>
          </a:p>
          <a:p>
            <a:r>
              <a:rPr lang="en-GB" b="1" dirty="0" smtClean="0"/>
              <a:t>1</a:t>
            </a:r>
            <a:r>
              <a:rPr lang="en-GB" b="1" baseline="30000" dirty="0" smtClean="0"/>
              <a:t>st</a:t>
            </a:r>
            <a:r>
              <a:rPr lang="en-GB" b="1" dirty="0" smtClean="0"/>
              <a:t> definition of global</a:t>
            </a:r>
            <a:r>
              <a:rPr lang="en-GB" dirty="0" smtClean="0"/>
              <a:t>: all-encompassing, all-inclusive</a:t>
            </a:r>
          </a:p>
          <a:p>
            <a:r>
              <a:rPr lang="en-GB" b="1" dirty="0" smtClean="0"/>
              <a:t>2</a:t>
            </a:r>
            <a:r>
              <a:rPr lang="en-GB" b="1" baseline="30000" dirty="0" smtClean="0"/>
              <a:t>nd</a:t>
            </a:r>
            <a:r>
              <a:rPr lang="en-GB" b="1" dirty="0" smtClean="0"/>
              <a:t> definition of global</a:t>
            </a:r>
            <a:r>
              <a:rPr lang="en-GB" dirty="0"/>
              <a:t>: relating to the whole world; worldwide.</a:t>
            </a:r>
            <a:endParaRPr lang="en-US" dirty="0"/>
          </a:p>
          <a:p>
            <a:endParaRPr lang="en-US" dirty="0"/>
          </a:p>
        </p:txBody>
      </p:sp>
      <p:sp>
        <p:nvSpPr>
          <p:cNvPr id="3" name="Title 2"/>
          <p:cNvSpPr>
            <a:spLocks noGrp="1"/>
          </p:cNvSpPr>
          <p:nvPr>
            <p:ph type="title"/>
          </p:nvPr>
        </p:nvSpPr>
        <p:spPr/>
        <p:txBody>
          <a:bodyPr/>
          <a:lstStyle/>
          <a:p>
            <a:r>
              <a:rPr lang="en-US" dirty="0" smtClean="0"/>
              <a:t>Examining the Title - </a:t>
            </a:r>
            <a:endParaRPr lang="en-US" dirty="0"/>
          </a:p>
        </p:txBody>
      </p:sp>
      <p:sp>
        <p:nvSpPr>
          <p:cNvPr id="4" name="Footer Placeholder 3"/>
          <p:cNvSpPr>
            <a:spLocks noGrp="1"/>
          </p:cNvSpPr>
          <p:nvPr>
            <p:ph type="ftr" sz="quarter" idx="11"/>
          </p:nvPr>
        </p:nvSpPr>
        <p:spPr/>
        <p:txBody>
          <a:bodyPr/>
          <a:lstStyle/>
          <a:p>
            <a:endParaRPr lang="en-US" dirty="0">
              <a:solidFill>
                <a:prstClr val="black"/>
              </a:solidFill>
              <a:latin typeface="Century Gothic" panose="020B0502020202020204"/>
            </a:endParaRPr>
          </a:p>
        </p:txBody>
      </p:sp>
      <p:sp>
        <p:nvSpPr>
          <p:cNvPr id="5" name="Slide Number Placeholder 4"/>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3</a:t>
            </a:fld>
            <a:endParaRPr lang="en-US">
              <a:solidFill>
                <a:prstClr val="black"/>
              </a:solidFill>
              <a:latin typeface="Century Gothic" panose="020B0502020202020204"/>
            </a:endParaRPr>
          </a:p>
        </p:txBody>
      </p:sp>
      <p:sp>
        <p:nvSpPr>
          <p:cNvPr id="6" name="Rectangle 5"/>
          <p:cNvSpPr/>
          <p:nvPr/>
        </p:nvSpPr>
        <p:spPr>
          <a:xfrm>
            <a:off x="479376" y="2420888"/>
            <a:ext cx="11233248" cy="2520280"/>
          </a:xfrm>
          <a:prstGeom prst="rect">
            <a:avLst/>
          </a:prstGeom>
          <a:ln w="57150"/>
        </p:spPr>
        <p:style>
          <a:lnRef idx="1">
            <a:schemeClr val="accent1"/>
          </a:lnRef>
          <a:fillRef idx="2">
            <a:schemeClr val="accent1"/>
          </a:fillRef>
          <a:effectRef idx="1">
            <a:schemeClr val="accent1"/>
          </a:effectRef>
          <a:fontRef idx="minor">
            <a:schemeClr val="dk1"/>
          </a:fontRef>
        </p:style>
        <p:txBody>
          <a:bodyPr rtlCol="0" anchor="ctr"/>
          <a:lstStyle/>
          <a:p>
            <a:r>
              <a:rPr lang="en-GB" sz="2400" b="1" dirty="0">
                <a:solidFill>
                  <a:prstClr val="black"/>
                </a:solidFill>
                <a:latin typeface="Century Gothic" panose="020B0502020202020204"/>
              </a:rPr>
              <a:t>‘A </a:t>
            </a:r>
            <a:r>
              <a:rPr lang="en-GB" sz="2400" b="1" dirty="0">
                <a:solidFill>
                  <a:prstClr val="black"/>
                </a:solidFill>
                <a:latin typeface="Century Gothic" panose="020B0502020202020204"/>
              </a:rPr>
              <a:t>global perspective is the capacity and predisposition for a person to think with complexity taking into account multiple perspectives, to form a unique sense of self that is value based and authentic, and to relate to others with respect and openness especially with those who are not like her…. [with a] sense of people, nation, and world beyond </a:t>
            </a:r>
            <a:r>
              <a:rPr lang="en-GB" sz="2400" b="1" dirty="0">
                <a:solidFill>
                  <a:prstClr val="black"/>
                </a:solidFill>
                <a:latin typeface="Century Gothic" panose="020B0502020202020204"/>
              </a:rPr>
              <a:t>themselves’ </a:t>
            </a:r>
            <a:r>
              <a:rPr lang="en-GB" sz="2400" dirty="0">
                <a:solidFill>
                  <a:prstClr val="black"/>
                </a:solidFill>
                <a:latin typeface="Century Gothic" panose="020B0502020202020204"/>
              </a:rPr>
              <a:t>(</a:t>
            </a:r>
            <a:r>
              <a:rPr lang="en-GB" sz="2400" dirty="0">
                <a:solidFill>
                  <a:prstClr val="black"/>
                </a:solidFill>
                <a:latin typeface="Century Gothic" panose="020B0502020202020204"/>
              </a:rPr>
              <a:t>Finn, McNamara, </a:t>
            </a:r>
            <a:r>
              <a:rPr lang="en-GB" sz="2400" dirty="0">
                <a:solidFill>
                  <a:prstClr val="black"/>
                </a:solidFill>
                <a:latin typeface="Century Gothic" panose="020B0502020202020204"/>
              </a:rPr>
              <a:t>2011: p. 259).</a:t>
            </a:r>
            <a:endParaRPr lang="en-GB" sz="2400" dirty="0">
              <a:solidFill>
                <a:prstClr val="black"/>
              </a:solidFill>
              <a:latin typeface="Century Gothic" panose="020B0502020202020204"/>
            </a:endParaRPr>
          </a:p>
          <a:p>
            <a:pPr algn="ctr"/>
            <a:r>
              <a:rPr lang="en-GB" sz="2400" b="1" dirty="0">
                <a:solidFill>
                  <a:prstClr val="black"/>
                </a:solidFill>
                <a:latin typeface="Century Gothic" panose="020B0502020202020204"/>
              </a:rPr>
              <a:t> </a:t>
            </a:r>
            <a:endParaRPr lang="en-GB" sz="2400" b="1" dirty="0">
              <a:solidFill>
                <a:prstClr val="black"/>
              </a:solidFill>
              <a:latin typeface="Century Gothic" panose="020B0502020202020204"/>
            </a:endParaRPr>
          </a:p>
        </p:txBody>
      </p:sp>
    </p:spTree>
    <p:extLst>
      <p:ext uri="{BB962C8B-B14F-4D97-AF65-F5344CB8AC3E}">
        <p14:creationId xmlns:p14="http://schemas.microsoft.com/office/powerpoint/2010/main" val="1284495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endParaRPr lang="en-GB" dirty="0"/>
          </a:p>
          <a:p>
            <a:endParaRPr lang="en-GB" dirty="0"/>
          </a:p>
          <a:p>
            <a:r>
              <a:rPr lang="en-GB" dirty="0" smtClean="0"/>
              <a:t>To </a:t>
            </a:r>
            <a:r>
              <a:rPr lang="en-GB" dirty="0"/>
              <a:t>examine and analyse aspects of the global challenges facing access to education for all, particularly in the developing world and the role of governments and international organisations in seeking to overcome these.</a:t>
            </a:r>
          </a:p>
          <a:p>
            <a:r>
              <a:rPr lang="en-GB" dirty="0" smtClean="0"/>
              <a:t>To </a:t>
            </a:r>
            <a:r>
              <a:rPr lang="en-GB" dirty="0"/>
              <a:t>develop knowledge and understanding of key aspects of global sustainability.</a:t>
            </a:r>
          </a:p>
          <a:p>
            <a:endParaRPr lang="en-GB" dirty="0"/>
          </a:p>
        </p:txBody>
      </p:sp>
      <p:sp>
        <p:nvSpPr>
          <p:cNvPr id="3" name="Title 2"/>
          <p:cNvSpPr>
            <a:spLocks noGrp="1"/>
          </p:cNvSpPr>
          <p:nvPr>
            <p:ph type="title"/>
          </p:nvPr>
        </p:nvSpPr>
        <p:spPr/>
        <p:txBody>
          <a:bodyPr/>
          <a:lstStyle/>
          <a:p>
            <a:r>
              <a:rPr lang="en-GB" dirty="0" smtClean="0"/>
              <a:t>Module Aims</a:t>
            </a:r>
            <a:endParaRPr lang="en-GB" dirty="0"/>
          </a:p>
        </p:txBody>
      </p:sp>
    </p:spTree>
    <p:extLst>
      <p:ext uri="{BB962C8B-B14F-4D97-AF65-F5344CB8AC3E}">
        <p14:creationId xmlns:p14="http://schemas.microsoft.com/office/powerpoint/2010/main" val="696002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GB" dirty="0" smtClean="0"/>
              <a:t>Upon </a:t>
            </a:r>
            <a:r>
              <a:rPr lang="en-GB" dirty="0"/>
              <a:t>the successful completion of this module, the student should be able to demonstrate the ability to:</a:t>
            </a:r>
          </a:p>
          <a:p>
            <a:r>
              <a:rPr lang="en-GB" dirty="0" smtClean="0"/>
              <a:t>Identify </a:t>
            </a:r>
            <a:r>
              <a:rPr lang="en-GB" dirty="0"/>
              <a:t>and demonstrate critical understanding of the barriers facing universal education and the role of governments and international organisations in seeking to overcome these.</a:t>
            </a:r>
          </a:p>
          <a:p>
            <a:r>
              <a:rPr lang="en-GB" dirty="0" smtClean="0"/>
              <a:t>Demonstrate </a:t>
            </a:r>
            <a:r>
              <a:rPr lang="en-GB" dirty="0"/>
              <a:t>a critical appreciation of the value of a sustainable global education community.</a:t>
            </a:r>
          </a:p>
          <a:p>
            <a:r>
              <a:rPr lang="en-GB" dirty="0" smtClean="0"/>
              <a:t>Organise </a:t>
            </a:r>
            <a:r>
              <a:rPr lang="en-GB" dirty="0"/>
              <a:t>their knowledge and learning through the use of a range of information resources and present their work at an appropriate level.</a:t>
            </a:r>
          </a:p>
          <a:p>
            <a:endParaRPr lang="en-GB" dirty="0"/>
          </a:p>
        </p:txBody>
      </p:sp>
      <p:sp>
        <p:nvSpPr>
          <p:cNvPr id="3" name="Title 2"/>
          <p:cNvSpPr>
            <a:spLocks noGrp="1"/>
          </p:cNvSpPr>
          <p:nvPr>
            <p:ph type="title"/>
          </p:nvPr>
        </p:nvSpPr>
        <p:spPr/>
        <p:txBody>
          <a:bodyPr/>
          <a:lstStyle/>
          <a:p>
            <a:r>
              <a:rPr lang="en-GB" dirty="0"/>
              <a:t>LEARNING OUTCOMES</a:t>
            </a:r>
            <a:br>
              <a:rPr lang="en-GB" dirty="0"/>
            </a:br>
            <a:endParaRPr lang="en-GB" dirty="0"/>
          </a:p>
        </p:txBody>
      </p:sp>
    </p:spTree>
    <p:extLst>
      <p:ext uri="{BB962C8B-B14F-4D97-AF65-F5344CB8AC3E}">
        <p14:creationId xmlns:p14="http://schemas.microsoft.com/office/powerpoint/2010/main" val="1056788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3352" y="1340768"/>
            <a:ext cx="11665296" cy="5688632"/>
          </a:xfrm>
        </p:spPr>
        <p:txBody>
          <a:bodyPr>
            <a:normAutofit/>
          </a:bodyPr>
          <a:lstStyle/>
          <a:p>
            <a:endParaRPr lang="en-GB" dirty="0" smtClean="0"/>
          </a:p>
          <a:p>
            <a:r>
              <a:rPr lang="en-GB" dirty="0" smtClean="0"/>
              <a:t>A </a:t>
            </a:r>
            <a:r>
              <a:rPr lang="en-GB" dirty="0"/>
              <a:t>critical analysis of the rationale and impact of international directives such as  Human Rights; United Nations Convention on the Rights of the Child (UNCRC); African Charter on the Rights and Welfare of the Child (ACRWC).</a:t>
            </a:r>
          </a:p>
          <a:p>
            <a:r>
              <a:rPr lang="en-GB" dirty="0" smtClean="0"/>
              <a:t>A </a:t>
            </a:r>
            <a:r>
              <a:rPr lang="en-GB" dirty="0"/>
              <a:t>critical evaluation of the impact of Millennium Development Goals (MDGs); Sustainable Development Goals (SDGs); Education For All (EFA</a:t>
            </a:r>
            <a:r>
              <a:rPr lang="en-GB" dirty="0" smtClean="0"/>
              <a:t>).</a:t>
            </a:r>
          </a:p>
          <a:p>
            <a:r>
              <a:rPr lang="en-GB" dirty="0" smtClean="0"/>
              <a:t>A critical discussion of the different models of charity</a:t>
            </a:r>
            <a:endParaRPr lang="en-GB" dirty="0"/>
          </a:p>
          <a:p>
            <a:endParaRPr lang="en-GB" dirty="0"/>
          </a:p>
        </p:txBody>
      </p:sp>
      <p:sp>
        <p:nvSpPr>
          <p:cNvPr id="3" name="Title 2"/>
          <p:cNvSpPr>
            <a:spLocks noGrp="1"/>
          </p:cNvSpPr>
          <p:nvPr>
            <p:ph type="title"/>
          </p:nvPr>
        </p:nvSpPr>
        <p:spPr>
          <a:xfrm>
            <a:off x="1219202" y="274638"/>
            <a:ext cx="9753600" cy="778098"/>
          </a:xfrm>
        </p:spPr>
        <p:txBody>
          <a:bodyPr/>
          <a:lstStyle/>
          <a:p>
            <a:r>
              <a:rPr lang="en-GB" dirty="0" smtClean="0"/>
              <a:t>Module Content</a:t>
            </a:r>
            <a:endParaRPr lang="en-GB" dirty="0"/>
          </a:p>
        </p:txBody>
      </p:sp>
      <p:pic>
        <p:nvPicPr>
          <p:cNvPr id="4" name="Picture 3"/>
          <p:cNvPicPr>
            <a:picLocks noChangeAspect="1"/>
          </p:cNvPicPr>
          <p:nvPr/>
        </p:nvPicPr>
        <p:blipFill>
          <a:blip r:embed="rId2"/>
          <a:stretch>
            <a:fillRect/>
          </a:stretch>
        </p:blipFill>
        <p:spPr>
          <a:xfrm>
            <a:off x="314627" y="4725144"/>
            <a:ext cx="2569468" cy="1901406"/>
          </a:xfrm>
          <a:prstGeom prst="rect">
            <a:avLst/>
          </a:prstGeom>
        </p:spPr>
      </p:pic>
      <p:pic>
        <p:nvPicPr>
          <p:cNvPr id="5" name="Picture 4"/>
          <p:cNvPicPr>
            <a:picLocks noChangeAspect="1"/>
          </p:cNvPicPr>
          <p:nvPr/>
        </p:nvPicPr>
        <p:blipFill>
          <a:blip r:embed="rId3"/>
          <a:stretch>
            <a:fillRect/>
          </a:stretch>
        </p:blipFill>
        <p:spPr>
          <a:xfrm>
            <a:off x="7899604" y="4690811"/>
            <a:ext cx="3842737" cy="1758359"/>
          </a:xfrm>
          <a:prstGeom prst="rect">
            <a:avLst/>
          </a:prstGeom>
        </p:spPr>
      </p:pic>
      <p:pic>
        <p:nvPicPr>
          <p:cNvPr id="6" name="Picture 5"/>
          <p:cNvPicPr>
            <a:picLocks noChangeAspect="1"/>
          </p:cNvPicPr>
          <p:nvPr/>
        </p:nvPicPr>
        <p:blipFill>
          <a:blip r:embed="rId4"/>
          <a:stretch>
            <a:fillRect/>
          </a:stretch>
        </p:blipFill>
        <p:spPr>
          <a:xfrm>
            <a:off x="3209031" y="4731088"/>
            <a:ext cx="2116802" cy="1902442"/>
          </a:xfrm>
          <a:prstGeom prst="rect">
            <a:avLst/>
          </a:prstGeom>
        </p:spPr>
      </p:pic>
      <p:pic>
        <p:nvPicPr>
          <p:cNvPr id="7" name="Picture 6"/>
          <p:cNvPicPr>
            <a:picLocks noChangeAspect="1"/>
          </p:cNvPicPr>
          <p:nvPr/>
        </p:nvPicPr>
        <p:blipFill>
          <a:blip r:embed="rId5"/>
          <a:stretch>
            <a:fillRect/>
          </a:stretch>
        </p:blipFill>
        <p:spPr>
          <a:xfrm>
            <a:off x="5717368" y="4725145"/>
            <a:ext cx="1790700" cy="1724025"/>
          </a:xfrm>
          <a:prstGeom prst="rect">
            <a:avLst/>
          </a:prstGeom>
        </p:spPr>
      </p:pic>
      <p:pic>
        <p:nvPicPr>
          <p:cNvPr id="8" name="Picture 7"/>
          <p:cNvPicPr>
            <a:picLocks noChangeAspect="1"/>
          </p:cNvPicPr>
          <p:nvPr/>
        </p:nvPicPr>
        <p:blipFill>
          <a:blip r:embed="rId6"/>
          <a:stretch>
            <a:fillRect/>
          </a:stretch>
        </p:blipFill>
        <p:spPr>
          <a:xfrm>
            <a:off x="9408369" y="189915"/>
            <a:ext cx="2082887" cy="1710400"/>
          </a:xfrm>
          <a:prstGeom prst="rect">
            <a:avLst/>
          </a:prstGeom>
        </p:spPr>
      </p:pic>
      <p:pic>
        <p:nvPicPr>
          <p:cNvPr id="9" name="Picture 8"/>
          <p:cNvPicPr>
            <a:picLocks noChangeAspect="1"/>
          </p:cNvPicPr>
          <p:nvPr/>
        </p:nvPicPr>
        <p:blipFill>
          <a:blip r:embed="rId7"/>
          <a:stretch>
            <a:fillRect/>
          </a:stretch>
        </p:blipFill>
        <p:spPr>
          <a:xfrm>
            <a:off x="6835866" y="168975"/>
            <a:ext cx="1712013" cy="1712013"/>
          </a:xfrm>
          <a:prstGeom prst="rect">
            <a:avLst/>
          </a:prstGeom>
        </p:spPr>
      </p:pic>
    </p:spTree>
    <p:extLst>
      <p:ext uri="{BB962C8B-B14F-4D97-AF65-F5344CB8AC3E}">
        <p14:creationId xmlns:p14="http://schemas.microsoft.com/office/powerpoint/2010/main" val="4187688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9337" y="1340768"/>
            <a:ext cx="11953327" cy="4831432"/>
          </a:xfrm>
        </p:spPr>
        <p:txBody>
          <a:bodyPr>
            <a:normAutofit/>
          </a:bodyPr>
          <a:lstStyle/>
          <a:p>
            <a:r>
              <a:rPr lang="en-GB" dirty="0" smtClean="0"/>
              <a:t>Engagement </a:t>
            </a:r>
            <a:r>
              <a:rPr lang="en-GB" dirty="0"/>
              <a:t>in the international debate surrounding appropriate forms of aid </a:t>
            </a:r>
          </a:p>
          <a:p>
            <a:r>
              <a:rPr lang="en-GB" dirty="0" smtClean="0"/>
              <a:t>Consideration </a:t>
            </a:r>
            <a:r>
              <a:rPr lang="en-GB" dirty="0"/>
              <a:t>of Education for Sustainability.</a:t>
            </a:r>
          </a:p>
          <a:p>
            <a:r>
              <a:rPr lang="en-GB" dirty="0" smtClean="0"/>
              <a:t>Reflection </a:t>
            </a:r>
            <a:r>
              <a:rPr lang="en-GB" dirty="0"/>
              <a:t>on global gender issues; gender discrimination, childhood, with a focus on Africa: the value of a child; child labour; child soldiers; child brides; trafficking/slavery; the marginalised, e.g. the disabled </a:t>
            </a:r>
            <a:r>
              <a:rPr lang="en-GB" dirty="0" smtClean="0"/>
              <a:t>child</a:t>
            </a:r>
          </a:p>
          <a:p>
            <a:endParaRPr lang="en-GB" dirty="0" smtClean="0"/>
          </a:p>
          <a:p>
            <a:endParaRPr lang="en-GB" dirty="0"/>
          </a:p>
          <a:p>
            <a:endParaRPr lang="en-GB" dirty="0"/>
          </a:p>
        </p:txBody>
      </p:sp>
      <p:sp>
        <p:nvSpPr>
          <p:cNvPr id="3" name="Title 2"/>
          <p:cNvSpPr>
            <a:spLocks noGrp="1"/>
          </p:cNvSpPr>
          <p:nvPr>
            <p:ph type="title"/>
          </p:nvPr>
        </p:nvSpPr>
        <p:spPr>
          <a:xfrm>
            <a:off x="1219202" y="274638"/>
            <a:ext cx="9753600" cy="922114"/>
          </a:xfrm>
        </p:spPr>
        <p:txBody>
          <a:bodyPr/>
          <a:lstStyle/>
          <a:p>
            <a:r>
              <a:rPr lang="en-GB" dirty="0" smtClean="0"/>
              <a:t>Module Content</a:t>
            </a:r>
            <a:endParaRPr lang="en-GB" dirty="0"/>
          </a:p>
        </p:txBody>
      </p:sp>
      <p:pic>
        <p:nvPicPr>
          <p:cNvPr id="4" name="Picture 3"/>
          <p:cNvPicPr>
            <a:picLocks noChangeAspect="1"/>
          </p:cNvPicPr>
          <p:nvPr/>
        </p:nvPicPr>
        <p:blipFill>
          <a:blip r:embed="rId2"/>
          <a:stretch>
            <a:fillRect/>
          </a:stretch>
        </p:blipFill>
        <p:spPr>
          <a:xfrm>
            <a:off x="6599260" y="3910533"/>
            <a:ext cx="2619375" cy="17430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3"/>
          <a:stretch>
            <a:fillRect/>
          </a:stretch>
        </p:blipFill>
        <p:spPr>
          <a:xfrm>
            <a:off x="172533" y="3801350"/>
            <a:ext cx="2797104" cy="20951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p:cNvPicPr>
            <a:picLocks noChangeAspect="1"/>
          </p:cNvPicPr>
          <p:nvPr/>
        </p:nvPicPr>
        <p:blipFill>
          <a:blip r:embed="rId4"/>
          <a:stretch>
            <a:fillRect/>
          </a:stretch>
        </p:blipFill>
        <p:spPr>
          <a:xfrm>
            <a:off x="3209002" y="3910532"/>
            <a:ext cx="3102496" cy="17451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p:cNvPicPr>
            <a:picLocks noChangeAspect="1"/>
          </p:cNvPicPr>
          <p:nvPr/>
        </p:nvPicPr>
        <p:blipFill>
          <a:blip r:embed="rId5"/>
          <a:stretch>
            <a:fillRect/>
          </a:stretch>
        </p:blipFill>
        <p:spPr>
          <a:xfrm>
            <a:off x="9491127" y="3756485"/>
            <a:ext cx="2412845" cy="22194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74186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a:t>At least 2.2 million children in South Sudan are not receiving an education – representing one of the highest rates of out-of-school children in the world, according to a </a:t>
            </a:r>
            <a:r>
              <a:rPr lang="en-GB" u="sng" dirty="0">
                <a:hlinkClick r:id="rId2"/>
              </a:rPr>
              <a:t>new report</a:t>
            </a:r>
            <a:r>
              <a:rPr lang="en-GB" dirty="0"/>
              <a:t> produced through the Global Initiative on Out-of-School Children. Years of conflict, displacement and economic collapse continue to deprive children of education, harming the future of the country</a:t>
            </a:r>
            <a:r>
              <a:rPr lang="en-GB" dirty="0" smtClean="0"/>
              <a:t>.</a:t>
            </a:r>
          </a:p>
          <a:p>
            <a:r>
              <a:rPr lang="en-GB" dirty="0"/>
              <a:t>The study also found that in addition to the large number of out-of-school children in South Sudan, up to 86% of learners are at least five years over age for their grade – meaning that a learner in primary grade 1 (official entrance age 5 years) may be 10 years old or older. </a:t>
            </a:r>
            <a:endParaRPr lang="en-GB" dirty="0" smtClean="0"/>
          </a:p>
          <a:p>
            <a:pPr marL="45720" indent="0">
              <a:buNone/>
            </a:pPr>
            <a:r>
              <a:rPr lang="en-GB" dirty="0"/>
              <a:t>(http://</a:t>
            </a:r>
            <a:r>
              <a:rPr lang="en-GB" dirty="0" smtClean="0"/>
              <a:t>uis.unesco.org/en/news/new-report-shows-2-2-million-children-are-out-school-south-sudan)</a:t>
            </a:r>
            <a:endParaRPr lang="en-GB" dirty="0"/>
          </a:p>
        </p:txBody>
      </p:sp>
      <p:sp>
        <p:nvSpPr>
          <p:cNvPr id="3" name="Title 2"/>
          <p:cNvSpPr>
            <a:spLocks noGrp="1"/>
          </p:cNvSpPr>
          <p:nvPr>
            <p:ph type="title"/>
          </p:nvPr>
        </p:nvSpPr>
        <p:spPr/>
        <p:txBody>
          <a:bodyPr>
            <a:normAutofit fontScale="90000"/>
          </a:bodyPr>
          <a:lstStyle/>
          <a:p>
            <a:r>
              <a:rPr lang="en-GB" dirty="0"/>
              <a:t/>
            </a:r>
            <a:br>
              <a:rPr lang="en-GB" dirty="0"/>
            </a:br>
            <a:r>
              <a:rPr lang="en-GB" dirty="0"/>
              <a:t>Global Initiative On Out-of-School Children - South Sudan Country Study</a:t>
            </a:r>
          </a:p>
        </p:txBody>
      </p:sp>
    </p:spTree>
    <p:extLst>
      <p:ext uri="{BB962C8B-B14F-4D97-AF65-F5344CB8AC3E}">
        <p14:creationId xmlns:p14="http://schemas.microsoft.com/office/powerpoint/2010/main" val="440703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en-GB" dirty="0"/>
              <a:t>I think that of all the attributes that I would like to see in my children or in my pupils, the attribute of hope would come high, even top, of the list. To lose hope is to lose the capacity to want or desire anything; to lose, in fact, the wish to live. Hope is akin to energy, to curi­osity, to the belief that things are worth doing. An education which leaves a child without hope is an education that has </a:t>
            </a:r>
            <a:r>
              <a:rPr lang="en-GB" dirty="0" smtClean="0"/>
              <a:t>failed.</a:t>
            </a:r>
            <a:endParaRPr lang="en-GB" dirty="0"/>
          </a:p>
        </p:txBody>
      </p:sp>
      <p:sp>
        <p:nvSpPr>
          <p:cNvPr id="3" name="Title 2"/>
          <p:cNvSpPr>
            <a:spLocks noGrp="1"/>
          </p:cNvSpPr>
          <p:nvPr>
            <p:ph type="title"/>
          </p:nvPr>
        </p:nvSpPr>
        <p:spPr/>
        <p:txBody>
          <a:bodyPr/>
          <a:lstStyle/>
          <a:p>
            <a:r>
              <a:rPr lang="en-GB" dirty="0" smtClean="0"/>
              <a:t>Hope</a:t>
            </a:r>
            <a:endParaRPr lang="en-GB" dirty="0"/>
          </a:p>
        </p:txBody>
      </p:sp>
      <p:sp>
        <p:nvSpPr>
          <p:cNvPr id="4" name="Footer Placeholder 3"/>
          <p:cNvSpPr>
            <a:spLocks noGrp="1"/>
          </p:cNvSpPr>
          <p:nvPr>
            <p:ph type="ftr" sz="quarter" idx="11"/>
          </p:nvPr>
        </p:nvSpPr>
        <p:spPr/>
        <p:txBody>
          <a:bodyPr/>
          <a:lstStyle/>
          <a:p>
            <a:r>
              <a:rPr lang="en-GB">
                <a:solidFill>
                  <a:prstClr val="black"/>
                </a:solidFill>
                <a:latin typeface="Century Gothic" panose="020B0502020202020204"/>
              </a:rPr>
              <a:t>(Warnock, 1986, cited in Smith, 2015)</a:t>
            </a:r>
            <a:endParaRPr lang="en-US">
              <a:solidFill>
                <a:prstClr val="black"/>
              </a:solidFill>
              <a:latin typeface="Century Gothic" panose="020B0502020202020204"/>
            </a:endParaRPr>
          </a:p>
        </p:txBody>
      </p:sp>
      <p:sp>
        <p:nvSpPr>
          <p:cNvPr id="5" name="Slide Number Placeholder 4"/>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9</a:t>
            </a:fld>
            <a:endParaRPr lang="en-US">
              <a:solidFill>
                <a:prstClr val="black"/>
              </a:solidFill>
              <a:latin typeface="Century Gothic" panose="020B0502020202020204"/>
            </a:endParaRPr>
          </a:p>
        </p:txBody>
      </p:sp>
    </p:spTree>
    <p:extLst>
      <p:ext uri="{BB962C8B-B14F-4D97-AF65-F5344CB8AC3E}">
        <p14:creationId xmlns:p14="http://schemas.microsoft.com/office/powerpoint/2010/main" val="3415295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In 2016, 263 million children, adolescents and youth were out of school, representing nearly one-fifth of the global population of this age </a:t>
            </a:r>
            <a:r>
              <a:rPr lang="en-GB" dirty="0" smtClean="0"/>
              <a:t>group. </a:t>
            </a:r>
          </a:p>
          <a:p>
            <a:r>
              <a:rPr lang="en-GB" dirty="0" smtClean="0"/>
              <a:t>The </a:t>
            </a:r>
            <a:r>
              <a:rPr lang="en-GB" dirty="0"/>
              <a:t>number of children, adolescents and youth who are excluded from education fell steadily in the decade following 2000, but UIS data show that this progress essentially stopped in recent years; the total number of out-of-school children and youth has declined by little more than 1 million per year since 2012. </a:t>
            </a:r>
            <a:endParaRPr lang="en-GB" dirty="0" smtClean="0"/>
          </a:p>
          <a:p>
            <a:r>
              <a:rPr lang="en-GB" dirty="0" smtClean="0"/>
              <a:t>Some </a:t>
            </a:r>
            <a:r>
              <a:rPr lang="en-GB" dirty="0"/>
              <a:t>63 million, or 24% of the total, are children of primary school age (about 6 to 11 years old); 61 million, or 23% of the total, are adolescents of lower secondary school age (about 12 to 14 years old); and 139 million, or 53% of the total, are youth of upper secondary school age (about 15 to 17 years old). </a:t>
            </a:r>
            <a:endParaRPr lang="en-GB" dirty="0" smtClean="0"/>
          </a:p>
          <a:p>
            <a:pPr marL="45720" indent="0">
              <a:buNone/>
            </a:pPr>
            <a:r>
              <a:rPr lang="en-GB" dirty="0" smtClean="0"/>
              <a:t>(http</a:t>
            </a:r>
            <a:r>
              <a:rPr lang="en-GB" dirty="0"/>
              <a:t>://</a:t>
            </a:r>
            <a:r>
              <a:rPr lang="en-GB" dirty="0" smtClean="0"/>
              <a:t>uis.unesco.org/sites/default/files/documents/fs48-one-five-children-adolescents-youth-out-school-2018-en.pdf)</a:t>
            </a:r>
            <a:endParaRPr lang="en-GB" dirty="0"/>
          </a:p>
        </p:txBody>
      </p:sp>
      <p:sp>
        <p:nvSpPr>
          <p:cNvPr id="3" name="Title 2"/>
          <p:cNvSpPr>
            <a:spLocks noGrp="1"/>
          </p:cNvSpPr>
          <p:nvPr>
            <p:ph type="title"/>
          </p:nvPr>
        </p:nvSpPr>
        <p:spPr/>
        <p:txBody>
          <a:bodyPr/>
          <a:lstStyle/>
          <a:p>
            <a:r>
              <a:rPr lang="en-GB" dirty="0"/>
              <a:t>One in Five Children, Adolescents and Youth is Out of School </a:t>
            </a:r>
          </a:p>
        </p:txBody>
      </p:sp>
    </p:spTree>
    <p:extLst>
      <p:ext uri="{BB962C8B-B14F-4D97-AF65-F5344CB8AC3E}">
        <p14:creationId xmlns:p14="http://schemas.microsoft.com/office/powerpoint/2010/main" val="1823014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828800"/>
            <a:ext cx="9753600" cy="4912568"/>
          </a:xfrm>
        </p:spPr>
        <p:txBody>
          <a:bodyPr>
            <a:normAutofit fontScale="70000" lnSpcReduction="20000"/>
          </a:bodyPr>
          <a:lstStyle/>
          <a:p>
            <a:r>
              <a:rPr lang="en-GB" dirty="0"/>
              <a:t>(a) Make primary education compulsory and available free to all;</a:t>
            </a:r>
          </a:p>
          <a:p>
            <a:r>
              <a:rPr lang="en-GB" dirty="0"/>
              <a:t>(b) Encourage the development of different forms of secondary education, including general and vocational education, make them available and accessible to every child, and take appropriate measures such as the introduction of free education and offering financial assistance in case of need;</a:t>
            </a:r>
          </a:p>
          <a:p>
            <a:r>
              <a:rPr lang="en-GB" dirty="0"/>
              <a:t>(c) Make higher education accessible to all on the basis of capacity by every appropriate means;</a:t>
            </a:r>
          </a:p>
          <a:p>
            <a:r>
              <a:rPr lang="en-GB" dirty="0"/>
              <a:t>(d) Make educational and vocational information and guidance available and accessible to all children;</a:t>
            </a:r>
          </a:p>
          <a:p>
            <a:r>
              <a:rPr lang="en-GB" dirty="0"/>
              <a:t>(e) Take measures to encourage regular attendance at schools and the reduction of drop-out rates.</a:t>
            </a:r>
          </a:p>
          <a:p>
            <a:r>
              <a:rPr lang="en-GB" dirty="0"/>
              <a:t>2. </a:t>
            </a:r>
            <a:r>
              <a:rPr lang="en-GB" dirty="0" err="1" smtClean="0"/>
              <a:t>tTake</a:t>
            </a:r>
            <a:r>
              <a:rPr lang="en-GB" dirty="0" smtClean="0"/>
              <a:t> </a:t>
            </a:r>
            <a:r>
              <a:rPr lang="en-GB" dirty="0"/>
              <a:t>all appropriate measures to ensure that school discipline is administered in a manner consistent with the child's human dignity and in conformity with the present Convention.</a:t>
            </a:r>
          </a:p>
          <a:p>
            <a:r>
              <a:rPr lang="en-GB" dirty="0"/>
              <a:t>3. States Parties shall promote and encourage international cooperation in matters relating to education, in particular with a view to contributing to the elimination of ignorance and illiteracy throughout the world and facilitating access to scientific and technical knowledge and modern teaching methods. In this regard, particular account shall be taken of the needs of developing countries.</a:t>
            </a:r>
          </a:p>
        </p:txBody>
      </p:sp>
      <p:sp>
        <p:nvSpPr>
          <p:cNvPr id="3" name="Title 2"/>
          <p:cNvSpPr>
            <a:spLocks noGrp="1"/>
          </p:cNvSpPr>
          <p:nvPr>
            <p:ph type="title"/>
          </p:nvPr>
        </p:nvSpPr>
        <p:spPr/>
        <p:txBody>
          <a:bodyPr/>
          <a:lstStyle/>
          <a:p>
            <a:r>
              <a:rPr lang="en-GB" dirty="0" smtClean="0"/>
              <a:t>Policy - UNCRC Article 28</a:t>
            </a:r>
            <a:endParaRPr lang="en-GB" dirty="0"/>
          </a:p>
        </p:txBody>
      </p:sp>
    </p:spTree>
    <p:extLst>
      <p:ext uri="{BB962C8B-B14F-4D97-AF65-F5344CB8AC3E}">
        <p14:creationId xmlns:p14="http://schemas.microsoft.com/office/powerpoint/2010/main" val="1282725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marL="45720" indent="0">
              <a:buNone/>
            </a:pPr>
            <a:r>
              <a:rPr lang="en-GB" dirty="0" smtClean="0"/>
              <a:t>Article </a:t>
            </a:r>
            <a:r>
              <a:rPr lang="en-GB" dirty="0"/>
              <a:t>29 of the Convention focuses on the aims of education and says that governments agree that “the education of the child shall be directed to:</a:t>
            </a:r>
          </a:p>
          <a:p>
            <a:r>
              <a:rPr lang="en-GB" dirty="0"/>
              <a:t>The development of the child’s personality, talents and mental and physical abilities to their fullest potential;</a:t>
            </a:r>
          </a:p>
          <a:p>
            <a:r>
              <a:rPr lang="en-GB" dirty="0"/>
              <a:t>The development of respect for human rights and fundamental freedoms and the principles enshrined in the Charter of the United Nations;</a:t>
            </a:r>
          </a:p>
          <a:p>
            <a:r>
              <a:rPr lang="en-GB" dirty="0"/>
              <a:t>The development of respect for the child’s parents, his or her own cultural identity, language and values, for the national values of the country in which the child is living, the country from which he or she may originate and for civilisations different from his or her own;</a:t>
            </a:r>
          </a:p>
          <a:p>
            <a:r>
              <a:rPr lang="en-GB" dirty="0"/>
              <a:t>The preparation of the child for responsible life in a free society in the spirit of understanding, peace, tolerance, equality of sexes and friendship among all peoples, ethnic, national and religious groups and persons of indigenous origin;</a:t>
            </a:r>
          </a:p>
          <a:p>
            <a:r>
              <a:rPr lang="en-GB" dirty="0"/>
              <a:t>The development of respect for the natural environment.”</a:t>
            </a:r>
          </a:p>
          <a:p>
            <a:endParaRPr lang="en-GB" dirty="0"/>
          </a:p>
        </p:txBody>
      </p:sp>
      <p:sp>
        <p:nvSpPr>
          <p:cNvPr id="3" name="Title 2"/>
          <p:cNvSpPr>
            <a:spLocks noGrp="1"/>
          </p:cNvSpPr>
          <p:nvPr>
            <p:ph type="title"/>
          </p:nvPr>
        </p:nvSpPr>
        <p:spPr/>
        <p:txBody>
          <a:bodyPr/>
          <a:lstStyle/>
          <a:p>
            <a:r>
              <a:rPr lang="en-GB" dirty="0" smtClean="0"/>
              <a:t>Policy - UNCRC – article 29</a:t>
            </a:r>
            <a:endParaRPr lang="en-GB" dirty="0"/>
          </a:p>
        </p:txBody>
      </p:sp>
    </p:spTree>
    <p:extLst>
      <p:ext uri="{BB962C8B-B14F-4D97-AF65-F5344CB8AC3E}">
        <p14:creationId xmlns:p14="http://schemas.microsoft.com/office/powerpoint/2010/main" val="3372507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916832"/>
            <a:ext cx="6532982" cy="1944216"/>
          </a:xfrm>
        </p:spPr>
        <p:txBody>
          <a:bodyPr/>
          <a:lstStyle/>
          <a:p>
            <a:r>
              <a:rPr lang="en-GB" dirty="0" smtClean="0"/>
              <a:t>Watch the video below.</a:t>
            </a:r>
          </a:p>
          <a:p>
            <a:r>
              <a:rPr lang="en-GB" dirty="0" smtClean="0"/>
              <a:t>What is your definition?</a:t>
            </a:r>
          </a:p>
          <a:p>
            <a:r>
              <a:rPr lang="en-GB" dirty="0"/>
              <a:t>https://www.youtube.com/watch?v=XVSgbU6WVSk</a:t>
            </a:r>
            <a:endParaRPr lang="en-GB" dirty="0" smtClean="0"/>
          </a:p>
          <a:p>
            <a:endParaRPr lang="en-GB" dirty="0"/>
          </a:p>
        </p:txBody>
      </p:sp>
      <p:sp>
        <p:nvSpPr>
          <p:cNvPr id="3" name="Title 2"/>
          <p:cNvSpPr>
            <a:spLocks noGrp="1"/>
          </p:cNvSpPr>
          <p:nvPr>
            <p:ph type="title"/>
          </p:nvPr>
        </p:nvSpPr>
        <p:spPr/>
        <p:txBody>
          <a:bodyPr/>
          <a:lstStyle/>
          <a:p>
            <a:r>
              <a:rPr lang="en-GB" dirty="0" smtClean="0"/>
              <a:t>What is a global citizen?</a:t>
            </a:r>
            <a:endParaRPr lang="en-GB" dirty="0"/>
          </a:p>
        </p:txBody>
      </p:sp>
      <p:sp>
        <p:nvSpPr>
          <p:cNvPr id="4" name="Action Button: Movie 3">
            <a:hlinkClick r:id="rId2" highlightClick="1"/>
          </p:cNvPr>
          <p:cNvSpPr/>
          <p:nvPr/>
        </p:nvSpPr>
        <p:spPr>
          <a:xfrm>
            <a:off x="3215680" y="3861048"/>
            <a:ext cx="3312368" cy="2448272"/>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latin typeface="Century Gothic" panose="020B0502020202020204"/>
            </a:endParaRPr>
          </a:p>
        </p:txBody>
      </p:sp>
    </p:spTree>
    <p:extLst>
      <p:ext uri="{BB962C8B-B14F-4D97-AF65-F5344CB8AC3E}">
        <p14:creationId xmlns:p14="http://schemas.microsoft.com/office/powerpoint/2010/main" val="885307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143672" y="2132856"/>
            <a:ext cx="4032448" cy="4123269"/>
          </a:xfrm>
          <a:prstGeom prst="rect">
            <a:avLst/>
          </a:prstGeom>
        </p:spPr>
      </p:pic>
      <p:sp>
        <p:nvSpPr>
          <p:cNvPr id="3" name="Title 2"/>
          <p:cNvSpPr>
            <a:spLocks noGrp="1"/>
          </p:cNvSpPr>
          <p:nvPr>
            <p:ph type="title"/>
          </p:nvPr>
        </p:nvSpPr>
        <p:spPr/>
        <p:txBody>
          <a:bodyPr/>
          <a:lstStyle/>
          <a:p>
            <a:r>
              <a:rPr lang="en-GB" dirty="0" smtClean="0"/>
              <a:t>What is globalisation?</a:t>
            </a:r>
            <a:endParaRPr lang="en-GB" dirty="0"/>
          </a:p>
        </p:txBody>
      </p:sp>
    </p:spTree>
    <p:extLst>
      <p:ext uri="{BB962C8B-B14F-4D97-AF65-F5344CB8AC3E}">
        <p14:creationId xmlns:p14="http://schemas.microsoft.com/office/powerpoint/2010/main" val="1479804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lstStyle/>
          <a:p>
            <a:r>
              <a:rPr lang="en-GB" dirty="0"/>
              <a:t>Globalization is a form of cultural integration that is usually defined in terms of economics, but also encompasses cultural, biological, and political homogenization on a global scale. The term is often used to describe the process by which dominant cultures exert social, political, and economic influence on other nations and cultures.</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(Martell, 2007)</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8170842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eaLnBrk="1" hangingPunct="1"/>
            <a:r>
              <a:rPr lang="en-US" altLang="en-US" smtClean="0"/>
              <a:t>Cultural Theory - Variations</a:t>
            </a:r>
          </a:p>
        </p:txBody>
      </p:sp>
      <p:sp>
        <p:nvSpPr>
          <p:cNvPr id="22531" name="Rectangle 3"/>
          <p:cNvSpPr>
            <a:spLocks noGrp="1" noRot="1" noChangeArrowheads="1"/>
          </p:cNvSpPr>
          <p:nvPr>
            <p:ph type="body" idx="1"/>
          </p:nvPr>
        </p:nvSpPr>
        <p:spPr/>
        <p:txBody>
          <a:bodyPr/>
          <a:lstStyle/>
          <a:p>
            <a:pPr eaLnBrk="1" hangingPunct="1">
              <a:spcAft>
                <a:spcPct val="20000"/>
              </a:spcAft>
            </a:pPr>
            <a:r>
              <a:rPr lang="en-US" altLang="en-US" dirty="0" smtClean="0"/>
              <a:t>In homogeneity, seen as the transnational expansion of common codes and practices.  </a:t>
            </a:r>
          </a:p>
          <a:p>
            <a:pPr marL="274320" lvl="1" indent="0">
              <a:spcAft>
                <a:spcPct val="20000"/>
              </a:spcAft>
              <a:buNone/>
            </a:pPr>
            <a:r>
              <a:rPr lang="en-US" altLang="en-US" dirty="0" smtClean="0"/>
              <a:t>Examples?</a:t>
            </a:r>
          </a:p>
          <a:p>
            <a:pPr eaLnBrk="1" hangingPunct="1">
              <a:spcAft>
                <a:spcPct val="20000"/>
              </a:spcAft>
            </a:pPr>
            <a:r>
              <a:rPr lang="en-US" altLang="en-US" dirty="0" smtClean="0"/>
              <a:t>In heterogeneity, global and local cultural inputs interact.</a:t>
            </a:r>
          </a:p>
          <a:p>
            <a:pPr marL="274320" lvl="1" indent="0">
              <a:spcAft>
                <a:spcPct val="20000"/>
              </a:spcAft>
              <a:buNone/>
            </a:pPr>
            <a:r>
              <a:rPr lang="en-US" altLang="en-US" dirty="0" smtClean="0"/>
              <a:t>Examples?</a:t>
            </a:r>
          </a:p>
          <a:p>
            <a:pPr marL="274320" lvl="1" indent="0">
              <a:spcAft>
                <a:spcPct val="20000"/>
              </a:spcAft>
              <a:buNone/>
            </a:pPr>
            <a:endParaRPr lang="en-US" altLang="en-US" dirty="0"/>
          </a:p>
        </p:txBody>
      </p:sp>
      <p:sp>
        <p:nvSpPr>
          <p:cNvPr id="2" name="Footer Placeholder 1"/>
          <p:cNvSpPr>
            <a:spLocks noGrp="1"/>
          </p:cNvSpPr>
          <p:nvPr>
            <p:ph type="ftr" sz="quarter" idx="11"/>
          </p:nvPr>
        </p:nvSpPr>
        <p:spPr/>
        <p:txBody>
          <a:bodyPr/>
          <a:lstStyle/>
          <a:p>
            <a:r>
              <a:rPr lang="en-US">
                <a:solidFill>
                  <a:prstClr val="black"/>
                </a:solidFill>
                <a:latin typeface="Century Gothic" panose="020B0502020202020204"/>
              </a:rPr>
              <a:t>(Marten, 2007)</a:t>
            </a:r>
            <a:endParaRPr lang="en-US">
              <a:solidFill>
                <a:prstClr val="black"/>
              </a:solidFill>
              <a:latin typeface="Century Gothic" panose="020B0502020202020204"/>
            </a:endParaRPr>
          </a:p>
        </p:txBody>
      </p:sp>
      <p:pic>
        <p:nvPicPr>
          <p:cNvPr id="3" name="Picture 2"/>
          <p:cNvPicPr>
            <a:picLocks noChangeAspect="1"/>
          </p:cNvPicPr>
          <p:nvPr/>
        </p:nvPicPr>
        <p:blipFill>
          <a:blip r:embed="rId3"/>
          <a:stretch>
            <a:fillRect/>
          </a:stretch>
        </p:blipFill>
        <p:spPr>
          <a:xfrm rot="492930">
            <a:off x="8542383" y="4025063"/>
            <a:ext cx="2143125" cy="2143125"/>
          </a:xfrm>
          <a:prstGeom prst="rect">
            <a:avLst/>
          </a:prstGeom>
        </p:spPr>
      </p:pic>
      <p:pic>
        <p:nvPicPr>
          <p:cNvPr id="4" name="Picture 3"/>
          <p:cNvPicPr>
            <a:picLocks noChangeAspect="1"/>
          </p:cNvPicPr>
          <p:nvPr/>
        </p:nvPicPr>
        <p:blipFill>
          <a:blip r:embed="rId4"/>
          <a:stretch>
            <a:fillRect/>
          </a:stretch>
        </p:blipFill>
        <p:spPr>
          <a:xfrm>
            <a:off x="4367808" y="3850443"/>
            <a:ext cx="2808312" cy="2189157"/>
          </a:xfrm>
          <a:prstGeom prst="rect">
            <a:avLst/>
          </a:prstGeom>
        </p:spPr>
      </p:pic>
    </p:spTree>
    <p:extLst>
      <p:ext uri="{BB962C8B-B14F-4D97-AF65-F5344CB8AC3E}">
        <p14:creationId xmlns:p14="http://schemas.microsoft.com/office/powerpoint/2010/main" val="3852030451"/>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2044171" y="1124553"/>
            <a:ext cx="8622641" cy="72200"/>
          </a:xfrm>
        </p:spPr>
        <p:txBody>
          <a:bodyPr>
            <a:noAutofit/>
          </a:bodyPr>
          <a:lstStyle/>
          <a:p>
            <a:pPr eaLnBrk="1" hangingPunct="1"/>
            <a:r>
              <a:rPr lang="en-US" altLang="en-US" sz="3200" dirty="0">
                <a:latin typeface="ETH Light"/>
              </a:rPr>
              <a:t>Definition of </a:t>
            </a:r>
            <a:r>
              <a:rPr lang="en-US" altLang="en-US" sz="3200" dirty="0" err="1">
                <a:latin typeface="ETH Light"/>
              </a:rPr>
              <a:t>Globalisation</a:t>
            </a:r>
            <a:endParaRPr lang="en-US" altLang="en-US" sz="3200" dirty="0">
              <a:latin typeface="ETH Light"/>
            </a:endParaRPr>
          </a:p>
        </p:txBody>
      </p:sp>
      <p:sp>
        <p:nvSpPr>
          <p:cNvPr id="125955" name="Rectangle 3"/>
          <p:cNvSpPr>
            <a:spLocks noGrp="1" noChangeArrowheads="1"/>
          </p:cNvSpPr>
          <p:nvPr>
            <p:ph type="body" idx="1"/>
          </p:nvPr>
        </p:nvSpPr>
        <p:spPr>
          <a:xfrm>
            <a:off x="911424" y="1845436"/>
            <a:ext cx="9288782" cy="4535893"/>
          </a:xfrm>
        </p:spPr>
        <p:txBody>
          <a:bodyPr/>
          <a:lstStyle/>
          <a:p>
            <a:pPr lvl="1" eaLnBrk="1" hangingPunct="1">
              <a:spcBef>
                <a:spcPct val="0"/>
              </a:spcBef>
              <a:spcAft>
                <a:spcPct val="30000"/>
              </a:spcAft>
            </a:pPr>
            <a:r>
              <a:rPr lang="en-US" altLang="en-US" sz="2599" dirty="0">
                <a:latin typeface="ETH Light"/>
              </a:rPr>
              <a:t>E</a:t>
            </a:r>
            <a:r>
              <a:rPr lang="en-US" altLang="en-US" sz="2599" dirty="0">
                <a:latin typeface="ETH Light"/>
              </a:rPr>
              <a:t>conomic </a:t>
            </a:r>
            <a:r>
              <a:rPr lang="en-US" altLang="en-US" sz="2599" dirty="0" err="1">
                <a:latin typeface="ETH Light"/>
              </a:rPr>
              <a:t>globalisation</a:t>
            </a:r>
            <a:r>
              <a:rPr lang="en-US" altLang="en-US" sz="2599" dirty="0">
                <a:latin typeface="ETH Light"/>
              </a:rPr>
              <a:t>, </a:t>
            </a:r>
            <a:r>
              <a:rPr lang="en-US" altLang="en-US" sz="2599" dirty="0" err="1">
                <a:latin typeface="ETH Light"/>
              </a:rPr>
              <a:t>characterised</a:t>
            </a:r>
            <a:r>
              <a:rPr lang="en-US" altLang="en-US" sz="2599" dirty="0">
                <a:latin typeface="ETH Light"/>
              </a:rPr>
              <a:t> </a:t>
            </a:r>
            <a:r>
              <a:rPr lang="en-US" altLang="en-US" sz="2599" dirty="0">
                <a:latin typeface="ETH Light"/>
              </a:rPr>
              <a:t>as long distance flows of goods, capital and services as well as information and perceptions that accompany market exchanges</a:t>
            </a:r>
          </a:p>
          <a:p>
            <a:pPr lvl="1" eaLnBrk="1" hangingPunct="1">
              <a:spcBef>
                <a:spcPct val="0"/>
              </a:spcBef>
              <a:spcAft>
                <a:spcPct val="30000"/>
              </a:spcAft>
            </a:pPr>
            <a:r>
              <a:rPr lang="en-US" altLang="en-US" sz="2599" dirty="0">
                <a:latin typeface="ETH Light"/>
              </a:rPr>
              <a:t>Social/cultural </a:t>
            </a:r>
            <a:r>
              <a:rPr lang="en-US" altLang="en-US" sz="2599" dirty="0" err="1">
                <a:latin typeface="ETH Light"/>
              </a:rPr>
              <a:t>globalisation</a:t>
            </a:r>
            <a:r>
              <a:rPr lang="en-US" altLang="en-US" sz="2599" dirty="0">
                <a:latin typeface="ETH Light"/>
              </a:rPr>
              <a:t>, expressed as the spread of ideas, information, images, and people</a:t>
            </a:r>
          </a:p>
          <a:p>
            <a:pPr lvl="1" eaLnBrk="1" hangingPunct="1">
              <a:spcBef>
                <a:spcPct val="0"/>
              </a:spcBef>
              <a:spcAft>
                <a:spcPct val="30000"/>
              </a:spcAft>
            </a:pPr>
            <a:r>
              <a:rPr lang="en-US" altLang="en-US" sz="2599" dirty="0">
                <a:latin typeface="ETH Light"/>
              </a:rPr>
              <a:t>P</a:t>
            </a:r>
            <a:r>
              <a:rPr lang="en-US" altLang="en-US" sz="2599" dirty="0">
                <a:latin typeface="ETH Light"/>
              </a:rPr>
              <a:t>olitical </a:t>
            </a:r>
            <a:r>
              <a:rPr lang="en-US" altLang="en-US" sz="2599" dirty="0" err="1">
                <a:latin typeface="ETH Light"/>
              </a:rPr>
              <a:t>globalisation</a:t>
            </a:r>
            <a:r>
              <a:rPr lang="en-US" altLang="en-US" sz="2599" dirty="0">
                <a:latin typeface="ETH Light"/>
              </a:rPr>
              <a:t>, </a:t>
            </a:r>
            <a:r>
              <a:rPr lang="en-US" altLang="en-US" sz="2599" dirty="0" err="1">
                <a:latin typeface="ETH Light"/>
              </a:rPr>
              <a:t>characterised</a:t>
            </a:r>
            <a:r>
              <a:rPr lang="en-US" altLang="en-US" sz="2599" dirty="0">
                <a:latin typeface="ETH Light"/>
              </a:rPr>
              <a:t> </a:t>
            </a:r>
            <a:r>
              <a:rPr lang="en-US" altLang="en-US" sz="2599" dirty="0">
                <a:latin typeface="ETH Light"/>
              </a:rPr>
              <a:t>by a diffusion of government </a:t>
            </a:r>
            <a:r>
              <a:rPr lang="en-US" altLang="en-US" sz="2599" dirty="0">
                <a:latin typeface="ETH Light"/>
              </a:rPr>
              <a:t>policies</a:t>
            </a:r>
          </a:p>
          <a:p>
            <a:pPr lvl="1" eaLnBrk="1" hangingPunct="1">
              <a:spcBef>
                <a:spcPct val="0"/>
              </a:spcBef>
              <a:spcAft>
                <a:spcPct val="30000"/>
              </a:spcAft>
            </a:pPr>
            <a:r>
              <a:rPr lang="en-US" altLang="en-US" sz="2800" dirty="0">
                <a:solidFill>
                  <a:schemeClr val="accent6">
                    <a:lumMod val="75000"/>
                  </a:schemeClr>
                </a:solidFill>
                <a:latin typeface="ETH Light"/>
              </a:rPr>
              <a:t>What is </a:t>
            </a:r>
            <a:r>
              <a:rPr lang="en-US" altLang="en-US" sz="2800" dirty="0" err="1">
                <a:solidFill>
                  <a:schemeClr val="accent6">
                    <a:lumMod val="75000"/>
                  </a:schemeClr>
                </a:solidFill>
                <a:latin typeface="ETH Light"/>
              </a:rPr>
              <a:t>globalisation</a:t>
            </a:r>
            <a:r>
              <a:rPr lang="en-US" altLang="en-US" sz="2800" dirty="0">
                <a:solidFill>
                  <a:schemeClr val="accent6">
                    <a:lumMod val="75000"/>
                  </a:schemeClr>
                </a:solidFill>
                <a:latin typeface="ETH Light"/>
              </a:rPr>
              <a:t> of education? </a:t>
            </a:r>
            <a:r>
              <a:rPr lang="en-US" altLang="en-US" sz="2800" dirty="0" err="1">
                <a:solidFill>
                  <a:schemeClr val="accent6">
                    <a:lumMod val="75000"/>
                  </a:schemeClr>
                </a:solidFill>
                <a:latin typeface="ETH Light"/>
              </a:rPr>
              <a:t>Globalisation</a:t>
            </a:r>
            <a:r>
              <a:rPr lang="en-US" altLang="en-US" sz="2800" dirty="0">
                <a:solidFill>
                  <a:schemeClr val="accent6">
                    <a:lumMod val="75000"/>
                  </a:schemeClr>
                </a:solidFill>
                <a:latin typeface="ETH Light"/>
              </a:rPr>
              <a:t> of Childhood?</a:t>
            </a:r>
          </a:p>
          <a:p>
            <a:pPr marL="274320" lvl="1" indent="0">
              <a:spcBef>
                <a:spcPct val="0"/>
              </a:spcBef>
              <a:spcAft>
                <a:spcPct val="30000"/>
              </a:spcAft>
              <a:buNone/>
            </a:pPr>
            <a:endParaRPr lang="en-US" altLang="en-US" sz="2599" dirty="0">
              <a:latin typeface="ETH Light"/>
            </a:endParaRPr>
          </a:p>
        </p:txBody>
      </p:sp>
      <p:sp>
        <p:nvSpPr>
          <p:cNvPr id="2" name="Footer Placeholder 1"/>
          <p:cNvSpPr>
            <a:spLocks noGrp="1"/>
          </p:cNvSpPr>
          <p:nvPr>
            <p:ph type="ftr" sz="quarter" idx="11"/>
          </p:nvPr>
        </p:nvSpPr>
        <p:spPr/>
        <p:txBody>
          <a:bodyPr/>
          <a:lstStyle/>
          <a:p>
            <a:r>
              <a:rPr lang="en-US">
                <a:solidFill>
                  <a:prstClr val="black"/>
                </a:solidFill>
                <a:latin typeface="Century Gothic" panose="020B0502020202020204"/>
              </a:rPr>
              <a:t>(Kiely, 2005)</a:t>
            </a:r>
            <a:endParaRPr lang="en-US">
              <a:solidFill>
                <a:prstClr val="black"/>
              </a:solidFill>
              <a:latin typeface="Century Gothic" panose="020B0502020202020204"/>
            </a:endParaRPr>
          </a:p>
        </p:txBody>
      </p:sp>
    </p:spTree>
    <p:extLst>
      <p:ext uri="{BB962C8B-B14F-4D97-AF65-F5344CB8AC3E}">
        <p14:creationId xmlns:p14="http://schemas.microsoft.com/office/powerpoint/2010/main" val="2333998663"/>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en-GB" dirty="0" smtClean="0"/>
              <a:t>What does this mean?</a:t>
            </a:r>
          </a:p>
          <a:p>
            <a:pPr marL="45720" indent="0">
              <a:buNone/>
            </a:pPr>
            <a:r>
              <a:rPr lang="en-GB" dirty="0" smtClean="0"/>
              <a:t>Think about globalisation of: </a:t>
            </a:r>
          </a:p>
          <a:p>
            <a:r>
              <a:rPr lang="en-GB" dirty="0" smtClean="0"/>
              <a:t>Culture</a:t>
            </a:r>
          </a:p>
          <a:p>
            <a:r>
              <a:rPr lang="en-GB" dirty="0" smtClean="0"/>
              <a:t>Policies</a:t>
            </a:r>
          </a:p>
          <a:p>
            <a:r>
              <a:rPr lang="en-GB" dirty="0" smtClean="0"/>
              <a:t>Goods, Services</a:t>
            </a:r>
          </a:p>
          <a:p>
            <a:r>
              <a:rPr lang="en-GB" dirty="0" smtClean="0"/>
              <a:t>Social Interactions/Conventions</a:t>
            </a:r>
          </a:p>
          <a:p>
            <a:pPr marL="45720" indent="0">
              <a:buNone/>
            </a:pPr>
            <a:r>
              <a:rPr lang="en-GB" b="1" dirty="0" smtClean="0"/>
              <a:t>Can you give examples of each?</a:t>
            </a:r>
            <a:endParaRPr lang="en-GB" b="1" dirty="0"/>
          </a:p>
        </p:txBody>
      </p:sp>
      <p:sp>
        <p:nvSpPr>
          <p:cNvPr id="3" name="Title 2"/>
          <p:cNvSpPr>
            <a:spLocks noGrp="1"/>
          </p:cNvSpPr>
          <p:nvPr>
            <p:ph type="title"/>
          </p:nvPr>
        </p:nvSpPr>
        <p:spPr/>
        <p:txBody>
          <a:bodyPr/>
          <a:lstStyle/>
          <a:p>
            <a:r>
              <a:rPr lang="en-GB" dirty="0" smtClean="0"/>
              <a:t>Globalised Childhoods     Activity</a:t>
            </a:r>
            <a:endParaRPr lang="en-GB" dirty="0"/>
          </a:p>
        </p:txBody>
      </p:sp>
      <p:pic>
        <p:nvPicPr>
          <p:cNvPr id="4" name="Picture 3" descr="Five Ways NOT to Brainstorm - Spark Consult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48128" y="2708920"/>
            <a:ext cx="3284984" cy="3284984"/>
          </a:xfrm>
          <a:prstGeom prst="rect">
            <a:avLst/>
          </a:prstGeom>
        </p:spPr>
      </p:pic>
    </p:spTree>
    <p:extLst>
      <p:ext uri="{BB962C8B-B14F-4D97-AF65-F5344CB8AC3E}">
        <p14:creationId xmlns:p14="http://schemas.microsoft.com/office/powerpoint/2010/main" val="369085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The academic field of childhood studies has opened up new space in which to understand children’s citizenship as more than just passive membership in political regimes. </a:t>
            </a:r>
            <a:endParaRPr lang="en-GB" dirty="0" smtClean="0"/>
          </a:p>
          <a:p>
            <a:r>
              <a:rPr lang="en-GB" dirty="0"/>
              <a:t>The </a:t>
            </a:r>
            <a:r>
              <a:rPr lang="en-GB" dirty="0"/>
              <a:t>field’s emphasis on children’s agency, voices, and participation makes it possible to understand and examine children and youth as active contributors to political life (</a:t>
            </a:r>
            <a:r>
              <a:rPr lang="en-GB" dirty="0">
                <a:hlinkClick r:id="rId2"/>
              </a:rPr>
              <a:t>Conrad, 2009</a:t>
            </a:r>
            <a:r>
              <a:rPr lang="en-GB" dirty="0"/>
              <a:t>; </a:t>
            </a:r>
            <a:r>
              <a:rPr lang="en-GB" dirty="0" err="1">
                <a:hlinkClick r:id="rId2"/>
              </a:rPr>
              <a:t>Invernizzi</a:t>
            </a:r>
            <a:r>
              <a:rPr lang="en-GB" dirty="0">
                <a:hlinkClick r:id="rId2"/>
              </a:rPr>
              <a:t> and Williams, 2008</a:t>
            </a:r>
            <a:r>
              <a:rPr lang="en-GB" dirty="0"/>
              <a:t>; </a:t>
            </a:r>
            <a:r>
              <a:rPr lang="en-GB" dirty="0">
                <a:hlinkClick r:id="rId2"/>
              </a:rPr>
              <a:t>James and </a:t>
            </a:r>
            <a:r>
              <a:rPr lang="en-GB" dirty="0" err="1">
                <a:hlinkClick r:id="rId2"/>
              </a:rPr>
              <a:t>Prout</a:t>
            </a:r>
            <a:r>
              <a:rPr lang="en-GB" dirty="0">
                <a:hlinkClick r:id="rId2"/>
              </a:rPr>
              <a:t>, 1997</a:t>
            </a:r>
            <a:r>
              <a:rPr lang="en-GB" dirty="0"/>
              <a:t>; </a:t>
            </a:r>
            <a:r>
              <a:rPr lang="en-GB" dirty="0">
                <a:hlinkClick r:id="rId2"/>
              </a:rPr>
              <a:t>Roche, 1999</a:t>
            </a:r>
            <a:r>
              <a:rPr lang="en-GB" dirty="0"/>
              <a:t>; </a:t>
            </a:r>
            <a:r>
              <a:rPr lang="en-GB" dirty="0">
                <a:hlinkClick r:id="rId2"/>
              </a:rPr>
              <a:t>Thomas, </a:t>
            </a:r>
            <a:r>
              <a:rPr lang="en-GB" dirty="0" smtClean="0">
                <a:hlinkClick r:id="rId2"/>
              </a:rPr>
              <a:t>2007</a:t>
            </a:r>
            <a:r>
              <a:rPr lang="en-GB" dirty="0"/>
              <a:t>; cited in Wall, 2019)</a:t>
            </a:r>
          </a:p>
          <a:p>
            <a:r>
              <a:rPr lang="en-GB" dirty="0" smtClean="0"/>
              <a:t>.</a:t>
            </a:r>
            <a:endParaRPr lang="en-GB" dirty="0"/>
          </a:p>
          <a:p>
            <a:r>
              <a:rPr lang="en-GB" dirty="0"/>
              <a:t> </a:t>
            </a:r>
            <a:endParaRPr lang="en-GB" dirty="0"/>
          </a:p>
        </p:txBody>
      </p:sp>
      <p:sp>
        <p:nvSpPr>
          <p:cNvPr id="3" name="Title 2"/>
          <p:cNvSpPr>
            <a:spLocks noGrp="1"/>
          </p:cNvSpPr>
          <p:nvPr>
            <p:ph type="title"/>
          </p:nvPr>
        </p:nvSpPr>
        <p:spPr/>
        <p:txBody>
          <a:bodyPr/>
          <a:lstStyle/>
          <a:p>
            <a:r>
              <a:rPr lang="en-GB" dirty="0" smtClean="0"/>
              <a:t>Children as Global Citizens</a:t>
            </a:r>
            <a:endParaRPr lang="en-GB" dirty="0"/>
          </a:p>
        </p:txBody>
      </p:sp>
    </p:spTree>
    <p:extLst>
      <p:ext uri="{BB962C8B-B14F-4D97-AF65-F5344CB8AC3E}">
        <p14:creationId xmlns:p14="http://schemas.microsoft.com/office/powerpoint/2010/main" val="859085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5360" y="1828800"/>
            <a:ext cx="10637442" cy="4343400"/>
          </a:xfrm>
        </p:spPr>
        <p:txBody>
          <a:bodyPr>
            <a:normAutofit fontScale="92500" lnSpcReduction="20000"/>
          </a:bodyPr>
          <a:lstStyle/>
          <a:p>
            <a:pPr marL="45720" indent="0">
              <a:buNone/>
            </a:pPr>
            <a:r>
              <a:rPr lang="en-GB" dirty="0"/>
              <a:t>This recent focus on children’s political “participation” generated many fruitful studies of the ways in which children and young people are exercising citizenship on their own behalf, such as through </a:t>
            </a:r>
            <a:endParaRPr lang="en-GB" dirty="0" smtClean="0"/>
          </a:p>
          <a:p>
            <a:r>
              <a:rPr lang="en-GB" dirty="0" smtClean="0"/>
              <a:t>civil </a:t>
            </a:r>
            <a:r>
              <a:rPr lang="en-GB" dirty="0"/>
              <a:t>rights, </a:t>
            </a:r>
            <a:endParaRPr lang="en-GB" dirty="0" smtClean="0"/>
          </a:p>
          <a:p>
            <a:r>
              <a:rPr lang="en-GB" dirty="0" smtClean="0"/>
              <a:t>social </a:t>
            </a:r>
            <a:r>
              <a:rPr lang="en-GB" dirty="0"/>
              <a:t>media, </a:t>
            </a:r>
            <a:endParaRPr lang="en-GB" dirty="0" smtClean="0"/>
          </a:p>
          <a:p>
            <a:r>
              <a:rPr lang="en-GB" dirty="0" smtClean="0"/>
              <a:t>grassroots </a:t>
            </a:r>
            <a:r>
              <a:rPr lang="en-GB" dirty="0"/>
              <a:t>campaigning, </a:t>
            </a:r>
            <a:endParaRPr lang="en-GB" dirty="0" smtClean="0"/>
          </a:p>
          <a:p>
            <a:r>
              <a:rPr lang="en-GB" dirty="0" smtClean="0"/>
              <a:t>children’s </a:t>
            </a:r>
            <a:r>
              <a:rPr lang="en-GB" dirty="0"/>
              <a:t>commissioners, </a:t>
            </a:r>
            <a:endParaRPr lang="en-GB" dirty="0" smtClean="0"/>
          </a:p>
          <a:p>
            <a:r>
              <a:rPr lang="en-GB" dirty="0" smtClean="0"/>
              <a:t>child </a:t>
            </a:r>
            <a:r>
              <a:rPr lang="en-GB" dirty="0"/>
              <a:t>and youth parliaments, </a:t>
            </a:r>
            <a:endParaRPr lang="en-GB" dirty="0" smtClean="0"/>
          </a:p>
          <a:p>
            <a:r>
              <a:rPr lang="en-GB" dirty="0" smtClean="0"/>
              <a:t>children’s </a:t>
            </a:r>
            <a:r>
              <a:rPr lang="en-GB" dirty="0" err="1"/>
              <a:t>labor</a:t>
            </a:r>
            <a:r>
              <a:rPr lang="en-GB" dirty="0"/>
              <a:t> movements, and the like </a:t>
            </a:r>
            <a:endParaRPr lang="en-GB" dirty="0" smtClean="0"/>
          </a:p>
          <a:p>
            <a:r>
              <a:rPr lang="en-GB" dirty="0" smtClean="0">
                <a:hlinkClick r:id="rId2"/>
              </a:rPr>
              <a:t>(Austin</a:t>
            </a:r>
            <a:r>
              <a:rPr lang="en-GB" dirty="0">
                <a:hlinkClick r:id="rId2"/>
              </a:rPr>
              <a:t>, 2010</a:t>
            </a:r>
            <a:r>
              <a:rPr lang="en-GB" dirty="0"/>
              <a:t>; </a:t>
            </a:r>
            <a:r>
              <a:rPr lang="en-GB" dirty="0">
                <a:hlinkClick r:id="rId2"/>
              </a:rPr>
              <a:t>Cockburn, 2013</a:t>
            </a:r>
            <a:r>
              <a:rPr lang="en-GB" dirty="0"/>
              <a:t>; </a:t>
            </a:r>
            <a:r>
              <a:rPr lang="en-GB" dirty="0" err="1">
                <a:hlinkClick r:id="rId2"/>
              </a:rPr>
              <a:t>Hartung</a:t>
            </a:r>
            <a:r>
              <a:rPr lang="en-GB" dirty="0">
                <a:hlinkClick r:id="rId2"/>
              </a:rPr>
              <a:t>, 2017</a:t>
            </a:r>
            <a:r>
              <a:rPr lang="en-GB" dirty="0"/>
              <a:t>; </a:t>
            </a:r>
            <a:r>
              <a:rPr lang="en-GB" dirty="0">
                <a:hlinkClick r:id="rId2"/>
              </a:rPr>
              <a:t>James, 2011</a:t>
            </a:r>
            <a:r>
              <a:rPr lang="en-GB" dirty="0"/>
              <a:t>; </a:t>
            </a:r>
            <a:r>
              <a:rPr lang="en-GB" dirty="0">
                <a:hlinkClick r:id="rId2"/>
              </a:rPr>
              <a:t>Smith and </a:t>
            </a:r>
            <a:r>
              <a:rPr lang="en-GB" dirty="0" err="1">
                <a:hlinkClick r:id="rId2"/>
              </a:rPr>
              <a:t>Bjerke</a:t>
            </a:r>
            <a:r>
              <a:rPr lang="en-GB" dirty="0">
                <a:hlinkClick r:id="rId2"/>
              </a:rPr>
              <a:t>, </a:t>
            </a:r>
            <a:r>
              <a:rPr lang="en-GB" dirty="0" smtClean="0">
                <a:hlinkClick r:id="rId2"/>
              </a:rPr>
              <a:t>2009</a:t>
            </a:r>
            <a:r>
              <a:rPr lang="en-GB" dirty="0" smtClean="0"/>
              <a:t>; cited in Wall, 2019)</a:t>
            </a:r>
            <a:endParaRPr lang="en-GB" dirty="0"/>
          </a:p>
          <a:p>
            <a:endParaRPr lang="en-GB" dirty="0"/>
          </a:p>
        </p:txBody>
      </p:sp>
      <p:sp>
        <p:nvSpPr>
          <p:cNvPr id="3" name="Title 2"/>
          <p:cNvSpPr>
            <a:spLocks noGrp="1"/>
          </p:cNvSpPr>
          <p:nvPr>
            <p:ph type="title"/>
          </p:nvPr>
        </p:nvSpPr>
        <p:spPr/>
        <p:txBody>
          <a:bodyPr/>
          <a:lstStyle/>
          <a:p>
            <a:r>
              <a:rPr lang="en-GB" dirty="0" smtClean="0"/>
              <a:t>Children as global citizens</a:t>
            </a:r>
            <a:endParaRPr lang="en-GB" dirty="0"/>
          </a:p>
        </p:txBody>
      </p:sp>
    </p:spTree>
    <p:extLst>
      <p:ext uri="{BB962C8B-B14F-4D97-AF65-F5344CB8AC3E}">
        <p14:creationId xmlns:p14="http://schemas.microsoft.com/office/powerpoint/2010/main" val="1475700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3352" y="1600200"/>
            <a:ext cx="11449272" cy="5069160"/>
          </a:xfrm>
        </p:spPr>
        <p:txBody>
          <a:bodyPr>
            <a:normAutofit fontScale="85000" lnSpcReduction="10000"/>
          </a:bodyPr>
          <a:lstStyle/>
          <a:p>
            <a:pPr marL="45720" indent="0">
              <a:buNone/>
            </a:pPr>
            <a:r>
              <a:rPr lang="en-GB" dirty="0"/>
              <a:t>These discussions of children’s participatory citizenship have made several inroads into questions of globalization. </a:t>
            </a:r>
            <a:endParaRPr lang="en-GB" dirty="0" smtClean="0"/>
          </a:p>
          <a:p>
            <a:r>
              <a:rPr lang="en-GB" dirty="0" smtClean="0"/>
              <a:t>Some </a:t>
            </a:r>
            <a:r>
              <a:rPr lang="en-GB" dirty="0"/>
              <a:t>researchers have examined the global implications of the Convention on the Rights of the Child, showing, for instance, how its participatory rights such as to freedom of expression both empower children as global citizens but also control and discipline them on an adult-dominated global stage (</a:t>
            </a:r>
            <a:r>
              <a:rPr lang="en-GB" dirty="0" err="1">
                <a:hlinkClick r:id="rId2"/>
              </a:rPr>
              <a:t>Duhn</a:t>
            </a:r>
            <a:r>
              <a:rPr lang="en-GB" dirty="0">
                <a:hlinkClick r:id="rId2"/>
              </a:rPr>
              <a:t>, 2006</a:t>
            </a:r>
            <a:r>
              <a:rPr lang="en-GB" dirty="0"/>
              <a:t>; </a:t>
            </a:r>
            <a:r>
              <a:rPr lang="en-GB" dirty="0" err="1">
                <a:hlinkClick r:id="rId2"/>
              </a:rPr>
              <a:t>Ennew</a:t>
            </a:r>
            <a:r>
              <a:rPr lang="en-GB" dirty="0">
                <a:hlinkClick r:id="rId2"/>
              </a:rPr>
              <a:t>, 2008</a:t>
            </a:r>
            <a:r>
              <a:rPr lang="en-GB" dirty="0"/>
              <a:t>; </a:t>
            </a:r>
            <a:r>
              <a:rPr lang="en-GB" dirty="0" err="1">
                <a:hlinkClick r:id="rId2"/>
              </a:rPr>
              <a:t>Gadda</a:t>
            </a:r>
            <a:r>
              <a:rPr lang="en-GB" dirty="0">
                <a:hlinkClick r:id="rId2"/>
              </a:rPr>
              <a:t>, 2008</a:t>
            </a:r>
            <a:r>
              <a:rPr lang="en-GB" dirty="0"/>
              <a:t>). </a:t>
            </a:r>
            <a:endParaRPr lang="en-GB" dirty="0" smtClean="0"/>
          </a:p>
          <a:p>
            <a:r>
              <a:rPr lang="en-GB" dirty="0" smtClean="0"/>
              <a:t>Others </a:t>
            </a:r>
            <a:r>
              <a:rPr lang="en-GB" dirty="0"/>
              <a:t>have examined international children’s citizenship through a “cosmopolitan” lens that reveals, for instance, that a “recognition of interdependence is a foundation stone of a civic society that is vibrant, tolerant and welcoming” (</a:t>
            </a:r>
            <a:r>
              <a:rPr lang="en-GB" dirty="0">
                <a:hlinkClick r:id="rId2"/>
              </a:rPr>
              <a:t>Cockburn, 2013</a:t>
            </a:r>
            <a:r>
              <a:rPr lang="en-GB" dirty="0"/>
              <a:t>: 232). </a:t>
            </a:r>
            <a:endParaRPr lang="en-GB" dirty="0" smtClean="0"/>
          </a:p>
          <a:p>
            <a:r>
              <a:rPr lang="en-GB" dirty="0" smtClean="0"/>
              <a:t>And </a:t>
            </a:r>
            <a:r>
              <a:rPr lang="en-GB" dirty="0"/>
              <a:t>others still suggest the need for “postcolonial” interpretations of children’s citizenship as practiced in the majority world, that is, conceptions freed from European bourgeois ideals of individual autonomy and grounded instead in alternative political imaginations in which, for example, “various hierarchies of caste, gender and class continue to frame people’s everyday interactions with each other” (</a:t>
            </a:r>
            <a:r>
              <a:rPr lang="en-GB" dirty="0" err="1">
                <a:hlinkClick r:id="rId2"/>
              </a:rPr>
              <a:t>Balagopalan</a:t>
            </a:r>
            <a:r>
              <a:rPr lang="en-GB" dirty="0">
                <a:hlinkClick r:id="rId2"/>
              </a:rPr>
              <a:t>, 2011</a:t>
            </a:r>
            <a:r>
              <a:rPr lang="en-GB" dirty="0"/>
              <a:t>: 293</a:t>
            </a:r>
            <a:r>
              <a:rPr lang="en-GB" dirty="0" smtClean="0"/>
              <a:t>).</a:t>
            </a:r>
          </a:p>
          <a:p>
            <a:pPr marL="45720" indent="0">
              <a:buNone/>
            </a:pPr>
            <a:r>
              <a:rPr lang="en-GB" dirty="0"/>
              <a:t/>
            </a:r>
            <a:br>
              <a:rPr lang="en-GB" dirty="0"/>
            </a:br>
            <a:r>
              <a:rPr lang="en-GB" dirty="0"/>
              <a:t>(</a:t>
            </a:r>
            <a:r>
              <a:rPr lang="en-GB" dirty="0" smtClean="0"/>
              <a:t>Wall</a:t>
            </a:r>
            <a:r>
              <a:rPr lang="en-GB" dirty="0"/>
              <a:t>, 2019)</a:t>
            </a:r>
          </a:p>
          <a:p>
            <a:endParaRPr lang="en-GB" dirty="0"/>
          </a:p>
        </p:txBody>
      </p:sp>
      <p:sp>
        <p:nvSpPr>
          <p:cNvPr id="3" name="Title 2"/>
          <p:cNvSpPr>
            <a:spLocks noGrp="1"/>
          </p:cNvSpPr>
          <p:nvPr>
            <p:ph type="title"/>
          </p:nvPr>
        </p:nvSpPr>
        <p:spPr>
          <a:xfrm>
            <a:off x="191344" y="274638"/>
            <a:ext cx="10781458" cy="1325562"/>
          </a:xfrm>
        </p:spPr>
        <p:txBody>
          <a:bodyPr/>
          <a:lstStyle/>
          <a:p>
            <a:r>
              <a:rPr lang="en-GB" dirty="0" smtClean="0"/>
              <a:t> The Child global citizen -perspectives</a:t>
            </a:r>
            <a:endParaRPr lang="en-GB" dirty="0"/>
          </a:p>
        </p:txBody>
      </p:sp>
    </p:spTree>
    <p:extLst>
      <p:ext uri="{BB962C8B-B14F-4D97-AF65-F5344CB8AC3E}">
        <p14:creationId xmlns:p14="http://schemas.microsoft.com/office/powerpoint/2010/main" val="802477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Challenge:</a:t>
            </a:r>
            <a:endParaRPr lang="en-GB" dirty="0"/>
          </a:p>
        </p:txBody>
      </p:sp>
      <p:sp>
        <p:nvSpPr>
          <p:cNvPr id="4" name="Rectangle 3"/>
          <p:cNvSpPr/>
          <p:nvPr/>
        </p:nvSpPr>
        <p:spPr>
          <a:xfrm>
            <a:off x="2279576" y="2564904"/>
            <a:ext cx="7776864" cy="3240360"/>
          </a:xfrm>
          <a:prstGeom prst="rect">
            <a:avLst/>
          </a:prstGeom>
          <a:solidFill>
            <a:srgbClr val="FFC000"/>
          </a:solid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2400" b="1" dirty="0">
                <a:solidFill>
                  <a:prstClr val="black"/>
                </a:solidFill>
                <a:latin typeface="Century Gothic" panose="020B0502020202020204"/>
              </a:rPr>
              <a:t>Find three texts (one for each perspective) from the library, </a:t>
            </a:r>
            <a:r>
              <a:rPr lang="en-GB" sz="2400" b="1" dirty="0" err="1">
                <a:solidFill>
                  <a:prstClr val="black"/>
                </a:solidFill>
                <a:latin typeface="Century Gothic" panose="020B0502020202020204"/>
              </a:rPr>
              <a:t>Leganto</a:t>
            </a:r>
            <a:r>
              <a:rPr lang="en-GB" sz="2400" b="1" dirty="0">
                <a:solidFill>
                  <a:prstClr val="black"/>
                </a:solidFill>
                <a:latin typeface="Century Gothic" panose="020B0502020202020204"/>
              </a:rPr>
              <a:t> reading list or the other sources on Moodle which could help your understanding of these perspectives. Share in the chat.</a:t>
            </a:r>
            <a:endParaRPr lang="en-GB" sz="2400" b="1" dirty="0">
              <a:solidFill>
                <a:prstClr val="black"/>
              </a:solidFill>
              <a:latin typeface="Century Gothic" panose="020B0502020202020204"/>
            </a:endParaRPr>
          </a:p>
        </p:txBody>
      </p:sp>
    </p:spTree>
    <p:extLst>
      <p:ext uri="{BB962C8B-B14F-4D97-AF65-F5344CB8AC3E}">
        <p14:creationId xmlns:p14="http://schemas.microsoft.com/office/powerpoint/2010/main" val="1678829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5360" y="980728"/>
            <a:ext cx="11377264" cy="5191472"/>
          </a:xfrm>
        </p:spPr>
        <p:txBody>
          <a:bodyPr>
            <a:normAutofit fontScale="92500" lnSpcReduction="20000"/>
          </a:bodyPr>
          <a:lstStyle/>
          <a:p>
            <a:pPr marL="45720" indent="0">
              <a:buNone/>
            </a:pPr>
            <a:r>
              <a:rPr lang="en-GB" dirty="0"/>
              <a:t>Aronson, B (2017). The White </a:t>
            </a:r>
            <a:r>
              <a:rPr lang="en-GB" dirty="0" err="1"/>
              <a:t>Savior</a:t>
            </a:r>
            <a:r>
              <a:rPr lang="en-GB" dirty="0"/>
              <a:t> Industrial Complex: A Cultural Studies Analysis of a Teacher Educator, </a:t>
            </a:r>
            <a:r>
              <a:rPr lang="en-GB" dirty="0" err="1"/>
              <a:t>Savior</a:t>
            </a:r>
            <a:r>
              <a:rPr lang="en-GB" dirty="0"/>
              <a:t> Film, and Future Teachers, Journal of Critical Thought and </a:t>
            </a:r>
            <a:r>
              <a:rPr lang="en-GB" dirty="0" smtClean="0"/>
              <a:t>Praxis 2017</a:t>
            </a:r>
            <a:r>
              <a:rPr lang="en-GB" dirty="0"/>
              <a:t>, Vol. 6, No. 3, </a:t>
            </a:r>
            <a:r>
              <a:rPr lang="en-GB" dirty="0" smtClean="0"/>
              <a:t>36-54</a:t>
            </a:r>
          </a:p>
          <a:p>
            <a:pPr marL="45720" indent="0">
              <a:buNone/>
            </a:pPr>
            <a:r>
              <a:rPr lang="en-GB" dirty="0" smtClean="0"/>
              <a:t>Fine, J.B. and McNamara, K.W. (2011).Community redefined: School leaders moving from autonomy to global interdependence through short-term study broad. Frontiers: The Interdisciplinary Journal of Study Abroad. 2011; 21: 254–274</a:t>
            </a:r>
          </a:p>
          <a:p>
            <a:pPr marL="45720" indent="0">
              <a:buNone/>
            </a:pPr>
            <a:r>
              <a:rPr lang="en-GB" dirty="0" smtClean="0"/>
              <a:t>Global Education, (2014). What are global perspectives?, © 2012 Commonwealth of Australia. </a:t>
            </a:r>
            <a:r>
              <a:rPr lang="en-GB" dirty="0" smtClean="0">
                <a:hlinkClick r:id="rId2"/>
              </a:rPr>
              <a:t>http://www.globaleducation.edu.au/global-education/what-are-global-perspectives.html</a:t>
            </a:r>
            <a:endParaRPr lang="en-GB" dirty="0" smtClean="0"/>
          </a:p>
          <a:p>
            <a:pPr marL="45720" indent="0">
              <a:buNone/>
            </a:pPr>
            <a:r>
              <a:rPr lang="en-GB" dirty="0" smtClean="0"/>
              <a:t>Grover, S. (2004). Secondary education as a universal human right, Education and the Law, Vol. 16, No. 1, March 2004</a:t>
            </a:r>
          </a:p>
          <a:p>
            <a:pPr marL="45720" indent="0">
              <a:buNone/>
            </a:pPr>
            <a:r>
              <a:rPr lang="en-GB" dirty="0"/>
              <a:t>Kiely, R. (2005). Globalization and poverty, and the poverty of globalization theory. Current Sociology, 53(6), 895. </a:t>
            </a:r>
            <a:endParaRPr lang="en-GB" dirty="0" smtClean="0"/>
          </a:p>
          <a:p>
            <a:pPr marL="45720" indent="0">
              <a:buNone/>
            </a:pPr>
            <a:r>
              <a:rPr lang="en-GB" dirty="0"/>
              <a:t>Wall, J. (2019) ‘Theorizing children’s global citizenship: </a:t>
            </a:r>
            <a:r>
              <a:rPr lang="en-GB" dirty="0" err="1"/>
              <a:t>Reconstructionism</a:t>
            </a:r>
            <a:r>
              <a:rPr lang="en-GB" dirty="0"/>
              <a:t> and the politics of deep interdependence’, </a:t>
            </a:r>
            <a:r>
              <a:rPr lang="en-GB" i="1" dirty="0"/>
              <a:t>Global Studies of Childhood</a:t>
            </a:r>
            <a:r>
              <a:rPr lang="en-GB" dirty="0"/>
              <a:t>, 9(1), pp. 5–17</a:t>
            </a:r>
            <a:r>
              <a:rPr lang="en-GB" dirty="0" smtClean="0"/>
              <a:t>..</a:t>
            </a:r>
            <a:endParaRPr lang="en-GB" dirty="0" smtClean="0"/>
          </a:p>
          <a:p>
            <a:pPr marL="45720" indent="0">
              <a:buNone/>
            </a:pPr>
            <a:endParaRPr lang="en-GB" dirty="0"/>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a:xfrm>
            <a:off x="1219202" y="274638"/>
            <a:ext cx="9753600" cy="706090"/>
          </a:xfrm>
        </p:spPr>
        <p:txBody>
          <a:bodyPr/>
          <a:lstStyle/>
          <a:p>
            <a:r>
              <a:rPr lang="en-GB" dirty="0" smtClean="0"/>
              <a:t>References</a:t>
            </a:r>
            <a:endParaRPr lang="en-GB" dirty="0"/>
          </a:p>
        </p:txBody>
      </p:sp>
    </p:spTree>
    <p:extLst>
      <p:ext uri="{BB962C8B-B14F-4D97-AF65-F5344CB8AC3E}">
        <p14:creationId xmlns:p14="http://schemas.microsoft.com/office/powerpoint/2010/main" val="3951106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5360" y="1600200"/>
            <a:ext cx="11377264" cy="4572000"/>
          </a:xfrm>
        </p:spPr>
        <p:txBody>
          <a:bodyPr>
            <a:normAutofit fontScale="92500" lnSpcReduction="20000"/>
          </a:bodyPr>
          <a:lstStyle/>
          <a:p>
            <a:pPr marL="45720" indent="0">
              <a:buNone/>
            </a:pPr>
            <a:r>
              <a:rPr lang="en-GB" dirty="0" smtClean="0"/>
              <a:t>Martell</a:t>
            </a:r>
            <a:r>
              <a:rPr lang="en-GB" dirty="0"/>
              <a:t>, L. (2007). The third wave in globalization theory. International Studies Review, 9(2), 173. </a:t>
            </a:r>
            <a:endParaRPr lang="en-GB" dirty="0" smtClean="0"/>
          </a:p>
          <a:p>
            <a:pPr marL="45720" indent="0">
              <a:buNone/>
            </a:pPr>
            <a:r>
              <a:rPr lang="en-GB" dirty="0" err="1" smtClean="0"/>
              <a:t>Nationmaster</a:t>
            </a:r>
            <a:r>
              <a:rPr lang="en-GB" dirty="0" smtClean="0"/>
              <a:t> (2013 to 2017). Education </a:t>
            </a:r>
            <a:r>
              <a:rPr lang="en-GB" dirty="0"/>
              <a:t>&gt; Duration of compulsory education</a:t>
            </a:r>
            <a:r>
              <a:rPr lang="en-GB" dirty="0" smtClean="0"/>
              <a:t>: Countries </a:t>
            </a:r>
            <a:r>
              <a:rPr lang="en-GB" dirty="0"/>
              <a:t>compared © Copyright NationMaster.com 2003-2017.</a:t>
            </a:r>
            <a:endParaRPr lang="en-GB" dirty="0" smtClean="0"/>
          </a:p>
          <a:p>
            <a:pPr marL="45720" indent="0">
              <a:buNone/>
            </a:pPr>
            <a:r>
              <a:rPr lang="en-GB" dirty="0"/>
              <a:t>Politics.co.uk (2013) ‘Education Leaving Age’, http://www.politics.co.uk/reference/education-leaving-age (Access </a:t>
            </a:r>
            <a:r>
              <a:rPr lang="en-GB" dirty="0" smtClean="0"/>
              <a:t>13/02/2017).</a:t>
            </a:r>
          </a:p>
          <a:p>
            <a:pPr marL="45720" indent="0">
              <a:buNone/>
            </a:pPr>
            <a:r>
              <a:rPr lang="en-GB" dirty="0"/>
              <a:t>Ritzer, G. (2008). Modern sociological theory (7th ed.). Boston: McGraw Hill</a:t>
            </a:r>
            <a:r>
              <a:rPr lang="en-GB" dirty="0" smtClean="0"/>
              <a:t>.</a:t>
            </a:r>
          </a:p>
          <a:p>
            <a:pPr marL="45720" indent="0">
              <a:buNone/>
            </a:pPr>
            <a:r>
              <a:rPr lang="en-GB" dirty="0"/>
              <a:t>Smith, M. K. (2015). What is education? A definition and discussion. The encyclopaedia of informal education. [http://infed.org/mobi/what-is-education-a-definition-and-discussion/. </a:t>
            </a:r>
            <a:endParaRPr lang="en-GB" dirty="0" smtClean="0"/>
          </a:p>
          <a:p>
            <a:pPr marL="45720" indent="0">
              <a:buNone/>
            </a:pPr>
            <a:r>
              <a:rPr lang="en-GB" dirty="0" smtClean="0"/>
              <a:t>Welsh Government, The Wellbeing of Future Generations Act (205), Wales, The essentials. http</a:t>
            </a:r>
            <a:r>
              <a:rPr lang="en-GB" dirty="0"/>
              <a:t>://thewaleswewant.co.uk/sites/default/files/Guide%20to%20the%20WFGAct.pdf</a:t>
            </a:r>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extLst>
      <p:ext uri="{BB962C8B-B14F-4D97-AF65-F5344CB8AC3E}">
        <p14:creationId xmlns:p14="http://schemas.microsoft.com/office/powerpoint/2010/main" val="223625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 id="{F5D0384A-00F6-4BDA-834C-33F5C4031353}" vid="{A5A61C26-2E15-47AF-A86A-D1E541AAEC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2243</Words>
  <Application>Microsoft Office PowerPoint</Application>
  <PresentationFormat>Widescreen</PresentationFormat>
  <Paragraphs>142</Paragraphs>
  <Slides>24</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ETH Light</vt:lpstr>
      <vt:lpstr>World country report presentation</vt:lpstr>
      <vt:lpstr>SJIE6006  Global Perspectives on Education Session 1 - Introduction</vt:lpstr>
      <vt:lpstr>Global Perspectives on Education</vt:lpstr>
      <vt:lpstr>Examining the Title - </vt:lpstr>
      <vt:lpstr>Module Aims</vt:lpstr>
      <vt:lpstr>LEARNING OUTCOMES </vt:lpstr>
      <vt:lpstr>Module Content</vt:lpstr>
      <vt:lpstr>Module Content</vt:lpstr>
      <vt:lpstr> Global Initiative On Out-of-School Children - South Sudan Country Study</vt:lpstr>
      <vt:lpstr>Hope</vt:lpstr>
      <vt:lpstr>One in Five Children, Adolescents and Youth is Out of School </vt:lpstr>
      <vt:lpstr>Policy - UNCRC Article 28</vt:lpstr>
      <vt:lpstr>Policy - UNCRC – article 29</vt:lpstr>
      <vt:lpstr>What is a global citizen?</vt:lpstr>
      <vt:lpstr>What is globalisation?</vt:lpstr>
      <vt:lpstr>Definitions</vt:lpstr>
      <vt:lpstr>Cultural Theory - Variations</vt:lpstr>
      <vt:lpstr>Definition of Globalisation</vt:lpstr>
      <vt:lpstr>Globalised Childhoods     Activity</vt:lpstr>
      <vt:lpstr>Children as Global Citizens</vt:lpstr>
      <vt:lpstr>Children as global citizens</vt:lpstr>
      <vt:lpstr> The Child global citizen -perspectives</vt:lpstr>
      <vt:lpstr>Challenge:</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Heike Griffiths</dc:creator>
  <cp:lastModifiedBy>Heike Griffiths</cp:lastModifiedBy>
  <cp:revision>2</cp:revision>
  <dcterms:created xsi:type="dcterms:W3CDTF">2021-01-07T10:46:30Z</dcterms:created>
  <dcterms:modified xsi:type="dcterms:W3CDTF">2021-01-07T10:55:33Z</dcterms:modified>
</cp:coreProperties>
</file>