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1" r:id="rId4"/>
    <p:sldId id="257" r:id="rId5"/>
    <p:sldId id="259" r:id="rId6"/>
    <p:sldId id="260" r:id="rId7"/>
    <p:sldId id="261" r:id="rId8"/>
    <p:sldId id="262" r:id="rId9"/>
    <p:sldId id="263" r:id="rId10"/>
    <p:sldId id="272" r:id="rId11"/>
    <p:sldId id="273" r:id="rId12"/>
    <p:sldId id="274" r:id="rId13"/>
    <p:sldId id="264" r:id="rId14"/>
    <p:sldId id="265" r:id="rId15"/>
    <p:sldId id="266" r:id="rId16"/>
    <p:sldId id="267" r:id="rId17"/>
    <p:sldId id="269" r:id="rId18"/>
    <p:sldId id="270"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EEAC-F8AC-73CA-668D-AE0605AA18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DD045D-E1B8-BBFE-A3DE-46D9CC41D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1C2CA3-BB78-BF53-404C-C569C83A96BD}"/>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E8E68EB2-23C4-0E95-A034-796E5C52E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7A833-709A-EA97-25CA-9FC87DF73FF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48771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23B9-F081-AA9A-FCE5-680DDCBE93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7CEFED-4498-75B6-34A3-3077D1C4C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52AA3-D8C9-83EF-76F1-ABD9CB5B0F0A}"/>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05F624CC-981C-A622-9D9E-F5019B508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D5447-BC04-0736-BCBC-09C5C7C17E89}"/>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2825827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00454-BB8E-D670-949B-82494F0771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150A-0383-8AE7-62F0-CA98027880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2B9A98-0F91-4518-887E-03093E98090E}"/>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67FBA02D-DCFC-C37C-6151-EFFF165847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86A75-DA6C-A9FB-A271-4DC65D3831A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214112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146E3-D252-E972-8851-46500BD619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48F77-01A9-2154-EECE-3DC2D8A5CB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E59EB0-76FA-1CE8-1B9D-ED65FFA0C1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87AAB6-DF5A-3FE2-15A7-AFF226C0E461}"/>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6" name="Footer Placeholder 5">
            <a:extLst>
              <a:ext uri="{FF2B5EF4-FFF2-40B4-BE49-F238E27FC236}">
                <a16:creationId xmlns:a16="http://schemas.microsoft.com/office/drawing/2014/main" id="{4C9E2E95-0DFA-2DB9-1CC8-F7B12E82B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8700F7-7219-0E67-2E9B-883599B036A8}"/>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174854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2F8E-F3FF-C329-286D-826734EE0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FED080-4D28-BED4-1255-FC5A3BFB73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108805-4B67-8011-6A5E-77D9CD0811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FB5081-C0B9-A827-67C9-EF0E3DE6C0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D30F89-47CB-9B4B-9059-F7E0EBE1CB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A181BE-9189-D2F5-2C6E-61783A4BD8C4}"/>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8" name="Footer Placeholder 7">
            <a:extLst>
              <a:ext uri="{FF2B5EF4-FFF2-40B4-BE49-F238E27FC236}">
                <a16:creationId xmlns:a16="http://schemas.microsoft.com/office/drawing/2014/main" id="{EE7E4334-942F-29D9-8960-624368581B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1F1C0B-4607-E69E-5E80-61FC751EBF78}"/>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1918833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595D7-0442-BC45-AB84-1A6C3096C1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5BF186-B80C-7DB8-D88A-107134F5584F}"/>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4" name="Footer Placeholder 3">
            <a:extLst>
              <a:ext uri="{FF2B5EF4-FFF2-40B4-BE49-F238E27FC236}">
                <a16:creationId xmlns:a16="http://schemas.microsoft.com/office/drawing/2014/main" id="{54184D38-3B24-C69A-35B9-24C279A793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FF1FC2-075D-C19B-4BB2-095546AAE69B}"/>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13182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134A11-AE9F-AF89-EAFD-060FC68F751C}"/>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3" name="Footer Placeholder 2">
            <a:extLst>
              <a:ext uri="{FF2B5EF4-FFF2-40B4-BE49-F238E27FC236}">
                <a16:creationId xmlns:a16="http://schemas.microsoft.com/office/drawing/2014/main" id="{CD6A100F-CAAD-6C5B-6300-A079ACB96E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C8503A-BA58-75D7-C483-A2258FC9780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639520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E1B-2B86-453B-E0B9-E1582B6EF5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0B3B5C-915C-81ED-2A4C-E1B769E572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DB2B7D-D6C0-9312-C61C-60DDA413D8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5DEA51-D4B8-3D59-8C51-EB4551A46DB0}"/>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6" name="Footer Placeholder 5">
            <a:extLst>
              <a:ext uri="{FF2B5EF4-FFF2-40B4-BE49-F238E27FC236}">
                <a16:creationId xmlns:a16="http://schemas.microsoft.com/office/drawing/2014/main" id="{A33E7F82-7573-5EE1-87B2-3BFC202E6A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DD4AF2-190C-726B-6600-91992B2EE495}"/>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05669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BE4D2-3BEC-C9F6-CD74-D961691894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C6970D-C249-B4FA-ECA7-F2C006B9D4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0FC659-F859-A3D2-2401-E74BC8BA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6E0C82-08E5-6A45-596C-249E044C30B6}"/>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6" name="Footer Placeholder 5">
            <a:extLst>
              <a:ext uri="{FF2B5EF4-FFF2-40B4-BE49-F238E27FC236}">
                <a16:creationId xmlns:a16="http://schemas.microsoft.com/office/drawing/2014/main" id="{4E4F32A7-517C-8057-18DC-0566429C7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44242F-2C25-24E4-E5D1-1F5387E8700E}"/>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797611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F7CBD-9DAA-A344-0681-AF46E7E138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A7DEC4-4952-7A84-FD4D-686F36B8D2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AE1419-CD26-F3AE-30E8-7F0DE31FB866}"/>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E7510FC9-842A-D094-AFF0-3F31DD4A9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A009F7-31B1-32A8-D178-EF48356D85F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52511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6EE1EB-C4EB-FBA3-297C-F63363CC56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19042-BA74-8ED8-E437-F1D29DB060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67C75E-5156-C309-5B3B-81D3082724A3}"/>
              </a:ext>
            </a:extLst>
          </p:cNvPr>
          <p:cNvSpPr>
            <a:spLocks noGrp="1"/>
          </p:cNvSpPr>
          <p:nvPr>
            <p:ph type="dt" sz="half" idx="10"/>
          </p:nvPr>
        </p:nvSpPr>
        <p:spPr/>
        <p:txBody>
          <a:body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4598C713-F3A0-D3F4-AF19-8C9CB3A62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D1072-6654-DF02-82BC-835DF4C07C33}"/>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828238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7A04C7-711A-136B-3DBF-A51783CDA4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957F69-98C9-C88D-1B39-ECD33163CD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6A82EA-0349-2E47-A809-48EB6EC5F5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5EEC91-C41B-4D5D-9466-C1376FC33447}" type="datetimeFigureOut">
              <a:rPr lang="en-GB" smtClean="0"/>
              <a:t>13/02/2023</a:t>
            </a:fld>
            <a:endParaRPr lang="en-GB"/>
          </a:p>
        </p:txBody>
      </p:sp>
      <p:sp>
        <p:nvSpPr>
          <p:cNvPr id="5" name="Footer Placeholder 4">
            <a:extLst>
              <a:ext uri="{FF2B5EF4-FFF2-40B4-BE49-F238E27FC236}">
                <a16:creationId xmlns:a16="http://schemas.microsoft.com/office/drawing/2014/main" id="{AD155449-733E-AF62-9A50-E8ABA3488D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5E6F18-DFFC-07F7-0DA3-15175E75FE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0CFEA6-49B7-4825-9F67-B7DB2496883E}" type="slidenum">
              <a:rPr lang="en-GB" smtClean="0"/>
              <a:t>‹#›</a:t>
            </a:fld>
            <a:endParaRPr lang="en-GB"/>
          </a:p>
        </p:txBody>
      </p:sp>
    </p:spTree>
    <p:extLst>
      <p:ext uri="{BB962C8B-B14F-4D97-AF65-F5344CB8AC3E}">
        <p14:creationId xmlns:p14="http://schemas.microsoft.com/office/powerpoint/2010/main" val="2949726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hristiantietze.de/posts/2016/05/emoji-bytes-lost/"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eur01.safelinks.protection.outlook.com/?url=https%3A%2F%2Fdocuments-dds-ny.un.org%2Fdoc%2FUNDOC%2FGEN%2FG19%2F112%2F13%2FPDF%2FG1911213.pdf%3FOpenElement&amp;data=05%7C01%7Cr.rivers%40uwtsd.ac.uk%7C7560de00072c4265eaeb08db0e0c47b5%7C4e0f11f9046e45059cb8db2152311e21%7C0%7C0%7C638119218116534095%7CUnknown%7CTWFpbGZsb3d8eyJWIjoiMC4wLjAwMDAiLCJQIjoiV2luMzIiLCJBTiI6Ik1haWwiLCJXVCI6Mn0%3D%7C3000%7C%7C%7C&amp;sdata=tY1fNftzTJYOpE5nOsU4hAFIwM8sWWxUa%2BouQttOdFQ%3D&amp;reserved=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ed.ac.uk/covid19perspectives/2020/04/24/many-masks-of-a-lockdown-by-krithika-srinivasan/"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birminghammag/7976434087/in/set-72157631511191466/"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geekalabama.com/2013/07/11/the-aldot-mentality-over-the-i-20-i-59-birmingham-project/"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christiantietze.de/posts/2016/05/emoji-bytes-lost/"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blog.kenbauer.me/2014/06/12/flipped-professional-development/"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resolutionfoundation.org%2Fpublications%2Freturn-to-spender%2F&amp;data=05%7C01%7Cr.rivers%40uwtsd.ac.uk%7C7560de00072c4265eaeb08db0e0c47b5%7C4e0f11f9046e45059cb8db2152311e21%7C0%7C0%7C638119218116690928%7CUnknown%7CTWFpbGZsb3d8eyJWIjoiMC4wLjAwMDAiLCJQIjoiV2luMzIiLCJBTiI6Ik1haWwiLCJXVCI6Mn0%3D%7C3000%7C%7C%7C&amp;sdata=%2B9x%2B%2FCOF2vBddLxOD9BbWXZwsLRuPdWUkC7IYNYlCAI%3D&amp;reserved=0" TargetMode="External"/><Relationship Id="rId2" Type="http://schemas.openxmlformats.org/officeDocument/2006/relationships/hyperlink" Target="https://eur01.safelinks.protection.outlook.com/?url=https%3A%2F%2Ffoodfoundation.org.uk%2Fvulnerable-groups%2F&amp;data=05%7C01%7Cr.rivers%40uwtsd.ac.uk%7C7560de00072c4265eaeb08db0e0c47b5%7C4e0f11f9046e45059cb8db2152311e21%7C0%7C0%7C638119218116534095%7CUnknown%7CTWFpbGZsb3d8eyJWIjoiMC4wLjAwMDAiLCJQIjoiV2luMzIiLCJBTiI6Ik1haWwiLCJXVCI6Mn0%3D%7C3000%7C%7C%7C&amp;sdata=m4pk0Pswa1dZRe55Hgd4FbT6mcFpHPlwYgLYefptAvw%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standardlifefoundation.org.uk%2Fen%2Four-work%2Fcoronavirus-financial-tracker&amp;data=05%7C01%7Cr.rivers%40uwtsd.ac.uk%7C7560de00072c4265eaeb08db0e0c47b5%7C4e0f11f9046e45059cb8db2152311e21%7C0%7C0%7C638119218116690928%7CUnknown%7CTWFpbGZsb3d8eyJWIjoiMC4wLjAwMDAiLCJQIjoiV2luMzIiLCJBTiI6Ik1haWwiLCJXVCI6Mn0%3D%7C3000%7C%7C%7C&amp;sdata=7jTrWvDbnNWQZPe2F1AhOWEvcdep%2BFj1G297qFVmU1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D5D9-D640-9E88-CC7F-84C0752A28A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36AE582-2AD1-22EC-86B1-39D2DBACAE6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49839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78831F-18CB-56C1-1602-C8791891BBD8}"/>
              </a:ext>
            </a:extLst>
          </p:cNvPr>
          <p:cNvSpPr>
            <a:spLocks noGrp="1"/>
          </p:cNvSpPr>
          <p:nvPr>
            <p:ph idx="1"/>
          </p:nvPr>
        </p:nvSpPr>
        <p:spPr>
          <a:xfrm>
            <a:off x="762000" y="2279018"/>
            <a:ext cx="5314543" cy="3375920"/>
          </a:xfrm>
        </p:spPr>
        <p:txBody>
          <a:bodyPr anchor="t">
            <a:normAutofit/>
          </a:bodyPr>
          <a:lstStyle/>
          <a:p>
            <a:r>
              <a:rPr lang="en-GB" sz="4800" dirty="0"/>
              <a:t>What is poverty? </a:t>
            </a:r>
          </a:p>
        </p:txBody>
      </p:sp>
      <p:sp>
        <p:nvSpPr>
          <p:cNvPr id="23" name="Freeform: Shape 2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dark&#10;&#10;Description automatically generated">
            <a:extLst>
              <a:ext uri="{FF2B5EF4-FFF2-40B4-BE49-F238E27FC236}">
                <a16:creationId xmlns:a16="http://schemas.microsoft.com/office/drawing/2014/main" id="{F99F94B0-1E8D-B886-213A-2D95113B117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83" r="2283"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AEFEC533-26FB-1C82-CCFF-770E7ED73EFA}"/>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hristiantietze.de/posts/2016/05/emoji-bytes-l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329010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60C57B-8DF2-F4B1-5A06-C427B50482B9}"/>
              </a:ext>
            </a:extLst>
          </p:cNvPr>
          <p:cNvSpPr>
            <a:spLocks noGrp="1"/>
          </p:cNvSpPr>
          <p:nvPr>
            <p:ph idx="1"/>
          </p:nvPr>
        </p:nvSpPr>
        <p:spPr>
          <a:xfrm>
            <a:off x="0" y="238539"/>
            <a:ext cx="12046226" cy="6619461"/>
          </a:xfrm>
        </p:spPr>
        <p:txBody>
          <a:bodyPr>
            <a:normAutofit fontScale="77500" lnSpcReduction="20000"/>
          </a:bodyPr>
          <a:lstStyle/>
          <a:p>
            <a:pPr marL="0" indent="0" algn="l" fontAlgn="base">
              <a:buNone/>
            </a:pPr>
            <a:r>
              <a:rPr lang="en-GB" b="0" i="0" dirty="0">
                <a:solidFill>
                  <a:srgbClr val="212121"/>
                </a:solidFill>
                <a:effectLst/>
                <a:latin typeface="Segoe UI" panose="020B0502040204020203" pitchFamily="34" charset="0"/>
              </a:rPr>
              <a:t>                                   </a:t>
            </a:r>
            <a:r>
              <a:rPr lang="en-GB" b="0" i="0" dirty="0">
                <a:solidFill>
                  <a:srgbClr val="212121"/>
                </a:solidFill>
                <a:effectLst/>
                <a:highlight>
                  <a:srgbClr val="FF00FF"/>
                </a:highlight>
                <a:latin typeface="Segoe UI" panose="020B0502040204020203" pitchFamily="34" charset="0"/>
              </a:rPr>
              <a:t>Extreme poverty </a:t>
            </a:r>
            <a:r>
              <a:rPr lang="en-GB" dirty="0">
                <a:solidFill>
                  <a:srgbClr val="212121"/>
                </a:solidFill>
                <a:highlight>
                  <a:srgbClr val="FF00FF"/>
                </a:highlight>
                <a:latin typeface="Segoe UI" panose="020B0502040204020203" pitchFamily="34" charset="0"/>
              </a:rPr>
              <a:t>a</a:t>
            </a:r>
            <a:r>
              <a:rPr lang="en-GB" b="0" i="0" dirty="0">
                <a:solidFill>
                  <a:srgbClr val="212121"/>
                </a:solidFill>
                <a:effectLst/>
                <a:highlight>
                  <a:srgbClr val="FF00FF"/>
                </a:highlight>
                <a:latin typeface="Segoe UI" panose="020B0502040204020203" pitchFamily="34" charset="0"/>
              </a:rPr>
              <a:t>nd human rights 2019 report </a:t>
            </a: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Although the United Kingdom is the world’s fifth largest economy, one fifth of its population (14 million people) live in poverty, and 1.5 million of them experienced destitution in 2017. </a:t>
            </a:r>
          </a:p>
          <a:p>
            <a:pPr marL="0" indent="0" algn="l" fontAlgn="base">
              <a:lnSpc>
                <a:spcPct val="150000"/>
              </a:lnSpc>
              <a:buNone/>
            </a:pPr>
            <a:endParaRPr lang="en-GB" dirty="0">
              <a:solidFill>
                <a:srgbClr val="212121"/>
              </a:solidFill>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Policies of austerity introduced in 2010 continue largely unabated, despite the tragic social consequences. Close to 40 per cent of children are predicted to be living in poverty by 2021.</a:t>
            </a:r>
          </a:p>
          <a:p>
            <a:pPr marL="0" indent="0" algn="l" fontAlgn="base">
              <a:lnSpc>
                <a:spcPct val="150000"/>
              </a:lnSpc>
              <a:buNone/>
            </a:pPr>
            <a:endParaRPr lang="en-GB" b="0" i="0" dirty="0">
              <a:solidFill>
                <a:srgbClr val="212121"/>
              </a:solidFill>
              <a:effectLst/>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 Food banks have proliferated; homelessness and rough sleeping have increased greatly; tens of thousands of poor families must live in accommodation far from their schools, jobs and community networks; life expectancy is falling for certain groups; and the legal aid system has been decimated</a:t>
            </a:r>
            <a:r>
              <a:rPr lang="en-GB" sz="2400" b="0" i="0" dirty="0">
                <a:solidFill>
                  <a:srgbClr val="212121"/>
                </a:solidFill>
                <a:effectLst/>
                <a:latin typeface="Segoe UI" panose="020B0502040204020203" pitchFamily="34" charset="0"/>
              </a:rPr>
              <a:t>.  </a:t>
            </a:r>
            <a:r>
              <a:rPr lang="en-GB" sz="1600" b="0" i="0" dirty="0">
                <a:effectLst/>
                <a:latin typeface="Segoe UI" panose="020B0502040204020203" pitchFamily="34" charset="0"/>
                <a:hlinkClick r:id="rId2" tooltip="Original URL: https://documents-dds-ny.un.org/doc/UNDOC/GEN/G19/112/13/PDF/G1911213.pdf?OpenElement. Click or tap if you trust this link."/>
              </a:rPr>
              <a:t> https://documents-dds-ny.un.org/doc/UNDOC/GEN/G19/112/13/PDF/G1911213.pdf?OpenElement</a:t>
            </a:r>
            <a:endParaRPr lang="en-GB" sz="2400" b="0" i="0" dirty="0">
              <a:solidFill>
                <a:srgbClr val="212121"/>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655045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56E1-A045-7904-03B9-5116CA6F946E}"/>
              </a:ext>
            </a:extLst>
          </p:cNvPr>
          <p:cNvSpPr>
            <a:spLocks noGrp="1"/>
          </p:cNvSpPr>
          <p:nvPr>
            <p:ph type="title"/>
          </p:nvPr>
        </p:nvSpPr>
        <p:spPr/>
        <p:txBody>
          <a:bodyPr/>
          <a:lstStyle/>
          <a:p>
            <a:r>
              <a:rPr lang="en-GB" dirty="0"/>
              <a:t>Poverty is not a behaviour </a:t>
            </a:r>
          </a:p>
        </p:txBody>
      </p:sp>
      <p:sp>
        <p:nvSpPr>
          <p:cNvPr id="3" name="Content Placeholder 2">
            <a:extLst>
              <a:ext uri="{FF2B5EF4-FFF2-40B4-BE49-F238E27FC236}">
                <a16:creationId xmlns:a16="http://schemas.microsoft.com/office/drawing/2014/main" id="{4378A490-566E-2F2C-C6ED-3046F951741B}"/>
              </a:ext>
            </a:extLst>
          </p:cNvPr>
          <p:cNvSpPr>
            <a:spLocks noGrp="1"/>
          </p:cNvSpPr>
          <p:nvPr>
            <p:ph idx="1"/>
          </p:nvPr>
        </p:nvSpPr>
        <p:spPr>
          <a:xfrm>
            <a:off x="450574" y="1460500"/>
            <a:ext cx="10903226" cy="5032375"/>
          </a:xfrm>
        </p:spPr>
        <p:txBody>
          <a:bodyPr>
            <a:normAutofit/>
          </a:bodyPr>
          <a:lstStyle/>
          <a:p>
            <a:pPr marL="0" indent="0" fontAlgn="base">
              <a:buNone/>
            </a:pPr>
            <a:br>
              <a:rPr lang="en-GB" dirty="0">
                <a:solidFill>
                  <a:srgbClr val="212121"/>
                </a:solidFill>
                <a:effectLst/>
              </a:rPr>
            </a:br>
            <a:endParaRPr lang="en-GB" dirty="0">
              <a:solidFill>
                <a:srgbClr val="212121"/>
              </a:solidFill>
              <a:effectLst/>
            </a:endParaRPr>
          </a:p>
          <a:p>
            <a:pPr fontAlgn="base">
              <a:lnSpc>
                <a:spcPct val="150000"/>
              </a:lnSpc>
            </a:pPr>
            <a:r>
              <a:rPr lang="en-GB" sz="2400" dirty="0">
                <a:solidFill>
                  <a:srgbClr val="212121"/>
                </a:solidFill>
                <a:effectLst/>
              </a:rPr>
              <a:t>Since the work of Charles Booth (1902-03), Seebohm Rowntree (1901) and their Victorian and Edwardian contemporaries (e.g. Webb &amp; Webb, 1909) repeated studies have shown that the primary cause of poverty is not the ‘bad’ behaviour of the poor.</a:t>
            </a:r>
          </a:p>
          <a:p>
            <a:pPr fontAlgn="base">
              <a:lnSpc>
                <a:spcPct val="150000"/>
              </a:lnSpc>
            </a:pPr>
            <a:r>
              <a:rPr lang="en-GB" sz="2400" dirty="0">
                <a:solidFill>
                  <a:srgbClr val="212121"/>
                </a:solidFill>
                <a:effectLst/>
              </a:rPr>
              <a:t>Poverty in the UK is primarily caused by structural factors,</a:t>
            </a:r>
          </a:p>
        </p:txBody>
      </p:sp>
    </p:spTree>
    <p:extLst>
      <p:ext uri="{BB962C8B-B14F-4D97-AF65-F5344CB8AC3E}">
        <p14:creationId xmlns:p14="http://schemas.microsoft.com/office/powerpoint/2010/main" val="130255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77FAE-BD85-1DF8-DB66-1E6776543ADD}"/>
              </a:ext>
            </a:extLst>
          </p:cNvPr>
          <p:cNvSpPr>
            <a:spLocks noGrp="1"/>
          </p:cNvSpPr>
          <p:nvPr>
            <p:ph type="title"/>
          </p:nvPr>
        </p:nvSpPr>
        <p:spPr/>
        <p:txBody>
          <a:bodyPr/>
          <a:lstStyle/>
          <a:p>
            <a:r>
              <a:rPr lang="en-GB" dirty="0"/>
              <a:t>Poverty is not a behaviour </a:t>
            </a:r>
          </a:p>
        </p:txBody>
      </p:sp>
      <p:sp>
        <p:nvSpPr>
          <p:cNvPr id="3" name="Content Placeholder 2">
            <a:extLst>
              <a:ext uri="{FF2B5EF4-FFF2-40B4-BE49-F238E27FC236}">
                <a16:creationId xmlns:a16="http://schemas.microsoft.com/office/drawing/2014/main" id="{FADFD0C3-19F2-499F-CBD9-6144A589CA0F}"/>
              </a:ext>
            </a:extLst>
          </p:cNvPr>
          <p:cNvSpPr>
            <a:spLocks noGrp="1"/>
          </p:cNvSpPr>
          <p:nvPr>
            <p:ph idx="1"/>
          </p:nvPr>
        </p:nvSpPr>
        <p:spPr>
          <a:xfrm>
            <a:off x="838200" y="1825624"/>
            <a:ext cx="10515600" cy="4906479"/>
          </a:xfrm>
        </p:spPr>
        <p:txBody>
          <a:bodyPr>
            <a:normAutofit fontScale="77500" lnSpcReduction="20000"/>
          </a:bodyPr>
          <a:lstStyle/>
          <a:p>
            <a:pPr fontAlgn="base">
              <a:lnSpc>
                <a:spcPct val="170000"/>
              </a:lnSpc>
            </a:pPr>
            <a:r>
              <a:rPr lang="en-GB" dirty="0">
                <a:solidFill>
                  <a:srgbClr val="212121"/>
                </a:solidFill>
                <a:effectLst/>
              </a:rPr>
              <a:t>such as low wages, a lack of jobs, the lack of state provision to adequately compensate those engaged in unpaid work –</a:t>
            </a:r>
          </a:p>
          <a:p>
            <a:pPr fontAlgn="base">
              <a:lnSpc>
                <a:spcPct val="170000"/>
              </a:lnSpc>
            </a:pPr>
            <a:r>
              <a:rPr lang="en-GB" dirty="0">
                <a:solidFill>
                  <a:srgbClr val="212121"/>
                </a:solidFill>
                <a:effectLst/>
              </a:rPr>
              <a:t>particularly caring work, etc. Despite intensive research by</a:t>
            </a:r>
          </a:p>
          <a:p>
            <a:pPr fontAlgn="base">
              <a:lnSpc>
                <a:spcPct val="170000"/>
              </a:lnSpc>
            </a:pPr>
            <a:r>
              <a:rPr lang="en-GB" dirty="0">
                <a:solidFill>
                  <a:srgbClr val="212121"/>
                </a:solidFill>
                <a:effectLst/>
              </a:rPr>
              <a:t>often highly partisan researchers, as far as I am aware there</a:t>
            </a:r>
          </a:p>
          <a:p>
            <a:pPr fontAlgn="base">
              <a:lnSpc>
                <a:spcPct val="170000"/>
              </a:lnSpc>
            </a:pPr>
            <a:r>
              <a:rPr lang="en-GB" dirty="0">
                <a:solidFill>
                  <a:srgbClr val="212121"/>
                </a:solidFill>
                <a:effectLst/>
              </a:rPr>
              <a:t>are no credible scientific studies which show that any</a:t>
            </a:r>
          </a:p>
          <a:p>
            <a:pPr fontAlgn="base">
              <a:lnSpc>
                <a:spcPct val="170000"/>
              </a:lnSpc>
            </a:pPr>
            <a:r>
              <a:rPr lang="en-GB" dirty="0">
                <a:solidFill>
                  <a:srgbClr val="212121"/>
                </a:solidFill>
                <a:effectLst/>
              </a:rPr>
              <a:t>significant group of people are poor as a result of indolent,</a:t>
            </a:r>
          </a:p>
          <a:p>
            <a:pPr fontAlgn="base">
              <a:lnSpc>
                <a:spcPct val="170000"/>
              </a:lnSpc>
            </a:pPr>
            <a:r>
              <a:rPr lang="en-GB" dirty="0">
                <a:solidFill>
                  <a:srgbClr val="212121"/>
                </a:solidFill>
                <a:effectLst/>
              </a:rPr>
              <a:t>feckless, skiving or criminal behaviour.</a:t>
            </a:r>
            <a:br>
              <a:rPr lang="en-GB" dirty="0">
                <a:solidFill>
                  <a:srgbClr val="212121"/>
                </a:solidFill>
                <a:effectLst/>
              </a:rPr>
            </a:br>
            <a:endParaRPr lang="en-GB" dirty="0">
              <a:solidFill>
                <a:srgbClr val="212121"/>
              </a:solidFill>
              <a:effectLst/>
            </a:endParaRPr>
          </a:p>
          <a:p>
            <a:endParaRPr lang="en-GB" dirty="0"/>
          </a:p>
        </p:txBody>
      </p:sp>
    </p:spTree>
    <p:extLst>
      <p:ext uri="{BB962C8B-B14F-4D97-AF65-F5344CB8AC3E}">
        <p14:creationId xmlns:p14="http://schemas.microsoft.com/office/powerpoint/2010/main" val="1834471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0E93-74BC-F195-796B-ED14FBC3F2AE}"/>
              </a:ext>
            </a:extLst>
          </p:cNvPr>
          <p:cNvSpPr>
            <a:spLocks noGrp="1"/>
          </p:cNvSpPr>
          <p:nvPr>
            <p:ph type="title"/>
          </p:nvPr>
        </p:nvSpPr>
        <p:spPr/>
        <p:txBody>
          <a:bodyPr/>
          <a:lstStyle/>
          <a:p>
            <a:r>
              <a:rPr lang="en-GB" dirty="0"/>
              <a:t>Poverty is not a disease </a:t>
            </a:r>
            <a:br>
              <a:rPr lang="en-GB" dirty="0"/>
            </a:br>
            <a:endParaRPr lang="en-GB" dirty="0"/>
          </a:p>
        </p:txBody>
      </p:sp>
      <p:sp>
        <p:nvSpPr>
          <p:cNvPr id="3" name="Content Placeholder 2">
            <a:extLst>
              <a:ext uri="{FF2B5EF4-FFF2-40B4-BE49-F238E27FC236}">
                <a16:creationId xmlns:a16="http://schemas.microsoft.com/office/drawing/2014/main" id="{6ABF2BBD-76BF-4FAC-0694-E97D72893996}"/>
              </a:ext>
            </a:extLst>
          </p:cNvPr>
          <p:cNvSpPr>
            <a:spLocks noGrp="1"/>
          </p:cNvSpPr>
          <p:nvPr>
            <p:ph idx="1"/>
          </p:nvPr>
        </p:nvSpPr>
        <p:spPr>
          <a:xfrm>
            <a:off x="715617" y="672548"/>
            <a:ext cx="11277600" cy="6059556"/>
          </a:xfrm>
        </p:spPr>
        <p:txBody>
          <a:bodyPr>
            <a:normAutofit fontScale="55000" lnSpcReduction="20000"/>
          </a:bodyPr>
          <a:lstStyle/>
          <a:p>
            <a:endParaRPr lang="en-GB" dirty="0"/>
          </a:p>
          <a:p>
            <a:pPr>
              <a:lnSpc>
                <a:spcPct val="170000"/>
              </a:lnSpc>
            </a:pPr>
            <a:endParaRPr lang="en-GB" dirty="0"/>
          </a:p>
          <a:p>
            <a:pPr>
              <a:lnSpc>
                <a:spcPct val="170000"/>
              </a:lnSpc>
            </a:pPr>
            <a:r>
              <a:rPr lang="en-GB" sz="3300" dirty="0"/>
              <a:t>Poverty is not like a disease  a curse across the generations, you cannot catch poverty from your parents nor pass it onto your friends, relatives or children.</a:t>
            </a:r>
          </a:p>
          <a:p>
            <a:pPr>
              <a:lnSpc>
                <a:spcPct val="170000"/>
              </a:lnSpc>
            </a:pPr>
            <a:r>
              <a:rPr lang="en-GB" sz="3300" dirty="0"/>
              <a:t>Research has shown that poor adults and children in the UK do not have a ‘culture of poverty’ and tend to have similar aspirations to the rest of the population (Lupton, 2003).</a:t>
            </a:r>
          </a:p>
          <a:p>
            <a:pPr>
              <a:lnSpc>
                <a:spcPct val="170000"/>
              </a:lnSpc>
            </a:pPr>
            <a:r>
              <a:rPr lang="en-GB" sz="3300" dirty="0"/>
              <a:t>There are also virtually no families where members have not been in any paid employment over two or more generations.</a:t>
            </a:r>
          </a:p>
          <a:p>
            <a:pPr>
              <a:lnSpc>
                <a:spcPct val="170000"/>
              </a:lnSpc>
            </a:pPr>
            <a:r>
              <a:rPr lang="en-GB" sz="3300" dirty="0"/>
              <a:t>For example, </a:t>
            </a:r>
            <a:r>
              <a:rPr lang="en-GB" sz="3300" dirty="0" err="1"/>
              <a:t>Shildrick</a:t>
            </a:r>
            <a:r>
              <a:rPr lang="en-GB" sz="3300" dirty="0"/>
              <a:t> et al (2012) found that “Despite dogged searching in localities with high rates of worklessness across decades we were unable to locate any families in which there were three generations in which no-one had ever worked.” Poor children are of course more likely, than their richer peers, to become poor adults but this is largely due to structural reasons rather than any ‘cycle of poverty’ or ‘transmission’ of poverty (Townsend, 1974; </a:t>
            </a:r>
            <a:r>
              <a:rPr lang="en-GB" sz="3300" dirty="0" err="1"/>
              <a:t>Scoon</a:t>
            </a:r>
            <a:r>
              <a:rPr lang="en-GB" sz="3300" dirty="0"/>
              <a:t> et al, 2012)</a:t>
            </a:r>
          </a:p>
          <a:p>
            <a:endParaRPr lang="en-GB" dirty="0"/>
          </a:p>
          <a:p>
            <a:endParaRPr lang="en-GB" dirty="0"/>
          </a:p>
          <a:p>
            <a:endParaRPr lang="en-GB" dirty="0"/>
          </a:p>
        </p:txBody>
      </p:sp>
    </p:spTree>
    <p:extLst>
      <p:ext uri="{BB962C8B-B14F-4D97-AF65-F5344CB8AC3E}">
        <p14:creationId xmlns:p14="http://schemas.microsoft.com/office/powerpoint/2010/main" val="72059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63AB0-9571-2DE1-F3ED-295264C2C693}"/>
              </a:ext>
            </a:extLst>
          </p:cNvPr>
          <p:cNvSpPr>
            <a:spLocks noGrp="1"/>
          </p:cNvSpPr>
          <p:nvPr>
            <p:ph idx="1"/>
          </p:nvPr>
        </p:nvSpPr>
        <p:spPr>
          <a:xfrm>
            <a:off x="318053" y="304800"/>
            <a:ext cx="11608904" cy="6374296"/>
          </a:xfrm>
        </p:spPr>
        <p:txBody>
          <a:bodyPr>
            <a:normAutofit lnSpcReduction="10000"/>
          </a:bodyPr>
          <a:lstStyle/>
          <a:p>
            <a:pPr algn="l" fontAlgn="base">
              <a:lnSpc>
                <a:spcPct val="150000"/>
              </a:lnSpc>
            </a:pPr>
            <a:r>
              <a:rPr lang="en-GB" sz="2400" b="0" i="0" dirty="0">
                <a:solidFill>
                  <a:srgbClr val="242424"/>
                </a:solidFill>
                <a:effectLst/>
                <a:latin typeface="Segoe UI" panose="020B0502040204020203" pitchFamily="34" charset="0"/>
              </a:rPr>
              <a:t>The economics are very simple and are entirely concerned with redistribution – where sufficient resources are redistributed from adults to children there is no child poverty; where insufficient resources are redistributed from adults to children child poverty is inevitable (Gordon, 2004).</a:t>
            </a:r>
          </a:p>
          <a:p>
            <a:pPr marL="0" indent="0" algn="l" fontAlgn="base">
              <a:lnSpc>
                <a:spcPct val="150000"/>
              </a:lnSpc>
              <a:buNone/>
            </a:pPr>
            <a:endParaRPr lang="en-GB" sz="2400" b="0" i="0" dirty="0">
              <a:solidFill>
                <a:srgbClr val="242424"/>
              </a:solidFill>
              <a:effectLst/>
              <a:latin typeface="Segoe UI" panose="020B0502040204020203" pitchFamily="34" charset="0"/>
            </a:endParaRPr>
          </a:p>
          <a:p>
            <a:pPr algn="l" fontAlgn="base">
              <a:lnSpc>
                <a:spcPct val="150000"/>
              </a:lnSpc>
            </a:pPr>
            <a:r>
              <a:rPr lang="en-GB" sz="2400" b="0" i="0" dirty="0">
                <a:solidFill>
                  <a:srgbClr val="242424"/>
                </a:solidFill>
                <a:effectLst/>
                <a:latin typeface="Segoe UI" panose="020B0502040204020203" pitchFamily="34" charset="0"/>
              </a:rPr>
              <a:t>Children cannot and should not do paid work to generate the resources they need to escape from poverty. This is the job of adults – numerous laws since the 1833 Factory Act have restricted and prevented child labour in the UK.</a:t>
            </a:r>
          </a:p>
          <a:p>
            <a:pPr marL="0" indent="0" algn="l" fontAlgn="base">
              <a:lnSpc>
                <a:spcPct val="150000"/>
              </a:lnSpc>
              <a:buNone/>
            </a:pPr>
            <a:endParaRPr lang="en-GB" sz="2400" b="0" i="0" dirty="0">
              <a:solidFill>
                <a:srgbClr val="242424"/>
              </a:solidFill>
              <a:effectLst/>
              <a:latin typeface="Segoe UI" panose="020B0502040204020203" pitchFamily="34" charset="0"/>
            </a:endParaRPr>
          </a:p>
          <a:p>
            <a:pPr algn="l" fontAlgn="base">
              <a:lnSpc>
                <a:spcPct val="150000"/>
              </a:lnSpc>
            </a:pPr>
            <a:r>
              <a:rPr lang="en-GB" sz="2400" b="0" i="0" dirty="0">
                <a:solidFill>
                  <a:srgbClr val="242424"/>
                </a:solidFill>
                <a:effectLst/>
                <a:latin typeface="Segoe UI" panose="020B0502040204020203" pitchFamily="34" charset="0"/>
              </a:rPr>
              <a:t>Children should be spending their time playing and </a:t>
            </a:r>
            <a:r>
              <a:rPr lang="en-GB" sz="2400" b="0" i="0" dirty="0" err="1">
                <a:solidFill>
                  <a:srgbClr val="242424"/>
                </a:solidFill>
                <a:effectLst/>
                <a:latin typeface="Segoe UI" panose="020B0502040204020203" pitchFamily="34" charset="0"/>
              </a:rPr>
              <a:t>learningnot</a:t>
            </a:r>
            <a:r>
              <a:rPr lang="en-GB" sz="2400" b="0" i="0" dirty="0">
                <a:solidFill>
                  <a:srgbClr val="242424"/>
                </a:solidFill>
                <a:effectLst/>
                <a:latin typeface="Segoe UI" panose="020B0502040204020203" pitchFamily="34" charset="0"/>
              </a:rPr>
              <a:t> working at paid labour (Gordon and </a:t>
            </a:r>
            <a:r>
              <a:rPr lang="en-GB" sz="2400" b="0" i="0" dirty="0" err="1">
                <a:solidFill>
                  <a:srgbClr val="242424"/>
                </a:solidFill>
                <a:effectLst/>
                <a:latin typeface="Segoe UI" panose="020B0502040204020203" pitchFamily="34" charset="0"/>
              </a:rPr>
              <a:t>Nandy</a:t>
            </a:r>
            <a:r>
              <a:rPr lang="en-GB" sz="2400" b="0" i="0" dirty="0">
                <a:solidFill>
                  <a:srgbClr val="242424"/>
                </a:solidFill>
                <a:effectLst/>
                <a:latin typeface="Segoe UI" panose="020B0502040204020203" pitchFamily="34" charset="0"/>
              </a:rPr>
              <a:t>, 2016)</a:t>
            </a:r>
          </a:p>
          <a:p>
            <a:endParaRPr lang="en-GB" dirty="0"/>
          </a:p>
        </p:txBody>
      </p:sp>
    </p:spTree>
    <p:extLst>
      <p:ext uri="{BB962C8B-B14F-4D97-AF65-F5344CB8AC3E}">
        <p14:creationId xmlns:p14="http://schemas.microsoft.com/office/powerpoint/2010/main" val="3200085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7C4954-61C7-2CD3-B558-D7026408FEA5}"/>
              </a:ext>
            </a:extLst>
          </p:cNvPr>
          <p:cNvSpPr>
            <a:spLocks noGrp="1"/>
          </p:cNvSpPr>
          <p:nvPr>
            <p:ph idx="1"/>
          </p:nvPr>
        </p:nvSpPr>
        <p:spPr>
          <a:xfrm>
            <a:off x="762000" y="2279018"/>
            <a:ext cx="5314543" cy="3375920"/>
          </a:xfrm>
        </p:spPr>
        <p:txBody>
          <a:bodyPr anchor="t">
            <a:normAutofit/>
          </a:bodyPr>
          <a:lstStyle/>
          <a:p>
            <a:pPr marL="0" indent="0">
              <a:buNone/>
            </a:pPr>
            <a:r>
              <a:rPr lang="en-GB" sz="1800" dirty="0"/>
              <a:t>      </a:t>
            </a:r>
            <a:r>
              <a:rPr lang="en-GB" dirty="0"/>
              <a:t>Covid 19 pandemic and poverty</a:t>
            </a:r>
          </a:p>
          <a:p>
            <a:pPr marL="0" indent="0">
              <a:buNone/>
            </a:pPr>
            <a:endParaRPr lang="en-GB" dirty="0"/>
          </a:p>
          <a:p>
            <a:pPr marL="0" indent="0">
              <a:buNone/>
            </a:pPr>
            <a:r>
              <a:rPr lang="en-GB" dirty="0"/>
              <a:t>How do you think covid has impacted families? </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grass, outdoor, ground, way&#10;&#10;Description automatically generated">
            <a:extLst>
              <a:ext uri="{FF2B5EF4-FFF2-40B4-BE49-F238E27FC236}">
                <a16:creationId xmlns:a16="http://schemas.microsoft.com/office/drawing/2014/main" id="{666D5563-042A-0AEB-DFB2-E3339A4EC7B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284" r="572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21D80D94-3BEE-15DF-185A-AF54E7B2B214}"/>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ed.ac.uk/covid19perspectives/2020/04/24/many-masks-of-a-lockdown-by-krithika-srinivasa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3735187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1FDD2-FB99-D493-D98A-522702E4EF9F}"/>
              </a:ext>
            </a:extLst>
          </p:cNvPr>
          <p:cNvSpPr>
            <a:spLocks noGrp="1"/>
          </p:cNvSpPr>
          <p:nvPr>
            <p:ph type="title"/>
          </p:nvPr>
        </p:nvSpPr>
        <p:spPr>
          <a:xfrm>
            <a:off x="804673" y="1445494"/>
            <a:ext cx="3616856" cy="4376572"/>
          </a:xfrm>
        </p:spPr>
        <p:txBody>
          <a:bodyPr anchor="ctr">
            <a:normAutofit/>
          </a:bodyPr>
          <a:lstStyle/>
          <a:p>
            <a:r>
              <a:rPr lang="en-GB" sz="4800" dirty="0"/>
              <a:t>Covid 19 and poverty</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75FBC871-83CA-A91A-4830-A11CF2A2E6A0}"/>
              </a:ext>
            </a:extLst>
          </p:cNvPr>
          <p:cNvSpPr>
            <a:spLocks noGrp="1"/>
          </p:cNvSpPr>
          <p:nvPr>
            <p:ph idx="1"/>
          </p:nvPr>
        </p:nvSpPr>
        <p:spPr>
          <a:xfrm>
            <a:off x="5458265" y="661182"/>
            <a:ext cx="6541477" cy="6020972"/>
          </a:xfrm>
        </p:spPr>
        <p:txBody>
          <a:bodyPr anchor="ctr">
            <a:normAutofit/>
          </a:bodyPr>
          <a:lstStyle/>
          <a:p>
            <a:pPr fontAlgn="base"/>
            <a:r>
              <a:rPr lang="en-GB" sz="2000" dirty="0">
                <a:solidFill>
                  <a:schemeClr val="bg1"/>
                </a:solidFill>
                <a:effectLst/>
              </a:rPr>
              <a:t> The Covid-19 pandemic may increase inequality and relative poverty in the UK to levels not seen since before the introduction of the Welfare State in 1948.</a:t>
            </a:r>
          </a:p>
          <a:p>
            <a:pPr fontAlgn="base"/>
            <a:r>
              <a:rPr lang="en-GB" sz="2000" dirty="0">
                <a:solidFill>
                  <a:schemeClr val="bg1"/>
                </a:solidFill>
                <a:effectLst/>
              </a:rPr>
              <a:t> Poor people are being hospitalised and dying of Covid-19 infections at twice the rate of rich people (after adjusting for age and gender).</a:t>
            </a:r>
          </a:p>
          <a:p>
            <a:pPr fontAlgn="base"/>
            <a:r>
              <a:rPr lang="en-GB" sz="2000" dirty="0">
                <a:solidFill>
                  <a:schemeClr val="bg1"/>
                </a:solidFill>
                <a:effectLst/>
              </a:rPr>
              <a:t> At present, the UK Government has no policies which attempt to reduce the inequalities in severe Covid-19 infections and death rates.</a:t>
            </a:r>
          </a:p>
          <a:p>
            <a:pPr fontAlgn="base"/>
            <a:r>
              <a:rPr lang="en-GB" sz="2000" dirty="0">
                <a:solidFill>
                  <a:schemeClr val="bg1"/>
                </a:solidFill>
                <a:effectLst/>
              </a:rPr>
              <a:t>On the positive side the Covid-19 vaccination programme in the UK is going well and the furlough scheme and £20 temporary increase in Universal Credit has alleviated the worst economic effects of the pandemic.</a:t>
            </a:r>
            <a:br>
              <a:rPr lang="en-GB" sz="2000" dirty="0">
                <a:solidFill>
                  <a:schemeClr val="bg1"/>
                </a:solidFill>
                <a:effectLst/>
              </a:rPr>
            </a:br>
            <a:br>
              <a:rPr lang="en-GB" sz="1500" dirty="0">
                <a:solidFill>
                  <a:schemeClr val="bg1"/>
                </a:solidFill>
                <a:effectLst/>
              </a:rPr>
            </a:br>
            <a:endParaRPr lang="en-GB" sz="1500" dirty="0">
              <a:solidFill>
                <a:schemeClr val="bg1"/>
              </a:solidFill>
            </a:endParaRPr>
          </a:p>
        </p:txBody>
      </p:sp>
    </p:spTree>
    <p:extLst>
      <p:ext uri="{BB962C8B-B14F-4D97-AF65-F5344CB8AC3E}">
        <p14:creationId xmlns:p14="http://schemas.microsoft.com/office/powerpoint/2010/main" val="33688006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3D8A-8A0F-7A12-4974-19FE88849121}"/>
              </a:ext>
            </a:extLst>
          </p:cNvPr>
          <p:cNvSpPr>
            <a:spLocks noGrp="1"/>
          </p:cNvSpPr>
          <p:nvPr>
            <p:ph type="title"/>
          </p:nvPr>
        </p:nvSpPr>
        <p:spPr>
          <a:xfrm>
            <a:off x="838200" y="176211"/>
            <a:ext cx="10515600" cy="1009651"/>
          </a:xfrm>
        </p:spPr>
        <p:txBody>
          <a:bodyPr/>
          <a:lstStyle/>
          <a:p>
            <a:r>
              <a:rPr lang="en-GB" sz="4400" dirty="0"/>
              <a:t>Covid 19 and poverty UK</a:t>
            </a:r>
            <a:endParaRPr lang="en-GB" dirty="0"/>
          </a:p>
        </p:txBody>
      </p:sp>
      <p:sp>
        <p:nvSpPr>
          <p:cNvPr id="3" name="Content Placeholder 2">
            <a:extLst>
              <a:ext uri="{FF2B5EF4-FFF2-40B4-BE49-F238E27FC236}">
                <a16:creationId xmlns:a16="http://schemas.microsoft.com/office/drawing/2014/main" id="{7979600F-9EB8-7A33-003F-BA23A9A78346}"/>
              </a:ext>
            </a:extLst>
          </p:cNvPr>
          <p:cNvSpPr>
            <a:spLocks noGrp="1"/>
          </p:cNvSpPr>
          <p:nvPr>
            <p:ph idx="1"/>
          </p:nvPr>
        </p:nvSpPr>
        <p:spPr>
          <a:xfrm>
            <a:off x="384313" y="1185862"/>
            <a:ext cx="11555895" cy="5495927"/>
          </a:xfrm>
        </p:spPr>
        <p:txBody>
          <a:bodyPr>
            <a:normAutofit fontScale="92500" lnSpcReduction="10000"/>
          </a:bodyPr>
          <a:lstStyle/>
          <a:p>
            <a:pPr marL="0" indent="0" algn="l" fontAlgn="base">
              <a:buNone/>
            </a:pPr>
            <a:br>
              <a:rPr lang="en-GB" b="0" i="0" dirty="0">
                <a:solidFill>
                  <a:srgbClr val="212121"/>
                </a:solidFill>
                <a:effectLst/>
                <a:latin typeface="Segoe UI" panose="020B0502040204020203" pitchFamily="34" charset="0"/>
              </a:rPr>
            </a:b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Death Rates from Covid-19 infections were over twice has high in the poorest areas of the UK than in the richest areas from March to July 2020 (ONS, 2020).</a:t>
            </a:r>
          </a:p>
          <a:p>
            <a:pPr marL="0" indent="0" algn="l" fontAlgn="base">
              <a:buNone/>
            </a:pP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In England, during the first epidemic wave, the Standardised Mortality Rate</a:t>
            </a:r>
          </a:p>
          <a:p>
            <a:pPr algn="l" fontAlgn="base"/>
            <a:r>
              <a:rPr lang="en-GB" b="0" i="0" dirty="0">
                <a:solidFill>
                  <a:srgbClr val="212121"/>
                </a:solidFill>
                <a:effectLst/>
                <a:latin typeface="Segoe UI" panose="020B0502040204020203" pitchFamily="34" charset="0"/>
              </a:rPr>
              <a:t>(SMR) involving Covid-19 in the most deprived areas was 55.1 per 100,000</a:t>
            </a:r>
          </a:p>
          <a:p>
            <a:pPr algn="l" fontAlgn="base"/>
            <a:r>
              <a:rPr lang="en-GB" b="0" i="0" dirty="0">
                <a:solidFill>
                  <a:srgbClr val="212121"/>
                </a:solidFill>
                <a:effectLst/>
                <a:latin typeface="Segoe UI" panose="020B0502040204020203" pitchFamily="34" charset="0"/>
              </a:rPr>
              <a:t>compared with 25.3 in the least deprived areas.</a:t>
            </a:r>
          </a:p>
          <a:p>
            <a:pPr marL="0" indent="0" algn="l" fontAlgn="base">
              <a:buNone/>
            </a:pP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In Wales, it was 44.6 deaths per 100,000, compared with 23.2 deaths per 100,000.</a:t>
            </a:r>
          </a:p>
          <a:p>
            <a:endParaRPr lang="en-GB" dirty="0"/>
          </a:p>
        </p:txBody>
      </p:sp>
    </p:spTree>
    <p:extLst>
      <p:ext uri="{BB962C8B-B14F-4D97-AF65-F5344CB8AC3E}">
        <p14:creationId xmlns:p14="http://schemas.microsoft.com/office/powerpoint/2010/main" val="263115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C169-AB3A-BB50-A371-3D521DB0CEDD}"/>
              </a:ext>
            </a:extLst>
          </p:cNvPr>
          <p:cNvSpPr>
            <a:spLocks noGrp="1"/>
          </p:cNvSpPr>
          <p:nvPr>
            <p:ph type="title"/>
          </p:nvPr>
        </p:nvSpPr>
        <p:spPr/>
        <p:txBody>
          <a:bodyPr/>
          <a:lstStyle/>
          <a:p>
            <a:r>
              <a:rPr lang="en-GB" sz="4400" dirty="0"/>
              <a:t>Covid 19 and poverty UK</a:t>
            </a:r>
            <a:endParaRPr lang="en-GB" dirty="0"/>
          </a:p>
        </p:txBody>
      </p:sp>
      <p:sp>
        <p:nvSpPr>
          <p:cNvPr id="3" name="Content Placeholder 2">
            <a:extLst>
              <a:ext uri="{FF2B5EF4-FFF2-40B4-BE49-F238E27FC236}">
                <a16:creationId xmlns:a16="http://schemas.microsoft.com/office/drawing/2014/main" id="{42ABC804-C9DE-0AA5-2E34-5B82203DD15E}"/>
              </a:ext>
            </a:extLst>
          </p:cNvPr>
          <p:cNvSpPr>
            <a:spLocks noGrp="1"/>
          </p:cNvSpPr>
          <p:nvPr>
            <p:ph idx="1"/>
          </p:nvPr>
        </p:nvSpPr>
        <p:spPr/>
        <p:txBody>
          <a:bodyPr>
            <a:normAutofit/>
          </a:bodyPr>
          <a:lstStyle/>
          <a:p>
            <a:pPr algn="l" fontAlgn="base"/>
            <a:r>
              <a:rPr lang="en-GB" b="0" i="0" dirty="0">
                <a:solidFill>
                  <a:srgbClr val="212121"/>
                </a:solidFill>
                <a:effectLst/>
                <a:latin typeface="Segoe UI" panose="020B0502040204020203" pitchFamily="34" charset="0"/>
              </a:rPr>
              <a:t>In Scotland, it was 86.5 per 100,000, compared with 38.2 deaths per 100,000.</a:t>
            </a:r>
          </a:p>
          <a:p>
            <a:pPr algn="l" fontAlgn="base"/>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Similarly, high morbidity and hospitalisation rates in deprived areas were found amongst the 2.2 million British participants who used the Covid Symptom Tracker App (Bowyer et al, 2020), and amongst the 500,000 middle aged participants enrolled in the Biobank study in England (Patel et al, 2020).</a:t>
            </a:r>
            <a:endParaRPr lang="en-GB" dirty="0"/>
          </a:p>
        </p:txBody>
      </p:sp>
    </p:spTree>
    <p:extLst>
      <p:ext uri="{BB962C8B-B14F-4D97-AF65-F5344CB8AC3E}">
        <p14:creationId xmlns:p14="http://schemas.microsoft.com/office/powerpoint/2010/main" val="2777619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CF024-267D-8E30-608A-D535924C3A99}"/>
              </a:ext>
            </a:extLst>
          </p:cNvPr>
          <p:cNvSpPr>
            <a:spLocks noGrp="1"/>
          </p:cNvSpPr>
          <p:nvPr>
            <p:ph idx="1"/>
          </p:nvPr>
        </p:nvSpPr>
        <p:spPr>
          <a:xfrm>
            <a:off x="278295" y="119270"/>
            <a:ext cx="11542643" cy="6586330"/>
          </a:xfrm>
        </p:spPr>
        <p:txBody>
          <a:bodyPr>
            <a:normAutofit fontScale="92500"/>
          </a:bodyPr>
          <a:lstStyle/>
          <a:p>
            <a:pPr>
              <a:lnSpc>
                <a:spcPct val="150000"/>
              </a:lnSpc>
            </a:pPr>
            <a:r>
              <a:rPr lang="en-GB" sz="2200" b="0" i="0" dirty="0">
                <a:solidFill>
                  <a:srgbClr val="212121"/>
                </a:solidFill>
                <a:effectLst/>
                <a:latin typeface="Segoe UI" panose="020B0502040204020203" pitchFamily="34" charset="0"/>
              </a:rPr>
              <a:t>The Coronavirus Financial Impact Tracker Survey found that a third (9.7 million) of households reported a fall in income, 10 per cent of households were in serious financial difficulty and a further 16 per cent were struggling to make ends meet.</a:t>
            </a:r>
          </a:p>
          <a:p>
            <a:pPr>
              <a:lnSpc>
                <a:spcPct val="150000"/>
              </a:lnSpc>
            </a:pPr>
            <a:r>
              <a:rPr lang="en-GB" sz="2200" b="0" i="0" dirty="0">
                <a:solidFill>
                  <a:srgbClr val="212121"/>
                </a:solidFill>
                <a:effectLst/>
                <a:latin typeface="Segoe UI" panose="020B0502040204020203" pitchFamily="34" charset="0"/>
              </a:rPr>
              <a:t>The Food Foundation Survey found that 4.9 million adults are food insecure compared with 2 million pre-lockdown and 18% of 8-17 year olds (1.4 million children) suffered from food insecurity over the summer holidays. </a:t>
            </a:r>
          </a:p>
          <a:p>
            <a:pPr>
              <a:lnSpc>
                <a:spcPct val="150000"/>
              </a:lnSpc>
            </a:pPr>
            <a:r>
              <a:rPr lang="en-GB" sz="2200" b="0" i="0" dirty="0">
                <a:solidFill>
                  <a:srgbClr val="212121"/>
                </a:solidFill>
                <a:effectLst/>
                <a:latin typeface="Segoe UI" panose="020B0502040204020203" pitchFamily="34" charset="0"/>
              </a:rPr>
              <a:t>In addition, 11% (850,000) of children aged 8-17 reporting that their families had visited a foodbank in the summer holidays. This was over 60% higher in non–white British ethnic groups.</a:t>
            </a:r>
          </a:p>
          <a:p>
            <a:pPr>
              <a:lnSpc>
                <a:spcPct val="150000"/>
              </a:lnSpc>
            </a:pPr>
            <a:r>
              <a:rPr lang="en-GB" sz="2200" b="0" i="0" dirty="0">
                <a:solidFill>
                  <a:srgbClr val="212121"/>
                </a:solidFill>
                <a:effectLst/>
                <a:latin typeface="Segoe UI" panose="020B0502040204020203" pitchFamily="34" charset="0"/>
              </a:rPr>
              <a:t> A Resolution Foundation Coronavirus Survey found that 33% of employees who were in the bottom quintile of weekly earnings before coronavirus have experienced furloughing, job loss or hours reductions associated with reductions in pay, compared with 15% in the top quintile. </a:t>
            </a:r>
          </a:p>
          <a:p>
            <a:pPr>
              <a:lnSpc>
                <a:spcPct val="150000"/>
              </a:lnSpc>
            </a:pPr>
            <a:r>
              <a:rPr lang="en-GB" sz="1700" b="0" i="0" dirty="0">
                <a:solidFill>
                  <a:srgbClr val="212121"/>
                </a:solidFill>
                <a:effectLst/>
                <a:latin typeface="Segoe UI" panose="020B0502040204020203" pitchFamily="34" charset="0"/>
              </a:rPr>
              <a:t>Sources: Food Foundation YouGov Survey 14th-17th May in UK.</a:t>
            </a:r>
            <a:endParaRPr lang="en-GB" sz="1700" dirty="0"/>
          </a:p>
        </p:txBody>
      </p:sp>
    </p:spTree>
    <p:extLst>
      <p:ext uri="{BB962C8B-B14F-4D97-AF65-F5344CB8AC3E}">
        <p14:creationId xmlns:p14="http://schemas.microsoft.com/office/powerpoint/2010/main" val="1998594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6DAB8-79E9-FA98-F604-353D7F8749E8}"/>
              </a:ext>
            </a:extLst>
          </p:cNvPr>
          <p:cNvSpPr>
            <a:spLocks noGrp="1"/>
          </p:cNvSpPr>
          <p:nvPr>
            <p:ph type="title"/>
          </p:nvPr>
        </p:nvSpPr>
        <p:spPr/>
        <p:txBody>
          <a:bodyPr/>
          <a:lstStyle/>
          <a:p>
            <a:r>
              <a:rPr lang="en-GB" dirty="0"/>
              <a:t>                   Policy perspective </a:t>
            </a:r>
          </a:p>
        </p:txBody>
      </p:sp>
      <p:sp>
        <p:nvSpPr>
          <p:cNvPr id="3" name="Content Placeholder 2">
            <a:extLst>
              <a:ext uri="{FF2B5EF4-FFF2-40B4-BE49-F238E27FC236}">
                <a16:creationId xmlns:a16="http://schemas.microsoft.com/office/drawing/2014/main" id="{590C3548-82BC-DD26-1B31-D7F13915C177}"/>
              </a:ext>
            </a:extLst>
          </p:cNvPr>
          <p:cNvSpPr>
            <a:spLocks noGrp="1"/>
          </p:cNvSpPr>
          <p:nvPr>
            <p:ph idx="1"/>
          </p:nvPr>
        </p:nvSpPr>
        <p:spPr>
          <a:xfrm>
            <a:off x="838200" y="1494321"/>
            <a:ext cx="10515600" cy="4998554"/>
          </a:xfrm>
        </p:spPr>
        <p:txBody>
          <a:bodyPr>
            <a:normAutofit/>
          </a:bodyPr>
          <a:lstStyle/>
          <a:p>
            <a:pPr marL="0" indent="0" algn="l" fontAlgn="base">
              <a:buNone/>
            </a:pP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algn="l" fontAlgn="base">
              <a:lnSpc>
                <a:spcPct val="150000"/>
              </a:lnSpc>
            </a:pPr>
            <a:r>
              <a:rPr lang="en-GB" sz="2400" b="0" i="0" dirty="0">
                <a:solidFill>
                  <a:srgbClr val="212121"/>
                </a:solidFill>
                <a:effectLst/>
                <a:highlight>
                  <a:srgbClr val="FFFF00"/>
                </a:highlight>
                <a:latin typeface="Segoe UI" panose="020B0502040204020203" pitchFamily="34" charset="0"/>
              </a:rPr>
              <a:t>17th &amp; 18th Century</a:t>
            </a:r>
            <a:r>
              <a:rPr lang="en-GB" sz="2400" b="0" i="0" dirty="0">
                <a:solidFill>
                  <a:srgbClr val="212121"/>
                </a:solidFill>
                <a:effectLst/>
                <a:latin typeface="Segoe UI" panose="020B0502040204020203" pitchFamily="34" charset="0"/>
              </a:rPr>
              <a:t>: Poverty was perceived as a regrettable but necessary evil that was required to make the ‘lower classes’ work. Young (1771) argued that “Everyone but an idiot knows that the lower classes must be kept poor or they will never be industrious”. It was widely believed that without the fear of poverty people would not work and there would be no prosperity or civilisation.</a:t>
            </a:r>
          </a:p>
          <a:p>
            <a:endParaRPr lang="en-GB" dirty="0"/>
          </a:p>
        </p:txBody>
      </p:sp>
    </p:spTree>
    <p:extLst>
      <p:ext uri="{BB962C8B-B14F-4D97-AF65-F5344CB8AC3E}">
        <p14:creationId xmlns:p14="http://schemas.microsoft.com/office/powerpoint/2010/main" val="880532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old, building, white&#10;&#10;Description automatically generated">
            <a:extLst>
              <a:ext uri="{FF2B5EF4-FFF2-40B4-BE49-F238E27FC236}">
                <a16:creationId xmlns:a16="http://schemas.microsoft.com/office/drawing/2014/main" id="{900C9C30-5065-7791-7B9C-9F4B5FE56D1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4" r="1"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0B5993-50CC-5D5D-BD6F-17EDF03D80B5}"/>
              </a:ext>
            </a:extLst>
          </p:cNvPr>
          <p:cNvSpPr>
            <a:spLocks noGrp="1"/>
          </p:cNvSpPr>
          <p:nvPr>
            <p:ph idx="1"/>
          </p:nvPr>
        </p:nvSpPr>
        <p:spPr>
          <a:xfrm>
            <a:off x="7023652" y="198784"/>
            <a:ext cx="4807277" cy="5978180"/>
          </a:xfrm>
        </p:spPr>
        <p:txBody>
          <a:bodyPr>
            <a:normAutofit/>
          </a:bodyPr>
          <a:lstStyle/>
          <a:p>
            <a:pPr fontAlgn="base">
              <a:lnSpc>
                <a:spcPct val="150000"/>
              </a:lnSpc>
            </a:pPr>
            <a:r>
              <a:rPr lang="en-GB" sz="2400" b="0" i="0" dirty="0">
                <a:effectLst/>
                <a:highlight>
                  <a:srgbClr val="FFFF00"/>
                </a:highlight>
                <a:latin typeface="Segoe UI" panose="020B0502040204020203" pitchFamily="34" charset="0"/>
              </a:rPr>
              <a:t>19th Century</a:t>
            </a:r>
            <a:r>
              <a:rPr lang="en-GB" sz="2400" b="0" i="0" dirty="0">
                <a:effectLst/>
                <a:latin typeface="Segoe UI" panose="020B0502040204020203" pitchFamily="34" charset="0"/>
              </a:rPr>
              <a:t>: The able-bodied pauper and his family were denied their liberty, civil rights and basic human dignity order to compel behavioural change. Poverty was perceived to purely result from ‘fraud, indolence and improvidence’ and not from any structural factors such as the unavailability of work.</a:t>
            </a:r>
          </a:p>
          <a:p>
            <a:endParaRPr lang="en-GB" sz="2000" dirty="0"/>
          </a:p>
        </p:txBody>
      </p:sp>
      <p:sp>
        <p:nvSpPr>
          <p:cNvPr id="6" name="TextBox 5">
            <a:extLst>
              <a:ext uri="{FF2B5EF4-FFF2-40B4-BE49-F238E27FC236}">
                <a16:creationId xmlns:a16="http://schemas.microsoft.com/office/drawing/2014/main" id="{B1EF8203-4488-17CD-FC95-6983E0216E80}"/>
              </a:ext>
            </a:extLst>
          </p:cNvPr>
          <p:cNvSpPr txBox="1"/>
          <p:nvPr/>
        </p:nvSpPr>
        <p:spPr>
          <a:xfrm>
            <a:off x="72295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birminghammag/7976434087/in/set-7215763151119146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55549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arking lot full of cars&#10;&#10;Description automatically generated with medium confidence">
            <a:extLst>
              <a:ext uri="{FF2B5EF4-FFF2-40B4-BE49-F238E27FC236}">
                <a16:creationId xmlns:a16="http://schemas.microsoft.com/office/drawing/2014/main" id="{3BC0A141-9FC9-A85C-41B8-E66D6BF74D9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07"/>
          <a:stretch/>
        </p:blipFill>
        <p:spPr>
          <a:xfrm>
            <a:off x="1" y="10"/>
            <a:ext cx="9669642" cy="6857990"/>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ntent Placeholder 9">
            <a:extLst>
              <a:ext uri="{FF2B5EF4-FFF2-40B4-BE49-F238E27FC236}">
                <a16:creationId xmlns:a16="http://schemas.microsoft.com/office/drawing/2014/main" id="{E0D7B39E-A022-715D-5D7A-CE6BA0299E84}"/>
              </a:ext>
            </a:extLst>
          </p:cNvPr>
          <p:cNvSpPr>
            <a:spLocks noGrp="1"/>
          </p:cNvSpPr>
          <p:nvPr>
            <p:ph idx="1"/>
          </p:nvPr>
        </p:nvSpPr>
        <p:spPr>
          <a:xfrm>
            <a:off x="6003235" y="463826"/>
            <a:ext cx="6016487" cy="6394164"/>
          </a:xfrm>
        </p:spPr>
        <p:txBody>
          <a:bodyPr>
            <a:normAutofit fontScale="92500" lnSpcReduction="20000"/>
          </a:bodyPr>
          <a:lstStyle/>
          <a:p>
            <a:pPr fontAlgn="base">
              <a:lnSpc>
                <a:spcPct val="150000"/>
              </a:lnSpc>
            </a:pPr>
            <a:r>
              <a:rPr lang="en-GB" sz="2200" dirty="0">
                <a:solidFill>
                  <a:srgbClr val="212121"/>
                </a:solidFill>
                <a:effectLst/>
                <a:highlight>
                  <a:srgbClr val="FFFF00"/>
                </a:highlight>
              </a:rPr>
              <a:t>20th Century: </a:t>
            </a:r>
            <a:r>
              <a:rPr lang="en-GB" sz="2200" dirty="0">
                <a:solidFill>
                  <a:srgbClr val="212121"/>
                </a:solidFill>
                <a:effectLst/>
              </a:rPr>
              <a:t>Welfare State - Poverty mainly seen to be caused by structural factors e.g. unemployment, sickness, etc. Benefits and services to provide safety nets in the short term to alleviate poverty. Full employment for long term economic well-being.</a:t>
            </a:r>
          </a:p>
          <a:p>
            <a:pPr fontAlgn="base">
              <a:lnSpc>
                <a:spcPct val="150000"/>
              </a:lnSpc>
            </a:pPr>
            <a:endParaRPr lang="en-GB" sz="2200" dirty="0">
              <a:solidFill>
                <a:srgbClr val="212121"/>
              </a:solidFill>
              <a:effectLst/>
            </a:endParaRPr>
          </a:p>
          <a:p>
            <a:pPr fontAlgn="base">
              <a:lnSpc>
                <a:spcPct val="150000"/>
              </a:lnSpc>
            </a:pPr>
            <a:endParaRPr lang="en-GB" sz="2200" dirty="0">
              <a:solidFill>
                <a:srgbClr val="212121"/>
              </a:solidFill>
              <a:effectLst/>
            </a:endParaRPr>
          </a:p>
          <a:p>
            <a:pPr fontAlgn="base">
              <a:lnSpc>
                <a:spcPct val="150000"/>
              </a:lnSpc>
            </a:pPr>
            <a:endParaRPr lang="en-GB" sz="2200" dirty="0">
              <a:solidFill>
                <a:srgbClr val="212121"/>
              </a:solidFill>
              <a:effectLst/>
            </a:endParaRPr>
          </a:p>
          <a:p>
            <a:pPr fontAlgn="base">
              <a:lnSpc>
                <a:spcPct val="150000"/>
              </a:lnSpc>
            </a:pPr>
            <a:r>
              <a:rPr lang="en-GB" sz="2200" dirty="0">
                <a:solidFill>
                  <a:srgbClr val="212121"/>
                </a:solidFill>
                <a:effectLst/>
                <a:highlight>
                  <a:srgbClr val="FFFF00"/>
                </a:highlight>
              </a:rPr>
              <a:t>21st Century: </a:t>
            </a:r>
            <a:r>
              <a:rPr lang="en-GB" sz="2200" dirty="0">
                <a:solidFill>
                  <a:srgbClr val="212121"/>
                </a:solidFill>
                <a:effectLst/>
              </a:rPr>
              <a:t>The concept of freedom from poverty and hunger as a human basic right Sufficient resources to participate fully as a citizen</a:t>
            </a:r>
            <a:br>
              <a:rPr lang="en-GB" sz="2000" dirty="0">
                <a:solidFill>
                  <a:srgbClr val="212121"/>
                </a:solidFill>
                <a:effectLst/>
              </a:rPr>
            </a:br>
            <a:endParaRPr lang="en-GB" sz="2000" dirty="0">
              <a:solidFill>
                <a:srgbClr val="212121"/>
              </a:solidFill>
              <a:effectLst/>
            </a:endParaRPr>
          </a:p>
          <a:p>
            <a:pPr>
              <a:lnSpc>
                <a:spcPct val="150000"/>
              </a:lnSpc>
            </a:pPr>
            <a:br>
              <a:rPr lang="en-GB" sz="2000" dirty="0">
                <a:solidFill>
                  <a:srgbClr val="212121"/>
                </a:solidFill>
                <a:effectLst/>
              </a:rPr>
            </a:br>
            <a:endParaRPr lang="en-US" sz="2000" dirty="0"/>
          </a:p>
        </p:txBody>
      </p:sp>
      <p:sp>
        <p:nvSpPr>
          <p:cNvPr id="6" name="TextBox 5">
            <a:extLst>
              <a:ext uri="{FF2B5EF4-FFF2-40B4-BE49-F238E27FC236}">
                <a16:creationId xmlns:a16="http://schemas.microsoft.com/office/drawing/2014/main" id="{0DE0719D-199C-D5C9-BFBE-91C031BC4EB1}"/>
              </a:ext>
            </a:extLst>
          </p:cNvPr>
          <p:cNvSpPr txBox="1"/>
          <p:nvPr/>
        </p:nvSpPr>
        <p:spPr>
          <a:xfrm>
            <a:off x="7210316"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eekalabama.com/2013/07/11/the-aldot-mentality-over-the-i-20-i-59-birmingham-projec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23470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917AF9-56E1-65E6-BC72-8FBC45CCEDE3}"/>
              </a:ext>
            </a:extLst>
          </p:cNvPr>
          <p:cNvSpPr>
            <a:spLocks noGrp="1"/>
          </p:cNvSpPr>
          <p:nvPr>
            <p:ph idx="1"/>
          </p:nvPr>
        </p:nvSpPr>
        <p:spPr>
          <a:xfrm>
            <a:off x="172278" y="914399"/>
            <a:ext cx="6198942" cy="5579165"/>
          </a:xfrm>
        </p:spPr>
        <p:txBody>
          <a:bodyPr anchor="t">
            <a:normAutofit/>
          </a:bodyPr>
          <a:lstStyle/>
          <a:p>
            <a:pPr>
              <a:lnSpc>
                <a:spcPct val="150000"/>
              </a:lnSpc>
            </a:pPr>
            <a:r>
              <a:rPr lang="en-GB" sz="3600" b="0" i="0" dirty="0">
                <a:effectLst/>
                <a:latin typeface="Segoe UI" panose="020B0502040204020203" pitchFamily="34" charset="0"/>
              </a:rPr>
              <a:t>Why do you think the UK has anti poverty policies?</a:t>
            </a:r>
          </a:p>
          <a:p>
            <a:pPr>
              <a:lnSpc>
                <a:spcPct val="150000"/>
              </a:lnSpc>
            </a:pPr>
            <a:r>
              <a:rPr lang="en-GB" sz="2400" dirty="0">
                <a:latin typeface="Segoe UI" panose="020B0502040204020203" pitchFamily="34" charset="0"/>
              </a:rPr>
              <a:t>What are they trying to achieve and how?- </a:t>
            </a:r>
          </a:p>
          <a:p>
            <a:pPr>
              <a:lnSpc>
                <a:spcPct val="150000"/>
              </a:lnSpc>
            </a:pPr>
            <a:r>
              <a:rPr lang="en-GB" sz="2400" dirty="0">
                <a:latin typeface="Segoe UI" panose="020B0502040204020203" pitchFamily="34" charset="0"/>
              </a:rPr>
              <a:t>Tip- consider </a:t>
            </a:r>
            <a:r>
              <a:rPr lang="en-GB" sz="2400" dirty="0" err="1">
                <a:latin typeface="Segoe UI" panose="020B0502040204020203" pitchFamily="34" charset="0"/>
              </a:rPr>
              <a:t>Maslows</a:t>
            </a:r>
            <a:r>
              <a:rPr lang="en-GB" sz="2400" dirty="0">
                <a:latin typeface="Segoe UI" panose="020B0502040204020203" pitchFamily="34" charset="0"/>
              </a:rPr>
              <a:t> hierarchy of needs, then think of your own environment….</a:t>
            </a:r>
          </a:p>
          <a:p>
            <a:pPr>
              <a:lnSpc>
                <a:spcPct val="150000"/>
              </a:lnSpc>
            </a:pPr>
            <a:endParaRPr lang="en-GB" sz="2400" dirty="0">
              <a:latin typeface="Segoe UI" panose="020B0502040204020203" pitchFamily="34" charset="0"/>
            </a:endParaRPr>
          </a:p>
          <a:p>
            <a:pPr>
              <a:lnSpc>
                <a:spcPct val="150000"/>
              </a:lnSpc>
            </a:pPr>
            <a:r>
              <a:rPr lang="en-GB" sz="2400" dirty="0">
                <a:highlight>
                  <a:srgbClr val="FF00FF"/>
                </a:highlight>
                <a:latin typeface="Segoe UI" panose="020B0502040204020203" pitchFamily="34" charset="0"/>
              </a:rPr>
              <a:t>Take 10 minutes and write down your answers</a:t>
            </a:r>
            <a:endParaRPr lang="en-GB" sz="2400" dirty="0">
              <a:highlight>
                <a:srgbClr val="FF00FF"/>
              </a:highlight>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dark&#10;&#10;Description automatically generated">
            <a:extLst>
              <a:ext uri="{FF2B5EF4-FFF2-40B4-BE49-F238E27FC236}">
                <a16:creationId xmlns:a16="http://schemas.microsoft.com/office/drawing/2014/main" id="{83644075-C50E-9009-4D5A-CBC93EBCD15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83" r="2283"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AFC581BF-E429-81F2-A5D3-6985C72836BB}"/>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hristiantietze.de/posts/2016/05/emoji-bytes-l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23004397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89988-5360-993D-2995-2BD38FF2026F}"/>
              </a:ext>
            </a:extLst>
          </p:cNvPr>
          <p:cNvSpPr>
            <a:spLocks noGrp="1"/>
          </p:cNvSpPr>
          <p:nvPr>
            <p:ph idx="1"/>
          </p:nvPr>
        </p:nvSpPr>
        <p:spPr>
          <a:xfrm>
            <a:off x="838200" y="583096"/>
            <a:ext cx="10515600" cy="5593867"/>
          </a:xfrm>
        </p:spPr>
        <p:txBody>
          <a:bodyPr/>
          <a:lstStyle/>
          <a:p>
            <a:pPr marL="0" indent="0" algn="l" fontAlgn="base">
              <a:lnSpc>
                <a:spcPct val="150000"/>
              </a:lnSpc>
              <a:buNone/>
            </a:pPr>
            <a:r>
              <a:rPr lang="en-GB" sz="2400" b="1" i="0" dirty="0">
                <a:solidFill>
                  <a:srgbClr val="212121"/>
                </a:solidFill>
                <a:effectLst/>
                <a:latin typeface="Segoe UI" panose="020B0502040204020203" pitchFamily="34" charset="0"/>
              </a:rPr>
              <a:t>The anti-poverty policies </a:t>
            </a:r>
            <a:r>
              <a:rPr lang="en-GB" sz="2400" b="0" i="0" dirty="0">
                <a:solidFill>
                  <a:srgbClr val="212121"/>
                </a:solidFill>
                <a:effectLst/>
                <a:latin typeface="Segoe UI" panose="020B0502040204020203" pitchFamily="34" charset="0"/>
              </a:rPr>
              <a:t>succeeded in significantly reducing both child poverty and pensioner poverty – they did not reduce inequality or poverty for other groups. Policies included:</a:t>
            </a:r>
          </a:p>
          <a:p>
            <a:pPr marL="0" indent="0" algn="l" fontAlgn="base">
              <a:lnSpc>
                <a:spcPct val="150000"/>
              </a:lnSpc>
              <a:buNone/>
            </a:pPr>
            <a:endParaRPr lang="en-GB" sz="2400" b="0" i="0" dirty="0">
              <a:solidFill>
                <a:srgbClr val="212121"/>
              </a:solidFill>
              <a:effectLst/>
              <a:latin typeface="Segoe UI" panose="020B0502040204020203" pitchFamily="34" charset="0"/>
            </a:endParaRPr>
          </a:p>
          <a:p>
            <a:pPr algn="l" fontAlgn="base">
              <a:lnSpc>
                <a:spcPct val="150000"/>
              </a:lnSpc>
            </a:pPr>
            <a:r>
              <a:rPr lang="en-GB" sz="2400" b="0" i="0" dirty="0">
                <a:solidFill>
                  <a:srgbClr val="212121"/>
                </a:solidFill>
                <a:effectLst/>
                <a:latin typeface="Segoe UI" panose="020B0502040204020203" pitchFamily="34" charset="0"/>
              </a:rPr>
              <a:t>1) Increased spending on welfare benefits - £18 billion on families with children, £11 billion on pensioners – including increases in income support and child and working tax credits</a:t>
            </a:r>
          </a:p>
          <a:p>
            <a:endParaRPr lang="en-GB" dirty="0"/>
          </a:p>
        </p:txBody>
      </p:sp>
    </p:spTree>
    <p:extLst>
      <p:ext uri="{BB962C8B-B14F-4D97-AF65-F5344CB8AC3E}">
        <p14:creationId xmlns:p14="http://schemas.microsoft.com/office/powerpoint/2010/main" val="1007727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with low confidence">
            <a:extLst>
              <a:ext uri="{FF2B5EF4-FFF2-40B4-BE49-F238E27FC236}">
                <a16:creationId xmlns:a16="http://schemas.microsoft.com/office/drawing/2014/main" id="{40C8268E-8ECA-A5E0-F161-1A9A77F7DD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4172" y="1362592"/>
            <a:ext cx="4777381" cy="260629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2354C36-F2DA-582E-8A20-5EB947AA1F12}"/>
              </a:ext>
            </a:extLst>
          </p:cNvPr>
          <p:cNvSpPr>
            <a:spLocks noGrp="1"/>
          </p:cNvSpPr>
          <p:nvPr>
            <p:ph idx="1"/>
          </p:nvPr>
        </p:nvSpPr>
        <p:spPr>
          <a:xfrm>
            <a:off x="5346504" y="295043"/>
            <a:ext cx="6561324" cy="6576554"/>
          </a:xfrm>
        </p:spPr>
        <p:txBody>
          <a:bodyPr>
            <a:normAutofit lnSpcReduction="10000"/>
          </a:bodyPr>
          <a:lstStyle/>
          <a:p>
            <a:pPr fontAlgn="base"/>
            <a:r>
              <a:rPr lang="en-GB" sz="2000" b="1" i="0" dirty="0">
                <a:solidFill>
                  <a:srgbClr val="212121"/>
                </a:solidFill>
                <a:effectLst/>
                <a:latin typeface="Segoe UI" panose="020B0502040204020203" pitchFamily="34" charset="0"/>
              </a:rPr>
              <a:t>The anti-poverty policies </a:t>
            </a:r>
          </a:p>
          <a:p>
            <a:pPr fontAlgn="base"/>
            <a:endParaRPr lang="en-GB" sz="2000" b="1" dirty="0">
              <a:solidFill>
                <a:srgbClr val="212121"/>
              </a:solidFill>
              <a:latin typeface="Segoe UI" panose="020B0502040204020203" pitchFamily="34" charset="0"/>
            </a:endParaRPr>
          </a:p>
          <a:p>
            <a:pPr fontAlgn="base"/>
            <a:r>
              <a:rPr lang="en-GB" sz="2200" b="0" i="0" dirty="0">
                <a:effectLst/>
                <a:latin typeface="Segoe UI" panose="020B0502040204020203" pitchFamily="34" charset="0"/>
              </a:rPr>
              <a:t>2) A minimum wage</a:t>
            </a:r>
          </a:p>
          <a:p>
            <a:pPr marL="0" indent="0" fontAlgn="base">
              <a:buNone/>
            </a:pPr>
            <a:endParaRPr lang="en-GB" sz="2200" b="0" i="0" dirty="0">
              <a:effectLst/>
              <a:latin typeface="Segoe UI" panose="020B0502040204020203" pitchFamily="34" charset="0"/>
            </a:endParaRPr>
          </a:p>
          <a:p>
            <a:pPr fontAlgn="base"/>
            <a:r>
              <a:rPr lang="en-GB" sz="2200" b="0" i="0" dirty="0">
                <a:effectLst/>
                <a:latin typeface="Segoe UI" panose="020B0502040204020203" pitchFamily="34" charset="0"/>
              </a:rPr>
              <a:t>3) Labour market activation policies which resulted in a small but significant increase in employment</a:t>
            </a:r>
          </a:p>
          <a:p>
            <a:pPr marL="0" indent="0" fontAlgn="base">
              <a:buNone/>
            </a:pPr>
            <a:endParaRPr lang="en-GB" sz="2200" b="0" i="0" dirty="0">
              <a:effectLst/>
              <a:latin typeface="Segoe UI" panose="020B0502040204020203" pitchFamily="34" charset="0"/>
            </a:endParaRPr>
          </a:p>
          <a:p>
            <a:pPr fontAlgn="base"/>
            <a:r>
              <a:rPr lang="en-GB" sz="2200" b="0" i="0" dirty="0">
                <a:effectLst/>
                <a:latin typeface="Segoe UI" panose="020B0502040204020203" pitchFamily="34" charset="0"/>
              </a:rPr>
              <a:t>4) Increased spending on health and education, including the expansion of higher education access</a:t>
            </a:r>
          </a:p>
          <a:p>
            <a:pPr marL="0" indent="0" fontAlgn="base">
              <a:buNone/>
            </a:pPr>
            <a:endParaRPr lang="en-GB" sz="2200" b="0" i="0" dirty="0">
              <a:effectLst/>
              <a:latin typeface="Segoe UI" panose="020B0502040204020203" pitchFamily="34" charset="0"/>
            </a:endParaRPr>
          </a:p>
          <a:p>
            <a:pPr fontAlgn="base"/>
            <a:r>
              <a:rPr lang="en-GB" sz="2200" dirty="0">
                <a:effectLst/>
              </a:rPr>
              <a:t>5) Early childhood programme – Sure Start centres, financial support for child care</a:t>
            </a:r>
          </a:p>
          <a:p>
            <a:pPr marL="0" indent="0" fontAlgn="base">
              <a:buNone/>
            </a:pPr>
            <a:endParaRPr lang="en-GB" sz="2200" dirty="0">
              <a:effectLst/>
            </a:endParaRPr>
          </a:p>
          <a:p>
            <a:pPr fontAlgn="base"/>
            <a:r>
              <a:rPr lang="en-GB" sz="2200" dirty="0">
                <a:effectLst/>
              </a:rPr>
              <a:t>6) Area based policies – Action Zones, New Deal for Communities focused on 39 poor areas.</a:t>
            </a:r>
            <a:br>
              <a:rPr lang="en-GB" sz="2000" dirty="0">
                <a:effectLst/>
              </a:rPr>
            </a:br>
            <a:endParaRPr lang="en-GB" sz="2000" dirty="0">
              <a:effectLst/>
            </a:endParaRPr>
          </a:p>
          <a:p>
            <a:pPr marL="0" indent="0">
              <a:buNone/>
            </a:pPr>
            <a:br>
              <a:rPr lang="en-GB" sz="1300" dirty="0">
                <a:effectLst/>
              </a:rPr>
            </a:br>
            <a:endParaRPr lang="en-GB" sz="1300" dirty="0"/>
          </a:p>
        </p:txBody>
      </p:sp>
    </p:spTree>
    <p:extLst>
      <p:ext uri="{BB962C8B-B14F-4D97-AF65-F5344CB8AC3E}">
        <p14:creationId xmlns:p14="http://schemas.microsoft.com/office/powerpoint/2010/main" val="2670014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C3DD9-926A-14E3-90F5-609C7CC75672}"/>
              </a:ext>
            </a:extLst>
          </p:cNvPr>
          <p:cNvSpPr>
            <a:spLocks noGrp="1"/>
          </p:cNvSpPr>
          <p:nvPr>
            <p:ph type="title"/>
          </p:nvPr>
        </p:nvSpPr>
        <p:spPr/>
        <p:txBody>
          <a:bodyPr>
            <a:normAutofit/>
          </a:bodyPr>
          <a:lstStyle/>
          <a:p>
            <a:r>
              <a:rPr lang="en-GB" sz="2400" dirty="0"/>
              <a:t>Reference list </a:t>
            </a:r>
          </a:p>
        </p:txBody>
      </p:sp>
      <p:sp>
        <p:nvSpPr>
          <p:cNvPr id="3" name="Content Placeholder 2">
            <a:extLst>
              <a:ext uri="{FF2B5EF4-FFF2-40B4-BE49-F238E27FC236}">
                <a16:creationId xmlns:a16="http://schemas.microsoft.com/office/drawing/2014/main" id="{81928796-D3D6-A26F-5F6F-E62EC895299C}"/>
              </a:ext>
            </a:extLst>
          </p:cNvPr>
          <p:cNvSpPr>
            <a:spLocks noGrp="1"/>
          </p:cNvSpPr>
          <p:nvPr>
            <p:ph idx="1"/>
          </p:nvPr>
        </p:nvSpPr>
        <p:spPr>
          <a:xfrm>
            <a:off x="251791" y="1825625"/>
            <a:ext cx="11569148" cy="4351338"/>
          </a:xfrm>
        </p:spPr>
        <p:txBody>
          <a:bodyPr>
            <a:normAutofit/>
          </a:bodyPr>
          <a:lstStyle/>
          <a:p>
            <a:pPr>
              <a:lnSpc>
                <a:spcPct val="150000"/>
              </a:lnSpc>
            </a:pPr>
            <a:r>
              <a:rPr lang="en-GB" sz="2000" b="0" i="0" dirty="0">
                <a:solidFill>
                  <a:srgbClr val="212121"/>
                </a:solidFill>
                <a:effectLst/>
                <a:latin typeface="Segoe UI" panose="020B0502040204020203" pitchFamily="34" charset="0"/>
              </a:rPr>
              <a:t>Food Foundation YouGov Survey 14th-17th May in UK. </a:t>
            </a:r>
            <a:r>
              <a:rPr lang="en-GB" sz="2000" b="0" i="0" dirty="0">
                <a:effectLst/>
                <a:latin typeface="Segoe UI" panose="020B0502040204020203" pitchFamily="34" charset="0"/>
                <a:hlinkClick r:id="rId2" tooltip="Original URL: https://foodfoundation.org.uk/vulnerable-groups/. Click or tap if you trust this link."/>
              </a:rPr>
              <a:t>https://foodfoundation.org.uk/vulnerable-groups/</a:t>
            </a:r>
            <a:r>
              <a:rPr lang="en-GB" sz="2000" b="0" i="0" dirty="0">
                <a:solidFill>
                  <a:srgbClr val="212121"/>
                </a:solidFill>
                <a:effectLst/>
                <a:latin typeface="Segoe UI" panose="020B0502040204020203" pitchFamily="34" charset="0"/>
              </a:rPr>
              <a:t> </a:t>
            </a:r>
          </a:p>
          <a:p>
            <a:pPr>
              <a:lnSpc>
                <a:spcPct val="150000"/>
              </a:lnSpc>
            </a:pPr>
            <a:r>
              <a:rPr lang="en-GB" sz="2000" b="0" i="0" dirty="0">
                <a:solidFill>
                  <a:srgbClr val="212121"/>
                </a:solidFill>
                <a:effectLst/>
                <a:latin typeface="Segoe UI" panose="020B0502040204020203" pitchFamily="34" charset="0"/>
              </a:rPr>
              <a:t>Brewer, M. &amp; Gardiner, C. (2020) Return to spender: Findings on family incomes and spending from the Resolution Foundation’s coronavirus survey. London, Resolution Foundation. </a:t>
            </a:r>
            <a:r>
              <a:rPr lang="en-GB" sz="2000" b="0" i="0" dirty="0">
                <a:effectLst/>
                <a:latin typeface="Segoe UI" panose="020B0502040204020203" pitchFamily="34" charset="0"/>
                <a:hlinkClick r:id="rId3" tooltip="Original URL: https://www.resolutionfoundation.org/publications/return-to-spender/. Click or tap if you trust this link."/>
              </a:rPr>
              <a:t>https://www.resolutionfoundation.org/publications/return-to-spender/</a:t>
            </a:r>
            <a:r>
              <a:rPr lang="en-GB" sz="2000" b="0" i="0" dirty="0">
                <a:solidFill>
                  <a:srgbClr val="212121"/>
                </a:solidFill>
                <a:effectLst/>
                <a:latin typeface="Segoe UI" panose="020B0502040204020203" pitchFamily="34" charset="0"/>
              </a:rPr>
              <a:t> </a:t>
            </a:r>
          </a:p>
          <a:p>
            <a:pPr>
              <a:lnSpc>
                <a:spcPct val="150000"/>
              </a:lnSpc>
            </a:pPr>
            <a:r>
              <a:rPr lang="en-GB" sz="2000" b="0" i="0" dirty="0" err="1">
                <a:solidFill>
                  <a:srgbClr val="212121"/>
                </a:solidFill>
                <a:effectLst/>
                <a:latin typeface="Segoe UI" panose="020B0502040204020203" pitchFamily="34" charset="0"/>
              </a:rPr>
              <a:t>Kempson</a:t>
            </a:r>
            <a:r>
              <a:rPr lang="en-GB" sz="2000" b="0" i="0" dirty="0">
                <a:solidFill>
                  <a:srgbClr val="212121"/>
                </a:solidFill>
                <a:effectLst/>
                <a:latin typeface="Segoe UI" panose="020B0502040204020203" pitchFamily="34" charset="0"/>
              </a:rPr>
              <a:t> et al (2020) EMERGING FROM LOCKDOWN: Key Findings from the 3rd Coronavirus Financial Impact Tracker Survey. Standard Life Foundation. </a:t>
            </a:r>
            <a:r>
              <a:rPr lang="en-GB" sz="2000" b="0" i="0" dirty="0">
                <a:effectLst/>
                <a:latin typeface="Segoe UI" panose="020B0502040204020203" pitchFamily="34" charset="0"/>
                <a:hlinkClick r:id="rId4" tooltip="Original URL: https://www.standardlifefoundation.org.uk/en/our-work/coronavirus-financial-tracker. Click or tap if you trust this link."/>
              </a:rPr>
              <a:t>https://www.standardlifefoundation.org.uk/en/our-work/coronavirus-financial-tracker</a:t>
            </a:r>
            <a:endParaRPr lang="en-GB" sz="2000" dirty="0"/>
          </a:p>
        </p:txBody>
      </p:sp>
    </p:spTree>
    <p:extLst>
      <p:ext uri="{BB962C8B-B14F-4D97-AF65-F5344CB8AC3E}">
        <p14:creationId xmlns:p14="http://schemas.microsoft.com/office/powerpoint/2010/main" val="555771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1624</Words>
  <Application>Microsoft Office PowerPoint</Application>
  <PresentationFormat>Widescreen</PresentationFormat>
  <Paragraphs>96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Segoe UI</vt:lpstr>
      <vt:lpstr>Office Theme</vt:lpstr>
      <vt:lpstr>PowerPoint Presentation</vt:lpstr>
      <vt:lpstr>PowerPoint Presentation</vt:lpstr>
      <vt:lpstr>PowerPoint Presentation</vt:lpstr>
      <vt:lpstr>Poverty is not a behaviour </vt:lpstr>
      <vt:lpstr>Poverty is not a behaviour </vt:lpstr>
      <vt:lpstr>Poverty is not a disease  </vt:lpstr>
      <vt:lpstr>PowerPoint Presentation</vt:lpstr>
      <vt:lpstr>PowerPoint Presentation</vt:lpstr>
      <vt:lpstr>Covid 19 and poverty</vt:lpstr>
      <vt:lpstr>Covid 19 and poverty UK</vt:lpstr>
      <vt:lpstr>Covid 19 and poverty UK</vt:lpstr>
      <vt:lpstr>PowerPoint Presentation</vt:lpstr>
      <vt:lpstr>                   Policy perspective </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Rachael Rivers</dc:creator>
  <cp:lastModifiedBy>Rachael Rivers</cp:lastModifiedBy>
  <cp:revision>1</cp:revision>
  <dcterms:created xsi:type="dcterms:W3CDTF">2023-02-13T21:57:12Z</dcterms:created>
  <dcterms:modified xsi:type="dcterms:W3CDTF">2023-02-13T23:21:28Z</dcterms:modified>
</cp:coreProperties>
</file>