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4"/>
  </p:notesMasterIdLst>
  <p:sldIdLst>
    <p:sldId id="256" r:id="rId2"/>
    <p:sldId id="257" r:id="rId3"/>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84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8475"/>
          </a:xfrm>
          <a:prstGeom prst="rect">
            <a:avLst/>
          </a:prstGeom>
        </p:spPr>
        <p:txBody>
          <a:bodyPr vert="horz" lIns="91440" tIns="45720" rIns="91440" bIns="45720" rtlCol="0"/>
          <a:lstStyle>
            <a:lvl1pPr algn="r">
              <a:defRPr sz="1200"/>
            </a:lvl1pPr>
          </a:lstStyle>
          <a:p>
            <a:fld id="{61EF62C8-2A65-4A54-82A3-315840D2640D}" type="datetimeFigureOut">
              <a:rPr lang="en-GB" smtClean="0"/>
              <a:t>30/09/2022</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13"/>
            <a:ext cx="5486400" cy="3916362"/>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7213"/>
            <a:ext cx="2971800" cy="4984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7213"/>
            <a:ext cx="2971800" cy="498475"/>
          </a:xfrm>
          <a:prstGeom prst="rect">
            <a:avLst/>
          </a:prstGeom>
        </p:spPr>
        <p:txBody>
          <a:bodyPr vert="horz" lIns="91440" tIns="45720" rIns="91440" bIns="45720" rtlCol="0" anchor="b"/>
          <a:lstStyle>
            <a:lvl1pPr algn="r">
              <a:defRPr sz="1200"/>
            </a:lvl1pPr>
          </a:lstStyle>
          <a:p>
            <a:fld id="{3101A361-44B4-4E53-B114-EFAED7DDFD68}" type="slidenum">
              <a:rPr lang="en-GB" smtClean="0"/>
              <a:t>‹#›</a:t>
            </a:fld>
            <a:endParaRPr lang="en-GB"/>
          </a:p>
        </p:txBody>
      </p:sp>
    </p:spTree>
    <p:extLst>
      <p:ext uri="{BB962C8B-B14F-4D97-AF65-F5344CB8AC3E}">
        <p14:creationId xmlns:p14="http://schemas.microsoft.com/office/powerpoint/2010/main" val="233277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101A361-44B4-4E53-B114-EFAED7DDFD68}" type="slidenum">
              <a:rPr lang="en-GB" smtClean="0"/>
              <a:t>1</a:t>
            </a:fld>
            <a:endParaRPr lang="en-GB"/>
          </a:p>
        </p:txBody>
      </p:sp>
    </p:spTree>
    <p:extLst>
      <p:ext uri="{BB962C8B-B14F-4D97-AF65-F5344CB8AC3E}">
        <p14:creationId xmlns:p14="http://schemas.microsoft.com/office/powerpoint/2010/main" val="20827520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15EDA-2089-6C68-2507-AE28B0C65C0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7456C0B-1A18-2315-DDA6-71FEC2DFCF1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CDDC144-B05C-DE08-522C-8873B65C8D0F}"/>
              </a:ext>
            </a:extLst>
          </p:cNvPr>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a:extLst>
              <a:ext uri="{FF2B5EF4-FFF2-40B4-BE49-F238E27FC236}">
                <a16:creationId xmlns:a16="http://schemas.microsoft.com/office/drawing/2014/main" id="{70CB1C76-EEBD-DDAD-4724-C9E0BA6A45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20DE3C-6FE0-372E-111C-AE91008CB9FA}"/>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362590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86BB88-BA9A-4E83-54F5-D9F16CF70D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FD8954-6A3F-2558-116F-767E143D4BD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75B2DCE-1698-BB5E-934F-79A2C37D6817}"/>
              </a:ext>
            </a:extLst>
          </p:cNvPr>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a:extLst>
              <a:ext uri="{FF2B5EF4-FFF2-40B4-BE49-F238E27FC236}">
                <a16:creationId xmlns:a16="http://schemas.microsoft.com/office/drawing/2014/main" id="{774B3E1D-0EE3-8932-A59C-EC44F87D7F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0A1193-95A1-9662-26FB-3D7877D9E3F7}"/>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683440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243916-97BF-77D8-B65B-430CD72A3E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728480B-1242-5470-4C4F-504F92D2223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F5A2FF-B2AD-246D-8CD6-EA372A00857A}"/>
              </a:ext>
            </a:extLst>
          </p:cNvPr>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a:extLst>
              <a:ext uri="{FF2B5EF4-FFF2-40B4-BE49-F238E27FC236}">
                <a16:creationId xmlns:a16="http://schemas.microsoft.com/office/drawing/2014/main" id="{09760E04-50E9-81FC-D2CF-99AB01C813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67F3F4-F83B-1BDB-C84F-6484F35B62CB}"/>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92237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04AF2-5F98-285D-6745-C0E1B36FCC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4C70896-FB37-EDC9-EBEB-822FA23CA54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1F1E18C-BE79-BB80-BF67-F449A8B4B4B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7BDB902-7224-63B5-F3D3-E8AD0021E7FC}"/>
              </a:ext>
            </a:extLst>
          </p:cNvPr>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a:extLst>
              <a:ext uri="{FF2B5EF4-FFF2-40B4-BE49-F238E27FC236}">
                <a16:creationId xmlns:a16="http://schemas.microsoft.com/office/drawing/2014/main" id="{88AB2489-4CC2-8BBB-1DF8-9CE769D869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DE9BC9-74CE-BABB-982A-59507800C345}"/>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40730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046F3-BB78-E4C4-2E96-B245A19037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F1AB933-B260-D97F-F51C-4B4C1EE98B2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82F25C3-CDA7-C3D6-A708-2A6D55728DE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B57E962-2381-4297-4AA9-4BD6F906E07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A3C8BF2-E93D-F1D6-5D32-8B9A7CB7ED0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34E2DC7-1654-F639-EC66-05788D72963F}"/>
              </a:ext>
            </a:extLst>
          </p:cNvPr>
          <p:cNvSpPr>
            <a:spLocks noGrp="1"/>
          </p:cNvSpPr>
          <p:nvPr>
            <p:ph type="dt" sz="half" idx="10"/>
          </p:nvPr>
        </p:nvSpPr>
        <p:spPr/>
        <p:txBody>
          <a:bodyPr/>
          <a:lstStyle/>
          <a:p>
            <a:fld id="{846CE7D5-CF57-46EF-B807-FDD0502418D4}" type="datetimeFigureOut">
              <a:rPr lang="en-GB" smtClean="0"/>
              <a:t>30/09/2022</a:t>
            </a:fld>
            <a:endParaRPr lang="en-GB"/>
          </a:p>
        </p:txBody>
      </p:sp>
      <p:sp>
        <p:nvSpPr>
          <p:cNvPr id="8" name="Footer Placeholder 7">
            <a:extLst>
              <a:ext uri="{FF2B5EF4-FFF2-40B4-BE49-F238E27FC236}">
                <a16:creationId xmlns:a16="http://schemas.microsoft.com/office/drawing/2014/main" id="{207AB379-7680-D81E-F926-25CC085F5FD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9F75F88-9C49-415C-41DD-DD5DF4BBC889}"/>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866593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46371-8DF8-0F11-1856-051CB400160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10B4992-A7BD-8E58-7F72-B17DCB659007}"/>
              </a:ext>
            </a:extLst>
          </p:cNvPr>
          <p:cNvSpPr>
            <a:spLocks noGrp="1"/>
          </p:cNvSpPr>
          <p:nvPr>
            <p:ph type="dt" sz="half" idx="10"/>
          </p:nvPr>
        </p:nvSpPr>
        <p:spPr/>
        <p:txBody>
          <a:bodyPr/>
          <a:lstStyle/>
          <a:p>
            <a:fld id="{846CE7D5-CF57-46EF-B807-FDD0502418D4}" type="datetimeFigureOut">
              <a:rPr lang="en-GB" smtClean="0"/>
              <a:t>30/09/2022</a:t>
            </a:fld>
            <a:endParaRPr lang="en-GB"/>
          </a:p>
        </p:txBody>
      </p:sp>
      <p:sp>
        <p:nvSpPr>
          <p:cNvPr id="4" name="Footer Placeholder 3">
            <a:extLst>
              <a:ext uri="{FF2B5EF4-FFF2-40B4-BE49-F238E27FC236}">
                <a16:creationId xmlns:a16="http://schemas.microsoft.com/office/drawing/2014/main" id="{0CC54C17-3B7B-2B8D-5EE3-3C65B59525E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93DA87C-F86B-4638-5312-BDDE61B47D62}"/>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939954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2AA436F-81F8-E165-7113-2ED1FC2EAFA1}"/>
              </a:ext>
            </a:extLst>
          </p:cNvPr>
          <p:cNvSpPr>
            <a:spLocks noGrp="1"/>
          </p:cNvSpPr>
          <p:nvPr>
            <p:ph type="dt" sz="half" idx="10"/>
          </p:nvPr>
        </p:nvSpPr>
        <p:spPr/>
        <p:txBody>
          <a:bodyPr/>
          <a:lstStyle/>
          <a:p>
            <a:fld id="{846CE7D5-CF57-46EF-B807-FDD0502418D4}" type="datetimeFigureOut">
              <a:rPr lang="en-GB" smtClean="0"/>
              <a:t>30/09/2022</a:t>
            </a:fld>
            <a:endParaRPr lang="en-GB"/>
          </a:p>
        </p:txBody>
      </p:sp>
      <p:sp>
        <p:nvSpPr>
          <p:cNvPr id="3" name="Footer Placeholder 2">
            <a:extLst>
              <a:ext uri="{FF2B5EF4-FFF2-40B4-BE49-F238E27FC236}">
                <a16:creationId xmlns:a16="http://schemas.microsoft.com/office/drawing/2014/main" id="{C0A918B4-ADD9-D370-6D81-DC6A76B699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A7BAAA-E442-805E-AB37-CFEDA833D647}"/>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97947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066693-4204-A606-6872-0A2F2F242CE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815FEF-5847-79EF-8A98-A3F0D4E00E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137BF58-69EF-1E44-FFDD-5AE838C6D63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5FB583-A9A9-48A3-EEAF-9618FF9E5F2B}"/>
              </a:ext>
            </a:extLst>
          </p:cNvPr>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a:extLst>
              <a:ext uri="{FF2B5EF4-FFF2-40B4-BE49-F238E27FC236}">
                <a16:creationId xmlns:a16="http://schemas.microsoft.com/office/drawing/2014/main" id="{BFCEA71A-9A68-7A84-C9A8-38AF8F5EDD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48A3BD-329B-45A5-C396-555ECD985AE7}"/>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97610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D8881-D6F1-B95F-A464-212F0396A54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7261B8A-B59D-914F-72E8-203D1ED337B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210D9B-B7E7-9CC0-26E2-870830C1D3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92E508-9645-278B-8F97-337D01223738}"/>
              </a:ext>
            </a:extLst>
          </p:cNvPr>
          <p:cNvSpPr>
            <a:spLocks noGrp="1"/>
          </p:cNvSpPr>
          <p:nvPr>
            <p:ph type="dt" sz="half" idx="10"/>
          </p:nvPr>
        </p:nvSpPr>
        <p:spPr/>
        <p:txBody>
          <a:bodyPr/>
          <a:lstStyle/>
          <a:p>
            <a:fld id="{846CE7D5-CF57-46EF-B807-FDD0502418D4}" type="datetimeFigureOut">
              <a:rPr lang="en-GB" smtClean="0"/>
              <a:t>30/09/2022</a:t>
            </a:fld>
            <a:endParaRPr lang="en-GB"/>
          </a:p>
        </p:txBody>
      </p:sp>
      <p:sp>
        <p:nvSpPr>
          <p:cNvPr id="6" name="Footer Placeholder 5">
            <a:extLst>
              <a:ext uri="{FF2B5EF4-FFF2-40B4-BE49-F238E27FC236}">
                <a16:creationId xmlns:a16="http://schemas.microsoft.com/office/drawing/2014/main" id="{D86C9CCD-7323-95A5-7662-23962454CE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9E1C7F-0933-9914-A14C-EE8A08F68B68}"/>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319674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394A3-424D-4257-2F0A-8787D41F742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170AB9-DDDB-9C53-FC74-1EA23669F6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5F1BD3-06E3-9DD3-F7B4-ED3C94A1A669}"/>
              </a:ext>
            </a:extLst>
          </p:cNvPr>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a:extLst>
              <a:ext uri="{FF2B5EF4-FFF2-40B4-BE49-F238E27FC236}">
                <a16:creationId xmlns:a16="http://schemas.microsoft.com/office/drawing/2014/main" id="{4A13944D-5AA9-A75E-B92E-B8F8B3A28E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84B4BB-8702-0D9D-0124-5DA36BF56DBA}"/>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58562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B7FF2CA-EE7C-C92C-62A3-FA68A5C80AA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1E0278-5724-3DAA-047D-A444FA13CEB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47C5A8-B673-562F-7D9B-6B356A8EE4AE}"/>
              </a:ext>
            </a:extLst>
          </p:cNvPr>
          <p:cNvSpPr>
            <a:spLocks noGrp="1"/>
          </p:cNvSpPr>
          <p:nvPr>
            <p:ph type="dt" sz="half" idx="10"/>
          </p:nvPr>
        </p:nvSpPr>
        <p:spPr/>
        <p:txBody>
          <a:bodyPr/>
          <a:lstStyle/>
          <a:p>
            <a:fld id="{846CE7D5-CF57-46EF-B807-FDD0502418D4}" type="datetimeFigureOut">
              <a:rPr lang="en-GB" smtClean="0"/>
              <a:t>30/09/2022</a:t>
            </a:fld>
            <a:endParaRPr lang="en-GB"/>
          </a:p>
        </p:txBody>
      </p:sp>
      <p:sp>
        <p:nvSpPr>
          <p:cNvPr id="5" name="Footer Placeholder 4">
            <a:extLst>
              <a:ext uri="{FF2B5EF4-FFF2-40B4-BE49-F238E27FC236}">
                <a16:creationId xmlns:a16="http://schemas.microsoft.com/office/drawing/2014/main" id="{41388FFB-95AB-7490-041A-F732F41766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B6B01A-E329-FB37-E05F-4995273D981B}"/>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89510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B1EA18-805B-BDBA-F65C-78356AA060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AB0B4D4-3663-7AA4-4765-9943BA1396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D0F2DC-4AEB-195C-B68F-137F4427ABE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30/09/2022</a:t>
            </a:fld>
            <a:endParaRPr lang="en-GB"/>
          </a:p>
        </p:txBody>
      </p:sp>
      <p:sp>
        <p:nvSpPr>
          <p:cNvPr id="5" name="Footer Placeholder 4">
            <a:extLst>
              <a:ext uri="{FF2B5EF4-FFF2-40B4-BE49-F238E27FC236}">
                <a16:creationId xmlns:a16="http://schemas.microsoft.com/office/drawing/2014/main" id="{C93270D9-B3AC-4734-55EA-308D874709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ED7E8CE-22A8-8E37-997D-96E19F558D4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99065515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www.educatorstechnology.com/2017/01/48-questions-to-help-students-develop.html" TargetMode="External"/><Relationship Id="rId2" Type="http://schemas.openxmlformats.org/officeDocument/2006/relationships/hyperlink" Target="https://cft.vanderbilt.edu/wp-content/uploads/sites/59/Bloomtaxonomy.jpg" TargetMode="External"/><Relationship Id="rId1" Type="http://schemas.openxmlformats.org/officeDocument/2006/relationships/slideLayout" Target="../slideLayouts/slideLayout2.xml"/><Relationship Id="rId4" Type="http://schemas.openxmlformats.org/officeDocument/2006/relationships/hyperlink" Target="https://www.pinterest.co.uk/pin/4292500267794223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2FF1B848-40D0-7D31-8EC7-B6606E8DD6AE}"/>
              </a:ext>
            </a:extLst>
          </p:cNvPr>
          <p:cNvSpPr/>
          <p:nvPr/>
        </p:nvSpPr>
        <p:spPr>
          <a:xfrm flipH="1">
            <a:off x="53519" y="1225387"/>
            <a:ext cx="2614348" cy="5593183"/>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cs typeface="Calibri"/>
            </a:endParaRPr>
          </a:p>
          <a:p>
            <a:pPr algn="ctr"/>
            <a:endParaRPr lang="en-GB">
              <a:cs typeface="Calibri"/>
            </a:endParaRPr>
          </a:p>
        </p:txBody>
      </p:sp>
      <p:sp>
        <p:nvSpPr>
          <p:cNvPr id="6" name="TextBox 5">
            <a:extLst>
              <a:ext uri="{FF2B5EF4-FFF2-40B4-BE49-F238E27FC236}">
                <a16:creationId xmlns:a16="http://schemas.microsoft.com/office/drawing/2014/main" id="{D99D0138-79A0-03C0-D8BE-19FE5B63559C}"/>
              </a:ext>
            </a:extLst>
          </p:cNvPr>
          <p:cNvSpPr txBox="1"/>
          <p:nvPr/>
        </p:nvSpPr>
        <p:spPr>
          <a:xfrm rot="10800000" flipV="1">
            <a:off x="160239" y="824389"/>
            <a:ext cx="2383900" cy="93564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u="sng" dirty="0">
              <a:ea typeface="Calibri"/>
              <a:cs typeface="Calibri"/>
            </a:endParaRPr>
          </a:p>
          <a:p>
            <a:endParaRPr lang="en-GB" sz="900" u="sng" dirty="0">
              <a:ea typeface="+mn-lt"/>
              <a:cs typeface="+mn-lt"/>
            </a:endParaRPr>
          </a:p>
          <a:p>
            <a:endParaRPr lang="en-GB" sz="900" u="sng" dirty="0">
              <a:ea typeface="+mn-lt"/>
              <a:cs typeface="+mn-lt"/>
            </a:endParaRPr>
          </a:p>
          <a:p>
            <a:r>
              <a:rPr lang="en-GB" sz="900" u="sng" dirty="0">
                <a:latin typeface="Arial" panose="020B0604020202020204" pitchFamily="34" charset="0"/>
                <a:ea typeface="+mn-lt"/>
                <a:cs typeface="Arial" panose="020B0604020202020204" pitchFamily="34" charset="0"/>
              </a:rPr>
              <a:t>What is Critical Thinking?</a:t>
            </a:r>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Critical thinking is a skill accomplished by students over time. This is achieved by a process of researching, understanding the information and data gathered, adapting, and evaluating the information and individual experiences, to form an argument through different forms of assignments. It allows analysing thinking, therefore instead of not only accepting the facts it allows them to be questioned. (Cottrell, 2017, p. 8) </a:t>
            </a:r>
          </a:p>
          <a:p>
            <a:r>
              <a:rPr lang="en-GB" sz="900" dirty="0">
                <a:latin typeface="Arial" panose="020B0604020202020204" pitchFamily="34" charset="0"/>
                <a:ea typeface="+mn-lt"/>
                <a:cs typeface="Arial" panose="020B0604020202020204" pitchFamily="34" charset="0"/>
              </a:rPr>
              <a:t>Bloom’s Taxonomy is a splendid example of the valued framework among the educational sector, it demonstrates the principals of how to achieve goals. (Moseley, 2005, p .41) </a:t>
            </a:r>
          </a:p>
          <a:p>
            <a:r>
              <a:rPr lang="en-GB" sz="900" dirty="0">
                <a:latin typeface="Arial" panose="020B0604020202020204" pitchFamily="34" charset="0"/>
                <a:ea typeface="+mn-lt"/>
                <a:cs typeface="Arial" panose="020B0604020202020204" pitchFamily="34" charset="0"/>
              </a:rPr>
              <a:t>The framework identifies six steps to achieving the best possible outcome in your academic studies and helps with critical thinking. It demonstrates that you start with your topic, and you elaborate on it until you achieve your goal, by analysing, evaluating, and thinking creatively. </a:t>
            </a:r>
          </a:p>
          <a:p>
            <a:endParaRPr lang="en-GB" sz="1000" dirty="0">
              <a:solidFill>
                <a:srgbClr val="000000"/>
              </a:solidFill>
              <a:ea typeface="Calibri" panose="020F0502020204030204"/>
              <a:cs typeface="Calibri" panose="020F0502020204030204"/>
            </a:endParaRPr>
          </a:p>
          <a:p>
            <a:br>
              <a:rPr lang="en-US" dirty="0"/>
            </a:br>
            <a:br>
              <a:rPr lang="en-US" dirty="0"/>
            </a:br>
            <a:br>
              <a:rPr lang="en-US" dirty="0"/>
            </a:br>
            <a:br>
              <a:rPr lang="en-US" dirty="0"/>
            </a:br>
            <a:br>
              <a:rPr lang="en-US" dirty="0"/>
            </a:br>
            <a:r>
              <a:rPr lang="en-US" dirty="0">
                <a:latin typeface="Arial" panose="020B0604020202020204" pitchFamily="34" charset="0"/>
                <a:cs typeface="Arial" panose="020B0604020202020204" pitchFamily="34" charset="0"/>
              </a:rPr>
              <a:t>   </a:t>
            </a:r>
            <a:r>
              <a:rPr lang="en-US" sz="900" dirty="0">
                <a:latin typeface="Arial" panose="020B0604020202020204" pitchFamily="34" charset="0"/>
                <a:cs typeface="Arial" panose="020B0604020202020204" pitchFamily="34" charset="0"/>
              </a:rPr>
              <a:t>Source: Vanderbilt University (2010)</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endParaRPr lang="en-GB" sz="1000" dirty="0">
              <a:solidFill>
                <a:srgbClr val="000000"/>
              </a:solidFill>
              <a:cs typeface="Calibri" panose="020F0502020204030204"/>
            </a:endParaRPr>
          </a:p>
          <a:p>
            <a:endParaRPr lang="en-GB" sz="1000" dirty="0">
              <a:solidFill>
                <a:srgbClr val="FFFFFF"/>
              </a:solidFill>
              <a:cs typeface="Calibri" panose="020F0502020204030204"/>
            </a:endParaRPr>
          </a:p>
          <a:p>
            <a:br>
              <a:rPr lang="en-US" dirty="0"/>
            </a:br>
            <a:endParaRPr lang="en-US" dirty="0"/>
          </a:p>
          <a:p>
            <a:endParaRPr lang="en-GB" sz="10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sz="16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sz="1000" dirty="0">
              <a:solidFill>
                <a:srgbClr val="FFFFFF"/>
              </a:solidFill>
              <a:ea typeface="Calibri" panose="020F0502020204030204"/>
              <a:cs typeface="Calibri" panose="020F0502020204030204"/>
            </a:endParaRPr>
          </a:p>
          <a:p>
            <a:endParaRPr lang="en-GB" dirty="0">
              <a:solidFill>
                <a:srgbClr val="FFFFFF"/>
              </a:solidFill>
              <a:ea typeface="Calibri" panose="020F0502020204030204"/>
              <a:cs typeface="Calibri" panose="020F0502020204030204"/>
            </a:endParaRPr>
          </a:p>
          <a:p>
            <a:endParaRPr lang="en-GB" dirty="0">
              <a:solidFill>
                <a:srgbClr val="FFFFFF"/>
              </a:solidFill>
              <a:ea typeface="Calibri" panose="020F0502020204030204"/>
              <a:cs typeface="Calibri" panose="020F0502020204030204"/>
            </a:endParaRPr>
          </a:p>
          <a:p>
            <a:endParaRPr lang="en-GB" dirty="0">
              <a:solidFill>
                <a:srgbClr val="FFFFFF"/>
              </a:solidFill>
              <a:ea typeface="Calibri" panose="020F0502020204030204"/>
              <a:cs typeface="Calibri" panose="020F0502020204030204"/>
            </a:endParaRPr>
          </a:p>
          <a:p>
            <a:endParaRPr lang="en-GB" dirty="0">
              <a:ea typeface="Calibri" panose="020F0502020204030204"/>
              <a:cs typeface="Calibri" panose="020F0502020204030204"/>
            </a:endParaRPr>
          </a:p>
          <a:p>
            <a:endParaRPr lang="en-GB" dirty="0">
              <a:ea typeface="Calibri" panose="020F0502020204030204"/>
              <a:cs typeface="Calibri" panose="020F0502020204030204"/>
            </a:endParaRPr>
          </a:p>
        </p:txBody>
      </p:sp>
      <p:sp>
        <p:nvSpPr>
          <p:cNvPr id="7" name="TextBox 6">
            <a:extLst>
              <a:ext uri="{FF2B5EF4-FFF2-40B4-BE49-F238E27FC236}">
                <a16:creationId xmlns:a16="http://schemas.microsoft.com/office/drawing/2014/main" id="{BDD9BD54-F481-0FB8-A7CD-84313597B8C9}"/>
              </a:ext>
            </a:extLst>
          </p:cNvPr>
          <p:cNvSpPr txBox="1"/>
          <p:nvPr/>
        </p:nvSpPr>
        <p:spPr>
          <a:xfrm>
            <a:off x="300829" y="2136922"/>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B70854EE-9A0C-DABE-BB46-45051B011436}"/>
              </a:ext>
            </a:extLst>
          </p:cNvPr>
          <p:cNvSpPr txBox="1"/>
          <p:nvPr/>
        </p:nvSpPr>
        <p:spPr>
          <a:xfrm>
            <a:off x="926403" y="574109"/>
            <a:ext cx="91335" cy="521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6B6CFBC0-433C-63AA-2876-357DC4EA049C}"/>
              </a:ext>
            </a:extLst>
          </p:cNvPr>
          <p:cNvSpPr txBox="1"/>
          <p:nvPr/>
        </p:nvSpPr>
        <p:spPr>
          <a:xfrm>
            <a:off x="221767" y="275265"/>
            <a:ext cx="2454028"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panose="020B0604020202020204" pitchFamily="34" charset="0"/>
                <a:cs typeface="Arial" panose="020B0604020202020204" pitchFamily="34" charset="0"/>
              </a:rPr>
              <a:t>Eira Mainwaring  2216696</a:t>
            </a:r>
          </a:p>
          <a:p>
            <a:r>
              <a:rPr lang="en-GB" sz="1200" dirty="0">
                <a:latin typeface="Arial" panose="020B0604020202020204" pitchFamily="34" charset="0"/>
                <a:cs typeface="Arial" panose="020B0604020202020204" pitchFamily="34" charset="0"/>
              </a:rPr>
              <a:t>ECGE4005P</a:t>
            </a:r>
          </a:p>
          <a:p>
            <a:r>
              <a:rPr lang="en-GB" sz="1200" u="sng" dirty="0">
                <a:latin typeface="Arial" panose="020B0604020202020204" pitchFamily="34" charset="0"/>
                <a:cs typeface="Arial" panose="020B0604020202020204" pitchFamily="34" charset="0"/>
              </a:rPr>
              <a:t>Academic study skills for students </a:t>
            </a:r>
            <a:endParaRPr lang="en-GB" u="sng"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endParaRPr lang="en-GB" dirty="0">
              <a:cs typeface="Calibri"/>
            </a:endParaRPr>
          </a:p>
          <a:p>
            <a:endParaRPr lang="en-GB" sz="800" dirty="0">
              <a:cs typeface="Calibri" panose="020F0502020204030204"/>
            </a:endParaRPr>
          </a:p>
        </p:txBody>
      </p:sp>
      <p:sp>
        <p:nvSpPr>
          <p:cNvPr id="2" name="Rectangle: Rounded Corners 1">
            <a:extLst>
              <a:ext uri="{FF2B5EF4-FFF2-40B4-BE49-F238E27FC236}">
                <a16:creationId xmlns:a16="http://schemas.microsoft.com/office/drawing/2014/main" id="{DFA425DC-5ADB-0A3E-E023-3E1E017D9A7D}"/>
              </a:ext>
            </a:extLst>
          </p:cNvPr>
          <p:cNvSpPr/>
          <p:nvPr/>
        </p:nvSpPr>
        <p:spPr>
          <a:xfrm flipH="1" flipV="1">
            <a:off x="2820046" y="61169"/>
            <a:ext cx="4382128" cy="3818239"/>
          </a:xfrm>
          <a:prstGeom prst="roundRect">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GB">
              <a:cs typeface="Calibri"/>
            </a:endParaRPr>
          </a:p>
        </p:txBody>
      </p:sp>
      <p:sp>
        <p:nvSpPr>
          <p:cNvPr id="3" name="Rectangle: Rounded Corners 2">
            <a:extLst>
              <a:ext uri="{FF2B5EF4-FFF2-40B4-BE49-F238E27FC236}">
                <a16:creationId xmlns:a16="http://schemas.microsoft.com/office/drawing/2014/main" id="{9C291666-5E6A-EFE3-155D-E27158227CAD}"/>
              </a:ext>
            </a:extLst>
          </p:cNvPr>
          <p:cNvSpPr/>
          <p:nvPr/>
        </p:nvSpPr>
        <p:spPr>
          <a:xfrm flipH="1">
            <a:off x="2859069" y="3997328"/>
            <a:ext cx="4382128" cy="2821242"/>
          </a:xfrm>
          <a:prstGeom prst="roundRec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TextBox 11">
            <a:extLst>
              <a:ext uri="{FF2B5EF4-FFF2-40B4-BE49-F238E27FC236}">
                <a16:creationId xmlns:a16="http://schemas.microsoft.com/office/drawing/2014/main" id="{FE6A1475-584D-E2B8-0D9A-0259855FBA1B}"/>
              </a:ext>
            </a:extLst>
          </p:cNvPr>
          <p:cNvSpPr txBox="1"/>
          <p:nvPr/>
        </p:nvSpPr>
        <p:spPr>
          <a:xfrm rot="-1140000">
            <a:off x="1724146" y="5003639"/>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44908253-A10B-90A7-1448-C37012742758}"/>
              </a:ext>
            </a:extLst>
          </p:cNvPr>
          <p:cNvSpPr txBox="1"/>
          <p:nvPr/>
        </p:nvSpPr>
        <p:spPr>
          <a:xfrm>
            <a:off x="4388734" y="1075484"/>
            <a:ext cx="234158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u="sng">
              <a:cs typeface="Calibri"/>
            </a:endParaRPr>
          </a:p>
        </p:txBody>
      </p:sp>
      <p:sp>
        <p:nvSpPr>
          <p:cNvPr id="15" name="TextBox 14">
            <a:extLst>
              <a:ext uri="{FF2B5EF4-FFF2-40B4-BE49-F238E27FC236}">
                <a16:creationId xmlns:a16="http://schemas.microsoft.com/office/drawing/2014/main" id="{3AAB8EA2-053C-B9DC-695D-83BC6247B6A3}"/>
              </a:ext>
            </a:extLst>
          </p:cNvPr>
          <p:cNvSpPr txBox="1"/>
          <p:nvPr/>
        </p:nvSpPr>
        <p:spPr>
          <a:xfrm>
            <a:off x="5329177" y="4509303"/>
            <a:ext cx="3219328" cy="2076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7" name="TextBox 16">
            <a:extLst>
              <a:ext uri="{FF2B5EF4-FFF2-40B4-BE49-F238E27FC236}">
                <a16:creationId xmlns:a16="http://schemas.microsoft.com/office/drawing/2014/main" id="{3AADC745-31EE-BE0F-5FD1-0B06144DEAE7}"/>
              </a:ext>
            </a:extLst>
          </p:cNvPr>
          <p:cNvSpPr txBox="1"/>
          <p:nvPr/>
        </p:nvSpPr>
        <p:spPr>
          <a:xfrm>
            <a:off x="4484361" y="4136976"/>
            <a:ext cx="420317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u="sng">
              <a:solidFill>
                <a:schemeClr val="bg1"/>
              </a:solidFill>
              <a:cs typeface="Calibri"/>
            </a:endParaRPr>
          </a:p>
          <a:p>
            <a:pPr algn="l"/>
            <a:endParaRPr lang="en-GB" sz="1000" u="sng">
              <a:solidFill>
                <a:schemeClr val="bg1"/>
              </a:solidFill>
              <a:cs typeface="Calibri"/>
            </a:endParaRPr>
          </a:p>
          <a:p>
            <a:endParaRPr lang="en-GB" sz="1000" u="sng">
              <a:solidFill>
                <a:schemeClr val="bg1"/>
              </a:solidFill>
              <a:cs typeface="Calibri"/>
            </a:endParaRPr>
          </a:p>
          <a:p>
            <a:endParaRPr lang="en-GB" sz="1000" u="sng">
              <a:solidFill>
                <a:schemeClr val="bg1"/>
              </a:solidFill>
              <a:cs typeface="Calibri"/>
            </a:endParaRPr>
          </a:p>
          <a:p>
            <a:endParaRPr lang="en-GB" sz="1000" u="sng">
              <a:solidFill>
                <a:schemeClr val="bg1"/>
              </a:solidFill>
              <a:cs typeface="Calibri"/>
            </a:endParaRPr>
          </a:p>
          <a:p>
            <a:endParaRPr lang="en-GB" sz="1000" u="sng">
              <a:solidFill>
                <a:schemeClr val="bg1"/>
              </a:solidFill>
              <a:cs typeface="Calibri"/>
            </a:endParaRPr>
          </a:p>
        </p:txBody>
      </p:sp>
      <p:sp>
        <p:nvSpPr>
          <p:cNvPr id="18" name="TextBox 17">
            <a:extLst>
              <a:ext uri="{FF2B5EF4-FFF2-40B4-BE49-F238E27FC236}">
                <a16:creationId xmlns:a16="http://schemas.microsoft.com/office/drawing/2014/main" id="{FF5EB538-40AC-F9DB-E6D9-A560541337FC}"/>
              </a:ext>
            </a:extLst>
          </p:cNvPr>
          <p:cNvSpPr txBox="1"/>
          <p:nvPr/>
        </p:nvSpPr>
        <p:spPr>
          <a:xfrm>
            <a:off x="8300015" y="1596342"/>
            <a:ext cx="230299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000" u="sng">
              <a:solidFill>
                <a:schemeClr val="bg1"/>
              </a:solidFill>
              <a:cs typeface="Calibri"/>
            </a:endParaRPr>
          </a:p>
        </p:txBody>
      </p:sp>
      <p:sp>
        <p:nvSpPr>
          <p:cNvPr id="19" name="TextBox 18">
            <a:extLst>
              <a:ext uri="{FF2B5EF4-FFF2-40B4-BE49-F238E27FC236}">
                <a16:creationId xmlns:a16="http://schemas.microsoft.com/office/drawing/2014/main" id="{D6BDFE3B-6A8D-00A4-9475-C3034DEE7282}"/>
              </a:ext>
            </a:extLst>
          </p:cNvPr>
          <p:cNvSpPr txBox="1"/>
          <p:nvPr/>
        </p:nvSpPr>
        <p:spPr>
          <a:xfrm>
            <a:off x="4383914" y="1275628"/>
            <a:ext cx="313251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000">
              <a:ea typeface="+mn-lt"/>
              <a:cs typeface="+mn-lt"/>
            </a:endParaRPr>
          </a:p>
          <a:p>
            <a:pPr algn="l"/>
            <a:endParaRPr lang="en-GB" sz="1000">
              <a:cs typeface="Calibri"/>
            </a:endParaRPr>
          </a:p>
        </p:txBody>
      </p:sp>
      <p:sp>
        <p:nvSpPr>
          <p:cNvPr id="20" name="TextBox 19">
            <a:extLst>
              <a:ext uri="{FF2B5EF4-FFF2-40B4-BE49-F238E27FC236}">
                <a16:creationId xmlns:a16="http://schemas.microsoft.com/office/drawing/2014/main" id="{BEFA099D-B6B0-0092-BA05-7680C0264195}"/>
              </a:ext>
            </a:extLst>
          </p:cNvPr>
          <p:cNvSpPr txBox="1"/>
          <p:nvPr/>
        </p:nvSpPr>
        <p:spPr>
          <a:xfrm>
            <a:off x="7607942" y="1642159"/>
            <a:ext cx="2196898" cy="12011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4" name="TextBox 23">
            <a:extLst>
              <a:ext uri="{FF2B5EF4-FFF2-40B4-BE49-F238E27FC236}">
                <a16:creationId xmlns:a16="http://schemas.microsoft.com/office/drawing/2014/main" id="{49E5C495-110D-953F-723F-DA41EFD7A235}"/>
              </a:ext>
            </a:extLst>
          </p:cNvPr>
          <p:cNvSpPr txBox="1"/>
          <p:nvPr/>
        </p:nvSpPr>
        <p:spPr>
          <a:xfrm>
            <a:off x="2993586" y="275265"/>
            <a:ext cx="3993158" cy="39673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sz="900" u="sng" dirty="0">
                <a:latin typeface="Arial" panose="020B0604020202020204" pitchFamily="34" charset="0"/>
                <a:ea typeface="Segoe UI"/>
                <a:cs typeface="Arial" panose="020B0604020202020204" pitchFamily="34" charset="0"/>
              </a:rPr>
              <a:t>Time Management</a:t>
            </a:r>
            <a:r>
              <a:rPr lang="en-GB" sz="900" u="sng"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According to Levin (2007) managing time is particularly important and a helpful skill to use during the academic year for students. Organisation is a key factor in using time effectively. Always plan and make a note of deadlines.</a:t>
            </a:r>
            <a:r>
              <a:rPr lang="en-GB" sz="900"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Timescale must be realistic to work. Many factors are to be considered, when setting time goals. These include, work commitments, family commitments, chores, leisure time and activities. Dividing time may not be achieved constantly as sometimes obstacles can make some goals difficult to achieve.</a:t>
            </a:r>
            <a:r>
              <a:rPr lang="en-GB" sz="900"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Always use time productively to achieve the best possible result. Whenever there is free time, it is best to do something, rather than do nothing. Setting daily goals could be helpful, this could achieve a more positive outcome as the work does not become overwhelming.</a:t>
            </a:r>
            <a:r>
              <a:rPr lang="en-GB" sz="900"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Moore (2010) believes that the biggest issue students have is not planning and managing time properly, delaying completing work and sometimes spending too much time on completing work and never reaching a satisfactory ending to the work or assignments. </a:t>
            </a:r>
            <a:r>
              <a:rPr lang="en-GB" sz="900" dirty="0">
                <a:latin typeface="Arial" panose="020B0604020202020204" pitchFamily="34" charset="0"/>
                <a:ea typeface="Calibri"/>
                <a:cs typeface="Arial" panose="020B0604020202020204" pitchFamily="34" charset="0"/>
              </a:rPr>
              <a:t> </a:t>
            </a:r>
          </a:p>
          <a:p>
            <a:pPr rtl="0"/>
            <a:r>
              <a:rPr lang="en-GB" sz="900" dirty="0">
                <a:latin typeface="Arial" panose="020B0604020202020204" pitchFamily="34" charset="0"/>
                <a:ea typeface="Segoe UI"/>
                <a:cs typeface="Arial" panose="020B0604020202020204" pitchFamily="34" charset="0"/>
              </a:rPr>
              <a:t>One suggestion to help with time management is to complete a timetable or a questionnaire available to all students. These can be completed with all daily tasks, activities, and commitments. Upon completion, it can be evaluated and help prioritise the most important activities and tasks. It can help gain a better balance between personal and university life. It can also help develop a personal schedule which will in time improve with reading, researching, and completing of assignments. </a:t>
            </a:r>
            <a:r>
              <a:rPr lang="en-GB" sz="900" dirty="0">
                <a:latin typeface="Arial" panose="020B0604020202020204" pitchFamily="34" charset="0"/>
                <a:ea typeface="Calibri"/>
                <a:cs typeface="Arial" panose="020B0604020202020204" pitchFamily="34" charset="0"/>
              </a:rPr>
              <a:t> </a:t>
            </a:r>
          </a:p>
          <a:p>
            <a:pPr rtl="0"/>
            <a:endParaRPr lang="en-GB" dirty="0"/>
          </a:p>
        </p:txBody>
      </p:sp>
      <p:sp>
        <p:nvSpPr>
          <p:cNvPr id="14" name="TextBox 13">
            <a:extLst>
              <a:ext uri="{FF2B5EF4-FFF2-40B4-BE49-F238E27FC236}">
                <a16:creationId xmlns:a16="http://schemas.microsoft.com/office/drawing/2014/main" id="{41A693C4-7147-6B1E-AA60-63659F38B319}"/>
              </a:ext>
            </a:extLst>
          </p:cNvPr>
          <p:cNvSpPr txBox="1"/>
          <p:nvPr/>
        </p:nvSpPr>
        <p:spPr>
          <a:xfrm>
            <a:off x="3033471" y="3997328"/>
            <a:ext cx="411642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u="sng" dirty="0">
                <a:latin typeface="Arial" panose="020B0604020202020204" pitchFamily="34" charset="0"/>
                <a:ea typeface="+mn-lt"/>
                <a:cs typeface="Arial" panose="020B0604020202020204" pitchFamily="34" charset="0"/>
              </a:rPr>
              <a:t>Research and referencing.</a:t>
            </a:r>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In an academic study, reading relevant information, researching, and evaluating work from many resources is a useful skill to learn. Godfrey (2018) states that understanding the assignment is the initial key step and using existing knowledge and expanding on this by researching relevant and reliable resources helps to delve deeper into the topic and help excellent work to be produced.</a:t>
            </a:r>
          </a:p>
          <a:p>
            <a:r>
              <a:rPr lang="en-GB" sz="900" dirty="0">
                <a:latin typeface="Arial" panose="020B0604020202020204" pitchFamily="34" charset="0"/>
                <a:ea typeface="+mn-lt"/>
                <a:cs typeface="Arial" panose="020B0604020202020204" pitchFamily="34" charset="0"/>
              </a:rPr>
              <a:t>Gathering suitable information can be from libraries, lectures, books, e-books, journals, websites, internet, articles, magazines, television, and radio. The information must be relevant and from reliable resources and websites.</a:t>
            </a:r>
          </a:p>
          <a:p>
            <a:r>
              <a:rPr lang="en-GB" sz="900" dirty="0">
                <a:latin typeface="Arial" panose="020B0604020202020204" pitchFamily="34" charset="0"/>
                <a:ea typeface="+mn-lt"/>
                <a:cs typeface="Arial" panose="020B0604020202020204" pitchFamily="34" charset="0"/>
              </a:rPr>
              <a:t>Referencing all the relevant resources used throughout any work is important. (Cottrell, 2017, p.167) explains that if the work is cited throughout it shows that the information that has been found, has been understood and has been written in own words.</a:t>
            </a:r>
          </a:p>
          <a:p>
            <a:r>
              <a:rPr lang="en-GB" sz="900" dirty="0">
                <a:latin typeface="Arial" panose="020B0604020202020204" pitchFamily="34" charset="0"/>
                <a:ea typeface="+mn-lt"/>
                <a:cs typeface="Arial" panose="020B0604020202020204" pitchFamily="34" charset="0"/>
              </a:rPr>
              <a:t>The referencing style used on this course is Harvard. This must be referenced correctly, and the Reference Handbook provided by the University is extremely helpful. When work is referenced, it eludes you from plagiarism, which carries profound consequences such as being expelled from your course or university.</a:t>
            </a:r>
          </a:p>
          <a:p>
            <a:r>
              <a:rPr lang="en-GB" sz="900" dirty="0">
                <a:latin typeface="Arial" panose="020B0604020202020204" pitchFamily="34" charset="0"/>
                <a:ea typeface="+mn-lt"/>
                <a:cs typeface="Arial" panose="020B0604020202020204" pitchFamily="34" charset="0"/>
              </a:rPr>
              <a:t>  </a:t>
            </a:r>
          </a:p>
          <a:p>
            <a:pPr algn="l"/>
            <a:endParaRPr lang="en-GB" dirty="0">
              <a:cs typeface="Calibri"/>
            </a:endParaRPr>
          </a:p>
        </p:txBody>
      </p:sp>
      <p:sp>
        <p:nvSpPr>
          <p:cNvPr id="16" name="TextBox 15">
            <a:extLst>
              <a:ext uri="{FF2B5EF4-FFF2-40B4-BE49-F238E27FC236}">
                <a16:creationId xmlns:a16="http://schemas.microsoft.com/office/drawing/2014/main" id="{02FAB0D9-6C65-936C-2A6B-D579F0FECB10}"/>
              </a:ext>
            </a:extLst>
          </p:cNvPr>
          <p:cNvSpPr txBox="1"/>
          <p:nvPr/>
        </p:nvSpPr>
        <p:spPr>
          <a:xfrm>
            <a:off x="6968924" y="795759"/>
            <a:ext cx="180974" cy="3619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1" name="Rectangle: Rounded Corners 20">
            <a:extLst>
              <a:ext uri="{FF2B5EF4-FFF2-40B4-BE49-F238E27FC236}">
                <a16:creationId xmlns:a16="http://schemas.microsoft.com/office/drawing/2014/main" id="{0596BDB8-77AC-B7C9-FB52-AF862E37A233}"/>
              </a:ext>
            </a:extLst>
          </p:cNvPr>
          <p:cNvSpPr/>
          <p:nvPr/>
        </p:nvSpPr>
        <p:spPr>
          <a:xfrm flipH="1">
            <a:off x="7506423" y="296362"/>
            <a:ext cx="4436961" cy="4745614"/>
          </a:xfrm>
          <a:prstGeom prst="round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5C3F3CC7-0C6A-D98C-9D80-6090E706F594}"/>
              </a:ext>
            </a:extLst>
          </p:cNvPr>
          <p:cNvSpPr txBox="1"/>
          <p:nvPr/>
        </p:nvSpPr>
        <p:spPr>
          <a:xfrm>
            <a:off x="7648936" y="487102"/>
            <a:ext cx="4222470" cy="50013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u="sng" dirty="0">
                <a:latin typeface="Arial" panose="020B0604020202020204" pitchFamily="34" charset="0"/>
                <a:ea typeface="+mn-lt"/>
                <a:cs typeface="Arial" panose="020B0604020202020204" pitchFamily="34" charset="0"/>
              </a:rPr>
              <a:t>Reflective Learning</a:t>
            </a:r>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Reflective learning is a skill of thinking about what has been learnt in your academic studies and from the experiences you have gained from your placements. Being a reflective learner increases your learning experiences.</a:t>
            </a:r>
          </a:p>
          <a:p>
            <a:r>
              <a:rPr lang="en-GB" sz="900" dirty="0">
                <a:latin typeface="Arial" panose="020B0604020202020204" pitchFamily="34" charset="0"/>
                <a:ea typeface="+mn-lt"/>
                <a:cs typeface="Arial" panose="020B0604020202020204" pitchFamily="34" charset="0"/>
              </a:rPr>
              <a:t>Kolb (1984) reflective cycle demonstrates the 4 helpful stages to improve progress from one task to another and the progression of personal development. </a:t>
            </a:r>
          </a:p>
          <a:p>
            <a:endParaRPr lang="en-GB" sz="900" dirty="0">
              <a:latin typeface="Arial" panose="020B0604020202020204" pitchFamily="34" charset="0"/>
              <a:ea typeface="+mn-lt"/>
              <a:cs typeface="Arial" panose="020B0604020202020204" pitchFamily="34" charset="0"/>
            </a:endParaRPr>
          </a:p>
          <a:p>
            <a:endParaRPr lang="en-GB" sz="900" dirty="0">
              <a:latin typeface="Arial" panose="020B0604020202020204" pitchFamily="34" charset="0"/>
              <a:ea typeface="+mn-lt"/>
              <a:cs typeface="Arial" panose="020B0604020202020204" pitchFamily="34" charset="0"/>
            </a:endParaRPr>
          </a:p>
          <a:p>
            <a:endParaRPr lang="en-GB" sz="900" dirty="0">
              <a:latin typeface="Arial" panose="020B0604020202020204" pitchFamily="34" charset="0"/>
              <a:ea typeface="+mn-lt"/>
              <a:cs typeface="Arial" panose="020B0604020202020204" pitchFamily="34" charset="0"/>
            </a:endParaRPr>
          </a:p>
          <a:p>
            <a:endParaRPr lang="en-GB" sz="900" dirty="0">
              <a:latin typeface="Arial" panose="020B0604020202020204" pitchFamily="34" charset="0"/>
              <a:ea typeface="+mn-lt"/>
              <a:cs typeface="Arial" panose="020B0604020202020204" pitchFamily="34" charset="0"/>
            </a:endParaRPr>
          </a:p>
          <a:p>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    </a:t>
            </a:r>
          </a:p>
          <a:p>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                                             Source: Pinterest (2016)</a:t>
            </a:r>
            <a:endParaRPr lang="en-GB" dirty="0">
              <a:latin typeface="Arial" panose="020B0604020202020204" pitchFamily="34" charset="0"/>
              <a:ea typeface="Calibri"/>
              <a:cs typeface="Arial" panose="020B0604020202020204" pitchFamily="34" charset="0"/>
            </a:endParaRPr>
          </a:p>
          <a:p>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Other methods can also be used to achieve a more fulfilling reflective learning experience. Brock (2015) suggests keeping a diary, recording thoughts digitally or making a timeline of individual experiences. This can improve a students’ outlook on any given task by promoting a more meaningful reflective experience.</a:t>
            </a:r>
          </a:p>
          <a:p>
            <a:r>
              <a:rPr lang="en-GB" sz="900" dirty="0">
                <a:latin typeface="Arial" panose="020B0604020202020204" pitchFamily="34" charset="0"/>
                <a:ea typeface="+mn-lt"/>
                <a:cs typeface="Arial" panose="020B0604020202020204" pitchFamily="34" charset="0"/>
              </a:rPr>
              <a:t>Acknowledging constructive feedback from tutors is also a positive and helpful guide. It will help with improving studying strategies by reflecting on the details in the feedback. It allows the time to acknowledge what the strengths and the weaknesses of the work produced and submitted are. This can lead to investigating subjects or information which was not initially on the list of resources or information. </a:t>
            </a:r>
          </a:p>
          <a:p>
            <a:endParaRPr lang="en-GB" sz="1000" dirty="0">
              <a:ea typeface="+mn-lt"/>
              <a:cs typeface="+mn-lt"/>
            </a:endParaRPr>
          </a:p>
          <a:p>
            <a:endParaRPr lang="en-GB" sz="1000" dirty="0">
              <a:ea typeface="+mn-lt"/>
              <a:cs typeface="+mn-lt"/>
            </a:endParaRPr>
          </a:p>
          <a:p>
            <a:endParaRPr lang="en-GB" sz="1000" dirty="0">
              <a:ea typeface="+mn-lt"/>
              <a:cs typeface="+mn-lt"/>
            </a:endParaRPr>
          </a:p>
          <a:p>
            <a:pPr algn="l"/>
            <a:endParaRPr lang="en-GB" sz="1000" dirty="0">
              <a:cs typeface="Calibri"/>
            </a:endParaRPr>
          </a:p>
        </p:txBody>
      </p:sp>
      <p:sp>
        <p:nvSpPr>
          <p:cNvPr id="10" name="Rectangle: Rounded Corners 9">
            <a:extLst>
              <a:ext uri="{FF2B5EF4-FFF2-40B4-BE49-F238E27FC236}">
                <a16:creationId xmlns:a16="http://schemas.microsoft.com/office/drawing/2014/main" id="{33B08A0F-150E-BD62-AD45-DE2141A5AD18}"/>
              </a:ext>
            </a:extLst>
          </p:cNvPr>
          <p:cNvSpPr/>
          <p:nvPr/>
        </p:nvSpPr>
        <p:spPr>
          <a:xfrm>
            <a:off x="7508230" y="5188471"/>
            <a:ext cx="4321216" cy="1630101"/>
          </a:xfrm>
          <a:prstGeom prst="roundRect">
            <a:avLst/>
          </a:prstGeom>
          <a:solidFill>
            <a:schemeClr val="accent2">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262015D0-3A37-0B5B-A8ED-2C204391A246}"/>
              </a:ext>
            </a:extLst>
          </p:cNvPr>
          <p:cNvSpPr txBox="1"/>
          <p:nvPr/>
        </p:nvSpPr>
        <p:spPr>
          <a:xfrm>
            <a:off x="7638668" y="5319412"/>
            <a:ext cx="4376795" cy="1615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u="sng" dirty="0">
                <a:latin typeface="Arial" panose="020B0604020202020204" pitchFamily="34" charset="0"/>
                <a:ea typeface="+mn-lt"/>
                <a:cs typeface="Arial" panose="020B0604020202020204" pitchFamily="34" charset="0"/>
              </a:rPr>
              <a:t>Conclusion</a:t>
            </a:r>
            <a:endParaRPr lang="en-GB"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ea typeface="+mn-lt"/>
                <a:cs typeface="Arial" panose="020B0604020202020204" pitchFamily="34" charset="0"/>
              </a:rPr>
              <a:t>All the skills mentioned and explored, Time Management, Researching, Referencing, and Reflecting are important skills in the further development of critical thinking. They can help to increase the quality of questions, regarding a subject, that initially was not on the agenda. Helping to gain a variety of knowledge. They can increase confidence in decision making and help with progress in any studies. Critical thinking and critical questioning are life skills that will help students to thrive in their studies and in their future lives, interviews, and careers. </a:t>
            </a:r>
          </a:p>
          <a:p>
            <a:pPr algn="l"/>
            <a:endParaRPr lang="en-GB" dirty="0">
              <a:cs typeface="Calibri"/>
            </a:endParaRPr>
          </a:p>
        </p:txBody>
      </p:sp>
      <p:pic>
        <p:nvPicPr>
          <p:cNvPr id="23" name="Picture 24" descr="Diagram&#10;&#10;Description automatically generated">
            <a:extLst>
              <a:ext uri="{FF2B5EF4-FFF2-40B4-BE49-F238E27FC236}">
                <a16:creationId xmlns:a16="http://schemas.microsoft.com/office/drawing/2014/main" id="{9670C949-003D-624F-B4CC-59B2F07B2287}"/>
              </a:ext>
            </a:extLst>
          </p:cNvPr>
          <p:cNvPicPr>
            <a:picLocks noChangeAspect="1"/>
          </p:cNvPicPr>
          <p:nvPr/>
        </p:nvPicPr>
        <p:blipFill>
          <a:blip r:embed="rId3"/>
          <a:stretch>
            <a:fillRect/>
          </a:stretch>
        </p:blipFill>
        <p:spPr>
          <a:xfrm>
            <a:off x="529967" y="4807592"/>
            <a:ext cx="1595377" cy="1268361"/>
          </a:xfrm>
          <a:prstGeom prst="rect">
            <a:avLst/>
          </a:prstGeom>
        </p:spPr>
      </p:pic>
      <p:pic>
        <p:nvPicPr>
          <p:cNvPr id="4" name="Picture 24">
            <a:extLst>
              <a:ext uri="{FF2B5EF4-FFF2-40B4-BE49-F238E27FC236}">
                <a16:creationId xmlns:a16="http://schemas.microsoft.com/office/drawing/2014/main" id="{66552114-0589-4EEE-07F1-ECD41DF7B85C}"/>
              </a:ext>
            </a:extLst>
          </p:cNvPr>
          <p:cNvPicPr>
            <a:picLocks noChangeAspect="1"/>
          </p:cNvPicPr>
          <p:nvPr/>
        </p:nvPicPr>
        <p:blipFill>
          <a:blip r:embed="rId4"/>
          <a:stretch>
            <a:fillRect/>
          </a:stretch>
        </p:blipFill>
        <p:spPr>
          <a:xfrm>
            <a:off x="8865573" y="1750142"/>
            <a:ext cx="1726490" cy="120111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FC9AD46-E5A3-0889-62F1-2B2EB889DA70}"/>
              </a:ext>
            </a:extLst>
          </p:cNvPr>
          <p:cNvSpPr>
            <a:spLocks noGrp="1"/>
          </p:cNvSpPr>
          <p:nvPr>
            <p:ph type="title"/>
          </p:nvPr>
        </p:nvSpPr>
        <p:spPr>
          <a:xfrm>
            <a:off x="643467" y="321734"/>
            <a:ext cx="10905066" cy="1135737"/>
          </a:xfrm>
        </p:spPr>
        <p:txBody>
          <a:bodyPr>
            <a:normAutofit/>
          </a:bodyPr>
          <a:lstStyle/>
          <a:p>
            <a:r>
              <a:rPr lang="en-GB" sz="3600" u="sng">
                <a:cs typeface="Calibri Light"/>
              </a:rPr>
              <a:t>Reference List</a:t>
            </a:r>
            <a:endParaRPr lang="en-GB" sz="3600" u="sng"/>
          </a:p>
        </p:txBody>
      </p:sp>
      <p:sp>
        <p:nvSpPr>
          <p:cNvPr id="3" name="Content Placeholder 2">
            <a:extLst>
              <a:ext uri="{FF2B5EF4-FFF2-40B4-BE49-F238E27FC236}">
                <a16:creationId xmlns:a16="http://schemas.microsoft.com/office/drawing/2014/main" id="{0E308936-CEFA-1878-FB9E-741965393F65}"/>
              </a:ext>
            </a:extLst>
          </p:cNvPr>
          <p:cNvSpPr>
            <a:spLocks noGrp="1"/>
          </p:cNvSpPr>
          <p:nvPr>
            <p:ph idx="1"/>
          </p:nvPr>
        </p:nvSpPr>
        <p:spPr>
          <a:xfrm>
            <a:off x="643467" y="1782981"/>
            <a:ext cx="10905066" cy="4393982"/>
          </a:xfrm>
        </p:spPr>
        <p:txBody>
          <a:bodyPr vert="horz" lIns="91440" tIns="45720" rIns="91440" bIns="45720" rtlCol="0">
            <a:normAutofit lnSpcReduction="10000"/>
          </a:bodyPr>
          <a:lstStyle/>
          <a:p>
            <a:pPr marL="0" indent="0">
              <a:spcAft>
                <a:spcPts val="800"/>
              </a:spcAft>
              <a:buNone/>
            </a:pPr>
            <a:r>
              <a:rPr lang="en-GB" sz="1100" dirty="0">
                <a:effectLst/>
                <a:latin typeface="Arial" panose="020B0604020202020204" pitchFamily="34" charset="0"/>
                <a:ea typeface="Calibri" panose="020F0502020204030204" pitchFamily="34" charset="0"/>
                <a:cs typeface="Arial" panose="020B0604020202020204" pitchFamily="34" charset="0"/>
              </a:rPr>
              <a:t>Blooms Taxonomy </a:t>
            </a:r>
            <a:r>
              <a:rPr lang="en-GB" sz="1100" u="sng" dirty="0">
                <a:effectLst/>
                <a:latin typeface="Arial" panose="020B0604020202020204" pitchFamily="34" charset="0"/>
                <a:ea typeface="Calibri" panose="020F0502020204030204" pitchFamily="34" charset="0"/>
                <a:cs typeface="Arial" panose="020B0604020202020204" pitchFamily="34" charset="0"/>
                <a:hlinkClick r:id="rId2"/>
              </a:rPr>
              <a:t>https://cft.vanderbilt.edu/wp-content/uploads/sites/59/Bloomtaxonomy.jpg</a:t>
            </a:r>
            <a:r>
              <a:rPr lang="en-GB" sz="1100" dirty="0">
                <a:effectLst/>
                <a:latin typeface="Arial" panose="020B0604020202020204" pitchFamily="34" charset="0"/>
                <a:ea typeface="Calibri" panose="020F0502020204030204" pitchFamily="34" charset="0"/>
                <a:cs typeface="Arial" panose="020B0604020202020204" pitchFamily="34" charset="0"/>
              </a:rPr>
              <a:t> (Accessed 17</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spcAft>
                <a:spcPts val="800"/>
              </a:spcAft>
              <a:buNone/>
            </a:pPr>
            <a:r>
              <a:rPr lang="en-GB" sz="1100" dirty="0">
                <a:effectLst/>
                <a:latin typeface="Arial" panose="020B0604020202020204" pitchFamily="34" charset="0"/>
                <a:ea typeface="Calibri" panose="020F0502020204030204" pitchFamily="34" charset="0"/>
                <a:cs typeface="Arial" panose="020B0604020202020204" pitchFamily="34" charset="0"/>
              </a:rPr>
              <a:t>Brock, A. (2015) </a:t>
            </a:r>
            <a:r>
              <a:rPr lang="en-GB" sz="1100" i="1" dirty="0">
                <a:effectLst/>
                <a:latin typeface="Arial" panose="020B0604020202020204" pitchFamily="34" charset="0"/>
                <a:ea typeface="Calibri" panose="020F0502020204030204" pitchFamily="34" charset="0"/>
                <a:cs typeface="Arial" panose="020B0604020202020204" pitchFamily="34" charset="0"/>
              </a:rPr>
              <a:t>The early years reflective practice handbook</a:t>
            </a:r>
            <a:r>
              <a:rPr lang="en-GB" sz="1100" i="1" dirty="0">
                <a:latin typeface="Arial" panose="020B0604020202020204" pitchFamily="34" charset="0"/>
                <a:ea typeface="Calibri" panose="020F0502020204030204" pitchFamily="34" charset="0"/>
                <a:cs typeface="Arial" panose="020B0604020202020204" pitchFamily="34" charset="0"/>
              </a:rPr>
              <a:t>:</a:t>
            </a:r>
            <a:r>
              <a:rPr lang="en-GB" sz="1100" dirty="0">
                <a:effectLst/>
                <a:latin typeface="Arial" panose="020B0604020202020204" pitchFamily="34" charset="0"/>
                <a:ea typeface="Calibri" panose="020F0502020204030204" pitchFamily="34" charset="0"/>
                <a:cs typeface="Arial" panose="020B0604020202020204" pitchFamily="34" charset="0"/>
              </a:rPr>
              <a:t> Edited by A. Brock. London: Routledge. (Accessed 17</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spcAft>
                <a:spcPts val="800"/>
              </a:spcAft>
              <a:buNone/>
            </a:pPr>
            <a:r>
              <a:rPr lang="en-GB" sz="1100" dirty="0">
                <a:effectLst/>
                <a:latin typeface="Arial" panose="020B0604020202020204" pitchFamily="34" charset="0"/>
                <a:ea typeface="Calibri" panose="020F0502020204030204" pitchFamily="34" charset="0"/>
                <a:cs typeface="Arial" panose="020B0604020202020204" pitchFamily="34" charset="0"/>
              </a:rPr>
              <a:t>Cottrell, S. (2017). </a:t>
            </a:r>
            <a:r>
              <a:rPr lang="en-GB" sz="1100" i="1" dirty="0">
                <a:effectLst/>
                <a:latin typeface="Arial" panose="020B0604020202020204" pitchFamily="34" charset="0"/>
                <a:ea typeface="Calibri" panose="020F0502020204030204" pitchFamily="34" charset="0"/>
                <a:cs typeface="Arial" panose="020B0604020202020204" pitchFamily="34" charset="0"/>
              </a:rPr>
              <a:t>Critical thinking skills : effective analysis, argument and reflection.</a:t>
            </a:r>
            <a:r>
              <a:rPr lang="en-GB" sz="1100" dirty="0">
                <a:effectLst/>
                <a:latin typeface="Arial" panose="020B0604020202020204" pitchFamily="34" charset="0"/>
                <a:ea typeface="Calibri" panose="020F0502020204030204" pitchFamily="34" charset="0"/>
                <a:cs typeface="Arial" panose="020B0604020202020204" pitchFamily="34" charset="0"/>
              </a:rPr>
              <a:t> (3</a:t>
            </a:r>
            <a:r>
              <a:rPr lang="en-GB" sz="1100" baseline="30000" dirty="0">
                <a:effectLst/>
                <a:latin typeface="Arial" panose="020B0604020202020204" pitchFamily="34" charset="0"/>
                <a:ea typeface="Calibri" panose="020F0502020204030204" pitchFamily="34" charset="0"/>
                <a:cs typeface="Arial" panose="020B0604020202020204" pitchFamily="34" charset="0"/>
              </a:rPr>
              <a:t>rd</a:t>
            </a:r>
            <a:r>
              <a:rPr lang="en-GB" sz="1100" dirty="0">
                <a:effectLst/>
                <a:latin typeface="Arial" panose="020B0604020202020204" pitchFamily="34" charset="0"/>
                <a:ea typeface="Calibri" panose="020F0502020204030204" pitchFamily="34" charset="0"/>
                <a:cs typeface="Arial" panose="020B0604020202020204" pitchFamily="34" charset="0"/>
              </a:rPr>
              <a:t> ed). Palgrave Macmillan. (Accessed 13</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spcAft>
                <a:spcPts val="800"/>
              </a:spcAft>
              <a:buNone/>
            </a:pPr>
            <a:r>
              <a:rPr lang="en-GB" sz="1100" dirty="0">
                <a:latin typeface="Arial" panose="020B0604020202020204" pitchFamily="34" charset="0"/>
                <a:ea typeface="Calibri" panose="020F0502020204030204" pitchFamily="34" charset="0"/>
                <a:cs typeface="Arial" panose="020B0604020202020204" pitchFamily="34" charset="0"/>
              </a:rPr>
              <a:t>Educational Technology and mobile Learning (2017) ‘48 Questions to Help Students Develop Critical Thinking Skills, </a:t>
            </a:r>
            <a:r>
              <a:rPr lang="en-GB" sz="1100" dirty="0">
                <a:latin typeface="Arial" panose="020B0604020202020204" pitchFamily="34" charset="0"/>
                <a:ea typeface="Calibri" panose="020F0502020204030204" pitchFamily="34" charset="0"/>
                <a:cs typeface="Arial" panose="020B0604020202020204" pitchFamily="34" charset="0"/>
                <a:hlinkClick r:id="rId3"/>
              </a:rPr>
              <a:t>https://www.educatorstechnology.com/2017/01/48-questions-to-help-students-develop.html</a:t>
            </a:r>
            <a:r>
              <a:rPr lang="en-GB" sz="1100" dirty="0">
                <a:latin typeface="Arial" panose="020B0604020202020204" pitchFamily="34" charset="0"/>
                <a:ea typeface="Calibri" panose="020F0502020204030204" pitchFamily="34" charset="0"/>
                <a:cs typeface="Arial" panose="020B0604020202020204" pitchFamily="34" charset="0"/>
              </a:rPr>
              <a:t> (Accessed 26th September 2022)</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r>
              <a:rPr lang="en-GB" sz="1100" dirty="0">
                <a:effectLst/>
                <a:latin typeface="Arial" panose="020B0604020202020204" pitchFamily="34" charset="0"/>
                <a:ea typeface="Calibri" panose="020F0502020204030204" pitchFamily="34" charset="0"/>
                <a:cs typeface="Arial" panose="020B0604020202020204" pitchFamily="34" charset="0"/>
              </a:rPr>
              <a:t>Godfrey, J. (2018) </a:t>
            </a:r>
            <a:r>
              <a:rPr lang="en-GB" sz="1100" i="1" dirty="0">
                <a:effectLst/>
                <a:latin typeface="Arial" panose="020B0604020202020204" pitchFamily="34" charset="0"/>
                <a:ea typeface="Calibri" panose="020F0502020204030204" pitchFamily="34" charset="0"/>
                <a:cs typeface="Arial" panose="020B0604020202020204" pitchFamily="34" charset="0"/>
              </a:rPr>
              <a:t>How to use your reading in your essays</a:t>
            </a:r>
            <a:r>
              <a:rPr lang="en-GB" sz="1100" dirty="0">
                <a:effectLst/>
                <a:latin typeface="Arial" panose="020B0604020202020204" pitchFamily="34" charset="0"/>
                <a:ea typeface="Calibri" panose="020F0502020204030204" pitchFamily="34" charset="0"/>
                <a:cs typeface="Arial" panose="020B0604020202020204" pitchFamily="34" charset="0"/>
              </a:rPr>
              <a:t>. (3</a:t>
            </a:r>
            <a:r>
              <a:rPr lang="en-GB" sz="1100" baseline="30000" dirty="0">
                <a:effectLst/>
                <a:latin typeface="Arial" panose="020B0604020202020204" pitchFamily="34" charset="0"/>
                <a:ea typeface="Calibri" panose="020F0502020204030204" pitchFamily="34" charset="0"/>
                <a:cs typeface="Arial" panose="020B0604020202020204" pitchFamily="34" charset="0"/>
              </a:rPr>
              <a:t>rd</a:t>
            </a:r>
            <a:r>
              <a:rPr lang="en-GB" sz="1100" dirty="0">
                <a:effectLst/>
                <a:latin typeface="Arial" panose="020B0604020202020204" pitchFamily="34" charset="0"/>
                <a:ea typeface="Calibri" panose="020F0502020204030204" pitchFamily="34" charset="0"/>
                <a:cs typeface="Arial" panose="020B0604020202020204" pitchFamily="34" charset="0"/>
              </a:rPr>
              <a:t> ed). London: Palgrave. (Accessed 16</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spcAft>
                <a:spcPts val="800"/>
              </a:spcAft>
              <a:buNone/>
            </a:pPr>
            <a:r>
              <a:rPr lang="en-GB" sz="1100" dirty="0">
                <a:effectLst/>
                <a:latin typeface="Arial" panose="020B0604020202020204" pitchFamily="34" charset="0"/>
                <a:ea typeface="Calibri" panose="020F0502020204030204" pitchFamily="34" charset="0"/>
                <a:cs typeface="Arial" panose="020B0604020202020204" pitchFamily="34" charset="0"/>
              </a:rPr>
              <a:t>Kolb learning cycle (1984)  </a:t>
            </a:r>
            <a:r>
              <a:rPr lang="en-GB" sz="1100" u="sng" dirty="0">
                <a:effectLst/>
                <a:latin typeface="Arial" panose="020B0604020202020204" pitchFamily="34" charset="0"/>
                <a:ea typeface="Calibri" panose="020F0502020204030204" pitchFamily="34" charset="0"/>
                <a:cs typeface="Arial" panose="020B0604020202020204" pitchFamily="34" charset="0"/>
                <a:hlinkClick r:id="rId4"/>
              </a:rPr>
              <a:t>https://www.pinterest.co.uk/pin/42925002677942234/</a:t>
            </a:r>
            <a:r>
              <a:rPr lang="en-GB" sz="1100" dirty="0">
                <a:effectLst/>
                <a:latin typeface="Arial" panose="020B0604020202020204" pitchFamily="34" charset="0"/>
                <a:ea typeface="Calibri" panose="020F0502020204030204" pitchFamily="34" charset="0"/>
                <a:cs typeface="Arial" panose="020B0604020202020204" pitchFamily="34" charset="0"/>
              </a:rPr>
              <a:t> (Accessed 19</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spcAft>
                <a:spcPts val="800"/>
              </a:spcAft>
              <a:buNone/>
            </a:pPr>
            <a:r>
              <a:rPr lang="en-GB" sz="1100" dirty="0">
                <a:effectLst/>
                <a:latin typeface="Arial" panose="020B0604020202020204" pitchFamily="34" charset="0"/>
                <a:ea typeface="Calibri" panose="020F0502020204030204" pitchFamily="34" charset="0"/>
                <a:cs typeface="Arial" panose="020B0604020202020204" pitchFamily="34" charset="0"/>
              </a:rPr>
              <a:t>Levin, P. (2007). </a:t>
            </a:r>
            <a:r>
              <a:rPr lang="en-GB" sz="1100" i="1" dirty="0">
                <a:effectLst/>
                <a:latin typeface="Arial" panose="020B0604020202020204" pitchFamily="34" charset="0"/>
                <a:ea typeface="Calibri" panose="020F0502020204030204" pitchFamily="34" charset="0"/>
                <a:cs typeface="Arial" panose="020B0604020202020204" pitchFamily="34" charset="0"/>
              </a:rPr>
              <a:t>Skilful time management</a:t>
            </a:r>
            <a:r>
              <a:rPr lang="en-GB" sz="1100" i="1" dirty="0">
                <a:latin typeface="Arial" panose="020B0604020202020204" pitchFamily="34" charset="0"/>
                <a:ea typeface="Calibri" panose="020F0502020204030204" pitchFamily="34" charset="0"/>
                <a:cs typeface="Arial" panose="020B0604020202020204" pitchFamily="34" charset="0"/>
              </a:rPr>
              <a:t>:</a:t>
            </a:r>
            <a:r>
              <a:rPr lang="en-GB" sz="1100" dirty="0">
                <a:effectLst/>
                <a:latin typeface="Arial" panose="020B0604020202020204" pitchFamily="34" charset="0"/>
                <a:ea typeface="Calibri" panose="020F0502020204030204" pitchFamily="34" charset="0"/>
                <a:cs typeface="Arial" panose="020B0604020202020204" pitchFamily="34" charset="0"/>
              </a:rPr>
              <a:t> Open University Press. (Accessed 14</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spcAft>
                <a:spcPts val="800"/>
              </a:spcAft>
              <a:buNone/>
            </a:pPr>
            <a:r>
              <a:rPr lang="en-GB" sz="1100" dirty="0" err="1">
                <a:effectLst/>
                <a:latin typeface="Arial" panose="020B0604020202020204" pitchFamily="34" charset="0"/>
                <a:ea typeface="Calibri" panose="020F0502020204030204" pitchFamily="34" charset="0"/>
                <a:cs typeface="Arial" panose="020B0604020202020204" pitchFamily="34" charset="0"/>
              </a:rPr>
              <a:t>Mainwaring,E</a:t>
            </a:r>
            <a:r>
              <a:rPr lang="en-GB" sz="1100">
                <a:effectLst/>
                <a:latin typeface="Arial" panose="020B0604020202020204" pitchFamily="34" charset="0"/>
                <a:ea typeface="Calibri" panose="020F0502020204030204" pitchFamily="34" charset="0"/>
                <a:cs typeface="Arial" panose="020B0604020202020204" pitchFamily="34" charset="0"/>
              </a:rPr>
              <a:t>. (</a:t>
            </a:r>
            <a:r>
              <a:rPr lang="en-GB" sz="1100" dirty="0">
                <a:effectLst/>
                <a:latin typeface="Arial" panose="020B0604020202020204" pitchFamily="34" charset="0"/>
                <a:ea typeface="Calibri" panose="020F0502020204030204" pitchFamily="34" charset="0"/>
                <a:cs typeface="Arial" panose="020B0604020202020204" pitchFamily="34" charset="0"/>
              </a:rPr>
              <a:t>2022) </a:t>
            </a:r>
            <a:r>
              <a:rPr lang="en-GB" sz="1100" i="1" dirty="0">
                <a:effectLst/>
                <a:latin typeface="Arial" panose="020B0604020202020204" pitchFamily="34" charset="0"/>
                <a:ea typeface="Calibri" panose="020F0502020204030204" pitchFamily="34" charset="0"/>
                <a:cs typeface="Arial" panose="020B0604020202020204" pitchFamily="34" charset="0"/>
              </a:rPr>
              <a:t>Timetable. </a:t>
            </a:r>
            <a:r>
              <a:rPr lang="en-GB" sz="1100" dirty="0">
                <a:effectLst/>
                <a:latin typeface="Arial" panose="020B0604020202020204" pitchFamily="34" charset="0"/>
                <a:ea typeface="Calibri" panose="020F0502020204030204" pitchFamily="34" charset="0"/>
                <a:cs typeface="Arial" panose="020B0604020202020204" pitchFamily="34" charset="0"/>
              </a:rPr>
              <a:t>[photograph] (Eira Mainwaring’s own private collection). </a:t>
            </a:r>
          </a:p>
          <a:p>
            <a:pPr marL="0" indent="0">
              <a:spcAft>
                <a:spcPts val="800"/>
              </a:spcAft>
              <a:buNone/>
            </a:pPr>
            <a:r>
              <a:rPr lang="en-GB" sz="1100" dirty="0">
                <a:effectLst/>
                <a:latin typeface="Arial" panose="020B0604020202020204" pitchFamily="34" charset="0"/>
                <a:ea typeface="Calibri" panose="020F0502020204030204" pitchFamily="34" charset="0"/>
                <a:cs typeface="Arial" panose="020B0604020202020204" pitchFamily="34" charset="0"/>
              </a:rPr>
              <a:t>Moore, S. </a:t>
            </a:r>
            <a:r>
              <a:rPr lang="en-GB" sz="1100" i="1" dirty="0">
                <a:effectLst/>
                <a:latin typeface="Arial" panose="020B0604020202020204" pitchFamily="34" charset="0"/>
                <a:ea typeface="Calibri" panose="020F0502020204030204" pitchFamily="34" charset="0"/>
                <a:cs typeface="Arial" panose="020B0604020202020204" pitchFamily="34" charset="0"/>
              </a:rPr>
              <a:t>et al </a:t>
            </a:r>
            <a:r>
              <a:rPr lang="en-GB" sz="1100" dirty="0">
                <a:effectLst/>
                <a:latin typeface="Arial" panose="020B0604020202020204" pitchFamily="34" charset="0"/>
                <a:ea typeface="Calibri" panose="020F0502020204030204" pitchFamily="34" charset="0"/>
                <a:cs typeface="Arial" panose="020B0604020202020204" pitchFamily="34" charset="0"/>
              </a:rPr>
              <a:t>(2010). </a:t>
            </a:r>
            <a:r>
              <a:rPr lang="en-GB" sz="1100" i="1" dirty="0">
                <a:effectLst/>
                <a:latin typeface="Arial" panose="020B0604020202020204" pitchFamily="34" charset="0"/>
                <a:ea typeface="Calibri" panose="020F0502020204030204" pitchFamily="34" charset="0"/>
                <a:cs typeface="Arial" panose="020B0604020202020204" pitchFamily="34" charset="0"/>
              </a:rPr>
              <a:t>The ultimate study skills handbook:</a:t>
            </a:r>
            <a:r>
              <a:rPr lang="en-GB" sz="1100" i="1" dirty="0">
                <a:latin typeface="Arial" panose="020B0604020202020204" pitchFamily="34" charset="0"/>
                <a:ea typeface="Calibri" panose="020F0502020204030204" pitchFamily="34" charset="0"/>
                <a:cs typeface="Arial" panose="020B0604020202020204" pitchFamily="34" charset="0"/>
              </a:rPr>
              <a:t> </a:t>
            </a:r>
            <a:r>
              <a:rPr lang="en-GB" sz="1100" dirty="0">
                <a:effectLst/>
                <a:latin typeface="Arial" panose="020B0604020202020204" pitchFamily="34" charset="0"/>
                <a:ea typeface="Calibri" panose="020F0502020204030204" pitchFamily="34" charset="0"/>
                <a:cs typeface="Arial" panose="020B0604020202020204" pitchFamily="34" charset="0"/>
              </a:rPr>
              <a:t> McGraw-Hill/Open University Press. (Accessed 14</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spcAft>
                <a:spcPts val="800"/>
              </a:spcAft>
              <a:buNone/>
            </a:pPr>
            <a:r>
              <a:rPr lang="en-GB" sz="1100" dirty="0">
                <a:effectLst/>
                <a:latin typeface="Arial" panose="020B0604020202020204" pitchFamily="34" charset="0"/>
                <a:ea typeface="Calibri" panose="020F0502020204030204" pitchFamily="34" charset="0"/>
                <a:cs typeface="Arial" panose="020B0604020202020204" pitchFamily="34" charset="0"/>
              </a:rPr>
              <a:t>Moseley, D. and Moseley, D. (2005) </a:t>
            </a:r>
            <a:r>
              <a:rPr lang="en-GB" sz="1100" i="1" dirty="0">
                <a:effectLst/>
                <a:latin typeface="Arial" panose="020B0604020202020204" pitchFamily="34" charset="0"/>
                <a:ea typeface="Calibri" panose="020F0502020204030204" pitchFamily="34" charset="0"/>
                <a:cs typeface="Arial" panose="020B0604020202020204" pitchFamily="34" charset="0"/>
              </a:rPr>
              <a:t>Frameworks for thinking: a handbook for teaching and learning</a:t>
            </a:r>
            <a:r>
              <a:rPr lang="en-GB" sz="1100" i="1" dirty="0">
                <a:latin typeface="Arial" panose="020B0604020202020204" pitchFamily="34" charset="0"/>
                <a:ea typeface="Calibri" panose="020F0502020204030204" pitchFamily="34" charset="0"/>
                <a:cs typeface="Arial" panose="020B0604020202020204" pitchFamily="34" charset="0"/>
              </a:rPr>
              <a:t>:</a:t>
            </a:r>
            <a:r>
              <a:rPr lang="en-GB" sz="1100" dirty="0">
                <a:effectLst/>
                <a:latin typeface="Arial" panose="020B0604020202020204" pitchFamily="34" charset="0"/>
                <a:ea typeface="Calibri" panose="020F0502020204030204" pitchFamily="34" charset="0"/>
                <a:cs typeface="Arial" panose="020B0604020202020204" pitchFamily="34" charset="0"/>
              </a:rPr>
              <a:t> Cambridge: Cambridge University Press. (Accessed 17</a:t>
            </a:r>
            <a:r>
              <a:rPr lang="en-GB" sz="1100" baseline="30000" dirty="0">
                <a:effectLst/>
                <a:latin typeface="Arial" panose="020B0604020202020204" pitchFamily="34" charset="0"/>
                <a:ea typeface="Calibri" panose="020F0502020204030204" pitchFamily="34" charset="0"/>
                <a:cs typeface="Arial" panose="020B0604020202020204" pitchFamily="34" charset="0"/>
              </a:rPr>
              <a:t>th</a:t>
            </a:r>
            <a:r>
              <a:rPr lang="en-GB" sz="1100" dirty="0">
                <a:effectLst/>
                <a:latin typeface="Arial" panose="020B0604020202020204" pitchFamily="34" charset="0"/>
                <a:ea typeface="Calibri" panose="020F0502020204030204" pitchFamily="34" charset="0"/>
                <a:cs typeface="Arial" panose="020B0604020202020204" pitchFamily="34" charset="0"/>
              </a:rPr>
              <a:t> September 2022)</a:t>
            </a:r>
          </a:p>
          <a:p>
            <a:pPr marL="0" indent="0">
              <a:spcAft>
                <a:spcPts val="800"/>
              </a:spcAft>
              <a:buNone/>
            </a:pPr>
            <a:r>
              <a:rPr lang="en-GB" sz="1100" dirty="0">
                <a:latin typeface="Arial" panose="020B0604020202020204" pitchFamily="34" charset="0"/>
                <a:ea typeface="Calibri" panose="020F0502020204030204" pitchFamily="34" charset="0"/>
                <a:cs typeface="Arial" panose="020B0604020202020204" pitchFamily="34" charset="0"/>
              </a:rPr>
              <a:t>Referencing Handbook: Harvard (No date). Available at: https;//uwtsd.ac.uk/library/students-essentials/referencing-handbooks/. (Accessed 17</a:t>
            </a:r>
            <a:r>
              <a:rPr lang="en-GB" sz="1100" baseline="30000" dirty="0">
                <a:latin typeface="Arial" panose="020B0604020202020204" pitchFamily="34" charset="0"/>
                <a:ea typeface="Calibri" panose="020F0502020204030204" pitchFamily="34" charset="0"/>
                <a:cs typeface="Arial" panose="020B0604020202020204" pitchFamily="34" charset="0"/>
              </a:rPr>
              <a:t>th</a:t>
            </a:r>
            <a:r>
              <a:rPr lang="en-GB" sz="1100" dirty="0">
                <a:latin typeface="Arial" panose="020B0604020202020204" pitchFamily="34" charset="0"/>
                <a:ea typeface="Calibri" panose="020F0502020204030204" pitchFamily="34" charset="0"/>
                <a:cs typeface="Arial" panose="020B0604020202020204" pitchFamily="34" charset="0"/>
              </a:rPr>
              <a:t> September 2022)  </a:t>
            </a:r>
            <a:endParaRPr lang="en-GB" sz="1100" dirty="0">
              <a:effectLst/>
              <a:latin typeface="Arial" panose="020B0604020202020204" pitchFamily="34" charset="0"/>
              <a:ea typeface="Calibri" panose="020F0502020204030204" pitchFamily="34" charset="0"/>
              <a:cs typeface="Arial" panose="020B0604020202020204" pitchFamily="34" charset="0"/>
            </a:endParaRPr>
          </a:p>
          <a:p>
            <a:pPr>
              <a:buNone/>
            </a:pPr>
            <a:endParaRPr lang="en-GB" sz="1100" dirty="0">
              <a:ea typeface="Calibri"/>
              <a:cs typeface="Calibri"/>
            </a:endParaRPr>
          </a:p>
        </p:txBody>
      </p:sp>
      <p:sp>
        <p:nvSpPr>
          <p:cNvPr id="17"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341465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8797</TotalTime>
  <Words>1298</Words>
  <Application>Microsoft Office PowerPoint</Application>
  <PresentationFormat>Widescreen</PresentationFormat>
  <Paragraphs>74</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Eira Mainwaring</dc:creator>
  <cp:lastModifiedBy>Jason Beynon</cp:lastModifiedBy>
  <cp:revision>137</cp:revision>
  <cp:lastPrinted>2022-09-21T19:15:46Z</cp:lastPrinted>
  <dcterms:created xsi:type="dcterms:W3CDTF">2022-09-09T15:45:36Z</dcterms:created>
  <dcterms:modified xsi:type="dcterms:W3CDTF">2022-09-30T13:08:16Z</dcterms:modified>
</cp:coreProperties>
</file>