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13" r:id="rId5"/>
    <p:sldMasterId id="2147483741" r:id="rId6"/>
    <p:sldMasterId id="2147483727" r:id="rId7"/>
  </p:sldMasterIdLst>
  <p:notesMasterIdLst>
    <p:notesMasterId r:id="rId35"/>
  </p:notesMasterIdLst>
  <p:sldIdLst>
    <p:sldId id="263" r:id="rId8"/>
    <p:sldId id="304" r:id="rId9"/>
    <p:sldId id="305" r:id="rId10"/>
    <p:sldId id="306" r:id="rId11"/>
    <p:sldId id="302" r:id="rId12"/>
    <p:sldId id="303" r:id="rId13"/>
    <p:sldId id="307" r:id="rId14"/>
    <p:sldId id="308" r:id="rId15"/>
    <p:sldId id="309" r:id="rId16"/>
    <p:sldId id="310" r:id="rId17"/>
    <p:sldId id="311" r:id="rId18"/>
    <p:sldId id="312" r:id="rId19"/>
    <p:sldId id="313" r:id="rId20"/>
    <p:sldId id="292" r:id="rId21"/>
    <p:sldId id="314" r:id="rId22"/>
    <p:sldId id="316" r:id="rId23"/>
    <p:sldId id="317" r:id="rId24"/>
    <p:sldId id="318" r:id="rId25"/>
    <p:sldId id="319" r:id="rId26"/>
    <p:sldId id="321" r:id="rId27"/>
    <p:sldId id="295" r:id="rId28"/>
    <p:sldId id="322" r:id="rId29"/>
    <p:sldId id="325" r:id="rId30"/>
    <p:sldId id="326" r:id="rId31"/>
    <p:sldId id="297" r:id="rId32"/>
    <p:sldId id="299" r:id="rId33"/>
    <p:sldId id="300" r:id="rId34"/>
  </p:sldIdLst>
  <p:sldSz cx="9144000" cy="6858000" type="screen4x3"/>
  <p:notesSz cx="6810375"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B1D52"/>
    <a:srgbClr val="520D5D"/>
    <a:srgbClr val="58595B"/>
    <a:srgbClr val="DBD3E5"/>
    <a:srgbClr val="B8BABC"/>
    <a:srgbClr val="DADBDC"/>
    <a:srgbClr val="97999C"/>
    <a:srgbClr val="A991BC"/>
    <a:srgbClr val="8B6AA2"/>
    <a:srgbClr val="E682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5" autoAdjust="0"/>
    <p:restoredTop sz="94660" autoAdjust="0"/>
  </p:normalViewPr>
  <p:slideViewPr>
    <p:cSldViewPr snapToGrid="0">
      <p:cViewPr varScale="1">
        <p:scale>
          <a:sx n="70" d="100"/>
          <a:sy n="70" d="100"/>
        </p:scale>
        <p:origin x="1088" y="6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7625" y="0"/>
            <a:ext cx="2951163" cy="496888"/>
          </a:xfrm>
          <a:prstGeom prst="rect">
            <a:avLst/>
          </a:prstGeom>
        </p:spPr>
        <p:txBody>
          <a:bodyPr vert="horz" lIns="91440" tIns="45720" rIns="91440" bIns="45720" rtlCol="0"/>
          <a:lstStyle>
            <a:lvl1pPr algn="r">
              <a:defRPr sz="1200"/>
            </a:lvl1pPr>
          </a:lstStyle>
          <a:p>
            <a:fld id="{7E370449-BA03-46E9-A50A-24E73E92BF52}" type="datetimeFigureOut">
              <a:rPr lang="en-GB" smtClean="0"/>
              <a:t>17/01/2018</a:t>
            </a:fld>
            <a:endParaRPr lang="en-GB"/>
          </a:p>
        </p:txBody>
      </p:sp>
      <p:sp>
        <p:nvSpPr>
          <p:cNvPr id="4" name="Slide Image Placeholder 3"/>
          <p:cNvSpPr>
            <a:spLocks noGrp="1" noRot="1" noChangeAspect="1"/>
          </p:cNvSpPr>
          <p:nvPr>
            <p:ph type="sldImg" idx="2"/>
          </p:nvPr>
        </p:nvSpPr>
        <p:spPr>
          <a:xfrm>
            <a:off x="920750" y="746125"/>
            <a:ext cx="4968875" cy="37274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22813"/>
            <a:ext cx="5448300" cy="447357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44038"/>
            <a:ext cx="2951163"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7625" y="9444038"/>
            <a:ext cx="2951163" cy="496887"/>
          </a:xfrm>
          <a:prstGeom prst="rect">
            <a:avLst/>
          </a:prstGeom>
        </p:spPr>
        <p:txBody>
          <a:bodyPr vert="horz" lIns="91440" tIns="45720" rIns="91440" bIns="45720" rtlCol="0" anchor="b"/>
          <a:lstStyle>
            <a:lvl1pPr algn="r">
              <a:defRPr sz="1200"/>
            </a:lvl1pPr>
          </a:lstStyle>
          <a:p>
            <a:fld id="{F4B9E6EF-8E04-43AF-B087-9D16E2B8925E}" type="slidenum">
              <a:rPr lang="en-GB" smtClean="0"/>
              <a:t>‹#›</a:t>
            </a:fld>
            <a:endParaRPr lang="en-GB"/>
          </a:p>
        </p:txBody>
      </p:sp>
    </p:spTree>
    <p:extLst>
      <p:ext uri="{BB962C8B-B14F-4D97-AF65-F5344CB8AC3E}">
        <p14:creationId xmlns:p14="http://schemas.microsoft.com/office/powerpoint/2010/main" val="4084728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mtClean="0"/>
              <a:t>Pay - No duty where employee doesn’t make  himself available or where lack of work is beyond employers control - example - industrial action.</a:t>
            </a:r>
          </a:p>
          <a:p>
            <a:r>
              <a:rPr lang="en-GB" smtClean="0"/>
              <a:t>Work - No general duty as long as employee paid - unless they work on piecework/commission; has to work to maintain skills surgeon, interpreter; where failure would provide for a loss of reputation I.e. actor</a:t>
            </a:r>
          </a:p>
          <a:p>
            <a:r>
              <a:rPr lang="en-GB" smtClean="0"/>
              <a:t>Mutual Trust and Confidence - Woods v WM Car Services (Peterbrough) Ltd (1982) Lord Denning - ‘the duty of employer to be good and considerate to his workers’ there are various ways in which the duty can be breached – verbal abuse, criticism of work</a:t>
            </a:r>
          </a:p>
          <a:p>
            <a:r>
              <a:rPr lang="en-GB" smtClean="0"/>
              <a:t>Care and Safety – also a potential tort – employers have a duty both at common law and under the H&amp;SWA 1974 – must take reasonable precautions to ensure employee safety.</a:t>
            </a:r>
          </a:p>
          <a:p>
            <a:r>
              <a:rPr lang="en-GB" smtClean="0"/>
              <a:t>Grievances – must organise grievance procedures so as to assist employee asap and cause extra stress (Gooldv McConel, 1995)</a:t>
            </a:r>
          </a:p>
          <a:p>
            <a:r>
              <a:rPr lang="en-GB" smtClean="0"/>
              <a:t>References – references must be written with care and skill and employers may be liable for losses suffered by the employee as a result of inaccurate comments.</a:t>
            </a:r>
          </a:p>
        </p:txBody>
      </p:sp>
    </p:spTree>
    <p:extLst>
      <p:ext uri="{BB962C8B-B14F-4D97-AF65-F5344CB8AC3E}">
        <p14:creationId xmlns:p14="http://schemas.microsoft.com/office/powerpoint/2010/main" val="24156349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Rot="1" noChangeAspect="1" noChangeArrowheads="1" noTextEdit="1"/>
          </p:cNvSpPr>
          <p:nvPr>
            <p:ph type="sldImg"/>
          </p:nvPr>
        </p:nvSpPr>
        <p:spPr>
          <a:ln/>
        </p:spPr>
      </p:sp>
      <p:sp>
        <p:nvSpPr>
          <p:cNvPr id="1536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r>
              <a:rPr lang="en-GB" smtClean="0"/>
              <a:t>Ask here why is it important to distinguish between employees and workers – Tax – independent contractors pay tax under schedule D; NI – class 2 payments and haved less entitlement to welfare benefits; Employment legislation – most accrues to employees – notable exceptions are discrimination legislation and equal pay legislation. Increasing areas of legislation refer to workers I.e. Working Time Regulations. Duty of vicarious liability (employers are responsible for civil wrongs committed in the course of their employment - does not generally apply to independent contractors - except whereby contractee authorise the wrongful act.</a:t>
            </a:r>
          </a:p>
          <a:p>
            <a:r>
              <a:rPr lang="en-GB" smtClean="0"/>
              <a:t>Next ask for a definition from the work they have done:</a:t>
            </a:r>
          </a:p>
          <a:p>
            <a:r>
              <a:rPr lang="en-GB" smtClean="0"/>
              <a:t>Employee – s.230(1) ‘an individual who has entered into or works under…a contract of employment’</a:t>
            </a:r>
          </a:p>
          <a:p>
            <a:r>
              <a:rPr lang="en-GB" smtClean="0"/>
              <a:t>Contract of employment s.230 (2) a contract of service or apprenticeship, whether express or implied, and..whther oral or in writing’</a:t>
            </a:r>
          </a:p>
          <a:p>
            <a:r>
              <a:rPr lang="en-GB" smtClean="0"/>
              <a:t>Worker s.230 (3) as in s.230(1) but also ho works under any other contract….whereby the individual undertakes to do or perform personally any work or services for another party to the contract that of a client or customer of any profesion or business undertaking carried on by the individual. </a:t>
            </a:r>
          </a:p>
        </p:txBody>
      </p:sp>
    </p:spTree>
    <p:extLst>
      <p:ext uri="{BB962C8B-B14F-4D97-AF65-F5344CB8AC3E}">
        <p14:creationId xmlns:p14="http://schemas.microsoft.com/office/powerpoint/2010/main" val="2340170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r>
              <a:rPr lang="en-GB" smtClean="0"/>
              <a:t>Label isn’t decisive unless there is an express statement that there is no mutuality of obligation – just stating that someone is self-employed will not be enough.</a:t>
            </a:r>
          </a:p>
          <a:p>
            <a:endParaRPr lang="en-GB" smtClean="0"/>
          </a:p>
          <a:p>
            <a:r>
              <a:rPr lang="en-GB" smtClean="0"/>
              <a:t>Control – the more control employer exerts over worker – more likely they are to be an employee – I essence this is thought of a the what, when and how test – who I in control of what the worker does,, who controlled when and how he did it. Still important but is les useful given the extension of killed work and direct control was exercised to a lesser extent.</a:t>
            </a:r>
          </a:p>
          <a:p>
            <a:r>
              <a:rPr lang="en-GB" smtClean="0"/>
              <a:t>Integration – how far is the worker integrated into the day to day running of the business – how much are they part and parcell of the busines</a:t>
            </a:r>
          </a:p>
          <a:p>
            <a:r>
              <a:rPr lang="en-GB" smtClean="0"/>
              <a:t>Economic reality – was worker in business in their own account. Under this heading you might ask – who ran risk of losses, had worker put capital in, was worker likely to receive profits, did worker provide own equipment, could worker hire own staff.</a:t>
            </a:r>
          </a:p>
          <a:p>
            <a:r>
              <a:rPr lang="en-GB" smtClean="0"/>
              <a:t>Mutuality of obligation – is there a mutual commitment? – commitment of employer to provide work and commitment of employee to undertake work provided. More evidence of set rules about when and where – more evidence of mutual commitment – the more evidence of employee status. For example, if an employee has discretion over whether to work or not, they are less likely to be an employee – also if they are able to choose their replacements.</a:t>
            </a:r>
          </a:p>
          <a:p>
            <a:endParaRPr lang="en-GB" smtClean="0"/>
          </a:p>
          <a:p>
            <a:endParaRPr lang="en-GB" smtClean="0"/>
          </a:p>
        </p:txBody>
      </p:sp>
    </p:spTree>
    <p:extLst>
      <p:ext uri="{BB962C8B-B14F-4D97-AF65-F5344CB8AC3E}">
        <p14:creationId xmlns:p14="http://schemas.microsoft.com/office/powerpoint/2010/main" val="3019851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p:txBody>
          <a:bodyPr/>
          <a:lstStyle/>
          <a:p>
            <a:r>
              <a:rPr lang="en-GB"/>
              <a:t>In terms of time periods this would be the date of dismissal or event in question. If application is outside the three month period, a preliminary hearing may be held to consider the specific circumstances of the case.</a:t>
            </a:r>
          </a:p>
          <a:p>
            <a:r>
              <a:rPr lang="en-GB"/>
              <a:t>On receipt of the complaint, the tribunal will first assess the claim to see if it a) has jurisdiction b) has any hope of success. It may not have jurisdiction for a number of reasons: doesn’t have qualifying employment period; tribunal doesn’t have power for relief sought I.e. personal injury claims; application is out of time; respondent was not the employer of the applicant; the applicant is excluding from claiming I.e. over 65.f) is applicant an employee. ET can write to applicant informing them that they think that case is hopeless etc. If the employee rights back the case will proceed, if not then the claim will not be registered. The tribunal can also organise a pre-hearing review of the case if they think there is no reasonable chance of success or a preliminary hearing to handle preliminary issues.</a:t>
            </a:r>
          </a:p>
          <a:p>
            <a:r>
              <a:rPr lang="en-GB"/>
              <a:t>Pre-Hearing Review – Any time before hearing – on application by either party – written and oral representations. Tribunal will give its opinion – if party wishes to proceed when ET believes there is no reasonable chance of success – they must pay a £500 deposit which could be lost if an order of costs is made.</a:t>
            </a:r>
          </a:p>
          <a:p>
            <a:r>
              <a:rPr lang="en-GB"/>
              <a:t>Preliminary Hearing – over jurisdictional issues</a:t>
            </a:r>
          </a:p>
        </p:txBody>
      </p:sp>
    </p:spTree>
    <p:extLst>
      <p:ext uri="{BB962C8B-B14F-4D97-AF65-F5344CB8AC3E}">
        <p14:creationId xmlns:p14="http://schemas.microsoft.com/office/powerpoint/2010/main" val="7829316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Rot="1" noChangeAspect="1" noChangeArrowheads="1" noTextEdit="1"/>
          </p:cNvSpPr>
          <p:nvPr>
            <p:ph type="sldImg"/>
          </p:nvPr>
        </p:nvSpPr>
        <p:spPr>
          <a:ln/>
        </p:spPr>
      </p:sp>
      <p:sp>
        <p:nvSpPr>
          <p:cNvPr id="52227" name="Rectangle 3"/>
          <p:cNvSpPr>
            <a:spLocks noGrp="1" noChangeArrowheads="1"/>
          </p:cNvSpPr>
          <p:nvPr>
            <p:ph type="body" idx="1"/>
          </p:nvPr>
        </p:nvSpPr>
        <p:spPr/>
        <p:txBody>
          <a:bodyPr/>
          <a:lstStyle/>
          <a:p>
            <a:r>
              <a:rPr lang="en-GB"/>
              <a:t>Costs will only be awarded in exceptional circumstances – up to £10,000 to other sides costs and also may be asked to pay costs of the hearing. But – only where they have acted frivolously, vexatiously, abusively or otherwise disruptively.</a:t>
            </a:r>
          </a:p>
        </p:txBody>
      </p:sp>
    </p:spTree>
    <p:extLst>
      <p:ext uri="{BB962C8B-B14F-4D97-AF65-F5344CB8AC3E}">
        <p14:creationId xmlns:p14="http://schemas.microsoft.com/office/powerpoint/2010/main" val="46005454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17/01/2018</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C1156-9F48-442B-9650-93B414C8510A}" type="datetimeFigureOut">
              <a:rPr lang="en-GB" smtClean="0"/>
              <a:pPr/>
              <a:t>17/01/2018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smtClean="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17/01/2018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17/01/2018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17/01/2018</a:t>
            </a:fld>
            <a:endParaRPr lang="en-GB"/>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26770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090935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37918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72320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17/01/2018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2171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17/01/2018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1584189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40895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836630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11136128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01442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998524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32047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75729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43323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17765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6478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86890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17/01/2018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10925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17/01/2018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564463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879617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1127649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470014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372412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38059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212865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500313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3581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769810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17/01/2018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496630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17/01/2018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603069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940302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9515409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8282451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625309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806162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8991823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17/01/2018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17/01/2018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17/01/2018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17/01/2018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8224" y="3429000"/>
            <a:ext cx="4701435" cy="1817076"/>
          </a:xfrm>
        </p:spPr>
        <p:txBody>
          <a:bodyPr>
            <a:normAutofit fontScale="90000"/>
          </a:bodyPr>
          <a:lstStyle/>
          <a:p>
            <a:pPr algn="r"/>
            <a:r>
              <a:rPr lang="en-GB" sz="3600" b="1" dirty="0" smtClean="0"/>
              <a:t>Managing Employment Relations, 6e</a:t>
            </a:r>
            <a:r>
              <a:rPr lang="en-GB" sz="4400" b="1" dirty="0" smtClean="0"/>
              <a:t/>
            </a:r>
            <a:br>
              <a:rPr lang="en-GB" sz="4400" b="1" dirty="0" smtClean="0"/>
            </a:br>
            <a:r>
              <a:rPr lang="en-GB" sz="4400" b="1" dirty="0" smtClean="0"/>
              <a:t/>
            </a:r>
            <a:br>
              <a:rPr lang="en-GB" sz="4400" b="1" dirty="0" smtClean="0"/>
            </a:br>
            <a:r>
              <a:rPr lang="en-GB" sz="3100" dirty="0" smtClean="0"/>
              <a:t>Chapter 4</a:t>
            </a:r>
            <a:br>
              <a:rPr lang="en-GB" sz="3100" dirty="0" smtClean="0"/>
            </a:br>
            <a:r>
              <a:rPr lang="en-GB" sz="4400" b="1" dirty="0" smtClean="0"/>
              <a:t/>
            </a:r>
            <a:br>
              <a:rPr lang="en-GB" sz="4400" b="1" dirty="0" smtClean="0"/>
            </a:br>
            <a:r>
              <a:rPr lang="en-GB" sz="3100" b="1" dirty="0" smtClean="0"/>
              <a:t>Employment </a:t>
            </a:r>
            <a:r>
              <a:rPr lang="en-GB" sz="3100" b="1" dirty="0"/>
              <a:t>Relations and the </a:t>
            </a:r>
            <a:r>
              <a:rPr lang="en-GB" sz="3100" b="1" dirty="0" smtClean="0"/>
              <a:t>Law</a:t>
            </a:r>
            <a:endParaRPr lang="en-GB" sz="3100" dirty="0"/>
          </a:p>
        </p:txBody>
      </p:sp>
      <p:pic>
        <p:nvPicPr>
          <p:cNvPr id="1026" name="Picture 2" descr="C:\Users\rsaundry\AppData\Local\Microsoft\Windows\Temporary Internet Files\Content.Outlook\Q7175VHA\managing-employment-relations-400px.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3723" y="2227962"/>
            <a:ext cx="2316403" cy="3018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5503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Session Outline</a:t>
            </a:r>
            <a:endParaRPr lang="en-GB" dirty="0"/>
          </a:p>
        </p:txBody>
      </p:sp>
      <p:sp>
        <p:nvSpPr>
          <p:cNvPr id="3" name="Content Placeholder 2"/>
          <p:cNvSpPr>
            <a:spLocks noGrp="1"/>
          </p:cNvSpPr>
          <p:nvPr>
            <p:ph idx="1"/>
          </p:nvPr>
        </p:nvSpPr>
        <p:spPr/>
        <p:txBody>
          <a:bodyPr/>
          <a:lstStyle/>
          <a:p>
            <a:r>
              <a:rPr lang="en-US" dirty="0"/>
              <a:t>The </a:t>
            </a:r>
            <a:r>
              <a:rPr lang="en-US" dirty="0" smtClean="0"/>
              <a:t>legislative process</a:t>
            </a:r>
          </a:p>
          <a:p>
            <a:r>
              <a:rPr lang="en-US" dirty="0" smtClean="0"/>
              <a:t>The </a:t>
            </a:r>
            <a:r>
              <a:rPr lang="en-US" dirty="0"/>
              <a:t>contract </a:t>
            </a:r>
            <a:r>
              <a:rPr lang="en-GB" dirty="0"/>
              <a:t>of </a:t>
            </a:r>
            <a:r>
              <a:rPr lang="en-US" dirty="0" smtClean="0"/>
              <a:t>employment</a:t>
            </a:r>
            <a:endParaRPr lang="en-US" i="1" dirty="0"/>
          </a:p>
          <a:p>
            <a:r>
              <a:rPr lang="en-US" dirty="0" smtClean="0"/>
              <a:t>The </a:t>
            </a:r>
            <a:r>
              <a:rPr lang="en-US" dirty="0"/>
              <a:t>nature and development of </a:t>
            </a:r>
            <a:r>
              <a:rPr lang="en-US" dirty="0" smtClean="0"/>
              <a:t>the UKs legal framework for employment</a:t>
            </a:r>
          </a:p>
          <a:p>
            <a:r>
              <a:rPr lang="en-US" dirty="0" smtClean="0"/>
              <a:t>The </a:t>
            </a:r>
            <a:r>
              <a:rPr lang="en-US" dirty="0"/>
              <a:t>functions of the law in employment </a:t>
            </a:r>
            <a:r>
              <a:rPr lang="en-US" dirty="0" smtClean="0"/>
              <a:t>relations</a:t>
            </a:r>
          </a:p>
          <a:p>
            <a:r>
              <a:rPr lang="en-US" dirty="0"/>
              <a:t>T</a:t>
            </a:r>
            <a:r>
              <a:rPr lang="en-US" dirty="0" smtClean="0"/>
              <a:t>he </a:t>
            </a:r>
            <a:r>
              <a:rPr lang="en-US" dirty="0"/>
              <a:t>law related to unfair dismissal, redundancy and </a:t>
            </a:r>
            <a:r>
              <a:rPr lang="en-US" dirty="0" smtClean="0"/>
              <a:t>equality</a:t>
            </a:r>
          </a:p>
          <a:p>
            <a:r>
              <a:rPr lang="en-US" dirty="0" smtClean="0"/>
              <a:t>Critical review of the UKs </a:t>
            </a:r>
            <a:r>
              <a:rPr lang="en-US" dirty="0"/>
              <a:t>system of individual employment </a:t>
            </a:r>
            <a:r>
              <a:rPr lang="en-US" dirty="0" smtClean="0"/>
              <a:t>rights</a:t>
            </a:r>
            <a:endParaRPr lang="en-GB" dirty="0"/>
          </a:p>
          <a:p>
            <a:endParaRPr lang="en-GB" dirty="0"/>
          </a:p>
        </p:txBody>
      </p:sp>
    </p:spTree>
    <p:extLst>
      <p:ext uri="{BB962C8B-B14F-4D97-AF65-F5344CB8AC3E}">
        <p14:creationId xmlns:p14="http://schemas.microsoft.com/office/powerpoint/2010/main" val="1089654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lstStyle/>
          <a:p>
            <a:r>
              <a:rPr lang="en-US" dirty="0"/>
              <a:t>When you have completed this chapter, you should be able to</a:t>
            </a:r>
            <a:r>
              <a:rPr lang="en-US" dirty="0" smtClean="0"/>
              <a:t>:</a:t>
            </a:r>
            <a:endParaRPr lang="en-GB" dirty="0"/>
          </a:p>
          <a:p>
            <a:pPr lvl="1"/>
            <a:r>
              <a:rPr lang="en-US" i="1" dirty="0"/>
              <a:t>Understand and describe the legislative process</a:t>
            </a:r>
            <a:endParaRPr lang="en-GB" dirty="0"/>
          </a:p>
          <a:p>
            <a:pPr lvl="1"/>
            <a:r>
              <a:rPr lang="en-US" i="1" dirty="0"/>
              <a:t>Explain the legal basis of the contract of employment and </a:t>
            </a:r>
            <a:r>
              <a:rPr lang="en-US" i="1" dirty="0" err="1"/>
              <a:t>analyse</a:t>
            </a:r>
            <a:r>
              <a:rPr lang="en-US" i="1" dirty="0"/>
              <a:t> issues related to employment status</a:t>
            </a:r>
            <a:endParaRPr lang="en-GB" dirty="0"/>
          </a:p>
          <a:p>
            <a:pPr lvl="1"/>
            <a:r>
              <a:rPr lang="en-US" i="1" dirty="0"/>
              <a:t>Understand the main functions of the law and critically evaluate the development of the legal framework underpinning UK employment relations</a:t>
            </a:r>
            <a:endParaRPr lang="en-GB" dirty="0"/>
          </a:p>
          <a:p>
            <a:pPr lvl="1"/>
            <a:r>
              <a:rPr lang="en-US" i="1" dirty="0"/>
              <a:t>Understand and critically assess the key principles of employment legislation relating to discrimination</a:t>
            </a:r>
            <a:endParaRPr lang="en-GB" dirty="0"/>
          </a:p>
          <a:p>
            <a:pPr lvl="1"/>
            <a:r>
              <a:rPr lang="en-US" i="1" dirty="0"/>
              <a:t>Describe the employment tribunal process and critically </a:t>
            </a:r>
            <a:r>
              <a:rPr lang="en-US" i="1" dirty="0" err="1"/>
              <a:t>analyse</a:t>
            </a:r>
            <a:r>
              <a:rPr lang="en-US" i="1" dirty="0"/>
              <a:t> tribunal reform</a:t>
            </a:r>
            <a:endParaRPr lang="en-GB" dirty="0"/>
          </a:p>
          <a:p>
            <a:endParaRPr lang="en-GB" dirty="0"/>
          </a:p>
        </p:txBody>
      </p:sp>
    </p:spTree>
    <p:extLst>
      <p:ext uri="{BB962C8B-B14F-4D97-AF65-F5344CB8AC3E}">
        <p14:creationId xmlns:p14="http://schemas.microsoft.com/office/powerpoint/2010/main" val="2934598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Legislative </a:t>
            </a:r>
            <a:r>
              <a:rPr lang="en-GB" dirty="0"/>
              <a:t>P</a:t>
            </a:r>
            <a:r>
              <a:rPr lang="en-GB" dirty="0" smtClean="0"/>
              <a:t>rocess</a:t>
            </a:r>
            <a:endParaRPr lang="en-GB" dirty="0"/>
          </a:p>
        </p:txBody>
      </p:sp>
      <p:sp>
        <p:nvSpPr>
          <p:cNvPr id="3" name="Content Placeholder 2"/>
          <p:cNvSpPr>
            <a:spLocks noGrp="1"/>
          </p:cNvSpPr>
          <p:nvPr>
            <p:ph idx="1"/>
          </p:nvPr>
        </p:nvSpPr>
        <p:spPr/>
        <p:txBody>
          <a:bodyPr>
            <a:normAutofit lnSpcReduction="10000"/>
          </a:bodyPr>
          <a:lstStyle/>
          <a:p>
            <a:r>
              <a:rPr lang="en-GB" dirty="0" smtClean="0"/>
              <a:t>Green Paper</a:t>
            </a:r>
          </a:p>
          <a:p>
            <a:pPr lvl="1"/>
            <a:r>
              <a:rPr lang="en-GB" dirty="0" smtClean="0"/>
              <a:t>Consultative document to obtain views of interested parties on an area of policy</a:t>
            </a:r>
          </a:p>
          <a:p>
            <a:r>
              <a:rPr lang="en-GB" dirty="0" smtClean="0"/>
              <a:t>White Paper</a:t>
            </a:r>
          </a:p>
          <a:p>
            <a:pPr lvl="1"/>
            <a:r>
              <a:rPr lang="en-GB" dirty="0" smtClean="0"/>
              <a:t>Policy proposal – also open to consultation</a:t>
            </a:r>
          </a:p>
          <a:p>
            <a:r>
              <a:rPr lang="en-GB" dirty="0" smtClean="0"/>
              <a:t>Parliamentary Bill</a:t>
            </a:r>
          </a:p>
          <a:p>
            <a:pPr lvl="1"/>
            <a:r>
              <a:rPr lang="en-GB" dirty="0" smtClean="0"/>
              <a:t>Draft legislation, scrutinised by Houses of Commons and Lords</a:t>
            </a:r>
          </a:p>
          <a:p>
            <a:r>
              <a:rPr lang="en-GB" dirty="0" smtClean="0"/>
              <a:t>Royal Assent </a:t>
            </a:r>
          </a:p>
          <a:p>
            <a:r>
              <a:rPr lang="en-GB" dirty="0" smtClean="0"/>
              <a:t>Act of Parliament</a:t>
            </a:r>
          </a:p>
          <a:p>
            <a:pPr lvl="1"/>
            <a:r>
              <a:rPr lang="en-GB" dirty="0" smtClean="0"/>
              <a:t>Statutory instruments enabled through statute</a:t>
            </a:r>
          </a:p>
          <a:p>
            <a:r>
              <a:rPr lang="en-GB" dirty="0" smtClean="0"/>
              <a:t>EU Legislation</a:t>
            </a:r>
          </a:p>
          <a:p>
            <a:pPr lvl="1"/>
            <a:r>
              <a:rPr lang="en-GB" dirty="0" smtClean="0"/>
              <a:t>EU directives enacted through domestic legislation  </a:t>
            </a:r>
            <a:endParaRPr lang="en-GB" dirty="0"/>
          </a:p>
        </p:txBody>
      </p:sp>
    </p:spTree>
    <p:extLst>
      <p:ext uri="{BB962C8B-B14F-4D97-AF65-F5344CB8AC3E}">
        <p14:creationId xmlns:p14="http://schemas.microsoft.com/office/powerpoint/2010/main" val="251078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76400"/>
            <a:ext cx="8229600" cy="4200871"/>
          </a:xfrm>
        </p:spPr>
        <p:txBody>
          <a:bodyPr/>
          <a:lstStyle/>
          <a:p>
            <a:r>
              <a:rPr lang="en-GB" sz="2800" dirty="0"/>
              <a:t>The </a:t>
            </a:r>
            <a:r>
              <a:rPr lang="en-GB" sz="2800" dirty="0" smtClean="0"/>
              <a:t>contract of employment is </a:t>
            </a:r>
            <a:r>
              <a:rPr lang="en-GB" sz="2800" dirty="0"/>
              <a:t>made up of</a:t>
            </a:r>
          </a:p>
          <a:p>
            <a:pPr lvl="1"/>
            <a:r>
              <a:rPr lang="en-GB" sz="2400" dirty="0"/>
              <a:t>Express </a:t>
            </a:r>
            <a:r>
              <a:rPr lang="en-GB" sz="2400" dirty="0" smtClean="0"/>
              <a:t>terms</a:t>
            </a:r>
          </a:p>
          <a:p>
            <a:pPr lvl="2"/>
            <a:r>
              <a:rPr lang="en-GB" dirty="0" smtClean="0"/>
              <a:t>Express </a:t>
            </a:r>
            <a:r>
              <a:rPr lang="en-GB" dirty="0"/>
              <a:t>terms are written </a:t>
            </a:r>
            <a:r>
              <a:rPr lang="en-GB" dirty="0" smtClean="0"/>
              <a:t>down</a:t>
            </a:r>
          </a:p>
          <a:p>
            <a:pPr lvl="2"/>
            <a:r>
              <a:rPr lang="en-GB" dirty="0" smtClean="0"/>
              <a:t>Employees </a:t>
            </a:r>
            <a:r>
              <a:rPr lang="en-GB" dirty="0"/>
              <a:t>have a right to a written statement of their main terms and conditions of </a:t>
            </a:r>
            <a:r>
              <a:rPr lang="en-GB" dirty="0" smtClean="0"/>
              <a:t>employment</a:t>
            </a:r>
            <a:endParaRPr lang="en-GB" sz="2400" dirty="0"/>
          </a:p>
          <a:p>
            <a:pPr lvl="1"/>
            <a:r>
              <a:rPr lang="en-GB" sz="2400" dirty="0"/>
              <a:t>Collective and workforce agreements</a:t>
            </a:r>
          </a:p>
          <a:p>
            <a:pPr lvl="1"/>
            <a:r>
              <a:rPr lang="en-GB" sz="2400" dirty="0"/>
              <a:t>Terms implied by statute</a:t>
            </a:r>
          </a:p>
          <a:p>
            <a:pPr lvl="1"/>
            <a:r>
              <a:rPr lang="en-GB" sz="2400" dirty="0"/>
              <a:t>Terms implied by conduct and acceptance</a:t>
            </a:r>
          </a:p>
          <a:p>
            <a:pPr lvl="1"/>
            <a:r>
              <a:rPr lang="en-GB" sz="2400" dirty="0"/>
              <a:t>Terms implied by common </a:t>
            </a:r>
            <a:r>
              <a:rPr lang="en-GB" sz="2400" dirty="0" smtClean="0"/>
              <a:t>law</a:t>
            </a:r>
          </a:p>
          <a:p>
            <a:pPr lvl="2"/>
            <a:r>
              <a:rPr lang="en-GB" dirty="0" smtClean="0"/>
              <a:t>These represent a </a:t>
            </a:r>
            <a:r>
              <a:rPr lang="en-GB" dirty="0"/>
              <a:t>series of unwritten </a:t>
            </a:r>
            <a:r>
              <a:rPr lang="en-GB" dirty="0" smtClean="0"/>
              <a:t>obligations established through</a:t>
            </a:r>
            <a:r>
              <a:rPr lang="en-GB" dirty="0"/>
              <a:t> </a:t>
            </a:r>
            <a:r>
              <a:rPr lang="en-GB" dirty="0" smtClean="0"/>
              <a:t>judgements made in the Courts over time</a:t>
            </a:r>
          </a:p>
          <a:p>
            <a:pPr lvl="2"/>
            <a:endParaRPr lang="en-GB" dirty="0" smtClean="0"/>
          </a:p>
        </p:txBody>
      </p:sp>
      <p:sp>
        <p:nvSpPr>
          <p:cNvPr id="5" name="Title 4"/>
          <p:cNvSpPr>
            <a:spLocks noGrp="1"/>
          </p:cNvSpPr>
          <p:nvPr>
            <p:ph type="title"/>
          </p:nvPr>
        </p:nvSpPr>
        <p:spPr>
          <a:xfrm>
            <a:off x="628650" y="187891"/>
            <a:ext cx="7886700" cy="1231200"/>
          </a:xfrm>
        </p:spPr>
        <p:txBody>
          <a:bodyPr/>
          <a:lstStyle/>
          <a:p>
            <a:r>
              <a:rPr lang="en-GB" dirty="0" smtClean="0"/>
              <a:t>The Employment Contract – Unwritten Obligations</a:t>
            </a:r>
            <a:endParaRPr lang="en-GB" dirty="0"/>
          </a:p>
        </p:txBody>
      </p:sp>
    </p:spTree>
    <p:extLst>
      <p:ext uri="{BB962C8B-B14F-4D97-AF65-F5344CB8AC3E}">
        <p14:creationId xmlns:p14="http://schemas.microsoft.com/office/powerpoint/2010/main" val="36710316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027"/>
          <p:cNvSpPr>
            <a:spLocks noGrp="1" noChangeArrowheads="1"/>
          </p:cNvSpPr>
          <p:nvPr>
            <p:ph idx="1"/>
          </p:nvPr>
        </p:nvSpPr>
        <p:spPr>
          <a:xfrm>
            <a:off x="628650" y="1406768"/>
            <a:ext cx="7886700" cy="4814031"/>
          </a:xfrm>
        </p:spPr>
        <p:txBody>
          <a:bodyPr/>
          <a:lstStyle/>
          <a:p>
            <a:pPr eaLnBrk="1" hangingPunct="1">
              <a:lnSpc>
                <a:spcPct val="90000"/>
              </a:lnSpc>
            </a:pPr>
            <a:r>
              <a:rPr lang="en-GB" dirty="0" smtClean="0"/>
              <a:t>Employers must</a:t>
            </a:r>
          </a:p>
          <a:p>
            <a:pPr lvl="1">
              <a:lnSpc>
                <a:spcPct val="90000"/>
              </a:lnSpc>
            </a:pPr>
            <a:r>
              <a:rPr lang="en-GB" sz="2400" i="1" dirty="0"/>
              <a:t>t</a:t>
            </a:r>
            <a:r>
              <a:rPr lang="en-GB" sz="2400" i="1" dirty="0" smtClean="0"/>
              <a:t>reat the employee with mutual trust and confidence</a:t>
            </a:r>
          </a:p>
          <a:p>
            <a:pPr lvl="1">
              <a:lnSpc>
                <a:spcPct val="90000"/>
              </a:lnSpc>
            </a:pPr>
            <a:r>
              <a:rPr lang="en-GB" sz="2400" i="1" dirty="0"/>
              <a:t>t</a:t>
            </a:r>
            <a:r>
              <a:rPr lang="en-GB" sz="2400" i="1" dirty="0" smtClean="0"/>
              <a:t>ake reasonable care for safety of employee</a:t>
            </a:r>
          </a:p>
          <a:p>
            <a:pPr lvl="1">
              <a:lnSpc>
                <a:spcPct val="90000"/>
              </a:lnSpc>
            </a:pPr>
            <a:r>
              <a:rPr lang="en-GB" sz="2400" i="1" dirty="0"/>
              <a:t>p</a:t>
            </a:r>
            <a:r>
              <a:rPr lang="en-GB" sz="2400" i="1" dirty="0" smtClean="0"/>
              <a:t>rovide accurate references</a:t>
            </a:r>
          </a:p>
          <a:p>
            <a:r>
              <a:rPr lang="en-GB" dirty="0" smtClean="0"/>
              <a:t>Employees must</a:t>
            </a:r>
          </a:p>
          <a:p>
            <a:pPr lvl="1"/>
            <a:r>
              <a:rPr lang="en-GB" sz="2400" i="1" dirty="0" smtClean="0"/>
              <a:t>obey </a:t>
            </a:r>
            <a:r>
              <a:rPr lang="en-GB" sz="2400" i="1" dirty="0"/>
              <a:t>reasonable and lawful orders</a:t>
            </a:r>
          </a:p>
          <a:p>
            <a:pPr lvl="1"/>
            <a:r>
              <a:rPr lang="en-GB" sz="2400" i="1" dirty="0"/>
              <a:t>m</a:t>
            </a:r>
            <a:r>
              <a:rPr lang="en-GB" sz="2400" i="1" dirty="0" smtClean="0"/>
              <a:t>aintain </a:t>
            </a:r>
            <a:r>
              <a:rPr lang="en-GB" sz="2400" i="1" dirty="0"/>
              <a:t>mutual trust and confidence</a:t>
            </a:r>
          </a:p>
          <a:p>
            <a:pPr lvl="1"/>
            <a:r>
              <a:rPr lang="en-GB" sz="2400" i="1" dirty="0" smtClean="0"/>
              <a:t>use </a:t>
            </a:r>
            <a:r>
              <a:rPr lang="en-GB" sz="2400" i="1" dirty="0"/>
              <a:t>reasonable care and skill at work</a:t>
            </a:r>
          </a:p>
          <a:p>
            <a:pPr lvl="1"/>
            <a:r>
              <a:rPr lang="en-GB" sz="2400" i="1" dirty="0" smtClean="0"/>
              <a:t>act </a:t>
            </a:r>
            <a:r>
              <a:rPr lang="en-GB" sz="2400" i="1" dirty="0"/>
              <a:t>in good faith</a:t>
            </a:r>
          </a:p>
          <a:p>
            <a:pPr eaLnBrk="1" hangingPunct="1">
              <a:lnSpc>
                <a:spcPct val="90000"/>
              </a:lnSpc>
            </a:pPr>
            <a:endParaRPr lang="en-GB" dirty="0" smtClean="0"/>
          </a:p>
        </p:txBody>
      </p:sp>
      <p:sp>
        <p:nvSpPr>
          <p:cNvPr id="2" name="Title 1"/>
          <p:cNvSpPr>
            <a:spLocks noGrp="1"/>
          </p:cNvSpPr>
          <p:nvPr>
            <p:ph type="title"/>
          </p:nvPr>
        </p:nvSpPr>
        <p:spPr/>
        <p:txBody>
          <a:bodyPr/>
          <a:lstStyle/>
          <a:p>
            <a:r>
              <a:rPr lang="en-GB" dirty="0" smtClean="0"/>
              <a:t>Key Implied Terms</a:t>
            </a:r>
            <a:endParaRPr lang="en-GB" dirty="0"/>
          </a:p>
        </p:txBody>
      </p:sp>
    </p:spTree>
    <p:extLst>
      <p:ext uri="{BB962C8B-B14F-4D97-AF65-F5344CB8AC3E}">
        <p14:creationId xmlns:p14="http://schemas.microsoft.com/office/powerpoint/2010/main" val="2863334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707" name="Rectangle 3"/>
          <p:cNvSpPr>
            <a:spLocks noGrp="1" noChangeArrowheads="1"/>
          </p:cNvSpPr>
          <p:nvPr>
            <p:ph idx="1"/>
          </p:nvPr>
        </p:nvSpPr>
        <p:spPr/>
        <p:txBody>
          <a:bodyPr/>
          <a:lstStyle/>
          <a:p>
            <a:pPr>
              <a:lnSpc>
                <a:spcPct val="90000"/>
              </a:lnSpc>
            </a:pPr>
            <a:r>
              <a:rPr lang="en-GB" sz="2800" dirty="0" smtClean="0"/>
              <a:t>This is a key question as employment status defines access to employment rights</a:t>
            </a:r>
          </a:p>
          <a:p>
            <a:pPr lvl="1"/>
            <a:r>
              <a:rPr lang="en-GB" sz="2300" dirty="0" smtClean="0"/>
              <a:t>Only employees have the right to claim unfair dismissal</a:t>
            </a:r>
          </a:p>
          <a:p>
            <a:pPr>
              <a:lnSpc>
                <a:spcPct val="90000"/>
              </a:lnSpc>
            </a:pPr>
            <a:r>
              <a:rPr lang="en-GB" sz="2800" dirty="0" smtClean="0"/>
              <a:t>Employee – contract of service</a:t>
            </a:r>
          </a:p>
          <a:p>
            <a:pPr>
              <a:lnSpc>
                <a:spcPct val="90000"/>
              </a:lnSpc>
            </a:pPr>
            <a:r>
              <a:rPr lang="en-GB" sz="2800" dirty="0" smtClean="0"/>
              <a:t>Worker – contract for the personal performance of work</a:t>
            </a:r>
          </a:p>
          <a:p>
            <a:pPr>
              <a:lnSpc>
                <a:spcPct val="90000"/>
              </a:lnSpc>
            </a:pPr>
            <a:r>
              <a:rPr lang="en-GB" sz="2800" dirty="0" smtClean="0"/>
              <a:t>Self-employed – contract for services</a:t>
            </a:r>
          </a:p>
          <a:p>
            <a:pPr>
              <a:lnSpc>
                <a:spcPct val="90000"/>
              </a:lnSpc>
            </a:pPr>
            <a:r>
              <a:rPr lang="en-GB" sz="2800" dirty="0" smtClean="0"/>
              <a:t>Growth of atypical work has made the distinction much more complex</a:t>
            </a:r>
          </a:p>
          <a:p>
            <a:pPr>
              <a:lnSpc>
                <a:spcPct val="90000"/>
              </a:lnSpc>
              <a:buFont typeface="Wingdings" pitchFamily="2" charset="2"/>
              <a:buNone/>
            </a:pPr>
            <a:endParaRPr lang="en-GB" dirty="0" smtClean="0"/>
          </a:p>
        </p:txBody>
      </p:sp>
      <p:sp>
        <p:nvSpPr>
          <p:cNvPr id="72706" name="Rectangle 2"/>
          <p:cNvSpPr>
            <a:spLocks noGrp="1" noChangeArrowheads="1"/>
          </p:cNvSpPr>
          <p:nvPr>
            <p:ph type="title"/>
          </p:nvPr>
        </p:nvSpPr>
        <p:spPr/>
        <p:txBody>
          <a:bodyPr/>
          <a:lstStyle/>
          <a:p>
            <a:pPr fontAlgn="auto">
              <a:spcAft>
                <a:spcPts val="0"/>
              </a:spcAft>
              <a:defRPr/>
            </a:pPr>
            <a:r>
              <a:rPr lang="en-GB" dirty="0"/>
              <a:t>Who is </a:t>
            </a:r>
            <a:r>
              <a:rPr lang="en-GB" dirty="0" smtClean="0"/>
              <a:t>an Employee</a:t>
            </a:r>
            <a:r>
              <a:rPr lang="en-GB" dirty="0"/>
              <a:t>?</a:t>
            </a:r>
          </a:p>
        </p:txBody>
      </p:sp>
    </p:spTree>
    <p:extLst>
      <p:ext uri="{BB962C8B-B14F-4D97-AF65-F5344CB8AC3E}">
        <p14:creationId xmlns:p14="http://schemas.microsoft.com/office/powerpoint/2010/main" val="84831944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72706"/>
                                        </p:tgtEl>
                                        <p:attrNameLst>
                                          <p:attrName>style.visibility</p:attrName>
                                        </p:attrNameLst>
                                      </p:cBhvr>
                                      <p:to>
                                        <p:strVal val="visible"/>
                                      </p:to>
                                    </p:set>
                                    <p:anim calcmode="lin" valueType="num">
                                      <p:cBhvr additive="base">
                                        <p:cTn id="7" dur="500" fill="hold"/>
                                        <p:tgtEl>
                                          <p:spTgt spid="72706"/>
                                        </p:tgtEl>
                                        <p:attrNameLst>
                                          <p:attrName>ppt_x</p:attrName>
                                        </p:attrNameLst>
                                      </p:cBhvr>
                                      <p:tavLst>
                                        <p:tav tm="0">
                                          <p:val>
                                            <p:strVal val="0-#ppt_w/2"/>
                                          </p:val>
                                        </p:tav>
                                        <p:tav tm="100000">
                                          <p:val>
                                            <p:strVal val="#ppt_x"/>
                                          </p:val>
                                        </p:tav>
                                      </p:tavLst>
                                    </p:anim>
                                    <p:anim calcmode="lin" valueType="num">
                                      <p:cBhvr additive="base">
                                        <p:cTn id="8" dur="500" fill="hold"/>
                                        <p:tgtEl>
                                          <p:spTgt spid="7270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2707">
                                            <p:txEl>
                                              <p:pRg st="0" end="0"/>
                                            </p:txEl>
                                          </p:spTgt>
                                        </p:tgtEl>
                                        <p:attrNameLst>
                                          <p:attrName>style.visibility</p:attrName>
                                        </p:attrNameLst>
                                      </p:cBhvr>
                                      <p:to>
                                        <p:strVal val="visible"/>
                                      </p:to>
                                    </p:set>
                                    <p:anim calcmode="lin" valueType="num">
                                      <p:cBhvr additive="base">
                                        <p:cTn id="13" dur="500" fill="hold"/>
                                        <p:tgtEl>
                                          <p:spTgt spid="7270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2707">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72707">
                                            <p:txEl>
                                              <p:pRg st="1" end="1"/>
                                            </p:txEl>
                                          </p:spTgt>
                                        </p:tgtEl>
                                        <p:attrNameLst>
                                          <p:attrName>style.visibility</p:attrName>
                                        </p:attrNameLst>
                                      </p:cBhvr>
                                      <p:to>
                                        <p:strVal val="visible"/>
                                      </p:to>
                                    </p:set>
                                    <p:anim calcmode="lin" valueType="num">
                                      <p:cBhvr additive="base">
                                        <p:cTn id="17" dur="500" fill="hold"/>
                                        <p:tgtEl>
                                          <p:spTgt spid="7270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270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72707">
                                            <p:txEl>
                                              <p:pRg st="2" end="2"/>
                                            </p:txEl>
                                          </p:spTgt>
                                        </p:tgtEl>
                                        <p:attrNameLst>
                                          <p:attrName>style.visibility</p:attrName>
                                        </p:attrNameLst>
                                      </p:cBhvr>
                                      <p:to>
                                        <p:strVal val="visible"/>
                                      </p:to>
                                    </p:set>
                                    <p:anim calcmode="lin" valueType="num">
                                      <p:cBhvr additive="base">
                                        <p:cTn id="23" dur="500" fill="hold"/>
                                        <p:tgtEl>
                                          <p:spTgt spid="7270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270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72707">
                                            <p:txEl>
                                              <p:pRg st="3" end="3"/>
                                            </p:txEl>
                                          </p:spTgt>
                                        </p:tgtEl>
                                        <p:attrNameLst>
                                          <p:attrName>style.visibility</p:attrName>
                                        </p:attrNameLst>
                                      </p:cBhvr>
                                      <p:to>
                                        <p:strVal val="visible"/>
                                      </p:to>
                                    </p:set>
                                    <p:anim calcmode="lin" valueType="num">
                                      <p:cBhvr additive="base">
                                        <p:cTn id="29" dur="500" fill="hold"/>
                                        <p:tgtEl>
                                          <p:spTgt spid="7270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270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72707">
                                            <p:txEl>
                                              <p:pRg st="4" end="4"/>
                                            </p:txEl>
                                          </p:spTgt>
                                        </p:tgtEl>
                                        <p:attrNameLst>
                                          <p:attrName>style.visibility</p:attrName>
                                        </p:attrNameLst>
                                      </p:cBhvr>
                                      <p:to>
                                        <p:strVal val="visible"/>
                                      </p:to>
                                    </p:set>
                                    <p:anim calcmode="lin" valueType="num">
                                      <p:cBhvr additive="base">
                                        <p:cTn id="35" dur="500" fill="hold"/>
                                        <p:tgtEl>
                                          <p:spTgt spid="7270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270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72707">
                                            <p:txEl>
                                              <p:pRg st="5" end="5"/>
                                            </p:txEl>
                                          </p:spTgt>
                                        </p:tgtEl>
                                        <p:attrNameLst>
                                          <p:attrName>style.visibility</p:attrName>
                                        </p:attrNameLst>
                                      </p:cBhvr>
                                      <p:to>
                                        <p:strVal val="visible"/>
                                      </p:to>
                                    </p:set>
                                    <p:anim calcmode="lin" valueType="num">
                                      <p:cBhvr additive="base">
                                        <p:cTn id="41" dur="500" fill="hold"/>
                                        <p:tgtEl>
                                          <p:spTgt spid="72707">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72707">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7"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5" name="Rectangle 3"/>
          <p:cNvSpPr>
            <a:spLocks noGrp="1" noChangeArrowheads="1"/>
          </p:cNvSpPr>
          <p:nvPr>
            <p:ph idx="1"/>
          </p:nvPr>
        </p:nvSpPr>
        <p:spPr/>
        <p:txBody>
          <a:bodyPr/>
          <a:lstStyle/>
          <a:p>
            <a:pPr>
              <a:lnSpc>
                <a:spcPct val="80000"/>
              </a:lnSpc>
            </a:pPr>
            <a:r>
              <a:rPr lang="en-GB" sz="2800" dirty="0" smtClean="0"/>
              <a:t>Label placed on a relationship is not decisive in itself</a:t>
            </a:r>
          </a:p>
          <a:p>
            <a:pPr>
              <a:lnSpc>
                <a:spcPct val="80000"/>
              </a:lnSpc>
            </a:pPr>
            <a:r>
              <a:rPr lang="en-GB" sz="2800" dirty="0" smtClean="0"/>
              <a:t>There is no single test</a:t>
            </a:r>
          </a:p>
          <a:p>
            <a:pPr>
              <a:lnSpc>
                <a:spcPct val="80000"/>
              </a:lnSpc>
            </a:pPr>
            <a:r>
              <a:rPr lang="en-GB" sz="2800" dirty="0" smtClean="0"/>
              <a:t>Courts assess employment status in reference to a number of factors</a:t>
            </a:r>
          </a:p>
          <a:p>
            <a:pPr lvl="1">
              <a:lnSpc>
                <a:spcPct val="80000"/>
              </a:lnSpc>
            </a:pPr>
            <a:r>
              <a:rPr lang="en-GB" sz="2000" dirty="0" smtClean="0"/>
              <a:t>Existence of express contractual terms</a:t>
            </a:r>
          </a:p>
          <a:p>
            <a:pPr lvl="1">
              <a:lnSpc>
                <a:spcPct val="80000"/>
              </a:lnSpc>
            </a:pPr>
            <a:r>
              <a:rPr lang="en-GB" sz="2000" dirty="0" smtClean="0"/>
              <a:t>Control</a:t>
            </a:r>
          </a:p>
          <a:p>
            <a:pPr lvl="1">
              <a:lnSpc>
                <a:spcPct val="80000"/>
              </a:lnSpc>
            </a:pPr>
            <a:r>
              <a:rPr lang="en-GB" sz="2000" dirty="0" smtClean="0"/>
              <a:t>Integration</a:t>
            </a:r>
          </a:p>
          <a:p>
            <a:pPr lvl="1">
              <a:lnSpc>
                <a:spcPct val="80000"/>
              </a:lnSpc>
            </a:pPr>
            <a:r>
              <a:rPr lang="en-GB" sz="2000" dirty="0" smtClean="0"/>
              <a:t>Economic reality</a:t>
            </a:r>
          </a:p>
          <a:p>
            <a:pPr lvl="1">
              <a:lnSpc>
                <a:spcPct val="80000"/>
              </a:lnSpc>
            </a:pPr>
            <a:r>
              <a:rPr lang="en-GB" sz="2000" dirty="0" smtClean="0"/>
              <a:t>Mutuality of obligation</a:t>
            </a:r>
          </a:p>
          <a:p>
            <a:pPr lvl="1">
              <a:lnSpc>
                <a:spcPct val="80000"/>
              </a:lnSpc>
            </a:pPr>
            <a:r>
              <a:rPr lang="en-GB" sz="2000" dirty="0" smtClean="0"/>
              <a:t>Substitution</a:t>
            </a:r>
          </a:p>
          <a:p>
            <a:pPr>
              <a:lnSpc>
                <a:spcPct val="80000"/>
              </a:lnSpc>
            </a:pPr>
            <a:endParaRPr lang="en-GB" sz="1800" dirty="0" smtClean="0"/>
          </a:p>
        </p:txBody>
      </p:sp>
      <p:sp>
        <p:nvSpPr>
          <p:cNvPr id="74754" name="Rectangle 2"/>
          <p:cNvSpPr>
            <a:spLocks noGrp="1" noChangeArrowheads="1"/>
          </p:cNvSpPr>
          <p:nvPr>
            <p:ph type="title"/>
          </p:nvPr>
        </p:nvSpPr>
        <p:spPr/>
        <p:txBody>
          <a:bodyPr>
            <a:normAutofit/>
          </a:bodyPr>
          <a:lstStyle/>
          <a:p>
            <a:pPr fontAlgn="auto">
              <a:spcAft>
                <a:spcPts val="0"/>
              </a:spcAft>
              <a:defRPr/>
            </a:pPr>
            <a:r>
              <a:rPr lang="en-GB" dirty="0" smtClean="0"/>
              <a:t>Determining </a:t>
            </a:r>
            <a:r>
              <a:rPr lang="en-GB" dirty="0"/>
              <a:t>E</a:t>
            </a:r>
            <a:r>
              <a:rPr lang="en-GB" dirty="0" smtClean="0"/>
              <a:t>mployment </a:t>
            </a:r>
            <a:r>
              <a:rPr lang="en-GB" dirty="0"/>
              <a:t>S</a:t>
            </a:r>
            <a:r>
              <a:rPr lang="en-GB" dirty="0" smtClean="0"/>
              <a:t>tatus</a:t>
            </a:r>
            <a:endParaRPr lang="en-GB" dirty="0"/>
          </a:p>
        </p:txBody>
      </p:sp>
    </p:spTree>
    <p:extLst>
      <p:ext uri="{BB962C8B-B14F-4D97-AF65-F5344CB8AC3E}">
        <p14:creationId xmlns:p14="http://schemas.microsoft.com/office/powerpoint/2010/main" val="7744502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74754"/>
                                        </p:tgtEl>
                                        <p:attrNameLst>
                                          <p:attrName>style.visibility</p:attrName>
                                        </p:attrNameLst>
                                      </p:cBhvr>
                                      <p:to>
                                        <p:strVal val="visible"/>
                                      </p:to>
                                    </p:set>
                                    <p:anim calcmode="lin" valueType="num">
                                      <p:cBhvr additive="base">
                                        <p:cTn id="7" dur="500" fill="hold"/>
                                        <p:tgtEl>
                                          <p:spTgt spid="74754"/>
                                        </p:tgtEl>
                                        <p:attrNameLst>
                                          <p:attrName>ppt_x</p:attrName>
                                        </p:attrNameLst>
                                      </p:cBhvr>
                                      <p:tavLst>
                                        <p:tav tm="0">
                                          <p:val>
                                            <p:strVal val="0-#ppt_w/2"/>
                                          </p:val>
                                        </p:tav>
                                        <p:tav tm="100000">
                                          <p:val>
                                            <p:strVal val="#ppt_x"/>
                                          </p:val>
                                        </p:tav>
                                      </p:tavLst>
                                    </p:anim>
                                    <p:anim calcmode="lin" valueType="num">
                                      <p:cBhvr additive="base">
                                        <p:cTn id="8" dur="500" fill="hold"/>
                                        <p:tgtEl>
                                          <p:spTgt spid="7475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4755">
                                            <p:txEl>
                                              <p:pRg st="0" end="0"/>
                                            </p:txEl>
                                          </p:spTgt>
                                        </p:tgtEl>
                                        <p:attrNameLst>
                                          <p:attrName>style.visibility</p:attrName>
                                        </p:attrNameLst>
                                      </p:cBhvr>
                                      <p:to>
                                        <p:strVal val="visible"/>
                                      </p:to>
                                    </p:set>
                                    <p:anim calcmode="lin" valueType="num">
                                      <p:cBhvr additive="base">
                                        <p:cTn id="13" dur="500" fill="hold"/>
                                        <p:tgtEl>
                                          <p:spTgt spid="7475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475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4755">
                                            <p:txEl>
                                              <p:pRg st="1" end="1"/>
                                            </p:txEl>
                                          </p:spTgt>
                                        </p:tgtEl>
                                        <p:attrNameLst>
                                          <p:attrName>style.visibility</p:attrName>
                                        </p:attrNameLst>
                                      </p:cBhvr>
                                      <p:to>
                                        <p:strVal val="visible"/>
                                      </p:to>
                                    </p:set>
                                    <p:anim calcmode="lin" valueType="num">
                                      <p:cBhvr additive="base">
                                        <p:cTn id="19" dur="500" fill="hold"/>
                                        <p:tgtEl>
                                          <p:spTgt spid="7475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475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4755">
                                            <p:txEl>
                                              <p:pRg st="2" end="2"/>
                                            </p:txEl>
                                          </p:spTgt>
                                        </p:tgtEl>
                                        <p:attrNameLst>
                                          <p:attrName>style.visibility</p:attrName>
                                        </p:attrNameLst>
                                      </p:cBhvr>
                                      <p:to>
                                        <p:strVal val="visible"/>
                                      </p:to>
                                    </p:set>
                                    <p:anim calcmode="lin" valueType="num">
                                      <p:cBhvr additive="base">
                                        <p:cTn id="25" dur="500" fill="hold"/>
                                        <p:tgtEl>
                                          <p:spTgt spid="74755">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4755">
                                            <p:txEl>
                                              <p:pRg st="2" end="2"/>
                                            </p:txEl>
                                          </p:spTgt>
                                        </p:tgtEl>
                                        <p:attrNameLst>
                                          <p:attrName>ppt_y</p:attrName>
                                        </p:attrNameLst>
                                      </p:cBhvr>
                                      <p:tavLst>
                                        <p:tav tm="0">
                                          <p:val>
                                            <p:strVal val="#ppt_y"/>
                                          </p:val>
                                        </p:tav>
                                        <p:tav tm="100000">
                                          <p:val>
                                            <p:strVal val="#ppt_y"/>
                                          </p:val>
                                        </p:tav>
                                      </p:tavLst>
                                    </p:anim>
                                  </p:childTnLst>
                                </p:cTn>
                              </p:par>
                              <p:par>
                                <p:cTn id="27" presetID="2" presetClass="entr" presetSubtype="8" fill="hold" grpId="0" nodeType="withEffect">
                                  <p:stCondLst>
                                    <p:cond delay="0"/>
                                  </p:stCondLst>
                                  <p:childTnLst>
                                    <p:set>
                                      <p:cBhvr>
                                        <p:cTn id="28" dur="1" fill="hold">
                                          <p:stCondLst>
                                            <p:cond delay="0"/>
                                          </p:stCondLst>
                                        </p:cTn>
                                        <p:tgtEl>
                                          <p:spTgt spid="74755">
                                            <p:txEl>
                                              <p:pRg st="3" end="3"/>
                                            </p:txEl>
                                          </p:spTgt>
                                        </p:tgtEl>
                                        <p:attrNameLst>
                                          <p:attrName>style.visibility</p:attrName>
                                        </p:attrNameLst>
                                      </p:cBhvr>
                                      <p:to>
                                        <p:strVal val="visible"/>
                                      </p:to>
                                    </p:set>
                                    <p:anim calcmode="lin" valueType="num">
                                      <p:cBhvr additive="base">
                                        <p:cTn id="29" dur="500" fill="hold"/>
                                        <p:tgtEl>
                                          <p:spTgt spid="74755">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4755">
                                            <p:txEl>
                                              <p:pRg st="3" end="3"/>
                                            </p:txEl>
                                          </p:spTgt>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0"/>
                                  </p:stCondLst>
                                  <p:childTnLst>
                                    <p:set>
                                      <p:cBhvr>
                                        <p:cTn id="32" dur="1" fill="hold">
                                          <p:stCondLst>
                                            <p:cond delay="0"/>
                                          </p:stCondLst>
                                        </p:cTn>
                                        <p:tgtEl>
                                          <p:spTgt spid="74755">
                                            <p:txEl>
                                              <p:pRg st="4" end="4"/>
                                            </p:txEl>
                                          </p:spTgt>
                                        </p:tgtEl>
                                        <p:attrNameLst>
                                          <p:attrName>style.visibility</p:attrName>
                                        </p:attrNameLst>
                                      </p:cBhvr>
                                      <p:to>
                                        <p:strVal val="visible"/>
                                      </p:to>
                                    </p:set>
                                    <p:anim calcmode="lin" valueType="num">
                                      <p:cBhvr additive="base">
                                        <p:cTn id="33" dur="500" fill="hold"/>
                                        <p:tgtEl>
                                          <p:spTgt spid="74755">
                                            <p:txEl>
                                              <p:pRg st="4" end="4"/>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74755">
                                            <p:txEl>
                                              <p:pRg st="4" end="4"/>
                                            </p:txEl>
                                          </p:spTgt>
                                        </p:tgtEl>
                                        <p:attrNameLst>
                                          <p:attrName>ppt_y</p:attrName>
                                        </p:attrNameLst>
                                      </p:cBhvr>
                                      <p:tavLst>
                                        <p:tav tm="0">
                                          <p:val>
                                            <p:strVal val="#ppt_y"/>
                                          </p:val>
                                        </p:tav>
                                        <p:tav tm="100000">
                                          <p:val>
                                            <p:strVal val="#ppt_y"/>
                                          </p:val>
                                        </p:tav>
                                      </p:tavLst>
                                    </p:anim>
                                  </p:childTnLst>
                                </p:cTn>
                              </p:par>
                              <p:par>
                                <p:cTn id="35" presetID="2" presetClass="entr" presetSubtype="8" fill="hold" grpId="0" nodeType="withEffect">
                                  <p:stCondLst>
                                    <p:cond delay="0"/>
                                  </p:stCondLst>
                                  <p:childTnLst>
                                    <p:set>
                                      <p:cBhvr>
                                        <p:cTn id="36" dur="1" fill="hold">
                                          <p:stCondLst>
                                            <p:cond delay="0"/>
                                          </p:stCondLst>
                                        </p:cTn>
                                        <p:tgtEl>
                                          <p:spTgt spid="74755">
                                            <p:txEl>
                                              <p:pRg st="5" end="5"/>
                                            </p:txEl>
                                          </p:spTgt>
                                        </p:tgtEl>
                                        <p:attrNameLst>
                                          <p:attrName>style.visibility</p:attrName>
                                        </p:attrNameLst>
                                      </p:cBhvr>
                                      <p:to>
                                        <p:strVal val="visible"/>
                                      </p:to>
                                    </p:set>
                                    <p:anim calcmode="lin" valueType="num">
                                      <p:cBhvr additive="base">
                                        <p:cTn id="37" dur="500" fill="hold"/>
                                        <p:tgtEl>
                                          <p:spTgt spid="74755">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74755">
                                            <p:txEl>
                                              <p:pRg st="5" end="5"/>
                                            </p:txEl>
                                          </p:spTgt>
                                        </p:tgtEl>
                                        <p:attrNameLst>
                                          <p:attrName>ppt_y</p:attrName>
                                        </p:attrNameLst>
                                      </p:cBhvr>
                                      <p:tavLst>
                                        <p:tav tm="0">
                                          <p:val>
                                            <p:strVal val="#ppt_y"/>
                                          </p:val>
                                        </p:tav>
                                        <p:tav tm="100000">
                                          <p:val>
                                            <p:strVal val="#ppt_y"/>
                                          </p:val>
                                        </p:tav>
                                      </p:tavLst>
                                    </p:anim>
                                  </p:childTnLst>
                                </p:cTn>
                              </p:par>
                              <p:par>
                                <p:cTn id="39" presetID="2" presetClass="entr" presetSubtype="8" fill="hold" grpId="0" nodeType="withEffect">
                                  <p:stCondLst>
                                    <p:cond delay="0"/>
                                  </p:stCondLst>
                                  <p:childTnLst>
                                    <p:set>
                                      <p:cBhvr>
                                        <p:cTn id="40" dur="1" fill="hold">
                                          <p:stCondLst>
                                            <p:cond delay="0"/>
                                          </p:stCondLst>
                                        </p:cTn>
                                        <p:tgtEl>
                                          <p:spTgt spid="74755">
                                            <p:txEl>
                                              <p:pRg st="6" end="6"/>
                                            </p:txEl>
                                          </p:spTgt>
                                        </p:tgtEl>
                                        <p:attrNameLst>
                                          <p:attrName>style.visibility</p:attrName>
                                        </p:attrNameLst>
                                      </p:cBhvr>
                                      <p:to>
                                        <p:strVal val="visible"/>
                                      </p:to>
                                    </p:set>
                                    <p:anim calcmode="lin" valueType="num">
                                      <p:cBhvr additive="base">
                                        <p:cTn id="41" dur="500" fill="hold"/>
                                        <p:tgtEl>
                                          <p:spTgt spid="74755">
                                            <p:txEl>
                                              <p:pRg st="6" end="6"/>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74755">
                                            <p:txEl>
                                              <p:pRg st="6" end="6"/>
                                            </p:txEl>
                                          </p:spTgt>
                                        </p:tgtEl>
                                        <p:attrNameLst>
                                          <p:attrName>ppt_y</p:attrName>
                                        </p:attrNameLst>
                                      </p:cBhvr>
                                      <p:tavLst>
                                        <p:tav tm="0">
                                          <p:val>
                                            <p:strVal val="#ppt_y"/>
                                          </p:val>
                                        </p:tav>
                                        <p:tav tm="100000">
                                          <p:val>
                                            <p:strVal val="#ppt_y"/>
                                          </p:val>
                                        </p:tav>
                                      </p:tavLst>
                                    </p:anim>
                                  </p:childTnLst>
                                </p:cTn>
                              </p:par>
                              <p:par>
                                <p:cTn id="43" presetID="2" presetClass="entr" presetSubtype="8" fill="hold" grpId="0" nodeType="withEffect">
                                  <p:stCondLst>
                                    <p:cond delay="0"/>
                                  </p:stCondLst>
                                  <p:childTnLst>
                                    <p:set>
                                      <p:cBhvr>
                                        <p:cTn id="44" dur="1" fill="hold">
                                          <p:stCondLst>
                                            <p:cond delay="0"/>
                                          </p:stCondLst>
                                        </p:cTn>
                                        <p:tgtEl>
                                          <p:spTgt spid="74755">
                                            <p:txEl>
                                              <p:pRg st="7" end="7"/>
                                            </p:txEl>
                                          </p:spTgt>
                                        </p:tgtEl>
                                        <p:attrNameLst>
                                          <p:attrName>style.visibility</p:attrName>
                                        </p:attrNameLst>
                                      </p:cBhvr>
                                      <p:to>
                                        <p:strVal val="visible"/>
                                      </p:to>
                                    </p:set>
                                    <p:anim calcmode="lin" valueType="num">
                                      <p:cBhvr additive="base">
                                        <p:cTn id="45" dur="500" fill="hold"/>
                                        <p:tgtEl>
                                          <p:spTgt spid="74755">
                                            <p:txEl>
                                              <p:pRg st="7" end="7"/>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74755">
                                            <p:txEl>
                                              <p:pRg st="7" end="7"/>
                                            </p:txEl>
                                          </p:spTgt>
                                        </p:tgtEl>
                                        <p:attrNameLst>
                                          <p:attrName>ppt_y</p:attrName>
                                        </p:attrNameLst>
                                      </p:cBhvr>
                                      <p:tavLst>
                                        <p:tav tm="0">
                                          <p:val>
                                            <p:strVal val="#ppt_y"/>
                                          </p:val>
                                        </p:tav>
                                        <p:tav tm="100000">
                                          <p:val>
                                            <p:strVal val="#ppt_y"/>
                                          </p:val>
                                        </p:tav>
                                      </p:tavLst>
                                    </p:anim>
                                  </p:childTnLst>
                                </p:cTn>
                              </p:par>
                              <p:par>
                                <p:cTn id="47" presetID="2" presetClass="entr" presetSubtype="8" fill="hold" grpId="0" nodeType="withEffect">
                                  <p:stCondLst>
                                    <p:cond delay="0"/>
                                  </p:stCondLst>
                                  <p:childTnLst>
                                    <p:set>
                                      <p:cBhvr>
                                        <p:cTn id="48" dur="1" fill="hold">
                                          <p:stCondLst>
                                            <p:cond delay="0"/>
                                          </p:stCondLst>
                                        </p:cTn>
                                        <p:tgtEl>
                                          <p:spTgt spid="74755">
                                            <p:txEl>
                                              <p:pRg st="8" end="8"/>
                                            </p:txEl>
                                          </p:spTgt>
                                        </p:tgtEl>
                                        <p:attrNameLst>
                                          <p:attrName>style.visibility</p:attrName>
                                        </p:attrNameLst>
                                      </p:cBhvr>
                                      <p:to>
                                        <p:strVal val="visible"/>
                                      </p:to>
                                    </p:set>
                                    <p:anim calcmode="lin" valueType="num">
                                      <p:cBhvr additive="base">
                                        <p:cTn id="49" dur="500" fill="hold"/>
                                        <p:tgtEl>
                                          <p:spTgt spid="74755">
                                            <p:txEl>
                                              <p:pRg st="8" end="8"/>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74755">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5"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Function of the Law</a:t>
            </a:r>
            <a:endParaRPr lang="en-GB" dirty="0"/>
          </a:p>
        </p:txBody>
      </p:sp>
      <p:sp>
        <p:nvSpPr>
          <p:cNvPr id="3" name="Content Placeholder 2"/>
          <p:cNvSpPr>
            <a:spLocks noGrp="1"/>
          </p:cNvSpPr>
          <p:nvPr>
            <p:ph idx="1"/>
          </p:nvPr>
        </p:nvSpPr>
        <p:spPr/>
        <p:txBody>
          <a:bodyPr/>
          <a:lstStyle/>
          <a:p>
            <a:r>
              <a:rPr lang="en-US" i="1" dirty="0" smtClean="0"/>
              <a:t>The ‘principal </a:t>
            </a:r>
            <a:r>
              <a:rPr lang="en-US" i="1" dirty="0"/>
              <a:t>purpose of </a:t>
            </a:r>
            <a:r>
              <a:rPr lang="en-US" i="1" dirty="0" err="1"/>
              <a:t>labour</a:t>
            </a:r>
            <a:r>
              <a:rPr lang="en-US" i="1" dirty="0"/>
              <a:t> law </a:t>
            </a:r>
            <a:r>
              <a:rPr lang="en-US" i="1" dirty="0" smtClean="0"/>
              <a:t>is </a:t>
            </a:r>
            <a:r>
              <a:rPr lang="en-US" i="1" dirty="0"/>
              <a:t>to regulate, to support, and to restrain the power of management and the power of </a:t>
            </a:r>
            <a:r>
              <a:rPr lang="en-US" i="1" dirty="0" err="1"/>
              <a:t>organised</a:t>
            </a:r>
            <a:r>
              <a:rPr lang="en-US" i="1" dirty="0"/>
              <a:t> </a:t>
            </a:r>
            <a:r>
              <a:rPr lang="en-US" i="1" dirty="0" err="1"/>
              <a:t>labour</a:t>
            </a:r>
            <a:r>
              <a:rPr lang="en-US" i="1" dirty="0" smtClean="0"/>
              <a:t>’ (Kahn-Freund, 1972)</a:t>
            </a:r>
          </a:p>
          <a:p>
            <a:pPr lvl="0"/>
            <a:r>
              <a:rPr lang="en-US" dirty="0"/>
              <a:t>The </a:t>
            </a:r>
            <a:r>
              <a:rPr lang="en-US" i="1" dirty="0"/>
              <a:t>restrictive </a:t>
            </a:r>
            <a:r>
              <a:rPr lang="en-US" i="1" dirty="0" smtClean="0"/>
              <a:t>function</a:t>
            </a:r>
            <a:endParaRPr lang="en-US" dirty="0"/>
          </a:p>
          <a:p>
            <a:pPr lvl="1"/>
            <a:r>
              <a:rPr lang="en-US" dirty="0" smtClean="0"/>
              <a:t>Defines circumstances </a:t>
            </a:r>
            <a:r>
              <a:rPr lang="en-US" dirty="0"/>
              <a:t>in which employers and trade unions can impose </a:t>
            </a:r>
            <a:r>
              <a:rPr lang="en-US" dirty="0" smtClean="0"/>
              <a:t>sanctions </a:t>
            </a:r>
            <a:r>
              <a:rPr lang="en-US" dirty="0"/>
              <a:t>on each </a:t>
            </a:r>
            <a:r>
              <a:rPr lang="en-US" dirty="0" smtClean="0"/>
              <a:t>other</a:t>
            </a:r>
            <a:endParaRPr lang="en-GB" dirty="0"/>
          </a:p>
          <a:p>
            <a:pPr lvl="0"/>
            <a:r>
              <a:rPr lang="en-US" dirty="0"/>
              <a:t>The </a:t>
            </a:r>
            <a:r>
              <a:rPr lang="en-US" i="1" dirty="0"/>
              <a:t>auxiliary </a:t>
            </a:r>
            <a:r>
              <a:rPr lang="en-US" i="1" dirty="0" smtClean="0"/>
              <a:t>function</a:t>
            </a:r>
            <a:endParaRPr lang="en-US" dirty="0"/>
          </a:p>
          <a:p>
            <a:pPr lvl="1"/>
            <a:r>
              <a:rPr lang="en-US" dirty="0" smtClean="0"/>
              <a:t>Promotes </a:t>
            </a:r>
            <a:r>
              <a:rPr lang="en-US" dirty="0"/>
              <a:t>certain </a:t>
            </a:r>
            <a:r>
              <a:rPr lang="en-US" dirty="0" err="1"/>
              <a:t>behaviours</a:t>
            </a:r>
            <a:r>
              <a:rPr lang="en-US" dirty="0"/>
              <a:t> </a:t>
            </a:r>
            <a:r>
              <a:rPr lang="en-US" dirty="0" smtClean="0"/>
              <a:t>(</a:t>
            </a:r>
            <a:r>
              <a:rPr lang="en-US" dirty="0" err="1" smtClean="0"/>
              <a:t>i.e.collective</a:t>
            </a:r>
            <a:r>
              <a:rPr lang="en-US" dirty="0" smtClean="0"/>
              <a:t> </a:t>
            </a:r>
            <a:r>
              <a:rPr lang="en-US" dirty="0"/>
              <a:t>bargaining</a:t>
            </a:r>
            <a:r>
              <a:rPr lang="en-US" dirty="0" smtClean="0"/>
              <a:t>)</a:t>
            </a:r>
            <a:r>
              <a:rPr lang="en-US" dirty="0"/>
              <a:t> </a:t>
            </a:r>
            <a:endParaRPr lang="en-GB" dirty="0"/>
          </a:p>
          <a:p>
            <a:pPr lvl="0"/>
            <a:r>
              <a:rPr lang="en-US" dirty="0"/>
              <a:t>The </a:t>
            </a:r>
            <a:r>
              <a:rPr lang="en-US" i="1" dirty="0"/>
              <a:t>regulatory </a:t>
            </a:r>
            <a:r>
              <a:rPr lang="en-US" i="1" dirty="0" smtClean="0"/>
              <a:t>function</a:t>
            </a:r>
            <a:endParaRPr lang="en-US" dirty="0"/>
          </a:p>
          <a:p>
            <a:pPr lvl="1"/>
            <a:r>
              <a:rPr lang="en-US" dirty="0" smtClean="0"/>
              <a:t>Regulates </a:t>
            </a:r>
            <a:r>
              <a:rPr lang="en-US" dirty="0"/>
              <a:t>management’s </a:t>
            </a:r>
            <a:r>
              <a:rPr lang="en-US" dirty="0" err="1"/>
              <a:t>behaviour</a:t>
            </a:r>
            <a:r>
              <a:rPr lang="en-US" dirty="0"/>
              <a:t> towards its employees </a:t>
            </a:r>
            <a:endParaRPr lang="en-GB" dirty="0"/>
          </a:p>
          <a:p>
            <a:endParaRPr lang="en-GB" dirty="0"/>
          </a:p>
        </p:txBody>
      </p:sp>
    </p:spTree>
    <p:extLst>
      <p:ext uri="{BB962C8B-B14F-4D97-AF65-F5344CB8AC3E}">
        <p14:creationId xmlns:p14="http://schemas.microsoft.com/office/powerpoint/2010/main" val="1214669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Restricting the Activity of Trade </a:t>
            </a:r>
            <a:r>
              <a:rPr lang="en-GB" dirty="0"/>
              <a:t>U</a:t>
            </a:r>
            <a:r>
              <a:rPr lang="en-GB" dirty="0" smtClean="0"/>
              <a:t>nions</a:t>
            </a:r>
            <a:endParaRPr lang="en-GB" dirty="0"/>
          </a:p>
        </p:txBody>
      </p:sp>
      <p:sp>
        <p:nvSpPr>
          <p:cNvPr id="3" name="Content Placeholder 2"/>
          <p:cNvSpPr>
            <a:spLocks noGrp="1"/>
          </p:cNvSpPr>
          <p:nvPr>
            <p:ph idx="1"/>
          </p:nvPr>
        </p:nvSpPr>
        <p:spPr/>
        <p:txBody>
          <a:bodyPr/>
          <a:lstStyle/>
          <a:p>
            <a:r>
              <a:rPr lang="en-GB" dirty="0" smtClean="0"/>
              <a:t>Post WWII – </a:t>
            </a:r>
            <a:r>
              <a:rPr lang="en-GB" dirty="0"/>
              <a:t>t</a:t>
            </a:r>
            <a:r>
              <a:rPr lang="en-GB" dirty="0" smtClean="0"/>
              <a:t>acit acceptance of the regulation of employment through collective bargaining </a:t>
            </a:r>
          </a:p>
          <a:p>
            <a:r>
              <a:rPr lang="en-GB" dirty="0" smtClean="0"/>
              <a:t>Ability of trade unions to take strike action protected by a series of immunities from actions for damages</a:t>
            </a:r>
          </a:p>
          <a:p>
            <a:r>
              <a:rPr lang="en-GB" dirty="0"/>
              <a:t>1980-1996: stream of legislation restricting ability of trade unions to organise and take strike action</a:t>
            </a:r>
          </a:p>
          <a:p>
            <a:pPr lvl="1"/>
            <a:r>
              <a:rPr lang="en-GB" dirty="0"/>
              <a:t>Outlawing of closed shop</a:t>
            </a:r>
          </a:p>
          <a:p>
            <a:pPr lvl="1"/>
            <a:r>
              <a:rPr lang="en-GB" dirty="0"/>
              <a:t>Requirement for secret postal ballots</a:t>
            </a:r>
          </a:p>
          <a:p>
            <a:pPr lvl="1"/>
            <a:r>
              <a:rPr lang="en-GB" dirty="0"/>
              <a:t>Secondary and sympathy action made unlawful</a:t>
            </a:r>
          </a:p>
          <a:p>
            <a:pPr lvl="1"/>
            <a:r>
              <a:rPr lang="en-GB" dirty="0"/>
              <a:t>Scale and scope of lawful picketing severely restricted </a:t>
            </a:r>
            <a:endParaRPr lang="en-GB" dirty="0" smtClean="0"/>
          </a:p>
          <a:p>
            <a:r>
              <a:rPr lang="en-GB" dirty="0" smtClean="0"/>
              <a:t>New Labour government refused union pleas to repeal these measures</a:t>
            </a:r>
          </a:p>
        </p:txBody>
      </p:sp>
    </p:spTree>
    <p:extLst>
      <p:ext uri="{BB962C8B-B14F-4D97-AF65-F5344CB8AC3E}">
        <p14:creationId xmlns:p14="http://schemas.microsoft.com/office/powerpoint/2010/main" val="5940558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Trade Union Bill 2015</a:t>
            </a:r>
            <a:endParaRPr lang="en-GB" dirty="0"/>
          </a:p>
        </p:txBody>
      </p:sp>
      <p:sp>
        <p:nvSpPr>
          <p:cNvPr id="3" name="Content Placeholder 2"/>
          <p:cNvSpPr>
            <a:spLocks noGrp="1"/>
          </p:cNvSpPr>
          <p:nvPr>
            <p:ph idx="1"/>
          </p:nvPr>
        </p:nvSpPr>
        <p:spPr/>
        <p:txBody>
          <a:bodyPr>
            <a:normAutofit lnSpcReduction="10000"/>
          </a:bodyPr>
          <a:lstStyle/>
          <a:p>
            <a:r>
              <a:rPr lang="en-GB" dirty="0"/>
              <a:t>M</a:t>
            </a:r>
            <a:r>
              <a:rPr lang="en-GB" dirty="0" smtClean="0"/>
              <a:t>easures proposed by Conservative government to limit strikes, particularly in public services</a:t>
            </a:r>
          </a:p>
          <a:p>
            <a:r>
              <a:rPr lang="en-GB" dirty="0" smtClean="0"/>
              <a:t>Introduction of thresholds for strike ballots</a:t>
            </a:r>
          </a:p>
          <a:p>
            <a:pPr lvl="1"/>
            <a:r>
              <a:rPr lang="en-GB" dirty="0" smtClean="0"/>
              <a:t>Action must be supported by a majority of those voting and turnout must be 50% </a:t>
            </a:r>
          </a:p>
          <a:p>
            <a:pPr lvl="1"/>
            <a:r>
              <a:rPr lang="en-GB" dirty="0" smtClean="0"/>
              <a:t>In essential services, at least 40% of all relevant members must vote in favour</a:t>
            </a:r>
          </a:p>
          <a:p>
            <a:r>
              <a:rPr lang="en-GB" dirty="0" smtClean="0"/>
              <a:t>Based on argument that action based on low turnouts is undemocratic</a:t>
            </a:r>
          </a:p>
          <a:p>
            <a:r>
              <a:rPr lang="en-GB" dirty="0" smtClean="0"/>
              <a:t>However, government unwilling to allow unions to use new technology to increase turnout</a:t>
            </a:r>
          </a:p>
          <a:p>
            <a:r>
              <a:rPr lang="en-GB" dirty="0" smtClean="0"/>
              <a:t>Critics point to lack of similar thresholds in parliamentary system and corporate governance</a:t>
            </a:r>
            <a:endParaRPr lang="en-GB" dirty="0"/>
          </a:p>
          <a:p>
            <a:endParaRPr lang="en-GB" dirty="0"/>
          </a:p>
        </p:txBody>
      </p:sp>
    </p:spTree>
    <p:extLst>
      <p:ext uri="{BB962C8B-B14F-4D97-AF65-F5344CB8AC3E}">
        <p14:creationId xmlns:p14="http://schemas.microsoft.com/office/powerpoint/2010/main" val="2926613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3888" y="762000"/>
            <a:ext cx="7886700" cy="4607170"/>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Do you think that the measures in the Trade Union Bill are necessary? What impact will they have?</a:t>
            </a:r>
            <a:endParaRPr lang="en-GB" dirty="0"/>
          </a:p>
        </p:txBody>
      </p:sp>
      <p:sp>
        <p:nvSpPr>
          <p:cNvPr id="6" name="Text Placeholder 5"/>
          <p:cNvSpPr>
            <a:spLocks noGrp="1"/>
          </p:cNvSpPr>
          <p:nvPr>
            <p:ph type="body" idx="1"/>
          </p:nvPr>
        </p:nvSpPr>
        <p:spPr/>
        <p:txBody>
          <a:bodyPr/>
          <a:lstStyle/>
          <a:p>
            <a:endParaRPr lang="en-GB"/>
          </a:p>
        </p:txBody>
      </p:sp>
    </p:spTree>
    <p:extLst>
      <p:ext uri="{BB962C8B-B14F-4D97-AF65-F5344CB8AC3E}">
        <p14:creationId xmlns:p14="http://schemas.microsoft.com/office/powerpoint/2010/main" val="291354903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Supporting Employment </a:t>
            </a:r>
            <a:r>
              <a:rPr lang="en-GB" dirty="0"/>
              <a:t>R</a:t>
            </a:r>
            <a:r>
              <a:rPr lang="en-GB" dirty="0" smtClean="0"/>
              <a:t>elations?</a:t>
            </a:r>
            <a:endParaRPr lang="en-GB" dirty="0"/>
          </a:p>
        </p:txBody>
      </p:sp>
      <p:sp>
        <p:nvSpPr>
          <p:cNvPr id="3" name="Content Placeholder 2"/>
          <p:cNvSpPr>
            <a:spLocks noGrp="1"/>
          </p:cNvSpPr>
          <p:nvPr>
            <p:ph idx="1"/>
          </p:nvPr>
        </p:nvSpPr>
        <p:spPr>
          <a:xfrm>
            <a:off x="628650" y="1125415"/>
            <a:ext cx="7886700" cy="5095385"/>
          </a:xfrm>
        </p:spPr>
        <p:txBody>
          <a:bodyPr>
            <a:normAutofit lnSpcReduction="10000"/>
          </a:bodyPr>
          <a:lstStyle/>
          <a:p>
            <a:r>
              <a:rPr lang="en-GB" dirty="0" smtClean="0"/>
              <a:t>Auxiliary function aimed to provide a framework that supported collective bargaining</a:t>
            </a:r>
          </a:p>
          <a:p>
            <a:pPr lvl="1"/>
            <a:r>
              <a:rPr lang="en-GB" dirty="0" smtClean="0"/>
              <a:t>Plugged gaps in areas not covered by trade unions</a:t>
            </a:r>
          </a:p>
          <a:p>
            <a:pPr lvl="1"/>
            <a:r>
              <a:rPr lang="en-GB" dirty="0" smtClean="0"/>
              <a:t>Wages councils provided for minimum wages in industries such as agriculture and hairdressing</a:t>
            </a:r>
          </a:p>
          <a:p>
            <a:r>
              <a:rPr lang="en-GB" dirty="0" err="1" smtClean="0"/>
              <a:t>Acas</a:t>
            </a:r>
            <a:r>
              <a:rPr lang="en-GB" dirty="0" smtClean="0"/>
              <a:t> established in 1975</a:t>
            </a:r>
          </a:p>
          <a:p>
            <a:pPr lvl="1"/>
            <a:r>
              <a:rPr lang="en-GB" dirty="0"/>
              <a:t>P</a:t>
            </a:r>
            <a:r>
              <a:rPr lang="en-GB" dirty="0" smtClean="0"/>
              <a:t>rovided third party conciliation, arbitration and mediation</a:t>
            </a:r>
          </a:p>
          <a:p>
            <a:pPr lvl="1"/>
            <a:r>
              <a:rPr lang="en-GB" dirty="0" smtClean="0"/>
              <a:t>Promoted collective bargaining</a:t>
            </a:r>
          </a:p>
          <a:p>
            <a:r>
              <a:rPr lang="en-GB" dirty="0" smtClean="0"/>
              <a:t>Auxiliary function weakened by Thatcher government</a:t>
            </a:r>
          </a:p>
          <a:p>
            <a:r>
              <a:rPr lang="en-GB" dirty="0" smtClean="0"/>
              <a:t>New Labour introduced new measures to encourage recognition and representation</a:t>
            </a:r>
          </a:p>
          <a:p>
            <a:pPr lvl="1"/>
            <a:r>
              <a:rPr lang="en-GB" dirty="0" smtClean="0"/>
              <a:t>Union recognition procedure</a:t>
            </a:r>
          </a:p>
          <a:p>
            <a:pPr lvl="1"/>
            <a:r>
              <a:rPr lang="en-GB" dirty="0" smtClean="0"/>
              <a:t>Right to accompaniment in disciplinary and </a:t>
            </a:r>
            <a:r>
              <a:rPr lang="en-GB" dirty="0" err="1" smtClean="0"/>
              <a:t>rievance</a:t>
            </a:r>
            <a:r>
              <a:rPr lang="en-GB" dirty="0" smtClean="0"/>
              <a:t> hearings</a:t>
            </a:r>
          </a:p>
          <a:p>
            <a:pPr lvl="1"/>
            <a:r>
              <a:rPr lang="en-GB" dirty="0" smtClean="0"/>
              <a:t>ICE Regulations 2004</a:t>
            </a:r>
            <a:endParaRPr lang="en-GB" dirty="0"/>
          </a:p>
        </p:txBody>
      </p:sp>
    </p:spTree>
    <p:extLst>
      <p:ext uri="{BB962C8B-B14F-4D97-AF65-F5344CB8AC3E}">
        <p14:creationId xmlns:p14="http://schemas.microsoft.com/office/powerpoint/2010/main" val="35947156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293077"/>
            <a:ext cx="7886700" cy="938124"/>
          </a:xfrm>
        </p:spPr>
        <p:txBody>
          <a:bodyPr>
            <a:normAutofit fontScale="90000"/>
          </a:bodyPr>
          <a:lstStyle/>
          <a:p>
            <a:r>
              <a:rPr lang="en-GB" sz="3600" dirty="0" smtClean="0">
                <a:solidFill>
                  <a:srgbClr val="002060"/>
                </a:solidFill>
              </a:rPr>
              <a:t>Employment </a:t>
            </a:r>
            <a:r>
              <a:rPr lang="en-GB" sz="3600" dirty="0">
                <a:solidFill>
                  <a:srgbClr val="002060"/>
                </a:solidFill>
              </a:rPr>
              <a:t>R</a:t>
            </a:r>
            <a:r>
              <a:rPr lang="en-GB" sz="3600" dirty="0" smtClean="0">
                <a:solidFill>
                  <a:srgbClr val="002060"/>
                </a:solidFill>
              </a:rPr>
              <a:t>egulation – Protecting </a:t>
            </a:r>
            <a:r>
              <a:rPr lang="en-GB" sz="3600" dirty="0">
                <a:solidFill>
                  <a:srgbClr val="002060"/>
                </a:solidFill>
              </a:rPr>
              <a:t>E</a:t>
            </a:r>
            <a:r>
              <a:rPr lang="en-GB" sz="3600" dirty="0" smtClean="0">
                <a:solidFill>
                  <a:srgbClr val="002060"/>
                </a:solidFill>
              </a:rPr>
              <a:t>mployees?</a:t>
            </a:r>
            <a:endParaRPr lang="en-GB" sz="3600" dirty="0">
              <a:solidFill>
                <a:srgbClr val="002060"/>
              </a:solidFill>
            </a:endParaRPr>
          </a:p>
        </p:txBody>
      </p:sp>
      <p:sp>
        <p:nvSpPr>
          <p:cNvPr id="6" name="Content Placeholder 5"/>
          <p:cNvSpPr>
            <a:spLocks noGrp="1"/>
          </p:cNvSpPr>
          <p:nvPr>
            <p:ph idx="1"/>
          </p:nvPr>
        </p:nvSpPr>
        <p:spPr>
          <a:xfrm>
            <a:off x="457200" y="1629508"/>
            <a:ext cx="8229600" cy="4496655"/>
          </a:xfrm>
        </p:spPr>
        <p:txBody>
          <a:bodyPr/>
          <a:lstStyle/>
          <a:p>
            <a:pPr>
              <a:spcBef>
                <a:spcPts val="0"/>
              </a:spcBef>
            </a:pPr>
            <a:r>
              <a:rPr lang="en-GB" sz="2800" dirty="0" smtClean="0"/>
              <a:t>Individual employment rights developed in late 1960s and 70s</a:t>
            </a:r>
          </a:p>
          <a:p>
            <a:pPr>
              <a:spcBef>
                <a:spcPts val="0"/>
              </a:spcBef>
            </a:pPr>
            <a:r>
              <a:rPr lang="en-GB" sz="2800" dirty="0" smtClean="0"/>
              <a:t>Aimed to remove individual issues from collective bargaining arena and promote fair and reasonable treatment</a:t>
            </a:r>
          </a:p>
          <a:p>
            <a:pPr>
              <a:spcBef>
                <a:spcPts val="0"/>
              </a:spcBef>
            </a:pPr>
            <a:r>
              <a:rPr lang="en-GB" sz="2800" dirty="0" smtClean="0"/>
              <a:t>Legislation designed to combat discrimination in employment and arbitrary use of discipline</a:t>
            </a:r>
          </a:p>
          <a:p>
            <a:pPr>
              <a:spcBef>
                <a:spcPts val="0"/>
              </a:spcBef>
            </a:pPr>
            <a:r>
              <a:rPr lang="en-GB" sz="2800" dirty="0" smtClean="0"/>
              <a:t>Scale, scope and complexity of employment legislation grew under successive Labour government, 1996-2010</a:t>
            </a:r>
          </a:p>
          <a:p>
            <a:pPr>
              <a:spcBef>
                <a:spcPts val="0"/>
              </a:spcBef>
            </a:pPr>
            <a:endParaRPr lang="en-GB" sz="2800" dirty="0" smtClean="0"/>
          </a:p>
          <a:p>
            <a:pPr marL="0" indent="0">
              <a:spcBef>
                <a:spcPts val="0"/>
              </a:spcBef>
              <a:buNone/>
            </a:pPr>
            <a:endParaRPr lang="en-GB" sz="2800" dirty="0" smtClean="0"/>
          </a:p>
          <a:p>
            <a:pPr>
              <a:spcBef>
                <a:spcPts val="0"/>
              </a:spcBef>
            </a:pPr>
            <a:endParaRPr lang="en-GB" sz="2800" dirty="0" smtClean="0"/>
          </a:p>
        </p:txBody>
      </p:sp>
    </p:spTree>
    <p:extLst>
      <p:ext uri="{BB962C8B-B14F-4D97-AF65-F5344CB8AC3E}">
        <p14:creationId xmlns:p14="http://schemas.microsoft.com/office/powerpoint/2010/main" val="76014960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Discrimination</a:t>
            </a:r>
            <a:endParaRPr lang="en-GB" dirty="0"/>
          </a:p>
        </p:txBody>
      </p:sp>
      <p:sp>
        <p:nvSpPr>
          <p:cNvPr id="3" name="Content Placeholder 2"/>
          <p:cNvSpPr>
            <a:spLocks noGrp="1"/>
          </p:cNvSpPr>
          <p:nvPr>
            <p:ph idx="1"/>
          </p:nvPr>
        </p:nvSpPr>
        <p:spPr/>
        <p:txBody>
          <a:bodyPr>
            <a:normAutofit lnSpcReduction="10000"/>
          </a:bodyPr>
          <a:lstStyle/>
          <a:p>
            <a:r>
              <a:rPr lang="en-GB" dirty="0"/>
              <a:t>D</a:t>
            </a:r>
            <a:r>
              <a:rPr lang="en-GB" dirty="0" smtClean="0"/>
              <a:t>iscrimination law is set out in the Equality Act 2010</a:t>
            </a:r>
          </a:p>
          <a:p>
            <a:pPr lvl="1"/>
            <a:r>
              <a:rPr lang="en-GB" dirty="0" smtClean="0"/>
              <a:t>Covers age, disability, gender reassignment, marriage, civil partnership, pregnancy, maternity, race, religion, belief, sex and sexual orientation </a:t>
            </a:r>
          </a:p>
          <a:p>
            <a:r>
              <a:rPr lang="en-GB" dirty="0"/>
              <a:t>Direct discrimination</a:t>
            </a:r>
          </a:p>
          <a:p>
            <a:pPr lvl="1"/>
            <a:r>
              <a:rPr lang="en-GB" dirty="0"/>
              <a:t>A person (A) discriminates against another (B) if, because of a protected characteristic, A treats B less favourably than A treats or would treat others</a:t>
            </a:r>
          </a:p>
          <a:p>
            <a:pPr lvl="1"/>
            <a:r>
              <a:rPr lang="en-GB" dirty="0" smtClean="0"/>
              <a:t>Limited </a:t>
            </a:r>
            <a:r>
              <a:rPr lang="en-GB" dirty="0"/>
              <a:t>defence of Genuine Occupational Qualification (GOQ)</a:t>
            </a:r>
          </a:p>
          <a:p>
            <a:r>
              <a:rPr lang="en-GB" dirty="0"/>
              <a:t>Indirect discrimination</a:t>
            </a:r>
          </a:p>
          <a:p>
            <a:pPr lvl="1"/>
            <a:r>
              <a:rPr lang="en-GB" dirty="0"/>
              <a:t>If an employer applies ‘a provision, criterion or practice which is discriminatory in relation to a relevant protected characteristic’ </a:t>
            </a:r>
          </a:p>
          <a:p>
            <a:pPr lvl="1"/>
            <a:r>
              <a:rPr lang="en-GB" dirty="0"/>
              <a:t>Employers can defend such a claim by arguing that it is ‘a proportionate means of achieving a legitimate aim’.</a:t>
            </a:r>
          </a:p>
          <a:p>
            <a:endParaRPr lang="en-GB" dirty="0" smtClean="0"/>
          </a:p>
          <a:p>
            <a:endParaRPr lang="en-GB" dirty="0"/>
          </a:p>
        </p:txBody>
      </p:sp>
    </p:spTree>
    <p:extLst>
      <p:ext uri="{BB962C8B-B14F-4D97-AF65-F5344CB8AC3E}">
        <p14:creationId xmlns:p14="http://schemas.microsoft.com/office/powerpoint/2010/main" val="30243906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857403"/>
          </a:xfrm>
        </p:spPr>
        <p:txBody>
          <a:bodyPr>
            <a:normAutofit/>
          </a:bodyPr>
          <a:lstStyle/>
          <a:p>
            <a:r>
              <a:rPr lang="en-GB" dirty="0" smtClean="0"/>
              <a:t>Unwanted conduct related to a relevant protected characteristic that has the purpose or effect of</a:t>
            </a:r>
          </a:p>
          <a:p>
            <a:pPr lvl="1"/>
            <a:r>
              <a:rPr lang="en-GB" dirty="0" smtClean="0"/>
              <a:t>violating dignity, or</a:t>
            </a:r>
          </a:p>
          <a:p>
            <a:pPr lvl="1"/>
            <a:r>
              <a:rPr lang="en-GB" dirty="0" smtClean="0"/>
              <a:t>creating an intimidating, hostile, degrading, humiliating or offensive environment</a:t>
            </a:r>
          </a:p>
          <a:p>
            <a:r>
              <a:rPr lang="en-GB" dirty="0" smtClean="0"/>
              <a:t>Also applies to unwanted conduct of a sexual nature</a:t>
            </a:r>
          </a:p>
          <a:p>
            <a:r>
              <a:rPr lang="en-GB" dirty="0" smtClean="0"/>
              <a:t>Less favourable treatment arising from rejection of or submission to unwanted conduct </a:t>
            </a:r>
          </a:p>
          <a:p>
            <a:r>
              <a:rPr lang="en-GB" dirty="0" smtClean="0"/>
              <a:t>In deciding whether conduct has the effect above, ETs must consider</a:t>
            </a:r>
          </a:p>
          <a:p>
            <a:pPr lvl="1"/>
            <a:r>
              <a:rPr lang="en-GB" dirty="0" smtClean="0"/>
              <a:t>the perception of claimant;</a:t>
            </a:r>
          </a:p>
          <a:p>
            <a:pPr lvl="1"/>
            <a:r>
              <a:rPr lang="en-GB" dirty="0" smtClean="0"/>
              <a:t>the other circumstances of the case;</a:t>
            </a:r>
          </a:p>
          <a:p>
            <a:pPr lvl="1"/>
            <a:r>
              <a:rPr lang="en-GB" dirty="0" smtClean="0"/>
              <a:t>whether it is reasonable for the conduct to have that effect</a:t>
            </a:r>
          </a:p>
          <a:p>
            <a:endParaRPr lang="en-GB" dirty="0" smtClean="0"/>
          </a:p>
          <a:p>
            <a:pPr>
              <a:buNone/>
            </a:pPr>
            <a:endParaRPr lang="en-GB" dirty="0"/>
          </a:p>
        </p:txBody>
      </p:sp>
      <p:sp>
        <p:nvSpPr>
          <p:cNvPr id="3" name="Title 2"/>
          <p:cNvSpPr>
            <a:spLocks noGrp="1"/>
          </p:cNvSpPr>
          <p:nvPr>
            <p:ph type="title"/>
          </p:nvPr>
        </p:nvSpPr>
        <p:spPr>
          <a:xfrm>
            <a:off x="457200" y="188640"/>
            <a:ext cx="8229600" cy="1228998"/>
          </a:xfrm>
        </p:spPr>
        <p:txBody>
          <a:bodyPr/>
          <a:lstStyle/>
          <a:p>
            <a:r>
              <a:rPr lang="en-GB" dirty="0" smtClean="0"/>
              <a:t>Harassment</a:t>
            </a:r>
            <a:endParaRPr lang="en-GB" dirty="0"/>
          </a:p>
        </p:txBody>
      </p:sp>
    </p:spTree>
    <p:extLst>
      <p:ext uri="{BB962C8B-B14F-4D97-AF65-F5344CB8AC3E}">
        <p14:creationId xmlns:p14="http://schemas.microsoft.com/office/powerpoint/2010/main" val="38954988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800" dirty="0" smtClean="0"/>
              <a:t>A person has a disability if s/he</a:t>
            </a:r>
          </a:p>
          <a:p>
            <a:pPr lvl="1"/>
            <a:r>
              <a:rPr lang="en-GB" sz="2400" dirty="0" smtClean="0"/>
              <a:t>has a physical or mental impairment, and	</a:t>
            </a:r>
          </a:p>
          <a:p>
            <a:pPr lvl="1"/>
            <a:r>
              <a:rPr lang="en-GB" sz="2400" dirty="0" smtClean="0"/>
              <a:t>the impairment has a substantial and long-term adverse effect on P's ability to carry out normal day-to-day activities.</a:t>
            </a:r>
          </a:p>
          <a:p>
            <a:pPr>
              <a:lnSpc>
                <a:spcPct val="90000"/>
              </a:lnSpc>
            </a:pPr>
            <a:r>
              <a:rPr lang="en-GB" sz="2800" dirty="0" smtClean="0"/>
              <a:t>Condition assessed ‘but for’ medication, treatment etc</a:t>
            </a:r>
          </a:p>
          <a:p>
            <a:pPr>
              <a:lnSpc>
                <a:spcPct val="90000"/>
              </a:lnSpc>
            </a:pPr>
            <a:r>
              <a:rPr lang="en-GB" sz="2800" dirty="0" smtClean="0"/>
              <a:t>HIV, Cancer and MS – apply from day one</a:t>
            </a:r>
          </a:p>
          <a:p>
            <a:pPr>
              <a:lnSpc>
                <a:spcPct val="90000"/>
              </a:lnSpc>
            </a:pPr>
            <a:r>
              <a:rPr lang="en-GB" sz="2800" dirty="0" smtClean="0"/>
              <a:t>Severe disfigurement </a:t>
            </a:r>
          </a:p>
          <a:p>
            <a:pPr>
              <a:lnSpc>
                <a:spcPct val="90000"/>
              </a:lnSpc>
            </a:pPr>
            <a:r>
              <a:rPr lang="en-GB" sz="2800" dirty="0" smtClean="0"/>
              <a:t>Registered blindness</a:t>
            </a:r>
          </a:p>
          <a:p>
            <a:pPr>
              <a:buNone/>
            </a:pPr>
            <a:endParaRPr lang="en-GB" dirty="0"/>
          </a:p>
        </p:txBody>
      </p:sp>
      <p:sp>
        <p:nvSpPr>
          <p:cNvPr id="3" name="Title 2"/>
          <p:cNvSpPr>
            <a:spLocks noGrp="1"/>
          </p:cNvSpPr>
          <p:nvPr>
            <p:ph type="title"/>
          </p:nvPr>
        </p:nvSpPr>
        <p:spPr/>
        <p:txBody>
          <a:bodyPr/>
          <a:lstStyle/>
          <a:p>
            <a:r>
              <a:rPr lang="en-GB" dirty="0" smtClean="0"/>
              <a:t>Defining Disability </a:t>
            </a:r>
            <a:r>
              <a:rPr lang="en-GB" dirty="0"/>
              <a:t>D</a:t>
            </a:r>
            <a:r>
              <a:rPr lang="en-GB" dirty="0" smtClean="0"/>
              <a:t>iscrimination</a:t>
            </a:r>
            <a:endParaRPr lang="en-GB" dirty="0"/>
          </a:p>
        </p:txBody>
      </p:sp>
    </p:spTree>
    <p:extLst>
      <p:ext uri="{BB962C8B-B14F-4D97-AF65-F5344CB8AC3E}">
        <p14:creationId xmlns:p14="http://schemas.microsoft.com/office/powerpoint/2010/main" val="15743662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34427" y="1556792"/>
            <a:ext cx="8229600" cy="4525963"/>
          </a:xfrm>
        </p:spPr>
        <p:txBody>
          <a:bodyPr>
            <a:normAutofit lnSpcReduction="10000"/>
          </a:bodyPr>
          <a:lstStyle/>
          <a:p>
            <a:r>
              <a:rPr lang="en-GB" sz="2800" dirty="0" smtClean="0"/>
              <a:t>Direct discrimination</a:t>
            </a:r>
          </a:p>
          <a:p>
            <a:r>
              <a:rPr lang="en-GB" sz="2800" dirty="0" smtClean="0"/>
              <a:t>Unfavourable treatment because of something arising in consequence of disability</a:t>
            </a:r>
          </a:p>
          <a:p>
            <a:pPr lvl="1"/>
            <a:r>
              <a:rPr lang="en-GB" sz="2400" dirty="0" smtClean="0"/>
              <a:t>Employers can defend this by arguing that it is a proportionate means of achieving a legitimate aim.</a:t>
            </a:r>
          </a:p>
          <a:p>
            <a:r>
              <a:rPr lang="en-GB" sz="2800" dirty="0" smtClean="0"/>
              <a:t>Duty to make reasonable adjustments where individual at a substantial disadvantage in comparison with those not disabled:</a:t>
            </a:r>
          </a:p>
          <a:p>
            <a:pPr lvl="1"/>
            <a:r>
              <a:rPr lang="en-GB" sz="2400" dirty="0" smtClean="0"/>
              <a:t>Provision, criterion or practice</a:t>
            </a:r>
          </a:p>
          <a:p>
            <a:pPr lvl="1"/>
            <a:r>
              <a:rPr lang="en-GB" sz="2400" dirty="0" smtClean="0"/>
              <a:t>Physical feature</a:t>
            </a:r>
          </a:p>
          <a:p>
            <a:pPr lvl="1"/>
            <a:r>
              <a:rPr lang="en-GB" sz="2400" dirty="0" smtClean="0"/>
              <a:t>Auxiliary aid</a:t>
            </a:r>
          </a:p>
          <a:p>
            <a:endParaRPr lang="en-GB" dirty="0" smtClean="0"/>
          </a:p>
          <a:p>
            <a:endParaRPr lang="en-GB" dirty="0" smtClean="0"/>
          </a:p>
          <a:p>
            <a:endParaRPr lang="en-GB" dirty="0"/>
          </a:p>
        </p:txBody>
      </p:sp>
      <p:sp>
        <p:nvSpPr>
          <p:cNvPr id="3" name="Title 2"/>
          <p:cNvSpPr>
            <a:spLocks noGrp="1"/>
          </p:cNvSpPr>
          <p:nvPr>
            <p:ph type="title"/>
          </p:nvPr>
        </p:nvSpPr>
        <p:spPr/>
        <p:txBody>
          <a:bodyPr/>
          <a:lstStyle/>
          <a:p>
            <a:r>
              <a:rPr lang="en-GB" dirty="0" smtClean="0"/>
              <a:t>Disability Discrimination</a:t>
            </a:r>
            <a:endParaRPr lang="en-GB" dirty="0"/>
          </a:p>
        </p:txBody>
      </p:sp>
    </p:spTree>
    <p:extLst>
      <p:ext uri="{BB962C8B-B14F-4D97-AF65-F5344CB8AC3E}">
        <p14:creationId xmlns:p14="http://schemas.microsoft.com/office/powerpoint/2010/main" val="12438284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dirty="0" smtClean="0">
                <a:solidFill>
                  <a:srgbClr val="002060"/>
                </a:solidFill>
              </a:rPr>
              <a:t>Unfair Dismissal</a:t>
            </a:r>
          </a:p>
        </p:txBody>
      </p:sp>
      <p:sp>
        <p:nvSpPr>
          <p:cNvPr id="7171" name="Rectangle 3"/>
          <p:cNvSpPr>
            <a:spLocks noGrp="1" noChangeArrowheads="1"/>
          </p:cNvSpPr>
          <p:nvPr>
            <p:ph type="body" idx="1"/>
          </p:nvPr>
        </p:nvSpPr>
        <p:spPr/>
        <p:txBody>
          <a:bodyPr>
            <a:normAutofit lnSpcReduction="10000"/>
          </a:bodyPr>
          <a:lstStyle/>
          <a:p>
            <a:r>
              <a:rPr lang="en-GB" dirty="0" smtClean="0"/>
              <a:t>Unfair dismissal claims are heard </a:t>
            </a:r>
            <a:r>
              <a:rPr lang="en-GB" dirty="0"/>
              <a:t>by employment tribunals</a:t>
            </a:r>
          </a:p>
          <a:p>
            <a:pPr lvl="1"/>
            <a:r>
              <a:rPr lang="en-GB" dirty="0"/>
              <a:t>Must be an employee with 2 year’s continuous employment</a:t>
            </a:r>
          </a:p>
          <a:p>
            <a:r>
              <a:rPr lang="en-GB" dirty="0"/>
              <a:t>Tribunals will consider three issues:</a:t>
            </a:r>
          </a:p>
          <a:p>
            <a:pPr lvl="1"/>
            <a:r>
              <a:rPr lang="en-GB" i="1" dirty="0"/>
              <a:t>Reason for dismissal</a:t>
            </a:r>
          </a:p>
          <a:p>
            <a:pPr lvl="1"/>
            <a:r>
              <a:rPr lang="en-GB" i="1" dirty="0"/>
              <a:t>Reasonableness of decision</a:t>
            </a:r>
          </a:p>
          <a:p>
            <a:pPr lvl="1"/>
            <a:r>
              <a:rPr lang="en-GB" i="1" dirty="0"/>
              <a:t>Procedural unfairness</a:t>
            </a:r>
          </a:p>
          <a:p>
            <a:pPr>
              <a:spcBef>
                <a:spcPts val="0"/>
              </a:spcBef>
            </a:pPr>
            <a:r>
              <a:rPr lang="en-GB" dirty="0" smtClean="0"/>
              <a:t>Potentially </a:t>
            </a:r>
            <a:r>
              <a:rPr lang="en-GB" dirty="0"/>
              <a:t>fair </a:t>
            </a:r>
            <a:r>
              <a:rPr lang="en-GB" dirty="0" smtClean="0"/>
              <a:t>reasons: </a:t>
            </a:r>
          </a:p>
          <a:p>
            <a:pPr lvl="1">
              <a:spcBef>
                <a:spcPts val="0"/>
              </a:spcBef>
            </a:pPr>
            <a:r>
              <a:rPr lang="en-GB" dirty="0"/>
              <a:t>C</a:t>
            </a:r>
            <a:r>
              <a:rPr lang="en-GB" dirty="0" smtClean="0"/>
              <a:t>onduct</a:t>
            </a:r>
            <a:r>
              <a:rPr lang="en-GB" dirty="0"/>
              <a:t>; capability; redundancy; retirement; statutory restriction; some other substantial reason </a:t>
            </a:r>
          </a:p>
          <a:p>
            <a:pPr>
              <a:spcBef>
                <a:spcPts val="0"/>
              </a:spcBef>
            </a:pPr>
            <a:r>
              <a:rPr lang="en-GB" dirty="0" smtClean="0"/>
              <a:t>In cases of misconduct the employer must show</a:t>
            </a:r>
            <a:endParaRPr lang="en-GB" dirty="0"/>
          </a:p>
          <a:p>
            <a:pPr lvl="1">
              <a:spcBef>
                <a:spcPts val="0"/>
              </a:spcBef>
            </a:pPr>
            <a:r>
              <a:rPr lang="en-GB" i="1" dirty="0"/>
              <a:t>Genuine belief in claimant’s guilt</a:t>
            </a:r>
          </a:p>
          <a:p>
            <a:pPr lvl="1">
              <a:spcBef>
                <a:spcPts val="0"/>
              </a:spcBef>
            </a:pPr>
            <a:r>
              <a:rPr lang="en-GB" i="1" dirty="0"/>
              <a:t>Reasonable grounds to sustain belief</a:t>
            </a:r>
          </a:p>
          <a:p>
            <a:pPr lvl="1">
              <a:spcBef>
                <a:spcPts val="0"/>
              </a:spcBef>
            </a:pPr>
            <a:r>
              <a:rPr lang="en-GB" i="1" dirty="0"/>
              <a:t>Reasonable investigation in the </a:t>
            </a:r>
            <a:r>
              <a:rPr lang="en-GB" i="1" dirty="0" smtClean="0"/>
              <a:t>circumstances (</a:t>
            </a:r>
            <a:r>
              <a:rPr lang="en-GB" i="1" dirty="0" err="1" smtClean="0"/>
              <a:t>BHSv</a:t>
            </a:r>
            <a:r>
              <a:rPr lang="en-GB" i="1" dirty="0" smtClean="0"/>
              <a:t> </a:t>
            </a:r>
            <a:r>
              <a:rPr lang="en-GB" i="1" dirty="0" err="1" smtClean="0"/>
              <a:t>Burchell</a:t>
            </a:r>
            <a:r>
              <a:rPr lang="en-GB" i="1" dirty="0" smtClean="0"/>
              <a:t>)</a:t>
            </a:r>
            <a:endParaRPr lang="en-GB" dirty="0"/>
          </a:p>
        </p:txBody>
      </p:sp>
    </p:spTree>
    <p:extLst>
      <p:ext uri="{BB962C8B-B14F-4D97-AF65-F5344CB8AC3E}">
        <p14:creationId xmlns:p14="http://schemas.microsoft.com/office/powerpoint/2010/main" val="298906275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dirty="0" smtClean="0">
                <a:solidFill>
                  <a:srgbClr val="002060"/>
                </a:solidFill>
              </a:rPr>
              <a:t>Unfair Dismissal</a:t>
            </a:r>
          </a:p>
        </p:txBody>
      </p:sp>
      <p:sp>
        <p:nvSpPr>
          <p:cNvPr id="9219" name="Rectangle 3"/>
          <p:cNvSpPr>
            <a:spLocks noGrp="1" noChangeArrowheads="1"/>
          </p:cNvSpPr>
          <p:nvPr>
            <p:ph type="body" idx="1"/>
          </p:nvPr>
        </p:nvSpPr>
        <p:spPr>
          <a:xfrm>
            <a:off x="251520" y="1031631"/>
            <a:ext cx="8663880" cy="5421557"/>
          </a:xfrm>
        </p:spPr>
        <p:txBody>
          <a:bodyPr/>
          <a:lstStyle/>
          <a:p>
            <a:pPr lvl="1" eaLnBrk="1" hangingPunct="1">
              <a:lnSpc>
                <a:spcPct val="80000"/>
              </a:lnSpc>
              <a:buFontTx/>
              <a:buNone/>
            </a:pPr>
            <a:endParaRPr lang="en-GB" dirty="0" smtClean="0"/>
          </a:p>
          <a:p>
            <a:pPr eaLnBrk="1" hangingPunct="1">
              <a:lnSpc>
                <a:spcPct val="80000"/>
              </a:lnSpc>
            </a:pPr>
            <a:r>
              <a:rPr lang="en-GB" sz="2400" dirty="0" smtClean="0"/>
              <a:t>Whether a dismissal is fair or unfair… </a:t>
            </a:r>
            <a:endParaRPr lang="en-GB" sz="2400" i="1" dirty="0" smtClean="0"/>
          </a:p>
          <a:p>
            <a:pPr lvl="1" eaLnBrk="1" hangingPunct="1">
              <a:lnSpc>
                <a:spcPct val="80000"/>
              </a:lnSpc>
              <a:buFontTx/>
              <a:buNone/>
            </a:pPr>
            <a:r>
              <a:rPr lang="en-GB" i="1" dirty="0" smtClean="0"/>
              <a:t>"depends on whether in the circumstances (including the size and administrative resources of the employer's undertaking) the employer acted reasonably or unreasonably in treating it as a sufficient reason for dismissing the employee, and… shall be determined in accordance with equity and the substantial merits of the case". s98(4) (ERA 1996)</a:t>
            </a:r>
            <a:endParaRPr lang="en-GB" sz="2000" dirty="0" smtClean="0"/>
          </a:p>
          <a:p>
            <a:pPr eaLnBrk="1" hangingPunct="1">
              <a:lnSpc>
                <a:spcPct val="80000"/>
              </a:lnSpc>
            </a:pPr>
            <a:r>
              <a:rPr lang="en-GB" sz="2400" dirty="0" smtClean="0"/>
              <a:t>Did the employers decision to dismiss fall within the range of responses that would have been made by a reasonable employer?</a:t>
            </a:r>
          </a:p>
          <a:p>
            <a:pPr eaLnBrk="1" hangingPunct="1">
              <a:lnSpc>
                <a:spcPct val="80000"/>
              </a:lnSpc>
            </a:pPr>
            <a:r>
              <a:rPr lang="en-GB" sz="2400" dirty="0" smtClean="0"/>
              <a:t>Did the employer follow a fair procedure in reaching that decision?</a:t>
            </a:r>
          </a:p>
          <a:p>
            <a:pPr lvl="1">
              <a:lnSpc>
                <a:spcPct val="80000"/>
              </a:lnSpc>
            </a:pPr>
            <a:r>
              <a:rPr lang="en-GB" sz="1900" dirty="0" err="1" smtClean="0"/>
              <a:t>Acas</a:t>
            </a:r>
            <a:r>
              <a:rPr lang="en-GB" sz="1900" dirty="0" smtClean="0"/>
              <a:t> Code of Practice on Disciplinary and Grievance Procedures</a:t>
            </a:r>
          </a:p>
        </p:txBody>
      </p:sp>
    </p:spTree>
    <p:extLst>
      <p:ext uri="{BB962C8B-B14F-4D97-AF65-F5344CB8AC3E}">
        <p14:creationId xmlns:p14="http://schemas.microsoft.com/office/powerpoint/2010/main" val="262971869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3600" dirty="0" smtClean="0">
                <a:solidFill>
                  <a:srgbClr val="002060"/>
                </a:solidFill>
              </a:rPr>
              <a:t>Employment Tribunals – Access to Justice</a:t>
            </a:r>
            <a:endParaRPr lang="en-GB" sz="3600" dirty="0">
              <a:solidFill>
                <a:srgbClr val="002060"/>
              </a:solidFill>
            </a:endParaRPr>
          </a:p>
        </p:txBody>
      </p:sp>
      <p:sp>
        <p:nvSpPr>
          <p:cNvPr id="6" name="Content Placeholder 5"/>
          <p:cNvSpPr>
            <a:spLocks noGrp="1"/>
          </p:cNvSpPr>
          <p:nvPr>
            <p:ph idx="1"/>
          </p:nvPr>
        </p:nvSpPr>
        <p:spPr/>
        <p:txBody>
          <a:bodyPr/>
          <a:lstStyle/>
          <a:p>
            <a:pPr>
              <a:spcBef>
                <a:spcPts val="0"/>
              </a:spcBef>
            </a:pPr>
            <a:r>
              <a:rPr lang="en-GB" dirty="0" smtClean="0"/>
              <a:t>Employment tribunals designed as a speedy and accessible form of industrial justice</a:t>
            </a:r>
          </a:p>
          <a:p>
            <a:pPr>
              <a:spcBef>
                <a:spcPts val="0"/>
              </a:spcBef>
            </a:pPr>
            <a:r>
              <a:rPr lang="en-GB" dirty="0"/>
              <a:t>I</a:t>
            </a:r>
            <a:r>
              <a:rPr lang="en-GB" dirty="0" smtClean="0"/>
              <a:t>ncreasingly legalistic, formal and adversarial</a:t>
            </a:r>
          </a:p>
          <a:p>
            <a:pPr>
              <a:spcBef>
                <a:spcPts val="0"/>
              </a:spcBef>
            </a:pPr>
            <a:r>
              <a:rPr lang="en-GB" dirty="0" smtClean="0"/>
              <a:t>Employers have argued that the system  encourages weak and speculative claims</a:t>
            </a:r>
          </a:p>
          <a:p>
            <a:pPr>
              <a:spcBef>
                <a:spcPts val="0"/>
              </a:spcBef>
            </a:pPr>
            <a:r>
              <a:rPr lang="en-GB" dirty="0" smtClean="0"/>
              <a:t>Others argue system is weighted in favour of employer (Ewing and Hendy, 2013)</a:t>
            </a:r>
          </a:p>
          <a:p>
            <a:pPr lvl="1">
              <a:spcBef>
                <a:spcPts val="0"/>
              </a:spcBef>
            </a:pPr>
            <a:r>
              <a:rPr lang="en-GB" dirty="0" smtClean="0"/>
              <a:t>Employers better placed to fund defence of claims</a:t>
            </a:r>
          </a:p>
          <a:p>
            <a:pPr lvl="1">
              <a:spcBef>
                <a:spcPts val="0"/>
              </a:spcBef>
            </a:pPr>
            <a:r>
              <a:rPr lang="en-GB" dirty="0" smtClean="0"/>
              <a:t>Only a minority of claims are successful</a:t>
            </a:r>
          </a:p>
          <a:p>
            <a:pPr lvl="1">
              <a:spcBef>
                <a:spcPts val="0"/>
              </a:spcBef>
            </a:pPr>
            <a:r>
              <a:rPr lang="en-GB" dirty="0" smtClean="0"/>
              <a:t>Awards for costs against employees are rare  </a:t>
            </a:r>
          </a:p>
          <a:p>
            <a:pPr>
              <a:spcBef>
                <a:spcPts val="0"/>
              </a:spcBef>
            </a:pPr>
            <a:r>
              <a:rPr lang="en-GB" dirty="0" smtClean="0"/>
              <a:t>Reform of tribunal system in 2013/4 aimed at reducing the ‘burden on business’</a:t>
            </a:r>
            <a:endParaRPr lang="en-GB" dirty="0"/>
          </a:p>
          <a:p>
            <a:pPr lvl="1">
              <a:spcBef>
                <a:spcPts val="0"/>
              </a:spcBef>
            </a:pPr>
            <a:r>
              <a:rPr lang="en-GB" dirty="0" smtClean="0"/>
              <a:t>Introduction </a:t>
            </a:r>
            <a:r>
              <a:rPr lang="en-GB" dirty="0"/>
              <a:t>of tribunal </a:t>
            </a:r>
            <a:r>
              <a:rPr lang="en-GB" dirty="0" smtClean="0"/>
              <a:t>fees</a:t>
            </a:r>
            <a:endParaRPr lang="en-GB" dirty="0"/>
          </a:p>
        </p:txBody>
      </p:sp>
    </p:spTree>
    <p:extLst>
      <p:ext uri="{BB962C8B-B14F-4D97-AF65-F5344CB8AC3E}">
        <p14:creationId xmlns:p14="http://schemas.microsoft.com/office/powerpoint/2010/main" val="4072195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noFill/>
          <a:ln/>
        </p:spPr>
        <p:txBody>
          <a:bodyPr lIns="90488" tIns="44450" rIns="90488" bIns="44450" anchor="b"/>
          <a:lstStyle/>
          <a:p>
            <a:r>
              <a:rPr lang="en-GB" dirty="0" smtClean="0">
                <a:solidFill>
                  <a:srgbClr val="002060"/>
                </a:solidFill>
              </a:rPr>
              <a:t>Making an </a:t>
            </a:r>
            <a:r>
              <a:rPr lang="en-GB" dirty="0">
                <a:solidFill>
                  <a:srgbClr val="002060"/>
                </a:solidFill>
              </a:rPr>
              <a:t>E</a:t>
            </a:r>
            <a:r>
              <a:rPr lang="en-GB" dirty="0" smtClean="0">
                <a:solidFill>
                  <a:srgbClr val="002060"/>
                </a:solidFill>
              </a:rPr>
              <a:t>mployment </a:t>
            </a:r>
            <a:r>
              <a:rPr lang="en-GB" dirty="0">
                <a:solidFill>
                  <a:srgbClr val="002060"/>
                </a:solidFill>
              </a:rPr>
              <a:t>T</a:t>
            </a:r>
            <a:r>
              <a:rPr lang="en-GB" dirty="0" smtClean="0">
                <a:solidFill>
                  <a:srgbClr val="002060"/>
                </a:solidFill>
              </a:rPr>
              <a:t>ribunal </a:t>
            </a:r>
            <a:r>
              <a:rPr lang="en-GB" dirty="0">
                <a:solidFill>
                  <a:srgbClr val="002060"/>
                </a:solidFill>
              </a:rPr>
              <a:t>C</a:t>
            </a:r>
            <a:r>
              <a:rPr lang="en-GB" dirty="0" smtClean="0">
                <a:solidFill>
                  <a:srgbClr val="002060"/>
                </a:solidFill>
              </a:rPr>
              <a:t>laim </a:t>
            </a:r>
            <a:endParaRPr lang="en-GB" dirty="0">
              <a:solidFill>
                <a:srgbClr val="002060"/>
              </a:solidFill>
            </a:endParaRPr>
          </a:p>
        </p:txBody>
      </p:sp>
      <p:sp>
        <p:nvSpPr>
          <p:cNvPr id="6147" name="Rectangle 3"/>
          <p:cNvSpPr>
            <a:spLocks noGrp="1" noChangeArrowheads="1"/>
          </p:cNvSpPr>
          <p:nvPr>
            <p:ph type="body" idx="1"/>
          </p:nvPr>
        </p:nvSpPr>
        <p:spPr>
          <a:noFill/>
          <a:ln/>
        </p:spPr>
        <p:txBody>
          <a:bodyPr lIns="90488" tIns="44450" rIns="90488" bIns="44450"/>
          <a:lstStyle/>
          <a:p>
            <a:r>
              <a:rPr lang="en-GB" dirty="0"/>
              <a:t>Applicant </a:t>
            </a:r>
            <a:r>
              <a:rPr lang="en-GB" dirty="0" smtClean="0"/>
              <a:t>submits </a:t>
            </a:r>
            <a:r>
              <a:rPr lang="en-GB" dirty="0"/>
              <a:t>an </a:t>
            </a:r>
            <a:r>
              <a:rPr lang="en-GB" dirty="0" smtClean="0"/>
              <a:t>early conciliation notification form to </a:t>
            </a:r>
            <a:r>
              <a:rPr lang="en-GB" dirty="0" err="1" smtClean="0"/>
              <a:t>Acas</a:t>
            </a:r>
            <a:r>
              <a:rPr lang="en-GB" dirty="0" smtClean="0"/>
              <a:t> which signals intention to claim</a:t>
            </a:r>
          </a:p>
          <a:p>
            <a:r>
              <a:rPr lang="en-GB" dirty="0" err="1" smtClean="0"/>
              <a:t>Acas</a:t>
            </a:r>
            <a:r>
              <a:rPr lang="en-GB" dirty="0" smtClean="0"/>
              <a:t> will attempt to conciliate</a:t>
            </a:r>
          </a:p>
          <a:p>
            <a:r>
              <a:rPr lang="en-GB" dirty="0" smtClean="0"/>
              <a:t>If unsuccessful, claimant submits ET1 application which will be sifted by an employment judge</a:t>
            </a:r>
            <a:endParaRPr lang="en-GB" dirty="0"/>
          </a:p>
          <a:p>
            <a:pPr lvl="1"/>
            <a:r>
              <a:rPr lang="en-GB" sz="2000" dirty="0" smtClean="0"/>
              <a:t>May be struck out if no jurisdiction or no reasonable prospects of success</a:t>
            </a:r>
            <a:endParaRPr lang="en-GB" sz="2000" dirty="0"/>
          </a:p>
          <a:p>
            <a:r>
              <a:rPr lang="en-GB" dirty="0" smtClean="0"/>
              <a:t>Claim then sent to respondent who must </a:t>
            </a:r>
            <a:r>
              <a:rPr lang="en-GB" dirty="0"/>
              <a:t>respond on ET3 within 28 </a:t>
            </a:r>
            <a:r>
              <a:rPr lang="en-GB" dirty="0" smtClean="0"/>
              <a:t>days</a:t>
            </a:r>
          </a:p>
          <a:p>
            <a:r>
              <a:rPr lang="en-GB" dirty="0" smtClean="0"/>
              <a:t>Claimants must pay an application fee and a further fee to proceed to hearing</a:t>
            </a:r>
          </a:p>
          <a:p>
            <a:pPr lvl="1"/>
            <a:r>
              <a:rPr lang="en-GB" dirty="0" smtClean="0"/>
              <a:t>Total fee for an unfair dismissal claim is £1200</a:t>
            </a:r>
            <a:endParaRPr lang="en-GB" dirty="0"/>
          </a:p>
          <a:p>
            <a:pPr marL="0" indent="0">
              <a:buNone/>
            </a:pPr>
            <a:endParaRPr lang="en-GB" sz="2400" i="1" dirty="0"/>
          </a:p>
        </p:txBody>
      </p:sp>
    </p:spTree>
    <p:extLst>
      <p:ext uri="{BB962C8B-B14F-4D97-AF65-F5344CB8AC3E}">
        <p14:creationId xmlns:p14="http://schemas.microsoft.com/office/powerpoint/2010/main" val="1502955092"/>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3480" y="0"/>
            <a:ext cx="7886700" cy="1231200"/>
          </a:xfrm>
        </p:spPr>
        <p:txBody>
          <a:bodyPr/>
          <a:lstStyle/>
          <a:p>
            <a:r>
              <a:rPr lang="en-GB" dirty="0" smtClean="0">
                <a:solidFill>
                  <a:srgbClr val="002060"/>
                </a:solidFill>
              </a:rPr>
              <a:t>The </a:t>
            </a:r>
            <a:r>
              <a:rPr lang="en-GB" dirty="0">
                <a:solidFill>
                  <a:srgbClr val="002060"/>
                </a:solidFill>
              </a:rPr>
              <a:t>T</a:t>
            </a:r>
            <a:r>
              <a:rPr lang="en-GB" dirty="0" smtClean="0">
                <a:solidFill>
                  <a:srgbClr val="002060"/>
                </a:solidFill>
              </a:rPr>
              <a:t>ribunal </a:t>
            </a:r>
            <a:r>
              <a:rPr lang="en-GB" dirty="0">
                <a:solidFill>
                  <a:srgbClr val="002060"/>
                </a:solidFill>
              </a:rPr>
              <a:t>H</a:t>
            </a:r>
            <a:r>
              <a:rPr lang="en-GB" dirty="0" smtClean="0">
                <a:solidFill>
                  <a:srgbClr val="002060"/>
                </a:solidFill>
              </a:rPr>
              <a:t>earing</a:t>
            </a:r>
            <a:endParaRPr lang="en-GB" dirty="0">
              <a:solidFill>
                <a:srgbClr val="002060"/>
              </a:solidFill>
            </a:endParaRPr>
          </a:p>
        </p:txBody>
      </p:sp>
      <p:sp>
        <p:nvSpPr>
          <p:cNvPr id="3" name="Content Placeholder 2"/>
          <p:cNvSpPr>
            <a:spLocks noGrp="1"/>
          </p:cNvSpPr>
          <p:nvPr>
            <p:ph idx="1"/>
          </p:nvPr>
        </p:nvSpPr>
        <p:spPr>
          <a:xfrm>
            <a:off x="457200" y="1268760"/>
            <a:ext cx="8229600" cy="4857403"/>
          </a:xfrm>
        </p:spPr>
        <p:txBody>
          <a:bodyPr>
            <a:normAutofit fontScale="92500" lnSpcReduction="20000"/>
          </a:bodyPr>
          <a:lstStyle/>
          <a:p>
            <a:r>
              <a:rPr lang="en-GB" sz="2900" dirty="0" smtClean="0"/>
              <a:t>Full hearings are before an Employment Judge plus two non-legal panel members</a:t>
            </a:r>
          </a:p>
          <a:p>
            <a:r>
              <a:rPr lang="en-GB" sz="2900" dirty="0" smtClean="0"/>
              <a:t>Each side can call witnesses who will be cross-examined by the other side or their representative</a:t>
            </a:r>
          </a:p>
          <a:p>
            <a:r>
              <a:rPr lang="en-GB" sz="2900" dirty="0" smtClean="0"/>
              <a:t>The panel can also ask the witnesses questions</a:t>
            </a:r>
          </a:p>
          <a:p>
            <a:r>
              <a:rPr lang="en-GB" sz="2900" dirty="0" smtClean="0"/>
              <a:t>After all the evidence is completed, each side will be able to make a closing statement summarising their case</a:t>
            </a:r>
          </a:p>
          <a:p>
            <a:r>
              <a:rPr lang="en-GB" sz="2900" dirty="0" smtClean="0"/>
              <a:t>The panel will give their decision on the same day or may ‘reserve’ this for further consideration</a:t>
            </a:r>
          </a:p>
          <a:p>
            <a:r>
              <a:rPr lang="en-GB" sz="2900" dirty="0" smtClean="0"/>
              <a:t>Parties may appeal against a decision on a point of law or ask for a review of the hearing in certain circumstances</a:t>
            </a:r>
          </a:p>
          <a:p>
            <a:pPr marL="0" indent="0">
              <a:buNone/>
            </a:pPr>
            <a:endParaRPr lang="en-GB" dirty="0"/>
          </a:p>
        </p:txBody>
      </p:sp>
    </p:spTree>
    <p:extLst>
      <p:ext uri="{BB962C8B-B14F-4D97-AF65-F5344CB8AC3E}">
        <p14:creationId xmlns:p14="http://schemas.microsoft.com/office/powerpoint/2010/main" val="225079448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dirty="0">
                <a:solidFill>
                  <a:srgbClr val="002060"/>
                </a:solidFill>
              </a:rPr>
              <a:t>Awards and C</a:t>
            </a:r>
            <a:r>
              <a:rPr lang="en-GB" dirty="0" smtClean="0">
                <a:solidFill>
                  <a:srgbClr val="002060"/>
                </a:solidFill>
              </a:rPr>
              <a:t>ompensation</a:t>
            </a:r>
            <a:endParaRPr lang="en-GB" dirty="0">
              <a:solidFill>
                <a:srgbClr val="002060"/>
              </a:solidFill>
            </a:endParaRPr>
          </a:p>
        </p:txBody>
      </p:sp>
      <p:sp>
        <p:nvSpPr>
          <p:cNvPr id="51203" name="Rectangle 3"/>
          <p:cNvSpPr>
            <a:spLocks noGrp="1" noChangeArrowheads="1"/>
          </p:cNvSpPr>
          <p:nvPr>
            <p:ph type="body" idx="1"/>
          </p:nvPr>
        </p:nvSpPr>
        <p:spPr>
          <a:xfrm>
            <a:off x="323528" y="1066800"/>
            <a:ext cx="8622035" cy="5029200"/>
          </a:xfrm>
        </p:spPr>
        <p:txBody>
          <a:bodyPr/>
          <a:lstStyle/>
          <a:p>
            <a:pPr>
              <a:spcBef>
                <a:spcPts val="0"/>
              </a:spcBef>
            </a:pPr>
            <a:r>
              <a:rPr lang="en-GB" dirty="0"/>
              <a:t>For all cases ET’s will compensate for actual loss – to date and in </a:t>
            </a:r>
            <a:r>
              <a:rPr lang="en-GB" dirty="0" smtClean="0"/>
              <a:t>future</a:t>
            </a:r>
          </a:p>
          <a:p>
            <a:pPr>
              <a:spcBef>
                <a:spcPts val="0"/>
              </a:spcBef>
            </a:pPr>
            <a:r>
              <a:rPr lang="en-GB" dirty="0" smtClean="0"/>
              <a:t>Maximum unfair dismissal award is the lower of a year’s salary or £78,355</a:t>
            </a:r>
          </a:p>
          <a:p>
            <a:pPr>
              <a:spcBef>
                <a:spcPts val="0"/>
              </a:spcBef>
            </a:pPr>
            <a:r>
              <a:rPr lang="en-GB" dirty="0" smtClean="0"/>
              <a:t>Typical awards are much lower</a:t>
            </a:r>
          </a:p>
          <a:p>
            <a:pPr lvl="1">
              <a:spcBef>
                <a:spcPts val="0"/>
              </a:spcBef>
            </a:pPr>
            <a:r>
              <a:rPr lang="en-GB" dirty="0" smtClean="0"/>
              <a:t>Median in unfair dismissal cases in 2014/15 - £6955</a:t>
            </a:r>
          </a:p>
          <a:p>
            <a:pPr>
              <a:spcBef>
                <a:spcPts val="0"/>
              </a:spcBef>
            </a:pPr>
            <a:r>
              <a:rPr lang="en-GB" dirty="0" smtClean="0"/>
              <a:t>Discrimination cases can also make an award based on injury to feelings</a:t>
            </a:r>
          </a:p>
          <a:p>
            <a:pPr lvl="1">
              <a:spcBef>
                <a:spcPts val="0"/>
              </a:spcBef>
            </a:pPr>
            <a:r>
              <a:rPr lang="en-GB" dirty="0" smtClean="0"/>
              <a:t>No limits on discrimination cases</a:t>
            </a:r>
          </a:p>
          <a:p>
            <a:pPr>
              <a:spcBef>
                <a:spcPts val="0"/>
              </a:spcBef>
            </a:pPr>
            <a:r>
              <a:rPr lang="en-GB" dirty="0" smtClean="0"/>
              <a:t>Awards can </a:t>
            </a:r>
            <a:r>
              <a:rPr lang="en-GB" dirty="0"/>
              <a:t>be reduced if </a:t>
            </a:r>
            <a:endParaRPr lang="en-GB" dirty="0" smtClean="0"/>
          </a:p>
          <a:p>
            <a:pPr lvl="1">
              <a:spcBef>
                <a:spcPts val="0"/>
              </a:spcBef>
            </a:pPr>
            <a:r>
              <a:rPr lang="en-GB" sz="2000" dirty="0" smtClean="0"/>
              <a:t>unfair dismissal based on flaw in procedure</a:t>
            </a:r>
          </a:p>
          <a:p>
            <a:pPr lvl="1">
              <a:spcBef>
                <a:spcPts val="0"/>
              </a:spcBef>
            </a:pPr>
            <a:r>
              <a:rPr lang="en-GB" sz="2000" dirty="0"/>
              <a:t>e</a:t>
            </a:r>
            <a:r>
              <a:rPr lang="en-GB" sz="2000" dirty="0" smtClean="0"/>
              <a:t>mployee makes inadequate attempt to find other work</a:t>
            </a:r>
          </a:p>
          <a:p>
            <a:pPr>
              <a:spcBef>
                <a:spcPts val="0"/>
              </a:spcBef>
            </a:pPr>
            <a:r>
              <a:rPr lang="en-GB" dirty="0" smtClean="0"/>
              <a:t>Compensation </a:t>
            </a:r>
            <a:r>
              <a:rPr lang="en-GB" dirty="0"/>
              <a:t>can be reduced/increased by up to 25% if </a:t>
            </a:r>
            <a:r>
              <a:rPr lang="en-GB" dirty="0" err="1"/>
              <a:t>Acas</a:t>
            </a:r>
            <a:r>
              <a:rPr lang="en-GB" dirty="0"/>
              <a:t> Code </a:t>
            </a:r>
            <a:r>
              <a:rPr lang="en-GB" dirty="0" smtClean="0"/>
              <a:t>of Practice not followed</a:t>
            </a:r>
            <a:endParaRPr lang="en-GB" dirty="0"/>
          </a:p>
        </p:txBody>
      </p:sp>
    </p:spTree>
    <p:extLst>
      <p:ext uri="{BB962C8B-B14F-4D97-AF65-F5344CB8AC3E}">
        <p14:creationId xmlns:p14="http://schemas.microsoft.com/office/powerpoint/2010/main" val="227569029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199291"/>
            <a:ext cx="7886700" cy="1031909"/>
          </a:xfrm>
        </p:spPr>
        <p:txBody>
          <a:bodyPr>
            <a:normAutofit fontScale="90000"/>
          </a:bodyPr>
          <a:lstStyle/>
          <a:p>
            <a:r>
              <a:rPr lang="en-GB" sz="3600" dirty="0" smtClean="0">
                <a:solidFill>
                  <a:srgbClr val="002060"/>
                </a:solidFill>
              </a:rPr>
              <a:t>Individual Employment </a:t>
            </a:r>
            <a:r>
              <a:rPr lang="en-GB" sz="3600" dirty="0">
                <a:solidFill>
                  <a:srgbClr val="002060"/>
                </a:solidFill>
              </a:rPr>
              <a:t>R</a:t>
            </a:r>
            <a:r>
              <a:rPr lang="en-GB" sz="3600" dirty="0" smtClean="0">
                <a:solidFill>
                  <a:srgbClr val="002060"/>
                </a:solidFill>
              </a:rPr>
              <a:t>ights – Enforcement and Effectiveness</a:t>
            </a:r>
            <a:endParaRPr lang="en-GB" sz="3600" dirty="0">
              <a:solidFill>
                <a:srgbClr val="002060"/>
              </a:solidFill>
            </a:endParaRPr>
          </a:p>
        </p:txBody>
      </p:sp>
      <p:sp>
        <p:nvSpPr>
          <p:cNvPr id="6" name="Content Placeholder 5"/>
          <p:cNvSpPr>
            <a:spLocks noGrp="1"/>
          </p:cNvSpPr>
          <p:nvPr>
            <p:ph idx="1"/>
          </p:nvPr>
        </p:nvSpPr>
        <p:spPr>
          <a:xfrm>
            <a:off x="395536" y="1699845"/>
            <a:ext cx="8229600" cy="4454917"/>
          </a:xfrm>
        </p:spPr>
        <p:txBody>
          <a:bodyPr>
            <a:normAutofit/>
          </a:bodyPr>
          <a:lstStyle/>
          <a:p>
            <a:pPr>
              <a:lnSpc>
                <a:spcPct val="100000"/>
              </a:lnSpc>
              <a:spcBef>
                <a:spcPts val="0"/>
              </a:spcBef>
            </a:pPr>
            <a:r>
              <a:rPr lang="en-GB" dirty="0" smtClean="0"/>
              <a:t>Some argue that system provides inadequate opportunity for enforcement of rights (Dickens, 2012)</a:t>
            </a:r>
          </a:p>
          <a:p>
            <a:pPr>
              <a:lnSpc>
                <a:spcPct val="100000"/>
              </a:lnSpc>
              <a:spcBef>
                <a:spcPts val="0"/>
              </a:spcBef>
            </a:pPr>
            <a:r>
              <a:rPr lang="en-GB" dirty="0" smtClean="0"/>
              <a:t>System is fundamentally reactive  and relies on individuals, often with limited resources to challenge employers</a:t>
            </a:r>
          </a:p>
          <a:p>
            <a:pPr>
              <a:lnSpc>
                <a:spcPct val="100000"/>
              </a:lnSpc>
              <a:spcBef>
                <a:spcPts val="0"/>
              </a:spcBef>
            </a:pPr>
            <a:r>
              <a:rPr lang="en-GB" dirty="0" smtClean="0"/>
              <a:t>Lack of opportunity for pro-active steps to force employers to adopt fair employment practices</a:t>
            </a:r>
          </a:p>
          <a:p>
            <a:pPr>
              <a:lnSpc>
                <a:spcPct val="100000"/>
              </a:lnSpc>
              <a:spcBef>
                <a:spcPts val="0"/>
              </a:spcBef>
            </a:pPr>
            <a:r>
              <a:rPr lang="en-GB" dirty="0" smtClean="0"/>
              <a:t>UK is lightly regulated and little evidence that system is loaded in favour of employees</a:t>
            </a:r>
          </a:p>
          <a:p>
            <a:pPr>
              <a:lnSpc>
                <a:spcPct val="100000"/>
              </a:lnSpc>
              <a:spcBef>
                <a:spcPts val="0"/>
              </a:spcBef>
            </a:pPr>
            <a:r>
              <a:rPr lang="en-GB" dirty="0" smtClean="0"/>
              <a:t>Nonetheless, government discourse situates employment rights as a burden to business</a:t>
            </a:r>
          </a:p>
          <a:p>
            <a:pPr marL="0" indent="0">
              <a:buNone/>
            </a:pPr>
            <a:endParaRPr lang="en-GB" dirty="0" smtClean="0"/>
          </a:p>
        </p:txBody>
      </p:sp>
    </p:spTree>
    <p:extLst>
      <p:ext uri="{BB962C8B-B14F-4D97-AF65-F5344CB8AC3E}">
        <p14:creationId xmlns:p14="http://schemas.microsoft.com/office/powerpoint/2010/main" val="17100652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3600" dirty="0" smtClean="0">
                <a:solidFill>
                  <a:srgbClr val="002060"/>
                </a:solidFill>
              </a:rPr>
              <a:t>Conclusion</a:t>
            </a:r>
            <a:endParaRPr lang="en-GB" sz="3600" dirty="0">
              <a:solidFill>
                <a:srgbClr val="002060"/>
              </a:solidFill>
            </a:endParaRPr>
          </a:p>
        </p:txBody>
      </p:sp>
      <p:sp>
        <p:nvSpPr>
          <p:cNvPr id="6" name="Content Placeholder 5"/>
          <p:cNvSpPr>
            <a:spLocks noGrp="1"/>
          </p:cNvSpPr>
          <p:nvPr>
            <p:ph idx="1"/>
          </p:nvPr>
        </p:nvSpPr>
        <p:spPr>
          <a:xfrm>
            <a:off x="395536" y="1340768"/>
            <a:ext cx="8229600" cy="4813995"/>
          </a:xfrm>
        </p:spPr>
        <p:txBody>
          <a:bodyPr>
            <a:noAutofit/>
          </a:bodyPr>
          <a:lstStyle/>
          <a:p>
            <a:pPr>
              <a:lnSpc>
                <a:spcPct val="100000"/>
              </a:lnSpc>
              <a:spcBef>
                <a:spcPts val="0"/>
              </a:spcBef>
            </a:pPr>
            <a:r>
              <a:rPr lang="en-GB" dirty="0" smtClean="0"/>
              <a:t>Contract of employment is the foundation of the employment relationship</a:t>
            </a:r>
          </a:p>
          <a:p>
            <a:pPr>
              <a:lnSpc>
                <a:spcPct val="100000"/>
              </a:lnSpc>
              <a:spcBef>
                <a:spcPts val="0"/>
              </a:spcBef>
            </a:pPr>
            <a:r>
              <a:rPr lang="en-GB" dirty="0" smtClean="0"/>
              <a:t>Employee status confers key employment rights but has become increasingly difficult to define</a:t>
            </a:r>
          </a:p>
          <a:p>
            <a:pPr>
              <a:lnSpc>
                <a:spcPct val="100000"/>
              </a:lnSpc>
              <a:spcBef>
                <a:spcPts val="0"/>
              </a:spcBef>
            </a:pPr>
            <a:r>
              <a:rPr lang="en-GB" dirty="0" smtClean="0"/>
              <a:t>There has been a significant shift towards the law regulating the employment relationship</a:t>
            </a:r>
          </a:p>
          <a:p>
            <a:pPr>
              <a:lnSpc>
                <a:spcPct val="100000"/>
              </a:lnSpc>
              <a:spcBef>
                <a:spcPts val="0"/>
              </a:spcBef>
            </a:pPr>
            <a:r>
              <a:rPr lang="en-GB" dirty="0" smtClean="0"/>
              <a:t>The predominant system of employment rights is passive and reactive</a:t>
            </a:r>
          </a:p>
          <a:p>
            <a:pPr>
              <a:lnSpc>
                <a:spcPct val="100000"/>
              </a:lnSpc>
              <a:spcBef>
                <a:spcPts val="0"/>
              </a:spcBef>
            </a:pPr>
            <a:r>
              <a:rPr lang="en-GB" dirty="0" smtClean="0"/>
              <a:t>Consequently, the organisational is on legal compliance as opposed to practices which underpin trust and good employment relations</a:t>
            </a:r>
            <a:endParaRPr lang="en-GB" dirty="0"/>
          </a:p>
        </p:txBody>
      </p:sp>
    </p:spTree>
    <p:extLst>
      <p:ext uri="{BB962C8B-B14F-4D97-AF65-F5344CB8AC3E}">
        <p14:creationId xmlns:p14="http://schemas.microsoft.com/office/powerpoint/2010/main" val="41457170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99291"/>
            <a:ext cx="7886700" cy="1031909"/>
          </a:xfrm>
        </p:spPr>
        <p:txBody>
          <a:bodyPr>
            <a:normAutofit/>
          </a:bodyPr>
          <a:lstStyle/>
          <a:p>
            <a:r>
              <a:rPr lang="en-US" sz="3600" dirty="0" smtClean="0">
                <a:solidFill>
                  <a:srgbClr val="002060"/>
                </a:solidFill>
              </a:rPr>
              <a:t>R</a:t>
            </a:r>
            <a:r>
              <a:rPr lang="en-US" sz="3600" dirty="0" smtClean="0">
                <a:solidFill>
                  <a:srgbClr val="002060"/>
                </a:solidFill>
                <a:latin typeface="Arial" pitchFamily="34" charset="0"/>
                <a:cs typeface="Arial" pitchFamily="34" charset="0"/>
              </a:rPr>
              <a:t>eferences and Further </a:t>
            </a:r>
            <a:r>
              <a:rPr lang="en-US" sz="3600" dirty="0">
                <a:solidFill>
                  <a:srgbClr val="002060"/>
                </a:solidFill>
              </a:rPr>
              <a:t>R</a:t>
            </a:r>
            <a:r>
              <a:rPr lang="en-US" sz="3600" dirty="0" smtClean="0">
                <a:solidFill>
                  <a:srgbClr val="002060"/>
                </a:solidFill>
                <a:latin typeface="Arial" pitchFamily="34" charset="0"/>
                <a:cs typeface="Arial" pitchFamily="34" charset="0"/>
              </a:rPr>
              <a:t>eading</a:t>
            </a:r>
            <a:endParaRPr lang="en-GB" sz="3600" dirty="0">
              <a:solidFill>
                <a:srgbClr val="002060"/>
              </a:solidFill>
              <a:latin typeface="Arial" pitchFamily="34" charset="0"/>
              <a:cs typeface="Arial" pitchFamily="34" charset="0"/>
            </a:endParaRPr>
          </a:p>
        </p:txBody>
      </p:sp>
      <p:sp>
        <p:nvSpPr>
          <p:cNvPr id="3" name="Content Placeholder 2"/>
          <p:cNvSpPr>
            <a:spLocks noGrp="1"/>
          </p:cNvSpPr>
          <p:nvPr>
            <p:ph idx="1"/>
          </p:nvPr>
        </p:nvSpPr>
        <p:spPr>
          <a:xfrm>
            <a:off x="457200" y="1412776"/>
            <a:ext cx="8229600" cy="4320481"/>
          </a:xfrm>
        </p:spPr>
        <p:txBody>
          <a:bodyPr>
            <a:normAutofit fontScale="55000" lnSpcReduction="20000"/>
          </a:bodyPr>
          <a:lstStyle/>
          <a:p>
            <a:r>
              <a:rPr lang="en-US" sz="2600" dirty="0" smtClean="0"/>
              <a:t>Dickens</a:t>
            </a:r>
            <a:r>
              <a:rPr lang="en-US" sz="2600" dirty="0"/>
              <a:t>, L. </a:t>
            </a:r>
            <a:r>
              <a:rPr lang="en-US" sz="2600" dirty="0" smtClean="0"/>
              <a:t>(2012)</a:t>
            </a:r>
            <a:r>
              <a:rPr lang="en-US" sz="2600" i="1" dirty="0" smtClean="0"/>
              <a:t>Making </a:t>
            </a:r>
            <a:r>
              <a:rPr lang="en-US" sz="2600" i="1" dirty="0"/>
              <a:t>Employment Rights Effective: issues of enforcement and compliance.</a:t>
            </a:r>
            <a:r>
              <a:rPr lang="en-US" sz="2600" dirty="0"/>
              <a:t> Oxford: Hart Publishing, 29–47.</a:t>
            </a:r>
            <a:r>
              <a:rPr lang="x-none" sz="2600" dirty="0"/>
              <a:t> </a:t>
            </a:r>
            <a:endParaRPr lang="en-GB" altLang="en-US" sz="2600" dirty="0" smtClean="0"/>
          </a:p>
          <a:p>
            <a:pPr algn="just"/>
            <a:r>
              <a:rPr lang="en-GB" sz="2600" dirty="0"/>
              <a:t>Ewing, K. and Hendy, J. (2012) ‘Unfair Dismissal Law Changes – Unfair?’, </a:t>
            </a:r>
            <a:r>
              <a:rPr lang="en-GB" sz="2600" i="1" dirty="0"/>
              <a:t>Industrial Law Journal</a:t>
            </a:r>
            <a:r>
              <a:rPr lang="en-GB" sz="2600" dirty="0"/>
              <a:t>, Vol.41, No.1: 115-121</a:t>
            </a:r>
            <a:r>
              <a:rPr lang="en-GB" sz="2600" dirty="0" smtClean="0"/>
              <a:t>.</a:t>
            </a:r>
          </a:p>
          <a:p>
            <a:pPr algn="just">
              <a:lnSpc>
                <a:spcPct val="90000"/>
              </a:lnSpc>
            </a:pPr>
            <a:r>
              <a:rPr lang="en-GB" sz="2600" dirty="0" err="1" smtClean="0"/>
              <a:t>Hepple</a:t>
            </a:r>
            <a:r>
              <a:rPr lang="en-GB" sz="2600" dirty="0"/>
              <a:t>, B (2013) ‘Back to the Future: Employment Law under the Coalition Government’, </a:t>
            </a:r>
            <a:r>
              <a:rPr lang="en-GB" sz="2600" i="1" dirty="0"/>
              <a:t>Industrial Law Journal, </a:t>
            </a:r>
            <a:r>
              <a:rPr lang="en-GB" sz="2600" dirty="0"/>
              <a:t>42:3</a:t>
            </a:r>
            <a:r>
              <a:rPr lang="en-GB" sz="2600" i="1" dirty="0"/>
              <a:t>, </a:t>
            </a:r>
            <a:r>
              <a:rPr lang="en-GB" sz="2600" dirty="0"/>
              <a:t>203-223</a:t>
            </a:r>
            <a:r>
              <a:rPr lang="en-GB" sz="2600" dirty="0" smtClean="0"/>
              <a:t>.</a:t>
            </a:r>
          </a:p>
          <a:p>
            <a:pPr algn="just"/>
            <a:r>
              <a:rPr lang="en-GB" sz="2600" dirty="0"/>
              <a:t>Kahn-Freund, O. (1972) </a:t>
            </a:r>
            <a:r>
              <a:rPr lang="en-GB" sz="2600" i="1" dirty="0"/>
              <a:t>Labour and the Law. </a:t>
            </a:r>
            <a:r>
              <a:rPr lang="en-GB" sz="2600" dirty="0"/>
              <a:t>London: Stevens, for the Hamlyn Trust</a:t>
            </a:r>
            <a:r>
              <a:rPr lang="en-GB" sz="2600" dirty="0" smtClean="0"/>
              <a:t>.</a:t>
            </a:r>
          </a:p>
          <a:p>
            <a:pPr algn="just"/>
            <a:r>
              <a:rPr lang="en-GB" sz="2600" dirty="0"/>
              <a:t>Lewis, D. and Sargeant, M. (2013) </a:t>
            </a:r>
            <a:r>
              <a:rPr lang="en-GB" sz="2600" i="1" dirty="0"/>
              <a:t>Employment Law: The Essentials</a:t>
            </a:r>
            <a:r>
              <a:rPr lang="en-GB" sz="2600" dirty="0"/>
              <a:t>, (</a:t>
            </a:r>
            <a:r>
              <a:rPr lang="en-GB" sz="2600" dirty="0" err="1"/>
              <a:t>Twelth</a:t>
            </a:r>
            <a:r>
              <a:rPr lang="en-GB" sz="2600" dirty="0"/>
              <a:t> Edition), London: CIPD.</a:t>
            </a:r>
          </a:p>
          <a:p>
            <a:pPr marL="0" indent="0" algn="just">
              <a:buNone/>
            </a:pPr>
            <a:endParaRPr lang="en-GB" sz="2000" dirty="0"/>
          </a:p>
          <a:p>
            <a:pPr algn="just">
              <a:lnSpc>
                <a:spcPct val="90000"/>
              </a:lnSpc>
            </a:pPr>
            <a:endParaRPr lang="en-GB" sz="2000" dirty="0"/>
          </a:p>
          <a:p>
            <a:pPr algn="just">
              <a:lnSpc>
                <a:spcPct val="90000"/>
              </a:lnSpc>
            </a:pPr>
            <a:endParaRPr lang="en-GB" sz="2000" dirty="0"/>
          </a:p>
          <a:p>
            <a:pPr algn="just">
              <a:lnSpc>
                <a:spcPct val="90000"/>
              </a:lnSpc>
            </a:pPr>
            <a:endParaRPr lang="en-GB" altLang="en-US" sz="2000" dirty="0" smtClean="0">
              <a:latin typeface="+mj-lt"/>
              <a:cs typeface="Times New Roman" pitchFamily="18" charset="0"/>
            </a:endParaRPr>
          </a:p>
          <a:p>
            <a:pPr marL="0" indent="0" algn="just">
              <a:lnSpc>
                <a:spcPct val="90000"/>
              </a:lnSpc>
              <a:buNone/>
            </a:pPr>
            <a:endParaRPr lang="en-GB" sz="2000" dirty="0"/>
          </a:p>
          <a:p>
            <a:pPr algn="just">
              <a:lnSpc>
                <a:spcPct val="90000"/>
              </a:lnSpc>
            </a:pPr>
            <a:endParaRPr lang="en-GB" altLang="en-US" sz="2000" dirty="0">
              <a:latin typeface="+mj-lt"/>
              <a:cs typeface="Times New Roman" pitchFamily="18" charset="0"/>
            </a:endParaRPr>
          </a:p>
          <a:p>
            <a:pPr algn="just">
              <a:lnSpc>
                <a:spcPct val="90000"/>
              </a:lnSpc>
              <a:spcBef>
                <a:spcPts val="500"/>
              </a:spcBef>
              <a:spcAft>
                <a:spcPts val="500"/>
              </a:spcAft>
            </a:pPr>
            <a:endParaRPr lang="en-GB" altLang="en-US" sz="2000" dirty="0">
              <a:latin typeface="+mj-lt"/>
            </a:endParaRPr>
          </a:p>
          <a:p>
            <a:pPr marL="0" indent="0">
              <a:buNone/>
              <a:defRPr/>
            </a:pPr>
            <a:endParaRPr lang="en-GB" sz="2000" dirty="0" smtClean="0"/>
          </a:p>
          <a:p>
            <a:pPr marL="0" indent="0">
              <a:buNone/>
              <a:defRPr/>
            </a:pPr>
            <a:r>
              <a:rPr lang="en-GB" sz="1600" dirty="0" smtClean="0"/>
              <a:t>.</a:t>
            </a:r>
          </a:p>
          <a:p>
            <a:pPr>
              <a:defRPr/>
            </a:pPr>
            <a:endParaRPr lang="en-GB" sz="1800" dirty="0" smtClean="0"/>
          </a:p>
          <a:p>
            <a:pPr marL="0" indent="0">
              <a:buNone/>
              <a:defRPr/>
            </a:pPr>
            <a:endParaRPr lang="en-GB" sz="1800" dirty="0" smtClean="0"/>
          </a:p>
          <a:p>
            <a:pPr marL="0" indent="0">
              <a:buNone/>
              <a:defRPr/>
            </a:pPr>
            <a:endParaRPr lang="en-GB" sz="2400" dirty="0" smtClean="0"/>
          </a:p>
          <a:p>
            <a:pPr>
              <a:defRPr/>
            </a:pPr>
            <a:endParaRPr lang="en-GB" sz="2400" dirty="0"/>
          </a:p>
          <a:p>
            <a:pPr>
              <a:defRPr/>
            </a:pPr>
            <a:endParaRPr lang="en-GB" sz="2200" dirty="0">
              <a:latin typeface="Arial" pitchFamily="34" charset="0"/>
              <a:cs typeface="Arial" pitchFamily="34" charset="0"/>
            </a:endParaRPr>
          </a:p>
        </p:txBody>
      </p:sp>
    </p:spTree>
    <p:extLst>
      <p:ext uri="{BB962C8B-B14F-4D97-AF65-F5344CB8AC3E}">
        <p14:creationId xmlns:p14="http://schemas.microsoft.com/office/powerpoint/2010/main" val="3208343810"/>
      </p:ext>
    </p:extLst>
  </p:cSld>
  <p:clrMapOvr>
    <a:masterClrMapping/>
  </p:clrMapOvr>
  <p:timing>
    <p:tnLst>
      <p:par>
        <p:cTn id="1" dur="indefinite" restart="never" nodeType="tmRoot"/>
      </p:par>
    </p:tnLst>
  </p:timing>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06179DC-3C21-44D2-B100-8673DD450874}">
  <ds:schemaRefs>
    <ds:schemaRef ds:uri="http://schemas.microsoft.com/sharepoint/v3/contenttype/forms"/>
  </ds:schemaRefs>
</ds:datastoreItem>
</file>

<file path=customXml/itemProps2.xml><?xml version="1.0" encoding="utf-8"?>
<ds:datastoreItem xmlns:ds="http://schemas.openxmlformats.org/officeDocument/2006/customXml" ds:itemID="{501A996E-8F35-4EE5-A18E-4DB6ABEAD384}">
  <ds:schemaRefs>
    <ds:schemaRef ds:uri="http://schemas.microsoft.com/office/infopath/2007/PartnerControls"/>
    <ds:schemaRef ds:uri="http://purl.org/dc/terms/"/>
    <ds:schemaRef ds:uri="http://schemas.microsoft.com/office/2006/documentManagement/types"/>
    <ds:schemaRef ds:uri="http://purl.org/dc/elements/1.1/"/>
    <ds:schemaRef ds:uri="http://www.w3.org/XML/1998/namespace"/>
    <ds:schemaRef ds:uri="http://schemas.microsoft.com/sharepoint/v3"/>
    <ds:schemaRef ds:uri="http://schemas.microsoft.com/office/2006/metadata/properties"/>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910</TotalTime>
  <Words>2810</Words>
  <Application>Microsoft Office PowerPoint</Application>
  <PresentationFormat>On-screen Show (4:3)</PresentationFormat>
  <Paragraphs>252</Paragraphs>
  <Slides>27</Slides>
  <Notes>5</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27</vt:i4>
      </vt:variant>
    </vt:vector>
  </HeadingPairs>
  <TitlesOfParts>
    <vt:vector size="36" baseType="lpstr">
      <vt:lpstr>Arial</vt:lpstr>
      <vt:lpstr>Calibri</vt:lpstr>
      <vt:lpstr>Calibri Light</vt:lpstr>
      <vt:lpstr>Times New Roman</vt:lpstr>
      <vt:lpstr>Wingdings</vt:lpstr>
      <vt:lpstr>CIPD WhiteDottedPattern</vt:lpstr>
      <vt:lpstr>CIPD PurpleDottedPattern</vt:lpstr>
      <vt:lpstr>CIPD SlateDottedPattern</vt:lpstr>
      <vt:lpstr>CIPD WhitePlain</vt:lpstr>
      <vt:lpstr>Managing Employment Relations, 6e  Chapter 4  Employment Relations and the Law</vt:lpstr>
      <vt:lpstr>Session Outline</vt:lpstr>
      <vt:lpstr>Learning Outcomes</vt:lpstr>
      <vt:lpstr>The Legislative Process</vt:lpstr>
      <vt:lpstr>The Employment Contract – Unwritten Obligations</vt:lpstr>
      <vt:lpstr>Key Implied Terms</vt:lpstr>
      <vt:lpstr>Who is an Employee?</vt:lpstr>
      <vt:lpstr>Determining Employment Status</vt:lpstr>
      <vt:lpstr>The Function of the Law</vt:lpstr>
      <vt:lpstr>Restricting the Activity of Trade Unions</vt:lpstr>
      <vt:lpstr>Trade Union Bill 2015</vt:lpstr>
      <vt:lpstr>   Do you think that the measures in the Trade Union Bill are necessary? What impact will they have?</vt:lpstr>
      <vt:lpstr>Supporting Employment Relations?</vt:lpstr>
      <vt:lpstr>Employment Regulation – Protecting Employees?</vt:lpstr>
      <vt:lpstr>Discrimination</vt:lpstr>
      <vt:lpstr>Harassment</vt:lpstr>
      <vt:lpstr>Defining Disability Discrimination</vt:lpstr>
      <vt:lpstr>Disability Discrimination</vt:lpstr>
      <vt:lpstr>Unfair Dismissal</vt:lpstr>
      <vt:lpstr>Unfair Dismissal</vt:lpstr>
      <vt:lpstr>Employment Tribunals – Access to Justice</vt:lpstr>
      <vt:lpstr>Making an Employment Tribunal Claim </vt:lpstr>
      <vt:lpstr>The Tribunal Hearing</vt:lpstr>
      <vt:lpstr>Awards and Compensation</vt:lpstr>
      <vt:lpstr>Individual Employment Rights – Enforcement and Effectiveness</vt:lpstr>
      <vt:lpstr>Conclusion</vt:lpstr>
      <vt:lpstr>References and Further Reading</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Martina Becikova</dc:creator>
  <cp:lastModifiedBy>Julie Potter</cp:lastModifiedBy>
  <cp:revision>72</cp:revision>
  <cp:lastPrinted>2015-01-15T17:29:00Z</cp:lastPrinted>
  <dcterms:created xsi:type="dcterms:W3CDTF">2014-12-02T11:31:52Z</dcterms:created>
  <dcterms:modified xsi:type="dcterms:W3CDTF">2018-01-17T11:51:30Z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0x01010024F59197CE9A8C45A1FAF68A847A3CD6</vt:lpwstr>
  </property>
</Properties>
</file>