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5" r:id="rId1"/>
  </p:sldMasterIdLst>
  <p:notesMasterIdLst>
    <p:notesMasterId r:id="rId57"/>
  </p:notesMasterIdLst>
  <p:sldIdLst>
    <p:sldId id="256" r:id="rId2"/>
    <p:sldId id="257" r:id="rId3"/>
    <p:sldId id="258" r:id="rId4"/>
    <p:sldId id="318" r:id="rId5"/>
    <p:sldId id="267" r:id="rId6"/>
    <p:sldId id="260" r:id="rId7"/>
    <p:sldId id="262" r:id="rId8"/>
    <p:sldId id="263" r:id="rId9"/>
    <p:sldId id="261" r:id="rId10"/>
    <p:sldId id="264" r:id="rId11"/>
    <p:sldId id="265" r:id="rId12"/>
    <p:sldId id="274" r:id="rId13"/>
    <p:sldId id="315" r:id="rId14"/>
    <p:sldId id="316" r:id="rId15"/>
    <p:sldId id="308" r:id="rId16"/>
    <p:sldId id="279" r:id="rId17"/>
    <p:sldId id="506" r:id="rId18"/>
    <p:sldId id="367" r:id="rId19"/>
    <p:sldId id="358" r:id="rId20"/>
    <p:sldId id="366" r:id="rId21"/>
    <p:sldId id="339" r:id="rId22"/>
    <p:sldId id="378" r:id="rId23"/>
    <p:sldId id="317" r:id="rId24"/>
    <p:sldId id="269" r:id="rId25"/>
    <p:sldId id="270" r:id="rId26"/>
    <p:sldId id="309" r:id="rId27"/>
    <p:sldId id="307" r:id="rId28"/>
    <p:sldId id="310" r:id="rId29"/>
    <p:sldId id="314" r:id="rId30"/>
    <p:sldId id="273" r:id="rId31"/>
    <p:sldId id="380" r:id="rId32"/>
    <p:sldId id="275" r:id="rId33"/>
    <p:sldId id="272" r:id="rId34"/>
    <p:sldId id="297" r:id="rId35"/>
    <p:sldId id="298" r:id="rId36"/>
    <p:sldId id="299" r:id="rId37"/>
    <p:sldId id="300" r:id="rId38"/>
    <p:sldId id="301" r:id="rId39"/>
    <p:sldId id="302" r:id="rId40"/>
    <p:sldId id="303" r:id="rId41"/>
    <p:sldId id="304" r:id="rId42"/>
    <p:sldId id="305" r:id="rId43"/>
    <p:sldId id="312" r:id="rId44"/>
    <p:sldId id="313" r:id="rId45"/>
    <p:sldId id="306" r:id="rId46"/>
    <p:sldId id="295" r:id="rId47"/>
    <p:sldId id="280" r:id="rId48"/>
    <p:sldId id="296" r:id="rId49"/>
    <p:sldId id="285" r:id="rId50"/>
    <p:sldId id="507" r:id="rId51"/>
    <p:sldId id="510" r:id="rId52"/>
    <p:sldId id="509" r:id="rId53"/>
    <p:sldId id="289" r:id="rId54"/>
    <p:sldId id="291" r:id="rId55"/>
    <p:sldId id="311" r:id="rId5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7568" autoAdjust="0"/>
  </p:normalViewPr>
  <p:slideViewPr>
    <p:cSldViewPr snapToGrid="0">
      <p:cViewPr varScale="1">
        <p:scale>
          <a:sx n="90" d="100"/>
          <a:sy n="90" d="100"/>
        </p:scale>
        <p:origin x="83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44699F-2A4C-40E3-A1DD-428517B226B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EE24B2A-6F83-4B7E-8E16-FCA13734B0BD}">
      <dgm:prSet/>
      <dgm:spPr/>
      <dgm:t>
        <a:bodyPr/>
        <a:lstStyle/>
        <a:p>
          <a:r>
            <a:rPr lang="en-US"/>
            <a:t>Introduce yourself – name and where you are from</a:t>
          </a:r>
        </a:p>
      </dgm:t>
    </dgm:pt>
    <dgm:pt modelId="{BC93EA53-FA81-4098-9F93-FDA08457FE69}" type="parTrans" cxnId="{D1EBF361-4EB7-4EBD-8480-0F35DC51BDA3}">
      <dgm:prSet/>
      <dgm:spPr/>
      <dgm:t>
        <a:bodyPr/>
        <a:lstStyle/>
        <a:p>
          <a:endParaRPr lang="en-US"/>
        </a:p>
      </dgm:t>
    </dgm:pt>
    <dgm:pt modelId="{81ACB292-A6E6-40C5-83FB-FCF5056CDF4C}" type="sibTrans" cxnId="{D1EBF361-4EB7-4EBD-8480-0F35DC51BDA3}">
      <dgm:prSet/>
      <dgm:spPr/>
      <dgm:t>
        <a:bodyPr/>
        <a:lstStyle/>
        <a:p>
          <a:endParaRPr lang="en-US"/>
        </a:p>
      </dgm:t>
    </dgm:pt>
    <dgm:pt modelId="{B1A7B459-9067-4CFD-923F-EB5702E58E3D}">
      <dgm:prSet/>
      <dgm:spPr/>
      <dgm:t>
        <a:bodyPr/>
        <a:lstStyle/>
        <a:p>
          <a:r>
            <a:rPr lang="en-US" dirty="0"/>
            <a:t>Have you studied Marketing before?</a:t>
          </a:r>
        </a:p>
      </dgm:t>
    </dgm:pt>
    <dgm:pt modelId="{A86CF152-BC32-41D2-B87A-4F34DFD485F3}" type="parTrans" cxnId="{933A73CE-6FBF-409A-97BC-436F4DB81A06}">
      <dgm:prSet/>
      <dgm:spPr/>
      <dgm:t>
        <a:bodyPr/>
        <a:lstStyle/>
        <a:p>
          <a:endParaRPr lang="en-US"/>
        </a:p>
      </dgm:t>
    </dgm:pt>
    <dgm:pt modelId="{73B4D37D-9CC8-4013-81E9-A7A8ECB96F98}" type="sibTrans" cxnId="{933A73CE-6FBF-409A-97BC-436F4DB81A06}">
      <dgm:prSet/>
      <dgm:spPr/>
      <dgm:t>
        <a:bodyPr/>
        <a:lstStyle/>
        <a:p>
          <a:endParaRPr lang="en-US"/>
        </a:p>
      </dgm:t>
    </dgm:pt>
    <dgm:pt modelId="{C7450426-7E2E-4AD4-A999-3DF39D01B5EB}">
      <dgm:prSet/>
      <dgm:spPr/>
      <dgm:t>
        <a:bodyPr/>
        <a:lstStyle/>
        <a:p>
          <a:r>
            <a:rPr lang="en-US" dirty="0"/>
            <a:t>Do you have any marketing work experience?</a:t>
          </a:r>
        </a:p>
      </dgm:t>
    </dgm:pt>
    <dgm:pt modelId="{955DF37D-AE4B-4CB2-9482-A0344E6DCE96}" type="parTrans" cxnId="{F2043D06-9281-4378-8097-C90D4612CC6A}">
      <dgm:prSet/>
      <dgm:spPr/>
      <dgm:t>
        <a:bodyPr/>
        <a:lstStyle/>
        <a:p>
          <a:endParaRPr lang="en-US"/>
        </a:p>
      </dgm:t>
    </dgm:pt>
    <dgm:pt modelId="{98741DB3-15D7-4A50-9F82-055F5E809743}" type="sibTrans" cxnId="{F2043D06-9281-4378-8097-C90D4612CC6A}">
      <dgm:prSet/>
      <dgm:spPr/>
      <dgm:t>
        <a:bodyPr/>
        <a:lstStyle/>
        <a:p>
          <a:endParaRPr lang="en-US"/>
        </a:p>
      </dgm:t>
    </dgm:pt>
    <dgm:pt modelId="{50D4105C-0386-4164-B906-CC2449E82A52}">
      <dgm:prSet/>
      <dgm:spPr/>
      <dgm:t>
        <a:bodyPr/>
        <a:lstStyle/>
        <a:p>
          <a:r>
            <a:rPr lang="en-US"/>
            <a:t>Are there any industries you are particularly interested in?</a:t>
          </a:r>
        </a:p>
      </dgm:t>
    </dgm:pt>
    <dgm:pt modelId="{ABE3BFBC-39CE-417B-AB43-B2D6D703AB25}" type="parTrans" cxnId="{394855FC-A389-4C7B-BBC6-829E51176866}">
      <dgm:prSet/>
      <dgm:spPr/>
      <dgm:t>
        <a:bodyPr/>
        <a:lstStyle/>
        <a:p>
          <a:endParaRPr lang="en-US"/>
        </a:p>
      </dgm:t>
    </dgm:pt>
    <dgm:pt modelId="{ACE0DAB9-27D8-412C-A426-84ECB4E5057D}" type="sibTrans" cxnId="{394855FC-A389-4C7B-BBC6-829E51176866}">
      <dgm:prSet/>
      <dgm:spPr/>
      <dgm:t>
        <a:bodyPr/>
        <a:lstStyle/>
        <a:p>
          <a:endParaRPr lang="en-US"/>
        </a:p>
      </dgm:t>
    </dgm:pt>
    <dgm:pt modelId="{5CAE27D0-85B6-47E1-AA68-68D2DAFBB00C}">
      <dgm:prSet/>
      <dgm:spPr/>
      <dgm:t>
        <a:bodyPr/>
        <a:lstStyle/>
        <a:p>
          <a:r>
            <a:rPr lang="en-US"/>
            <a:t>Give me one interesting fact about yourself</a:t>
          </a:r>
        </a:p>
      </dgm:t>
    </dgm:pt>
    <dgm:pt modelId="{00E95129-5620-4B08-9912-9ECF0D8529C7}" type="parTrans" cxnId="{98A1732F-6080-4816-9D7B-785F7032E5D3}">
      <dgm:prSet/>
      <dgm:spPr/>
      <dgm:t>
        <a:bodyPr/>
        <a:lstStyle/>
        <a:p>
          <a:endParaRPr lang="en-US"/>
        </a:p>
      </dgm:t>
    </dgm:pt>
    <dgm:pt modelId="{A38F4F3E-6F67-4565-815A-673E8826F332}" type="sibTrans" cxnId="{98A1732F-6080-4816-9D7B-785F7032E5D3}">
      <dgm:prSet/>
      <dgm:spPr/>
      <dgm:t>
        <a:bodyPr/>
        <a:lstStyle/>
        <a:p>
          <a:endParaRPr lang="en-US"/>
        </a:p>
      </dgm:t>
    </dgm:pt>
    <dgm:pt modelId="{68ED8D70-B933-49C7-953D-AEBECB73F182}" type="pres">
      <dgm:prSet presAssocID="{D444699F-2A4C-40E3-A1DD-428517B226BE}" presName="vert0" presStyleCnt="0">
        <dgm:presLayoutVars>
          <dgm:dir/>
          <dgm:animOne val="branch"/>
          <dgm:animLvl val="lvl"/>
        </dgm:presLayoutVars>
      </dgm:prSet>
      <dgm:spPr/>
    </dgm:pt>
    <dgm:pt modelId="{724FB5ED-C732-458A-9174-8A4317A3A19E}" type="pres">
      <dgm:prSet presAssocID="{FEE24B2A-6F83-4B7E-8E16-FCA13734B0BD}" presName="thickLine" presStyleLbl="alignNode1" presStyleIdx="0" presStyleCnt="5"/>
      <dgm:spPr/>
    </dgm:pt>
    <dgm:pt modelId="{58D8FF4F-DE2E-485D-9C1D-7C5D1B74CBC4}" type="pres">
      <dgm:prSet presAssocID="{FEE24B2A-6F83-4B7E-8E16-FCA13734B0BD}" presName="horz1" presStyleCnt="0"/>
      <dgm:spPr/>
    </dgm:pt>
    <dgm:pt modelId="{EEE3A928-A05A-4370-8BDF-3C4F1117F0EB}" type="pres">
      <dgm:prSet presAssocID="{FEE24B2A-6F83-4B7E-8E16-FCA13734B0BD}" presName="tx1" presStyleLbl="revTx" presStyleIdx="0" presStyleCnt="5"/>
      <dgm:spPr/>
    </dgm:pt>
    <dgm:pt modelId="{579BB426-FF32-4A6E-BF6B-6D259249429C}" type="pres">
      <dgm:prSet presAssocID="{FEE24B2A-6F83-4B7E-8E16-FCA13734B0BD}" presName="vert1" presStyleCnt="0"/>
      <dgm:spPr/>
    </dgm:pt>
    <dgm:pt modelId="{C2C9E0DE-CD73-4FAA-A4BD-0860A5016B2A}" type="pres">
      <dgm:prSet presAssocID="{B1A7B459-9067-4CFD-923F-EB5702E58E3D}" presName="thickLine" presStyleLbl="alignNode1" presStyleIdx="1" presStyleCnt="5"/>
      <dgm:spPr/>
    </dgm:pt>
    <dgm:pt modelId="{E07CD11A-8CAE-471D-AD2C-3E504B0268FE}" type="pres">
      <dgm:prSet presAssocID="{B1A7B459-9067-4CFD-923F-EB5702E58E3D}" presName="horz1" presStyleCnt="0"/>
      <dgm:spPr/>
    </dgm:pt>
    <dgm:pt modelId="{0E488CC5-56A5-4C33-B52F-BF9A5ABA4100}" type="pres">
      <dgm:prSet presAssocID="{B1A7B459-9067-4CFD-923F-EB5702E58E3D}" presName="tx1" presStyleLbl="revTx" presStyleIdx="1" presStyleCnt="5"/>
      <dgm:spPr/>
    </dgm:pt>
    <dgm:pt modelId="{EB838051-1A47-4D3C-858B-EFFA1F515185}" type="pres">
      <dgm:prSet presAssocID="{B1A7B459-9067-4CFD-923F-EB5702E58E3D}" presName="vert1" presStyleCnt="0"/>
      <dgm:spPr/>
    </dgm:pt>
    <dgm:pt modelId="{594E4612-B46A-4DA7-B7AF-C92F86C3501B}" type="pres">
      <dgm:prSet presAssocID="{C7450426-7E2E-4AD4-A999-3DF39D01B5EB}" presName="thickLine" presStyleLbl="alignNode1" presStyleIdx="2" presStyleCnt="5"/>
      <dgm:spPr/>
    </dgm:pt>
    <dgm:pt modelId="{BF1913F9-A56F-4355-A33D-E4F1EDEAD074}" type="pres">
      <dgm:prSet presAssocID="{C7450426-7E2E-4AD4-A999-3DF39D01B5EB}" presName="horz1" presStyleCnt="0"/>
      <dgm:spPr/>
    </dgm:pt>
    <dgm:pt modelId="{EF866498-5F1F-41F5-A1E8-FC2883D516BF}" type="pres">
      <dgm:prSet presAssocID="{C7450426-7E2E-4AD4-A999-3DF39D01B5EB}" presName="tx1" presStyleLbl="revTx" presStyleIdx="2" presStyleCnt="5"/>
      <dgm:spPr/>
    </dgm:pt>
    <dgm:pt modelId="{6CA90891-C9B6-415A-82A1-FE5B3F1B8BB3}" type="pres">
      <dgm:prSet presAssocID="{C7450426-7E2E-4AD4-A999-3DF39D01B5EB}" presName="vert1" presStyleCnt="0"/>
      <dgm:spPr/>
    </dgm:pt>
    <dgm:pt modelId="{F3726581-5B9C-49CD-BB94-71BD9338B79D}" type="pres">
      <dgm:prSet presAssocID="{50D4105C-0386-4164-B906-CC2449E82A52}" presName="thickLine" presStyleLbl="alignNode1" presStyleIdx="3" presStyleCnt="5"/>
      <dgm:spPr/>
    </dgm:pt>
    <dgm:pt modelId="{334412EA-6303-4EAD-B269-04A4E3BF9BE7}" type="pres">
      <dgm:prSet presAssocID="{50D4105C-0386-4164-B906-CC2449E82A52}" presName="horz1" presStyleCnt="0"/>
      <dgm:spPr/>
    </dgm:pt>
    <dgm:pt modelId="{84E4E940-B28D-48CA-BA52-27022E056053}" type="pres">
      <dgm:prSet presAssocID="{50D4105C-0386-4164-B906-CC2449E82A52}" presName="tx1" presStyleLbl="revTx" presStyleIdx="3" presStyleCnt="5"/>
      <dgm:spPr/>
    </dgm:pt>
    <dgm:pt modelId="{D2774873-7E1D-49AA-BDBC-B9F04C860C24}" type="pres">
      <dgm:prSet presAssocID="{50D4105C-0386-4164-B906-CC2449E82A52}" presName="vert1" presStyleCnt="0"/>
      <dgm:spPr/>
    </dgm:pt>
    <dgm:pt modelId="{515F3D45-ACAB-4AF8-845A-598360E9A118}" type="pres">
      <dgm:prSet presAssocID="{5CAE27D0-85B6-47E1-AA68-68D2DAFBB00C}" presName="thickLine" presStyleLbl="alignNode1" presStyleIdx="4" presStyleCnt="5"/>
      <dgm:spPr/>
    </dgm:pt>
    <dgm:pt modelId="{D6C759AD-BF49-4FF2-BAC4-33E83FC3EAC9}" type="pres">
      <dgm:prSet presAssocID="{5CAE27D0-85B6-47E1-AA68-68D2DAFBB00C}" presName="horz1" presStyleCnt="0"/>
      <dgm:spPr/>
    </dgm:pt>
    <dgm:pt modelId="{B0E19B96-89A4-45A9-8E2D-66C84B62FCF3}" type="pres">
      <dgm:prSet presAssocID="{5CAE27D0-85B6-47E1-AA68-68D2DAFBB00C}" presName="tx1" presStyleLbl="revTx" presStyleIdx="4" presStyleCnt="5"/>
      <dgm:spPr/>
    </dgm:pt>
    <dgm:pt modelId="{C9851808-7F74-4D06-A42F-355C95FCF8E9}" type="pres">
      <dgm:prSet presAssocID="{5CAE27D0-85B6-47E1-AA68-68D2DAFBB00C}" presName="vert1" presStyleCnt="0"/>
      <dgm:spPr/>
    </dgm:pt>
  </dgm:ptLst>
  <dgm:cxnLst>
    <dgm:cxn modelId="{F2043D06-9281-4378-8097-C90D4612CC6A}" srcId="{D444699F-2A4C-40E3-A1DD-428517B226BE}" destId="{C7450426-7E2E-4AD4-A999-3DF39D01B5EB}" srcOrd="2" destOrd="0" parTransId="{955DF37D-AE4B-4CB2-9482-A0344E6DCE96}" sibTransId="{98741DB3-15D7-4A50-9F82-055F5E809743}"/>
    <dgm:cxn modelId="{98A1732F-6080-4816-9D7B-785F7032E5D3}" srcId="{D444699F-2A4C-40E3-A1DD-428517B226BE}" destId="{5CAE27D0-85B6-47E1-AA68-68D2DAFBB00C}" srcOrd="4" destOrd="0" parTransId="{00E95129-5620-4B08-9912-9ECF0D8529C7}" sibTransId="{A38F4F3E-6F67-4565-815A-673E8826F332}"/>
    <dgm:cxn modelId="{8651E431-A231-4758-9B37-4F141D30117F}" type="presOf" srcId="{C7450426-7E2E-4AD4-A999-3DF39D01B5EB}" destId="{EF866498-5F1F-41F5-A1E8-FC2883D516BF}" srcOrd="0" destOrd="0" presId="urn:microsoft.com/office/officeart/2008/layout/LinedList"/>
    <dgm:cxn modelId="{B4ABD240-A8C3-47AC-999C-F1E3BB376E03}" type="presOf" srcId="{B1A7B459-9067-4CFD-923F-EB5702E58E3D}" destId="{0E488CC5-56A5-4C33-B52F-BF9A5ABA4100}" srcOrd="0" destOrd="0" presId="urn:microsoft.com/office/officeart/2008/layout/LinedList"/>
    <dgm:cxn modelId="{D1EBF361-4EB7-4EBD-8480-0F35DC51BDA3}" srcId="{D444699F-2A4C-40E3-A1DD-428517B226BE}" destId="{FEE24B2A-6F83-4B7E-8E16-FCA13734B0BD}" srcOrd="0" destOrd="0" parTransId="{BC93EA53-FA81-4098-9F93-FDA08457FE69}" sibTransId="{81ACB292-A6E6-40C5-83FB-FCF5056CDF4C}"/>
    <dgm:cxn modelId="{F1864D6B-D450-4D02-909C-C6929B3ACB12}" type="presOf" srcId="{FEE24B2A-6F83-4B7E-8E16-FCA13734B0BD}" destId="{EEE3A928-A05A-4370-8BDF-3C4F1117F0EB}" srcOrd="0" destOrd="0" presId="urn:microsoft.com/office/officeart/2008/layout/LinedList"/>
    <dgm:cxn modelId="{DC3E336E-F876-4C29-8778-94A19F247AE8}" type="presOf" srcId="{D444699F-2A4C-40E3-A1DD-428517B226BE}" destId="{68ED8D70-B933-49C7-953D-AEBECB73F182}" srcOrd="0" destOrd="0" presId="urn:microsoft.com/office/officeart/2008/layout/LinedList"/>
    <dgm:cxn modelId="{DED7227D-2D96-406E-8752-1CCB73E4FBD7}" type="presOf" srcId="{50D4105C-0386-4164-B906-CC2449E82A52}" destId="{84E4E940-B28D-48CA-BA52-27022E056053}" srcOrd="0" destOrd="0" presId="urn:microsoft.com/office/officeart/2008/layout/LinedList"/>
    <dgm:cxn modelId="{933A73CE-6FBF-409A-97BC-436F4DB81A06}" srcId="{D444699F-2A4C-40E3-A1DD-428517B226BE}" destId="{B1A7B459-9067-4CFD-923F-EB5702E58E3D}" srcOrd="1" destOrd="0" parTransId="{A86CF152-BC32-41D2-B87A-4F34DFD485F3}" sibTransId="{73B4D37D-9CC8-4013-81E9-A7A8ECB96F98}"/>
    <dgm:cxn modelId="{33545CD9-7564-42E9-B0B8-3B6A7D6C281B}" type="presOf" srcId="{5CAE27D0-85B6-47E1-AA68-68D2DAFBB00C}" destId="{B0E19B96-89A4-45A9-8E2D-66C84B62FCF3}" srcOrd="0" destOrd="0" presId="urn:microsoft.com/office/officeart/2008/layout/LinedList"/>
    <dgm:cxn modelId="{394855FC-A389-4C7B-BBC6-829E51176866}" srcId="{D444699F-2A4C-40E3-A1DD-428517B226BE}" destId="{50D4105C-0386-4164-B906-CC2449E82A52}" srcOrd="3" destOrd="0" parTransId="{ABE3BFBC-39CE-417B-AB43-B2D6D703AB25}" sibTransId="{ACE0DAB9-27D8-412C-A426-84ECB4E5057D}"/>
    <dgm:cxn modelId="{73EC8EB3-13F1-49D5-B921-7DB04CC344F3}" type="presParOf" srcId="{68ED8D70-B933-49C7-953D-AEBECB73F182}" destId="{724FB5ED-C732-458A-9174-8A4317A3A19E}" srcOrd="0" destOrd="0" presId="urn:microsoft.com/office/officeart/2008/layout/LinedList"/>
    <dgm:cxn modelId="{470A87E3-CD90-460C-963C-F744C103D2B8}" type="presParOf" srcId="{68ED8D70-B933-49C7-953D-AEBECB73F182}" destId="{58D8FF4F-DE2E-485D-9C1D-7C5D1B74CBC4}" srcOrd="1" destOrd="0" presId="urn:microsoft.com/office/officeart/2008/layout/LinedList"/>
    <dgm:cxn modelId="{C89E815E-4005-4D21-A01B-45F4DDD22B77}" type="presParOf" srcId="{58D8FF4F-DE2E-485D-9C1D-7C5D1B74CBC4}" destId="{EEE3A928-A05A-4370-8BDF-3C4F1117F0EB}" srcOrd="0" destOrd="0" presId="urn:microsoft.com/office/officeart/2008/layout/LinedList"/>
    <dgm:cxn modelId="{6C1121C9-B2FB-4527-8378-601CA303E456}" type="presParOf" srcId="{58D8FF4F-DE2E-485D-9C1D-7C5D1B74CBC4}" destId="{579BB426-FF32-4A6E-BF6B-6D259249429C}" srcOrd="1" destOrd="0" presId="urn:microsoft.com/office/officeart/2008/layout/LinedList"/>
    <dgm:cxn modelId="{75596D7C-7A7F-4FDC-9205-46C68C50564B}" type="presParOf" srcId="{68ED8D70-B933-49C7-953D-AEBECB73F182}" destId="{C2C9E0DE-CD73-4FAA-A4BD-0860A5016B2A}" srcOrd="2" destOrd="0" presId="urn:microsoft.com/office/officeart/2008/layout/LinedList"/>
    <dgm:cxn modelId="{CB1ACDA3-39C4-4C6C-9DDD-06976364BF0A}" type="presParOf" srcId="{68ED8D70-B933-49C7-953D-AEBECB73F182}" destId="{E07CD11A-8CAE-471D-AD2C-3E504B0268FE}" srcOrd="3" destOrd="0" presId="urn:microsoft.com/office/officeart/2008/layout/LinedList"/>
    <dgm:cxn modelId="{810B2C37-9193-42E0-82E3-5F4E0DC377C6}" type="presParOf" srcId="{E07CD11A-8CAE-471D-AD2C-3E504B0268FE}" destId="{0E488CC5-56A5-4C33-B52F-BF9A5ABA4100}" srcOrd="0" destOrd="0" presId="urn:microsoft.com/office/officeart/2008/layout/LinedList"/>
    <dgm:cxn modelId="{75FD53EC-3A25-49A0-9A3D-F976189A4A75}" type="presParOf" srcId="{E07CD11A-8CAE-471D-AD2C-3E504B0268FE}" destId="{EB838051-1A47-4D3C-858B-EFFA1F515185}" srcOrd="1" destOrd="0" presId="urn:microsoft.com/office/officeart/2008/layout/LinedList"/>
    <dgm:cxn modelId="{494A1751-FB21-4281-BDBA-215AED76083D}" type="presParOf" srcId="{68ED8D70-B933-49C7-953D-AEBECB73F182}" destId="{594E4612-B46A-4DA7-B7AF-C92F86C3501B}" srcOrd="4" destOrd="0" presId="urn:microsoft.com/office/officeart/2008/layout/LinedList"/>
    <dgm:cxn modelId="{15DC742D-3047-47B6-9059-F2621835703E}" type="presParOf" srcId="{68ED8D70-B933-49C7-953D-AEBECB73F182}" destId="{BF1913F9-A56F-4355-A33D-E4F1EDEAD074}" srcOrd="5" destOrd="0" presId="urn:microsoft.com/office/officeart/2008/layout/LinedList"/>
    <dgm:cxn modelId="{4CCE668E-2E50-4FB5-A68F-D2BAC858A400}" type="presParOf" srcId="{BF1913F9-A56F-4355-A33D-E4F1EDEAD074}" destId="{EF866498-5F1F-41F5-A1E8-FC2883D516BF}" srcOrd="0" destOrd="0" presId="urn:microsoft.com/office/officeart/2008/layout/LinedList"/>
    <dgm:cxn modelId="{60513151-8558-45DF-B750-305F6F66D162}" type="presParOf" srcId="{BF1913F9-A56F-4355-A33D-E4F1EDEAD074}" destId="{6CA90891-C9B6-415A-82A1-FE5B3F1B8BB3}" srcOrd="1" destOrd="0" presId="urn:microsoft.com/office/officeart/2008/layout/LinedList"/>
    <dgm:cxn modelId="{CB93CAB8-6C30-4B90-8C1D-50838A9EF637}" type="presParOf" srcId="{68ED8D70-B933-49C7-953D-AEBECB73F182}" destId="{F3726581-5B9C-49CD-BB94-71BD9338B79D}" srcOrd="6" destOrd="0" presId="urn:microsoft.com/office/officeart/2008/layout/LinedList"/>
    <dgm:cxn modelId="{C6F3A6FA-C27C-475F-BABA-E942A35278B7}" type="presParOf" srcId="{68ED8D70-B933-49C7-953D-AEBECB73F182}" destId="{334412EA-6303-4EAD-B269-04A4E3BF9BE7}" srcOrd="7" destOrd="0" presId="urn:microsoft.com/office/officeart/2008/layout/LinedList"/>
    <dgm:cxn modelId="{89D95662-A7C1-4F19-A84F-B5CFFA38E8F5}" type="presParOf" srcId="{334412EA-6303-4EAD-B269-04A4E3BF9BE7}" destId="{84E4E940-B28D-48CA-BA52-27022E056053}" srcOrd="0" destOrd="0" presId="urn:microsoft.com/office/officeart/2008/layout/LinedList"/>
    <dgm:cxn modelId="{453F16C4-57BE-4D11-A7A0-9E83CC1C0351}" type="presParOf" srcId="{334412EA-6303-4EAD-B269-04A4E3BF9BE7}" destId="{D2774873-7E1D-49AA-BDBC-B9F04C860C24}" srcOrd="1" destOrd="0" presId="urn:microsoft.com/office/officeart/2008/layout/LinedList"/>
    <dgm:cxn modelId="{5DC5B66D-DC90-46BE-B7B9-6910E29971F0}" type="presParOf" srcId="{68ED8D70-B933-49C7-953D-AEBECB73F182}" destId="{515F3D45-ACAB-4AF8-845A-598360E9A118}" srcOrd="8" destOrd="0" presId="urn:microsoft.com/office/officeart/2008/layout/LinedList"/>
    <dgm:cxn modelId="{D63B1FF8-9585-4127-B908-757181F16056}" type="presParOf" srcId="{68ED8D70-B933-49C7-953D-AEBECB73F182}" destId="{D6C759AD-BF49-4FF2-BAC4-33E83FC3EAC9}" srcOrd="9" destOrd="0" presId="urn:microsoft.com/office/officeart/2008/layout/LinedList"/>
    <dgm:cxn modelId="{4DBACFC9-A14B-40BC-9679-1F5FB8960027}" type="presParOf" srcId="{D6C759AD-BF49-4FF2-BAC4-33E83FC3EAC9}" destId="{B0E19B96-89A4-45A9-8E2D-66C84B62FCF3}" srcOrd="0" destOrd="0" presId="urn:microsoft.com/office/officeart/2008/layout/LinedList"/>
    <dgm:cxn modelId="{38BACCCD-CFD4-4CD1-9AD7-341471029E52}" type="presParOf" srcId="{D6C759AD-BF49-4FF2-BAC4-33E83FC3EAC9}" destId="{C9851808-7F74-4D06-A42F-355C95FCF8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D2341F-E052-4C65-A739-04C4A2EE997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53B1E7E-4ED1-4B3A-823F-19D37F9A080E}">
      <dgm:prSet/>
      <dgm:spPr/>
      <dgm:t>
        <a:bodyPr/>
        <a:lstStyle/>
        <a:p>
          <a:pPr>
            <a:lnSpc>
              <a:spcPct val="100000"/>
            </a:lnSpc>
          </a:pPr>
          <a:r>
            <a:rPr lang="en-GB"/>
            <a:t>A goal without a plan is just a wish</a:t>
          </a:r>
          <a:endParaRPr lang="en-US"/>
        </a:p>
      </dgm:t>
    </dgm:pt>
    <dgm:pt modelId="{ECA24F50-B189-4F08-9655-14E136A17029}" type="parTrans" cxnId="{F735E076-E9A6-45C5-AA6B-CB9C54932941}">
      <dgm:prSet/>
      <dgm:spPr/>
      <dgm:t>
        <a:bodyPr/>
        <a:lstStyle/>
        <a:p>
          <a:endParaRPr lang="en-US"/>
        </a:p>
      </dgm:t>
    </dgm:pt>
    <dgm:pt modelId="{3F89EAEA-FECA-4B43-9E37-7629A1147E99}" type="sibTrans" cxnId="{F735E076-E9A6-45C5-AA6B-CB9C54932941}">
      <dgm:prSet/>
      <dgm:spPr/>
      <dgm:t>
        <a:bodyPr/>
        <a:lstStyle/>
        <a:p>
          <a:endParaRPr lang="en-US"/>
        </a:p>
      </dgm:t>
    </dgm:pt>
    <dgm:pt modelId="{E8E8F5D8-5094-4249-80F8-9999F53E2F1A}">
      <dgm:prSet/>
      <dgm:spPr/>
      <dgm:t>
        <a:bodyPr/>
        <a:lstStyle/>
        <a:p>
          <a:pPr>
            <a:lnSpc>
              <a:spcPct val="100000"/>
            </a:lnSpc>
          </a:pPr>
          <a:r>
            <a:rPr lang="en-GB"/>
            <a:t>A goal without a timeline is just a dream</a:t>
          </a:r>
          <a:endParaRPr lang="en-US"/>
        </a:p>
      </dgm:t>
    </dgm:pt>
    <dgm:pt modelId="{68B6994E-26BC-4E79-B523-3ADDA7AD2B30}" type="parTrans" cxnId="{B8D7B473-D30B-49C6-8D12-E4FA83D88FB8}">
      <dgm:prSet/>
      <dgm:spPr/>
      <dgm:t>
        <a:bodyPr/>
        <a:lstStyle/>
        <a:p>
          <a:endParaRPr lang="en-US"/>
        </a:p>
      </dgm:t>
    </dgm:pt>
    <dgm:pt modelId="{7E4D22AE-C22D-434A-8A58-A231686143D1}" type="sibTrans" cxnId="{B8D7B473-D30B-49C6-8D12-E4FA83D88FB8}">
      <dgm:prSet/>
      <dgm:spPr/>
      <dgm:t>
        <a:bodyPr/>
        <a:lstStyle/>
        <a:p>
          <a:endParaRPr lang="en-US"/>
        </a:p>
      </dgm:t>
    </dgm:pt>
    <dgm:pt modelId="{39E51FA4-C619-445C-94A6-8B70085F0E11}" type="pres">
      <dgm:prSet presAssocID="{3CD2341F-E052-4C65-A739-04C4A2EE9978}" presName="root" presStyleCnt="0">
        <dgm:presLayoutVars>
          <dgm:dir/>
          <dgm:resizeHandles val="exact"/>
        </dgm:presLayoutVars>
      </dgm:prSet>
      <dgm:spPr/>
    </dgm:pt>
    <dgm:pt modelId="{B57D92AA-FBE6-4E10-BE7C-8EEE2509F80A}" type="pres">
      <dgm:prSet presAssocID="{F53B1E7E-4ED1-4B3A-823F-19D37F9A080E}" presName="compNode" presStyleCnt="0"/>
      <dgm:spPr/>
    </dgm:pt>
    <dgm:pt modelId="{304B1D1B-0C8E-46E3-8AF8-09E81E6ED31E}" type="pres">
      <dgm:prSet presAssocID="{F53B1E7E-4ED1-4B3A-823F-19D37F9A080E}" presName="bgRect" presStyleLbl="bgShp" presStyleIdx="0" presStyleCnt="2"/>
      <dgm:spPr/>
    </dgm:pt>
    <dgm:pt modelId="{F07160CA-71C6-430D-A577-9DA87FEB6070}" type="pres">
      <dgm:prSet presAssocID="{F53B1E7E-4ED1-4B3A-823F-19D37F9A080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F16F93F5-D33A-44C5-9599-4E7C5CB247A7}" type="pres">
      <dgm:prSet presAssocID="{F53B1E7E-4ED1-4B3A-823F-19D37F9A080E}" presName="spaceRect" presStyleCnt="0"/>
      <dgm:spPr/>
    </dgm:pt>
    <dgm:pt modelId="{884BF799-ABB1-406C-BC2A-92C78B94FB85}" type="pres">
      <dgm:prSet presAssocID="{F53B1E7E-4ED1-4B3A-823F-19D37F9A080E}" presName="parTx" presStyleLbl="revTx" presStyleIdx="0" presStyleCnt="2">
        <dgm:presLayoutVars>
          <dgm:chMax val="0"/>
          <dgm:chPref val="0"/>
        </dgm:presLayoutVars>
      </dgm:prSet>
      <dgm:spPr/>
    </dgm:pt>
    <dgm:pt modelId="{B0068107-AD5E-476A-AA78-6D59CC426B48}" type="pres">
      <dgm:prSet presAssocID="{3F89EAEA-FECA-4B43-9E37-7629A1147E99}" presName="sibTrans" presStyleCnt="0"/>
      <dgm:spPr/>
    </dgm:pt>
    <dgm:pt modelId="{CEFCED47-4FE7-4B8E-8235-2280771DB3B0}" type="pres">
      <dgm:prSet presAssocID="{E8E8F5D8-5094-4249-80F8-9999F53E2F1A}" presName="compNode" presStyleCnt="0"/>
      <dgm:spPr/>
    </dgm:pt>
    <dgm:pt modelId="{BD75421E-6E82-47F8-A8DC-153496CD646F}" type="pres">
      <dgm:prSet presAssocID="{E8E8F5D8-5094-4249-80F8-9999F53E2F1A}" presName="bgRect" presStyleLbl="bgShp" presStyleIdx="1" presStyleCnt="2"/>
      <dgm:spPr/>
    </dgm:pt>
    <dgm:pt modelId="{7B05DBBF-EA8D-47D5-9785-925B5843B35D}" type="pres">
      <dgm:prSet presAssocID="{E8E8F5D8-5094-4249-80F8-9999F53E2F1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un"/>
        </a:ext>
      </dgm:extLst>
    </dgm:pt>
    <dgm:pt modelId="{1AC8A208-B141-4347-90C1-0AB8F9B430D0}" type="pres">
      <dgm:prSet presAssocID="{E8E8F5D8-5094-4249-80F8-9999F53E2F1A}" presName="spaceRect" presStyleCnt="0"/>
      <dgm:spPr/>
    </dgm:pt>
    <dgm:pt modelId="{B2A78246-ED3C-49A8-93CD-8711CD5BF393}" type="pres">
      <dgm:prSet presAssocID="{E8E8F5D8-5094-4249-80F8-9999F53E2F1A}" presName="parTx" presStyleLbl="revTx" presStyleIdx="1" presStyleCnt="2">
        <dgm:presLayoutVars>
          <dgm:chMax val="0"/>
          <dgm:chPref val="0"/>
        </dgm:presLayoutVars>
      </dgm:prSet>
      <dgm:spPr/>
    </dgm:pt>
  </dgm:ptLst>
  <dgm:cxnLst>
    <dgm:cxn modelId="{78AAF518-FDA2-492F-82D3-C3BA459E06F0}" type="presOf" srcId="{E8E8F5D8-5094-4249-80F8-9999F53E2F1A}" destId="{B2A78246-ED3C-49A8-93CD-8711CD5BF393}" srcOrd="0" destOrd="0" presId="urn:microsoft.com/office/officeart/2018/2/layout/IconVerticalSolidList"/>
    <dgm:cxn modelId="{27FA796E-C5F2-4078-AD6D-21528962CED1}" type="presOf" srcId="{F53B1E7E-4ED1-4B3A-823F-19D37F9A080E}" destId="{884BF799-ABB1-406C-BC2A-92C78B94FB85}" srcOrd="0" destOrd="0" presId="urn:microsoft.com/office/officeart/2018/2/layout/IconVerticalSolidList"/>
    <dgm:cxn modelId="{B8D7B473-D30B-49C6-8D12-E4FA83D88FB8}" srcId="{3CD2341F-E052-4C65-A739-04C4A2EE9978}" destId="{E8E8F5D8-5094-4249-80F8-9999F53E2F1A}" srcOrd="1" destOrd="0" parTransId="{68B6994E-26BC-4E79-B523-3ADDA7AD2B30}" sibTransId="{7E4D22AE-C22D-434A-8A58-A231686143D1}"/>
    <dgm:cxn modelId="{F735E076-E9A6-45C5-AA6B-CB9C54932941}" srcId="{3CD2341F-E052-4C65-A739-04C4A2EE9978}" destId="{F53B1E7E-4ED1-4B3A-823F-19D37F9A080E}" srcOrd="0" destOrd="0" parTransId="{ECA24F50-B189-4F08-9655-14E136A17029}" sibTransId="{3F89EAEA-FECA-4B43-9E37-7629A1147E99}"/>
    <dgm:cxn modelId="{648D39BF-34E8-457E-99F4-02C7CCBEAA58}" type="presOf" srcId="{3CD2341F-E052-4C65-A739-04C4A2EE9978}" destId="{39E51FA4-C619-445C-94A6-8B70085F0E11}" srcOrd="0" destOrd="0" presId="urn:microsoft.com/office/officeart/2018/2/layout/IconVerticalSolidList"/>
    <dgm:cxn modelId="{04619BF1-DBC5-493A-B9A6-DFA9EA4B75DD}" type="presParOf" srcId="{39E51FA4-C619-445C-94A6-8B70085F0E11}" destId="{B57D92AA-FBE6-4E10-BE7C-8EEE2509F80A}" srcOrd="0" destOrd="0" presId="urn:microsoft.com/office/officeart/2018/2/layout/IconVerticalSolidList"/>
    <dgm:cxn modelId="{A6F03258-736E-404B-829E-0C01C95EF621}" type="presParOf" srcId="{B57D92AA-FBE6-4E10-BE7C-8EEE2509F80A}" destId="{304B1D1B-0C8E-46E3-8AF8-09E81E6ED31E}" srcOrd="0" destOrd="0" presId="urn:microsoft.com/office/officeart/2018/2/layout/IconVerticalSolidList"/>
    <dgm:cxn modelId="{4AD41DE5-A899-4E05-A932-8CA2DAC8E6CD}" type="presParOf" srcId="{B57D92AA-FBE6-4E10-BE7C-8EEE2509F80A}" destId="{F07160CA-71C6-430D-A577-9DA87FEB6070}" srcOrd="1" destOrd="0" presId="urn:microsoft.com/office/officeart/2018/2/layout/IconVerticalSolidList"/>
    <dgm:cxn modelId="{1687D86B-A728-40E9-99A9-75CFE93B1CD8}" type="presParOf" srcId="{B57D92AA-FBE6-4E10-BE7C-8EEE2509F80A}" destId="{F16F93F5-D33A-44C5-9599-4E7C5CB247A7}" srcOrd="2" destOrd="0" presId="urn:microsoft.com/office/officeart/2018/2/layout/IconVerticalSolidList"/>
    <dgm:cxn modelId="{3906E5C0-FD64-42E9-B7CE-11A98570EA2A}" type="presParOf" srcId="{B57D92AA-FBE6-4E10-BE7C-8EEE2509F80A}" destId="{884BF799-ABB1-406C-BC2A-92C78B94FB85}" srcOrd="3" destOrd="0" presId="urn:microsoft.com/office/officeart/2018/2/layout/IconVerticalSolidList"/>
    <dgm:cxn modelId="{74090174-26DD-40A8-A735-AFCEDEF641F9}" type="presParOf" srcId="{39E51FA4-C619-445C-94A6-8B70085F0E11}" destId="{B0068107-AD5E-476A-AA78-6D59CC426B48}" srcOrd="1" destOrd="0" presId="urn:microsoft.com/office/officeart/2018/2/layout/IconVerticalSolidList"/>
    <dgm:cxn modelId="{774D2B7B-BE48-4E70-8600-9123B24E83BB}" type="presParOf" srcId="{39E51FA4-C619-445C-94A6-8B70085F0E11}" destId="{CEFCED47-4FE7-4B8E-8235-2280771DB3B0}" srcOrd="2" destOrd="0" presId="urn:microsoft.com/office/officeart/2018/2/layout/IconVerticalSolidList"/>
    <dgm:cxn modelId="{75BA7AF9-A97F-4E54-B0AA-5CCFD62B4029}" type="presParOf" srcId="{CEFCED47-4FE7-4B8E-8235-2280771DB3B0}" destId="{BD75421E-6E82-47F8-A8DC-153496CD646F}" srcOrd="0" destOrd="0" presId="urn:microsoft.com/office/officeart/2018/2/layout/IconVerticalSolidList"/>
    <dgm:cxn modelId="{5ACB89C4-7A3F-4CF4-A0FA-A3D8682CACDE}" type="presParOf" srcId="{CEFCED47-4FE7-4B8E-8235-2280771DB3B0}" destId="{7B05DBBF-EA8D-47D5-9785-925B5843B35D}" srcOrd="1" destOrd="0" presId="urn:microsoft.com/office/officeart/2018/2/layout/IconVerticalSolidList"/>
    <dgm:cxn modelId="{087394C8-E35B-4332-8D96-936C28096EAB}" type="presParOf" srcId="{CEFCED47-4FE7-4B8E-8235-2280771DB3B0}" destId="{1AC8A208-B141-4347-90C1-0AB8F9B430D0}" srcOrd="2" destOrd="0" presId="urn:microsoft.com/office/officeart/2018/2/layout/IconVerticalSolidList"/>
    <dgm:cxn modelId="{CDD51720-41F6-42A2-AB46-B260112B4D71}" type="presParOf" srcId="{CEFCED47-4FE7-4B8E-8235-2280771DB3B0}" destId="{B2A78246-ED3C-49A8-93CD-8711CD5BF39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04CF9F-69DF-4ACF-8B9B-A3ECC7D7150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B00242C-D632-4643-8415-7CCB952DE6FD}">
      <dgm:prSet/>
      <dgm:spPr/>
      <dgm:t>
        <a:bodyPr/>
        <a:lstStyle/>
        <a:p>
          <a:r>
            <a:rPr lang="en-GB"/>
            <a:t>Where are we now?</a:t>
          </a:r>
          <a:endParaRPr lang="en-US"/>
        </a:p>
      </dgm:t>
    </dgm:pt>
    <dgm:pt modelId="{B6B862FB-78EC-42D1-95CC-D8439EE23CF0}" type="parTrans" cxnId="{7F29D4AF-4D4B-4CA9-AB2B-AB9A0C1603E1}">
      <dgm:prSet/>
      <dgm:spPr/>
      <dgm:t>
        <a:bodyPr/>
        <a:lstStyle/>
        <a:p>
          <a:endParaRPr lang="en-US"/>
        </a:p>
      </dgm:t>
    </dgm:pt>
    <dgm:pt modelId="{687AE3C2-EB92-4AD0-8FCE-9C5F8FB97DC8}" type="sibTrans" cxnId="{7F29D4AF-4D4B-4CA9-AB2B-AB9A0C1603E1}">
      <dgm:prSet/>
      <dgm:spPr/>
      <dgm:t>
        <a:bodyPr/>
        <a:lstStyle/>
        <a:p>
          <a:endParaRPr lang="en-US"/>
        </a:p>
      </dgm:t>
    </dgm:pt>
    <dgm:pt modelId="{2A73239B-59B1-4965-8243-A9005FA93E79}">
      <dgm:prSet/>
      <dgm:spPr/>
      <dgm:t>
        <a:bodyPr/>
        <a:lstStyle/>
        <a:p>
          <a:r>
            <a:rPr lang="en-GB"/>
            <a:t>Where do we want to be?</a:t>
          </a:r>
          <a:endParaRPr lang="en-US"/>
        </a:p>
      </dgm:t>
    </dgm:pt>
    <dgm:pt modelId="{5A62AC11-BEF0-4FBF-ABA0-C6E8D58A4D96}" type="parTrans" cxnId="{D0253608-986A-4060-8F91-1D577032C81B}">
      <dgm:prSet/>
      <dgm:spPr/>
      <dgm:t>
        <a:bodyPr/>
        <a:lstStyle/>
        <a:p>
          <a:endParaRPr lang="en-US"/>
        </a:p>
      </dgm:t>
    </dgm:pt>
    <dgm:pt modelId="{BC16BF83-267C-403D-859A-EE125A9FB908}" type="sibTrans" cxnId="{D0253608-986A-4060-8F91-1D577032C81B}">
      <dgm:prSet/>
      <dgm:spPr/>
      <dgm:t>
        <a:bodyPr/>
        <a:lstStyle/>
        <a:p>
          <a:endParaRPr lang="en-US"/>
        </a:p>
      </dgm:t>
    </dgm:pt>
    <dgm:pt modelId="{8AD02F45-78F1-4760-A459-C137A6597784}">
      <dgm:prSet/>
      <dgm:spPr/>
      <dgm:t>
        <a:bodyPr/>
        <a:lstStyle/>
        <a:p>
          <a:r>
            <a:rPr lang="en-GB"/>
            <a:t>How will we get there?</a:t>
          </a:r>
          <a:endParaRPr lang="en-US"/>
        </a:p>
      </dgm:t>
    </dgm:pt>
    <dgm:pt modelId="{F3555CCF-C478-4B87-9451-FF6810DC1E9F}" type="parTrans" cxnId="{938F73FC-3599-4D59-A1ED-EE0C8AD973B9}">
      <dgm:prSet/>
      <dgm:spPr/>
      <dgm:t>
        <a:bodyPr/>
        <a:lstStyle/>
        <a:p>
          <a:endParaRPr lang="en-US"/>
        </a:p>
      </dgm:t>
    </dgm:pt>
    <dgm:pt modelId="{8D9348C2-53B7-463B-8501-26A13608A012}" type="sibTrans" cxnId="{938F73FC-3599-4D59-A1ED-EE0C8AD973B9}">
      <dgm:prSet/>
      <dgm:spPr/>
      <dgm:t>
        <a:bodyPr/>
        <a:lstStyle/>
        <a:p>
          <a:endParaRPr lang="en-US"/>
        </a:p>
      </dgm:t>
    </dgm:pt>
    <dgm:pt modelId="{4E8788A1-CD6D-4084-98BF-C9C263A30CFB}">
      <dgm:prSet/>
      <dgm:spPr/>
      <dgm:t>
        <a:bodyPr/>
        <a:lstStyle/>
        <a:p>
          <a:r>
            <a:rPr lang="en-GB"/>
            <a:t>How will we know when we’ve got there?</a:t>
          </a:r>
          <a:endParaRPr lang="en-US"/>
        </a:p>
      </dgm:t>
    </dgm:pt>
    <dgm:pt modelId="{2AC84636-CFEE-43EC-AEA2-4726AA640A67}" type="parTrans" cxnId="{A25BE2F3-7AFB-4258-B7FE-22D4D43D9D58}">
      <dgm:prSet/>
      <dgm:spPr/>
      <dgm:t>
        <a:bodyPr/>
        <a:lstStyle/>
        <a:p>
          <a:endParaRPr lang="en-US"/>
        </a:p>
      </dgm:t>
    </dgm:pt>
    <dgm:pt modelId="{F1FE5DE9-8BCE-4406-93FC-56EAE74FD6A2}" type="sibTrans" cxnId="{A25BE2F3-7AFB-4258-B7FE-22D4D43D9D58}">
      <dgm:prSet/>
      <dgm:spPr/>
      <dgm:t>
        <a:bodyPr/>
        <a:lstStyle/>
        <a:p>
          <a:endParaRPr lang="en-US"/>
        </a:p>
      </dgm:t>
    </dgm:pt>
    <dgm:pt modelId="{F1535094-46EF-48B7-9013-B011346DEACF}" type="pres">
      <dgm:prSet presAssocID="{5004CF9F-69DF-4ACF-8B9B-A3ECC7D71504}" presName="vert0" presStyleCnt="0">
        <dgm:presLayoutVars>
          <dgm:dir/>
          <dgm:animOne val="branch"/>
          <dgm:animLvl val="lvl"/>
        </dgm:presLayoutVars>
      </dgm:prSet>
      <dgm:spPr/>
    </dgm:pt>
    <dgm:pt modelId="{464980D8-8E60-4101-B509-05BB050CF110}" type="pres">
      <dgm:prSet presAssocID="{AB00242C-D632-4643-8415-7CCB952DE6FD}" presName="thickLine" presStyleLbl="alignNode1" presStyleIdx="0" presStyleCnt="4"/>
      <dgm:spPr/>
    </dgm:pt>
    <dgm:pt modelId="{184A5C9E-1067-41EC-A613-71A6D30ECA80}" type="pres">
      <dgm:prSet presAssocID="{AB00242C-D632-4643-8415-7CCB952DE6FD}" presName="horz1" presStyleCnt="0"/>
      <dgm:spPr/>
    </dgm:pt>
    <dgm:pt modelId="{71AB9C85-F5C4-463B-B02C-8B82AF5C06CA}" type="pres">
      <dgm:prSet presAssocID="{AB00242C-D632-4643-8415-7CCB952DE6FD}" presName="tx1" presStyleLbl="revTx" presStyleIdx="0" presStyleCnt="4"/>
      <dgm:spPr/>
    </dgm:pt>
    <dgm:pt modelId="{3AD9001B-FE43-49D8-ADB0-1713B0F07A50}" type="pres">
      <dgm:prSet presAssocID="{AB00242C-D632-4643-8415-7CCB952DE6FD}" presName="vert1" presStyleCnt="0"/>
      <dgm:spPr/>
    </dgm:pt>
    <dgm:pt modelId="{C27B62CF-0D09-4F76-9BC3-F17558A904FE}" type="pres">
      <dgm:prSet presAssocID="{2A73239B-59B1-4965-8243-A9005FA93E79}" presName="thickLine" presStyleLbl="alignNode1" presStyleIdx="1" presStyleCnt="4"/>
      <dgm:spPr/>
    </dgm:pt>
    <dgm:pt modelId="{ED7C91FF-C67D-402D-8E55-8F5FFBCA9733}" type="pres">
      <dgm:prSet presAssocID="{2A73239B-59B1-4965-8243-A9005FA93E79}" presName="horz1" presStyleCnt="0"/>
      <dgm:spPr/>
    </dgm:pt>
    <dgm:pt modelId="{1CBA2008-C86E-418B-B264-98ECBD48037C}" type="pres">
      <dgm:prSet presAssocID="{2A73239B-59B1-4965-8243-A9005FA93E79}" presName="tx1" presStyleLbl="revTx" presStyleIdx="1" presStyleCnt="4"/>
      <dgm:spPr/>
    </dgm:pt>
    <dgm:pt modelId="{2A42D251-D063-4B30-8DE5-B8316D4BAEB6}" type="pres">
      <dgm:prSet presAssocID="{2A73239B-59B1-4965-8243-A9005FA93E79}" presName="vert1" presStyleCnt="0"/>
      <dgm:spPr/>
    </dgm:pt>
    <dgm:pt modelId="{66D8DA14-B23A-4933-8358-EE38B699C685}" type="pres">
      <dgm:prSet presAssocID="{8AD02F45-78F1-4760-A459-C137A6597784}" presName="thickLine" presStyleLbl="alignNode1" presStyleIdx="2" presStyleCnt="4"/>
      <dgm:spPr/>
    </dgm:pt>
    <dgm:pt modelId="{93431B9D-73DA-4A37-BC24-16C379E65DFE}" type="pres">
      <dgm:prSet presAssocID="{8AD02F45-78F1-4760-A459-C137A6597784}" presName="horz1" presStyleCnt="0"/>
      <dgm:spPr/>
    </dgm:pt>
    <dgm:pt modelId="{8D5A5832-BD0F-4F65-A231-545E9479C2C8}" type="pres">
      <dgm:prSet presAssocID="{8AD02F45-78F1-4760-A459-C137A6597784}" presName="tx1" presStyleLbl="revTx" presStyleIdx="2" presStyleCnt="4"/>
      <dgm:spPr/>
    </dgm:pt>
    <dgm:pt modelId="{403291EF-5C2F-4642-872F-2002BA650B60}" type="pres">
      <dgm:prSet presAssocID="{8AD02F45-78F1-4760-A459-C137A6597784}" presName="vert1" presStyleCnt="0"/>
      <dgm:spPr/>
    </dgm:pt>
    <dgm:pt modelId="{27539652-5424-4763-8705-C3566E8DE577}" type="pres">
      <dgm:prSet presAssocID="{4E8788A1-CD6D-4084-98BF-C9C263A30CFB}" presName="thickLine" presStyleLbl="alignNode1" presStyleIdx="3" presStyleCnt="4"/>
      <dgm:spPr/>
    </dgm:pt>
    <dgm:pt modelId="{BCAB332E-A15A-451F-B5B6-B3C7B511793B}" type="pres">
      <dgm:prSet presAssocID="{4E8788A1-CD6D-4084-98BF-C9C263A30CFB}" presName="horz1" presStyleCnt="0"/>
      <dgm:spPr/>
    </dgm:pt>
    <dgm:pt modelId="{9CCA6DE0-9EF1-4DE3-9A76-EC2D8265CE8A}" type="pres">
      <dgm:prSet presAssocID="{4E8788A1-CD6D-4084-98BF-C9C263A30CFB}" presName="tx1" presStyleLbl="revTx" presStyleIdx="3" presStyleCnt="4"/>
      <dgm:spPr/>
    </dgm:pt>
    <dgm:pt modelId="{41E9373D-782A-4DB3-9B9D-217F83B7F864}" type="pres">
      <dgm:prSet presAssocID="{4E8788A1-CD6D-4084-98BF-C9C263A30CFB}" presName="vert1" presStyleCnt="0"/>
      <dgm:spPr/>
    </dgm:pt>
  </dgm:ptLst>
  <dgm:cxnLst>
    <dgm:cxn modelId="{D0253608-986A-4060-8F91-1D577032C81B}" srcId="{5004CF9F-69DF-4ACF-8B9B-A3ECC7D71504}" destId="{2A73239B-59B1-4965-8243-A9005FA93E79}" srcOrd="1" destOrd="0" parTransId="{5A62AC11-BEF0-4FBF-ABA0-C6E8D58A4D96}" sibTransId="{BC16BF83-267C-403D-859A-EE125A9FB908}"/>
    <dgm:cxn modelId="{5C1F2E16-A168-4F06-96BC-6B466B242FC4}" type="presOf" srcId="{2A73239B-59B1-4965-8243-A9005FA93E79}" destId="{1CBA2008-C86E-418B-B264-98ECBD48037C}" srcOrd="0" destOrd="0" presId="urn:microsoft.com/office/officeart/2008/layout/LinedList"/>
    <dgm:cxn modelId="{8BDF3C1E-0C30-4A5B-B518-E1C5EDDEB248}" type="presOf" srcId="{AB00242C-D632-4643-8415-7CCB952DE6FD}" destId="{71AB9C85-F5C4-463B-B02C-8B82AF5C06CA}" srcOrd="0" destOrd="0" presId="urn:microsoft.com/office/officeart/2008/layout/LinedList"/>
    <dgm:cxn modelId="{ACF11BA3-CD57-4D29-957F-8A5BA25BFE20}" type="presOf" srcId="{4E8788A1-CD6D-4084-98BF-C9C263A30CFB}" destId="{9CCA6DE0-9EF1-4DE3-9A76-EC2D8265CE8A}" srcOrd="0" destOrd="0" presId="urn:microsoft.com/office/officeart/2008/layout/LinedList"/>
    <dgm:cxn modelId="{4F43F6AD-8338-4E12-92B9-1CAFFA71E641}" type="presOf" srcId="{5004CF9F-69DF-4ACF-8B9B-A3ECC7D71504}" destId="{F1535094-46EF-48B7-9013-B011346DEACF}" srcOrd="0" destOrd="0" presId="urn:microsoft.com/office/officeart/2008/layout/LinedList"/>
    <dgm:cxn modelId="{7F29D4AF-4D4B-4CA9-AB2B-AB9A0C1603E1}" srcId="{5004CF9F-69DF-4ACF-8B9B-A3ECC7D71504}" destId="{AB00242C-D632-4643-8415-7CCB952DE6FD}" srcOrd="0" destOrd="0" parTransId="{B6B862FB-78EC-42D1-95CC-D8439EE23CF0}" sibTransId="{687AE3C2-EB92-4AD0-8FCE-9C5F8FB97DC8}"/>
    <dgm:cxn modelId="{A25BE2F3-7AFB-4258-B7FE-22D4D43D9D58}" srcId="{5004CF9F-69DF-4ACF-8B9B-A3ECC7D71504}" destId="{4E8788A1-CD6D-4084-98BF-C9C263A30CFB}" srcOrd="3" destOrd="0" parTransId="{2AC84636-CFEE-43EC-AEA2-4726AA640A67}" sibTransId="{F1FE5DE9-8BCE-4406-93FC-56EAE74FD6A2}"/>
    <dgm:cxn modelId="{938F73FC-3599-4D59-A1ED-EE0C8AD973B9}" srcId="{5004CF9F-69DF-4ACF-8B9B-A3ECC7D71504}" destId="{8AD02F45-78F1-4760-A459-C137A6597784}" srcOrd="2" destOrd="0" parTransId="{F3555CCF-C478-4B87-9451-FF6810DC1E9F}" sibTransId="{8D9348C2-53B7-463B-8501-26A13608A012}"/>
    <dgm:cxn modelId="{4F1EBFFC-0408-4EC2-B8FF-C7134A48DA1E}" type="presOf" srcId="{8AD02F45-78F1-4760-A459-C137A6597784}" destId="{8D5A5832-BD0F-4F65-A231-545E9479C2C8}" srcOrd="0" destOrd="0" presId="urn:microsoft.com/office/officeart/2008/layout/LinedList"/>
    <dgm:cxn modelId="{F9A0151F-C11F-4879-9A47-1560324EF028}" type="presParOf" srcId="{F1535094-46EF-48B7-9013-B011346DEACF}" destId="{464980D8-8E60-4101-B509-05BB050CF110}" srcOrd="0" destOrd="0" presId="urn:microsoft.com/office/officeart/2008/layout/LinedList"/>
    <dgm:cxn modelId="{2EA8EA63-0B2D-4BB4-A2FA-4AA7A7B409E7}" type="presParOf" srcId="{F1535094-46EF-48B7-9013-B011346DEACF}" destId="{184A5C9E-1067-41EC-A613-71A6D30ECA80}" srcOrd="1" destOrd="0" presId="urn:microsoft.com/office/officeart/2008/layout/LinedList"/>
    <dgm:cxn modelId="{CC306E58-D638-452F-A2B8-7FDC30CA27F2}" type="presParOf" srcId="{184A5C9E-1067-41EC-A613-71A6D30ECA80}" destId="{71AB9C85-F5C4-463B-B02C-8B82AF5C06CA}" srcOrd="0" destOrd="0" presId="urn:microsoft.com/office/officeart/2008/layout/LinedList"/>
    <dgm:cxn modelId="{BFD60F0D-6E83-41C2-95BA-2300455E9A78}" type="presParOf" srcId="{184A5C9E-1067-41EC-A613-71A6D30ECA80}" destId="{3AD9001B-FE43-49D8-ADB0-1713B0F07A50}" srcOrd="1" destOrd="0" presId="urn:microsoft.com/office/officeart/2008/layout/LinedList"/>
    <dgm:cxn modelId="{00D98C4B-2D62-4A92-93B9-5A957393B184}" type="presParOf" srcId="{F1535094-46EF-48B7-9013-B011346DEACF}" destId="{C27B62CF-0D09-4F76-9BC3-F17558A904FE}" srcOrd="2" destOrd="0" presId="urn:microsoft.com/office/officeart/2008/layout/LinedList"/>
    <dgm:cxn modelId="{3DD91DD2-FD9A-4D13-ADED-8301563F06AA}" type="presParOf" srcId="{F1535094-46EF-48B7-9013-B011346DEACF}" destId="{ED7C91FF-C67D-402D-8E55-8F5FFBCA9733}" srcOrd="3" destOrd="0" presId="urn:microsoft.com/office/officeart/2008/layout/LinedList"/>
    <dgm:cxn modelId="{5FA5E300-63B5-428E-83EA-196F208D90F3}" type="presParOf" srcId="{ED7C91FF-C67D-402D-8E55-8F5FFBCA9733}" destId="{1CBA2008-C86E-418B-B264-98ECBD48037C}" srcOrd="0" destOrd="0" presId="urn:microsoft.com/office/officeart/2008/layout/LinedList"/>
    <dgm:cxn modelId="{14290274-3DE1-416C-987F-688ADC421648}" type="presParOf" srcId="{ED7C91FF-C67D-402D-8E55-8F5FFBCA9733}" destId="{2A42D251-D063-4B30-8DE5-B8316D4BAEB6}" srcOrd="1" destOrd="0" presId="urn:microsoft.com/office/officeart/2008/layout/LinedList"/>
    <dgm:cxn modelId="{3C1A1F37-A8A5-496F-9877-8D389B3C7B21}" type="presParOf" srcId="{F1535094-46EF-48B7-9013-B011346DEACF}" destId="{66D8DA14-B23A-4933-8358-EE38B699C685}" srcOrd="4" destOrd="0" presId="urn:microsoft.com/office/officeart/2008/layout/LinedList"/>
    <dgm:cxn modelId="{5055632A-B4AA-4ECA-BBF6-F25963280A5E}" type="presParOf" srcId="{F1535094-46EF-48B7-9013-B011346DEACF}" destId="{93431B9D-73DA-4A37-BC24-16C379E65DFE}" srcOrd="5" destOrd="0" presId="urn:microsoft.com/office/officeart/2008/layout/LinedList"/>
    <dgm:cxn modelId="{589608C0-6578-49EC-A440-FB023C4D630B}" type="presParOf" srcId="{93431B9D-73DA-4A37-BC24-16C379E65DFE}" destId="{8D5A5832-BD0F-4F65-A231-545E9479C2C8}" srcOrd="0" destOrd="0" presId="urn:microsoft.com/office/officeart/2008/layout/LinedList"/>
    <dgm:cxn modelId="{77DF980E-EDBD-4953-9B40-C1C6EA3F6088}" type="presParOf" srcId="{93431B9D-73DA-4A37-BC24-16C379E65DFE}" destId="{403291EF-5C2F-4642-872F-2002BA650B60}" srcOrd="1" destOrd="0" presId="urn:microsoft.com/office/officeart/2008/layout/LinedList"/>
    <dgm:cxn modelId="{3727622F-269A-448E-A6F7-83B29A25C8AF}" type="presParOf" srcId="{F1535094-46EF-48B7-9013-B011346DEACF}" destId="{27539652-5424-4763-8705-C3566E8DE577}" srcOrd="6" destOrd="0" presId="urn:microsoft.com/office/officeart/2008/layout/LinedList"/>
    <dgm:cxn modelId="{ACA9B780-F72C-4718-80C7-DD98078BDD31}" type="presParOf" srcId="{F1535094-46EF-48B7-9013-B011346DEACF}" destId="{BCAB332E-A15A-451F-B5B6-B3C7B511793B}" srcOrd="7" destOrd="0" presId="urn:microsoft.com/office/officeart/2008/layout/LinedList"/>
    <dgm:cxn modelId="{30CFBB75-6E77-4C09-AF72-E139DCF28CDF}" type="presParOf" srcId="{BCAB332E-A15A-451F-B5B6-B3C7B511793B}" destId="{9CCA6DE0-9EF1-4DE3-9A76-EC2D8265CE8A}" srcOrd="0" destOrd="0" presId="urn:microsoft.com/office/officeart/2008/layout/LinedList"/>
    <dgm:cxn modelId="{6BE97297-68F8-420C-80A4-980ACA5C935E}" type="presParOf" srcId="{BCAB332E-A15A-451F-B5B6-B3C7B511793B}" destId="{41E9373D-782A-4DB3-9B9D-217F83B7F8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5E2DE6-C43B-4C56-82F1-1741055AF9A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B77A7D7-A8D7-475C-92EC-DA2B4269441D}">
      <dgm:prSet/>
      <dgm:spPr/>
      <dgm:t>
        <a:bodyPr/>
        <a:lstStyle/>
        <a:p>
          <a:r>
            <a:rPr lang="en-GB"/>
            <a:t>Corporate Objectives</a:t>
          </a:r>
          <a:endParaRPr lang="en-US"/>
        </a:p>
      </dgm:t>
    </dgm:pt>
    <dgm:pt modelId="{2230ED8A-458E-4855-BB5C-81C5A793843A}" type="parTrans" cxnId="{36CD560B-D1B1-4F76-A1A5-4A996BF0550A}">
      <dgm:prSet/>
      <dgm:spPr/>
      <dgm:t>
        <a:bodyPr/>
        <a:lstStyle/>
        <a:p>
          <a:endParaRPr lang="en-US"/>
        </a:p>
      </dgm:t>
    </dgm:pt>
    <dgm:pt modelId="{9A9E70A7-5698-467B-91D7-001BBE5DC22B}" type="sibTrans" cxnId="{36CD560B-D1B1-4F76-A1A5-4A996BF0550A}">
      <dgm:prSet/>
      <dgm:spPr/>
      <dgm:t>
        <a:bodyPr/>
        <a:lstStyle/>
        <a:p>
          <a:endParaRPr lang="en-US"/>
        </a:p>
      </dgm:t>
    </dgm:pt>
    <dgm:pt modelId="{C4E61EA8-83B8-4409-8B22-9918F3FF0548}">
      <dgm:prSet/>
      <dgm:spPr/>
      <dgm:t>
        <a:bodyPr/>
        <a:lstStyle/>
        <a:p>
          <a:r>
            <a:rPr lang="en-GB"/>
            <a:t>Marketing Audit – Macro / Micro / Internal</a:t>
          </a:r>
          <a:endParaRPr lang="en-US"/>
        </a:p>
      </dgm:t>
    </dgm:pt>
    <dgm:pt modelId="{621B6BB7-0367-413B-A73E-214CA39AC176}" type="parTrans" cxnId="{6F908F0C-3D09-40C5-94B3-F8E87DB8BB78}">
      <dgm:prSet/>
      <dgm:spPr/>
      <dgm:t>
        <a:bodyPr/>
        <a:lstStyle/>
        <a:p>
          <a:endParaRPr lang="en-US"/>
        </a:p>
      </dgm:t>
    </dgm:pt>
    <dgm:pt modelId="{8D77A439-AFE1-4FEB-BCF3-D4958F70C38F}" type="sibTrans" cxnId="{6F908F0C-3D09-40C5-94B3-F8E87DB8BB78}">
      <dgm:prSet/>
      <dgm:spPr/>
      <dgm:t>
        <a:bodyPr/>
        <a:lstStyle/>
        <a:p>
          <a:endParaRPr lang="en-US"/>
        </a:p>
      </dgm:t>
    </dgm:pt>
    <dgm:pt modelId="{B4351B38-4475-43AA-B306-ADE8A7C6A720}">
      <dgm:prSet/>
      <dgm:spPr/>
      <dgm:t>
        <a:bodyPr/>
        <a:lstStyle/>
        <a:p>
          <a:r>
            <a:rPr lang="en-GB"/>
            <a:t>SWOT Analysis</a:t>
          </a:r>
          <a:endParaRPr lang="en-US"/>
        </a:p>
      </dgm:t>
    </dgm:pt>
    <dgm:pt modelId="{98AA6FE8-CE03-4C1D-AB3A-E89B1A7A0BCE}" type="parTrans" cxnId="{3FC1BA0B-A7D0-4DC6-8743-82FECC307E02}">
      <dgm:prSet/>
      <dgm:spPr/>
      <dgm:t>
        <a:bodyPr/>
        <a:lstStyle/>
        <a:p>
          <a:endParaRPr lang="en-US"/>
        </a:p>
      </dgm:t>
    </dgm:pt>
    <dgm:pt modelId="{E5A7625E-0F04-4507-B705-57F323459B31}" type="sibTrans" cxnId="{3FC1BA0B-A7D0-4DC6-8743-82FECC307E02}">
      <dgm:prSet/>
      <dgm:spPr/>
      <dgm:t>
        <a:bodyPr/>
        <a:lstStyle/>
        <a:p>
          <a:endParaRPr lang="en-US"/>
        </a:p>
      </dgm:t>
    </dgm:pt>
    <dgm:pt modelId="{4A291BC3-F9DA-4E04-AB64-A1333487F6F6}">
      <dgm:prSet/>
      <dgm:spPr/>
      <dgm:t>
        <a:bodyPr/>
        <a:lstStyle/>
        <a:p>
          <a:r>
            <a:rPr lang="en-GB"/>
            <a:t>Marketing Objectives</a:t>
          </a:r>
          <a:endParaRPr lang="en-US"/>
        </a:p>
      </dgm:t>
    </dgm:pt>
    <dgm:pt modelId="{61FB7BF3-151D-47B6-9969-5C0FB3DEB6E1}" type="parTrans" cxnId="{49FC5FAD-4951-4398-BC0A-E40E2334DEC0}">
      <dgm:prSet/>
      <dgm:spPr/>
      <dgm:t>
        <a:bodyPr/>
        <a:lstStyle/>
        <a:p>
          <a:endParaRPr lang="en-US"/>
        </a:p>
      </dgm:t>
    </dgm:pt>
    <dgm:pt modelId="{529B5622-9B9D-43C1-8D09-22EB8F6DBB17}" type="sibTrans" cxnId="{49FC5FAD-4951-4398-BC0A-E40E2334DEC0}">
      <dgm:prSet/>
      <dgm:spPr/>
      <dgm:t>
        <a:bodyPr/>
        <a:lstStyle/>
        <a:p>
          <a:endParaRPr lang="en-US"/>
        </a:p>
      </dgm:t>
    </dgm:pt>
    <dgm:pt modelId="{33B0D192-A465-4882-9C16-309921B932A1}">
      <dgm:prSet/>
      <dgm:spPr/>
      <dgm:t>
        <a:bodyPr/>
        <a:lstStyle/>
        <a:p>
          <a:r>
            <a:rPr lang="en-GB"/>
            <a:t>Marketing Strategies</a:t>
          </a:r>
          <a:endParaRPr lang="en-US"/>
        </a:p>
      </dgm:t>
    </dgm:pt>
    <dgm:pt modelId="{36D26A45-65C9-4C18-838B-F7B54C573210}" type="parTrans" cxnId="{0B51261F-5329-4B34-B0D4-96D9F62D92E8}">
      <dgm:prSet/>
      <dgm:spPr/>
      <dgm:t>
        <a:bodyPr/>
        <a:lstStyle/>
        <a:p>
          <a:endParaRPr lang="en-US"/>
        </a:p>
      </dgm:t>
    </dgm:pt>
    <dgm:pt modelId="{C76659EA-2624-4F95-B344-27E832828C3F}" type="sibTrans" cxnId="{0B51261F-5329-4B34-B0D4-96D9F62D92E8}">
      <dgm:prSet/>
      <dgm:spPr/>
      <dgm:t>
        <a:bodyPr/>
        <a:lstStyle/>
        <a:p>
          <a:endParaRPr lang="en-US"/>
        </a:p>
      </dgm:t>
    </dgm:pt>
    <dgm:pt modelId="{ABB91632-826C-419D-9812-A5D6BDA9ADC6}">
      <dgm:prSet/>
      <dgm:spPr/>
      <dgm:t>
        <a:bodyPr/>
        <a:lstStyle/>
        <a:p>
          <a:r>
            <a:rPr lang="en-GB"/>
            <a:t>Marketing Programmes (Tactics)</a:t>
          </a:r>
          <a:endParaRPr lang="en-US"/>
        </a:p>
      </dgm:t>
    </dgm:pt>
    <dgm:pt modelId="{9ECEB867-EF3C-407F-AC8A-622231A58B05}" type="parTrans" cxnId="{38069ED2-47AE-495F-9868-E6ABAD0BF8F6}">
      <dgm:prSet/>
      <dgm:spPr/>
      <dgm:t>
        <a:bodyPr/>
        <a:lstStyle/>
        <a:p>
          <a:endParaRPr lang="en-US"/>
        </a:p>
      </dgm:t>
    </dgm:pt>
    <dgm:pt modelId="{350E1AEA-B5FC-4465-ACE2-2BD3309D60B1}" type="sibTrans" cxnId="{38069ED2-47AE-495F-9868-E6ABAD0BF8F6}">
      <dgm:prSet/>
      <dgm:spPr/>
      <dgm:t>
        <a:bodyPr/>
        <a:lstStyle/>
        <a:p>
          <a:endParaRPr lang="en-US"/>
        </a:p>
      </dgm:t>
    </dgm:pt>
    <dgm:pt modelId="{00462493-47B9-4BEC-BED9-3B11A6DE5C9E}">
      <dgm:prSet/>
      <dgm:spPr/>
      <dgm:t>
        <a:bodyPr/>
        <a:lstStyle/>
        <a:p>
          <a:r>
            <a:rPr lang="en-GB"/>
            <a:t>Budgets</a:t>
          </a:r>
          <a:endParaRPr lang="en-US"/>
        </a:p>
      </dgm:t>
    </dgm:pt>
    <dgm:pt modelId="{DEB7DFD4-3FED-4DD5-86E9-7284810D77B4}" type="parTrans" cxnId="{8426B422-7E5A-4502-A630-1459B72CA066}">
      <dgm:prSet/>
      <dgm:spPr/>
      <dgm:t>
        <a:bodyPr/>
        <a:lstStyle/>
        <a:p>
          <a:endParaRPr lang="en-US"/>
        </a:p>
      </dgm:t>
    </dgm:pt>
    <dgm:pt modelId="{E51574EA-B2DB-49F5-A3E6-14E227B922FA}" type="sibTrans" cxnId="{8426B422-7E5A-4502-A630-1459B72CA066}">
      <dgm:prSet/>
      <dgm:spPr/>
      <dgm:t>
        <a:bodyPr/>
        <a:lstStyle/>
        <a:p>
          <a:endParaRPr lang="en-US"/>
        </a:p>
      </dgm:t>
    </dgm:pt>
    <dgm:pt modelId="{DDB1B581-5CD8-4DAC-85AE-3B4E9816D331}">
      <dgm:prSet/>
      <dgm:spPr/>
      <dgm:t>
        <a:bodyPr/>
        <a:lstStyle/>
        <a:p>
          <a:r>
            <a:rPr lang="en-GB"/>
            <a:t>Control and Evaluation</a:t>
          </a:r>
          <a:endParaRPr lang="en-US"/>
        </a:p>
      </dgm:t>
    </dgm:pt>
    <dgm:pt modelId="{D05908A1-7803-4320-874F-E79B8AE0A65C}" type="parTrans" cxnId="{07B658F4-1188-4FCB-9BD2-AEEC2D462129}">
      <dgm:prSet/>
      <dgm:spPr/>
      <dgm:t>
        <a:bodyPr/>
        <a:lstStyle/>
        <a:p>
          <a:endParaRPr lang="en-US"/>
        </a:p>
      </dgm:t>
    </dgm:pt>
    <dgm:pt modelId="{903EB59F-5069-4009-B554-5C9EF1DFACBA}" type="sibTrans" cxnId="{07B658F4-1188-4FCB-9BD2-AEEC2D462129}">
      <dgm:prSet/>
      <dgm:spPr/>
      <dgm:t>
        <a:bodyPr/>
        <a:lstStyle/>
        <a:p>
          <a:endParaRPr lang="en-US"/>
        </a:p>
      </dgm:t>
    </dgm:pt>
    <dgm:pt modelId="{D268F79D-D5B3-4F8D-AF2D-B70AE41CB681}" type="pres">
      <dgm:prSet presAssocID="{525E2DE6-C43B-4C56-82F1-1741055AF9A1}" presName="vert0" presStyleCnt="0">
        <dgm:presLayoutVars>
          <dgm:dir/>
          <dgm:animOne val="branch"/>
          <dgm:animLvl val="lvl"/>
        </dgm:presLayoutVars>
      </dgm:prSet>
      <dgm:spPr/>
    </dgm:pt>
    <dgm:pt modelId="{C3E2C310-41EB-4FB9-8E37-5568FCEA7667}" type="pres">
      <dgm:prSet presAssocID="{4B77A7D7-A8D7-475C-92EC-DA2B4269441D}" presName="thickLine" presStyleLbl="alignNode1" presStyleIdx="0" presStyleCnt="8"/>
      <dgm:spPr/>
    </dgm:pt>
    <dgm:pt modelId="{5C1AD1A1-6FDE-41AD-BD4E-ED900D653A14}" type="pres">
      <dgm:prSet presAssocID="{4B77A7D7-A8D7-475C-92EC-DA2B4269441D}" presName="horz1" presStyleCnt="0"/>
      <dgm:spPr/>
    </dgm:pt>
    <dgm:pt modelId="{E687FDEC-3561-4D13-AF20-D7715EA9A311}" type="pres">
      <dgm:prSet presAssocID="{4B77A7D7-A8D7-475C-92EC-DA2B4269441D}" presName="tx1" presStyleLbl="revTx" presStyleIdx="0" presStyleCnt="8"/>
      <dgm:spPr/>
    </dgm:pt>
    <dgm:pt modelId="{18F293C4-262F-4E5F-A57F-E356AF6A0837}" type="pres">
      <dgm:prSet presAssocID="{4B77A7D7-A8D7-475C-92EC-DA2B4269441D}" presName="vert1" presStyleCnt="0"/>
      <dgm:spPr/>
    </dgm:pt>
    <dgm:pt modelId="{CD57E9F3-EA04-4C59-A6D6-8F63EBED8F94}" type="pres">
      <dgm:prSet presAssocID="{C4E61EA8-83B8-4409-8B22-9918F3FF0548}" presName="thickLine" presStyleLbl="alignNode1" presStyleIdx="1" presStyleCnt="8"/>
      <dgm:spPr/>
    </dgm:pt>
    <dgm:pt modelId="{5AFC3DC4-1669-4794-9613-2C242E982E34}" type="pres">
      <dgm:prSet presAssocID="{C4E61EA8-83B8-4409-8B22-9918F3FF0548}" presName="horz1" presStyleCnt="0"/>
      <dgm:spPr/>
    </dgm:pt>
    <dgm:pt modelId="{824DE824-F9F9-4D64-8449-BF2B9BAFF436}" type="pres">
      <dgm:prSet presAssocID="{C4E61EA8-83B8-4409-8B22-9918F3FF0548}" presName="tx1" presStyleLbl="revTx" presStyleIdx="1" presStyleCnt="8"/>
      <dgm:spPr/>
    </dgm:pt>
    <dgm:pt modelId="{C50FFA8F-7889-4F93-9CDB-9850BAD82DDE}" type="pres">
      <dgm:prSet presAssocID="{C4E61EA8-83B8-4409-8B22-9918F3FF0548}" presName="vert1" presStyleCnt="0"/>
      <dgm:spPr/>
    </dgm:pt>
    <dgm:pt modelId="{B3AF02AF-57ED-4F15-B306-4F2E550F1BB5}" type="pres">
      <dgm:prSet presAssocID="{B4351B38-4475-43AA-B306-ADE8A7C6A720}" presName="thickLine" presStyleLbl="alignNode1" presStyleIdx="2" presStyleCnt="8"/>
      <dgm:spPr/>
    </dgm:pt>
    <dgm:pt modelId="{B202465B-363F-4310-8217-85B0609E32C1}" type="pres">
      <dgm:prSet presAssocID="{B4351B38-4475-43AA-B306-ADE8A7C6A720}" presName="horz1" presStyleCnt="0"/>
      <dgm:spPr/>
    </dgm:pt>
    <dgm:pt modelId="{7E43B6B6-2244-45AD-A77F-032E0E157F70}" type="pres">
      <dgm:prSet presAssocID="{B4351B38-4475-43AA-B306-ADE8A7C6A720}" presName="tx1" presStyleLbl="revTx" presStyleIdx="2" presStyleCnt="8"/>
      <dgm:spPr/>
    </dgm:pt>
    <dgm:pt modelId="{2986A2AC-7510-44C0-8B30-7C73DF620170}" type="pres">
      <dgm:prSet presAssocID="{B4351B38-4475-43AA-B306-ADE8A7C6A720}" presName="vert1" presStyleCnt="0"/>
      <dgm:spPr/>
    </dgm:pt>
    <dgm:pt modelId="{11B17752-F874-407F-8FED-1CC34DC857F8}" type="pres">
      <dgm:prSet presAssocID="{4A291BC3-F9DA-4E04-AB64-A1333487F6F6}" presName="thickLine" presStyleLbl="alignNode1" presStyleIdx="3" presStyleCnt="8"/>
      <dgm:spPr/>
    </dgm:pt>
    <dgm:pt modelId="{EE68E3E1-9FC1-43E5-A964-FECC90948B2B}" type="pres">
      <dgm:prSet presAssocID="{4A291BC3-F9DA-4E04-AB64-A1333487F6F6}" presName="horz1" presStyleCnt="0"/>
      <dgm:spPr/>
    </dgm:pt>
    <dgm:pt modelId="{612AD315-57D6-4E29-A936-27F7035AF316}" type="pres">
      <dgm:prSet presAssocID="{4A291BC3-F9DA-4E04-AB64-A1333487F6F6}" presName="tx1" presStyleLbl="revTx" presStyleIdx="3" presStyleCnt="8"/>
      <dgm:spPr/>
    </dgm:pt>
    <dgm:pt modelId="{B60EF9AD-27C0-4BD2-8426-6006B7EF72FC}" type="pres">
      <dgm:prSet presAssocID="{4A291BC3-F9DA-4E04-AB64-A1333487F6F6}" presName="vert1" presStyleCnt="0"/>
      <dgm:spPr/>
    </dgm:pt>
    <dgm:pt modelId="{2A9155F4-1084-4EE0-B73C-664F4756F354}" type="pres">
      <dgm:prSet presAssocID="{33B0D192-A465-4882-9C16-309921B932A1}" presName="thickLine" presStyleLbl="alignNode1" presStyleIdx="4" presStyleCnt="8"/>
      <dgm:spPr/>
    </dgm:pt>
    <dgm:pt modelId="{2CE77DF4-9743-45FC-ACF0-5891DAB8EFC6}" type="pres">
      <dgm:prSet presAssocID="{33B0D192-A465-4882-9C16-309921B932A1}" presName="horz1" presStyleCnt="0"/>
      <dgm:spPr/>
    </dgm:pt>
    <dgm:pt modelId="{FA33020D-D126-4318-AC81-1439CB427078}" type="pres">
      <dgm:prSet presAssocID="{33B0D192-A465-4882-9C16-309921B932A1}" presName="tx1" presStyleLbl="revTx" presStyleIdx="4" presStyleCnt="8"/>
      <dgm:spPr/>
    </dgm:pt>
    <dgm:pt modelId="{7D35F3E7-D3F6-4CF1-BD45-E9BFD61061A0}" type="pres">
      <dgm:prSet presAssocID="{33B0D192-A465-4882-9C16-309921B932A1}" presName="vert1" presStyleCnt="0"/>
      <dgm:spPr/>
    </dgm:pt>
    <dgm:pt modelId="{AA197A08-E3D0-4F0A-87FB-21E3DDDD6FA4}" type="pres">
      <dgm:prSet presAssocID="{ABB91632-826C-419D-9812-A5D6BDA9ADC6}" presName="thickLine" presStyleLbl="alignNode1" presStyleIdx="5" presStyleCnt="8"/>
      <dgm:spPr/>
    </dgm:pt>
    <dgm:pt modelId="{401E803F-22B2-4AA8-8AA1-220E9F62E693}" type="pres">
      <dgm:prSet presAssocID="{ABB91632-826C-419D-9812-A5D6BDA9ADC6}" presName="horz1" presStyleCnt="0"/>
      <dgm:spPr/>
    </dgm:pt>
    <dgm:pt modelId="{5ABBD137-8E8E-4B38-90F1-BB7F2BFF1D82}" type="pres">
      <dgm:prSet presAssocID="{ABB91632-826C-419D-9812-A5D6BDA9ADC6}" presName="tx1" presStyleLbl="revTx" presStyleIdx="5" presStyleCnt="8"/>
      <dgm:spPr/>
    </dgm:pt>
    <dgm:pt modelId="{01D2B471-0D2E-4CE0-BC32-281372A85943}" type="pres">
      <dgm:prSet presAssocID="{ABB91632-826C-419D-9812-A5D6BDA9ADC6}" presName="vert1" presStyleCnt="0"/>
      <dgm:spPr/>
    </dgm:pt>
    <dgm:pt modelId="{B4023031-85E1-4FBC-9894-4CCA8A683BA5}" type="pres">
      <dgm:prSet presAssocID="{00462493-47B9-4BEC-BED9-3B11A6DE5C9E}" presName="thickLine" presStyleLbl="alignNode1" presStyleIdx="6" presStyleCnt="8"/>
      <dgm:spPr/>
    </dgm:pt>
    <dgm:pt modelId="{7D81D866-5ED0-4A68-9494-7C1C66464959}" type="pres">
      <dgm:prSet presAssocID="{00462493-47B9-4BEC-BED9-3B11A6DE5C9E}" presName="horz1" presStyleCnt="0"/>
      <dgm:spPr/>
    </dgm:pt>
    <dgm:pt modelId="{2246D266-2B9C-4EFC-9B0F-289EF7018816}" type="pres">
      <dgm:prSet presAssocID="{00462493-47B9-4BEC-BED9-3B11A6DE5C9E}" presName="tx1" presStyleLbl="revTx" presStyleIdx="6" presStyleCnt="8"/>
      <dgm:spPr/>
    </dgm:pt>
    <dgm:pt modelId="{20AC5318-2E56-4AC5-BA27-DF202DCCCEFF}" type="pres">
      <dgm:prSet presAssocID="{00462493-47B9-4BEC-BED9-3B11A6DE5C9E}" presName="vert1" presStyleCnt="0"/>
      <dgm:spPr/>
    </dgm:pt>
    <dgm:pt modelId="{EF74DC1C-BBC3-4133-AEBB-076AF5DFF534}" type="pres">
      <dgm:prSet presAssocID="{DDB1B581-5CD8-4DAC-85AE-3B4E9816D331}" presName="thickLine" presStyleLbl="alignNode1" presStyleIdx="7" presStyleCnt="8"/>
      <dgm:spPr/>
    </dgm:pt>
    <dgm:pt modelId="{A2F2AFB5-16F8-4CC2-98E4-4C6D1B19143F}" type="pres">
      <dgm:prSet presAssocID="{DDB1B581-5CD8-4DAC-85AE-3B4E9816D331}" presName="horz1" presStyleCnt="0"/>
      <dgm:spPr/>
    </dgm:pt>
    <dgm:pt modelId="{F9435C27-90DB-4DF9-A2A7-7EAB0325B590}" type="pres">
      <dgm:prSet presAssocID="{DDB1B581-5CD8-4DAC-85AE-3B4E9816D331}" presName="tx1" presStyleLbl="revTx" presStyleIdx="7" presStyleCnt="8"/>
      <dgm:spPr/>
    </dgm:pt>
    <dgm:pt modelId="{E86A3CC2-A772-4B13-A306-952ABD11BE68}" type="pres">
      <dgm:prSet presAssocID="{DDB1B581-5CD8-4DAC-85AE-3B4E9816D331}" presName="vert1" presStyleCnt="0"/>
      <dgm:spPr/>
    </dgm:pt>
  </dgm:ptLst>
  <dgm:cxnLst>
    <dgm:cxn modelId="{36CD560B-D1B1-4F76-A1A5-4A996BF0550A}" srcId="{525E2DE6-C43B-4C56-82F1-1741055AF9A1}" destId="{4B77A7D7-A8D7-475C-92EC-DA2B4269441D}" srcOrd="0" destOrd="0" parTransId="{2230ED8A-458E-4855-BB5C-81C5A793843A}" sibTransId="{9A9E70A7-5698-467B-91D7-001BBE5DC22B}"/>
    <dgm:cxn modelId="{3FC1BA0B-A7D0-4DC6-8743-82FECC307E02}" srcId="{525E2DE6-C43B-4C56-82F1-1741055AF9A1}" destId="{B4351B38-4475-43AA-B306-ADE8A7C6A720}" srcOrd="2" destOrd="0" parTransId="{98AA6FE8-CE03-4C1D-AB3A-E89B1A7A0BCE}" sibTransId="{E5A7625E-0F04-4507-B705-57F323459B31}"/>
    <dgm:cxn modelId="{6F908F0C-3D09-40C5-94B3-F8E87DB8BB78}" srcId="{525E2DE6-C43B-4C56-82F1-1741055AF9A1}" destId="{C4E61EA8-83B8-4409-8B22-9918F3FF0548}" srcOrd="1" destOrd="0" parTransId="{621B6BB7-0367-413B-A73E-214CA39AC176}" sibTransId="{8D77A439-AFE1-4FEB-BCF3-D4958F70C38F}"/>
    <dgm:cxn modelId="{0B51261F-5329-4B34-B0D4-96D9F62D92E8}" srcId="{525E2DE6-C43B-4C56-82F1-1741055AF9A1}" destId="{33B0D192-A465-4882-9C16-309921B932A1}" srcOrd="4" destOrd="0" parTransId="{36D26A45-65C9-4C18-838B-F7B54C573210}" sibTransId="{C76659EA-2624-4F95-B344-27E832828C3F}"/>
    <dgm:cxn modelId="{B6D76822-95C4-48DD-9781-F25DDF968124}" type="presOf" srcId="{00462493-47B9-4BEC-BED9-3B11A6DE5C9E}" destId="{2246D266-2B9C-4EFC-9B0F-289EF7018816}" srcOrd="0" destOrd="0" presId="urn:microsoft.com/office/officeart/2008/layout/LinedList"/>
    <dgm:cxn modelId="{8426B422-7E5A-4502-A630-1459B72CA066}" srcId="{525E2DE6-C43B-4C56-82F1-1741055AF9A1}" destId="{00462493-47B9-4BEC-BED9-3B11A6DE5C9E}" srcOrd="6" destOrd="0" parTransId="{DEB7DFD4-3FED-4DD5-86E9-7284810D77B4}" sibTransId="{E51574EA-B2DB-49F5-A3E6-14E227B922FA}"/>
    <dgm:cxn modelId="{B8D6FE28-D888-438F-BD11-7E65597E752E}" type="presOf" srcId="{DDB1B581-5CD8-4DAC-85AE-3B4E9816D331}" destId="{F9435C27-90DB-4DF9-A2A7-7EAB0325B590}" srcOrd="0" destOrd="0" presId="urn:microsoft.com/office/officeart/2008/layout/LinedList"/>
    <dgm:cxn modelId="{19B5EA2A-4C73-4627-8F42-27A7E8D75FC2}" type="presOf" srcId="{B4351B38-4475-43AA-B306-ADE8A7C6A720}" destId="{7E43B6B6-2244-45AD-A77F-032E0E157F70}" srcOrd="0" destOrd="0" presId="urn:microsoft.com/office/officeart/2008/layout/LinedList"/>
    <dgm:cxn modelId="{1DE39481-F567-47BC-ACCC-9F8EC517E35E}" type="presOf" srcId="{33B0D192-A465-4882-9C16-309921B932A1}" destId="{FA33020D-D126-4318-AC81-1439CB427078}" srcOrd="0" destOrd="0" presId="urn:microsoft.com/office/officeart/2008/layout/LinedList"/>
    <dgm:cxn modelId="{E16845A9-CA17-44F1-9013-009A87033844}" type="presOf" srcId="{C4E61EA8-83B8-4409-8B22-9918F3FF0548}" destId="{824DE824-F9F9-4D64-8449-BF2B9BAFF436}" srcOrd="0" destOrd="0" presId="urn:microsoft.com/office/officeart/2008/layout/LinedList"/>
    <dgm:cxn modelId="{49FC5FAD-4951-4398-BC0A-E40E2334DEC0}" srcId="{525E2DE6-C43B-4C56-82F1-1741055AF9A1}" destId="{4A291BC3-F9DA-4E04-AB64-A1333487F6F6}" srcOrd="3" destOrd="0" parTransId="{61FB7BF3-151D-47B6-9969-5C0FB3DEB6E1}" sibTransId="{529B5622-9B9D-43C1-8D09-22EB8F6DBB17}"/>
    <dgm:cxn modelId="{54E399C5-DF81-4088-A63E-A16559CD10EC}" type="presOf" srcId="{ABB91632-826C-419D-9812-A5D6BDA9ADC6}" destId="{5ABBD137-8E8E-4B38-90F1-BB7F2BFF1D82}" srcOrd="0" destOrd="0" presId="urn:microsoft.com/office/officeart/2008/layout/LinedList"/>
    <dgm:cxn modelId="{5568D1CA-A703-43E8-AD15-2CABFA3D301C}" type="presOf" srcId="{4B77A7D7-A8D7-475C-92EC-DA2B4269441D}" destId="{E687FDEC-3561-4D13-AF20-D7715EA9A311}" srcOrd="0" destOrd="0" presId="urn:microsoft.com/office/officeart/2008/layout/LinedList"/>
    <dgm:cxn modelId="{38069ED2-47AE-495F-9868-E6ABAD0BF8F6}" srcId="{525E2DE6-C43B-4C56-82F1-1741055AF9A1}" destId="{ABB91632-826C-419D-9812-A5D6BDA9ADC6}" srcOrd="5" destOrd="0" parTransId="{9ECEB867-EF3C-407F-AC8A-622231A58B05}" sibTransId="{350E1AEA-B5FC-4465-ACE2-2BD3309D60B1}"/>
    <dgm:cxn modelId="{382423DB-8411-4366-BA3E-D71FD0DBFF49}" type="presOf" srcId="{4A291BC3-F9DA-4E04-AB64-A1333487F6F6}" destId="{612AD315-57D6-4E29-A936-27F7035AF316}" srcOrd="0" destOrd="0" presId="urn:microsoft.com/office/officeart/2008/layout/LinedList"/>
    <dgm:cxn modelId="{B150CCE6-A5D7-49C6-9B10-35246F66F4FE}" type="presOf" srcId="{525E2DE6-C43B-4C56-82F1-1741055AF9A1}" destId="{D268F79D-D5B3-4F8D-AF2D-B70AE41CB681}" srcOrd="0" destOrd="0" presId="urn:microsoft.com/office/officeart/2008/layout/LinedList"/>
    <dgm:cxn modelId="{07B658F4-1188-4FCB-9BD2-AEEC2D462129}" srcId="{525E2DE6-C43B-4C56-82F1-1741055AF9A1}" destId="{DDB1B581-5CD8-4DAC-85AE-3B4E9816D331}" srcOrd="7" destOrd="0" parTransId="{D05908A1-7803-4320-874F-E79B8AE0A65C}" sibTransId="{903EB59F-5069-4009-B554-5C9EF1DFACBA}"/>
    <dgm:cxn modelId="{BDFF37BE-2DD5-4F36-9AAD-405C24F10EC6}" type="presParOf" srcId="{D268F79D-D5B3-4F8D-AF2D-B70AE41CB681}" destId="{C3E2C310-41EB-4FB9-8E37-5568FCEA7667}" srcOrd="0" destOrd="0" presId="urn:microsoft.com/office/officeart/2008/layout/LinedList"/>
    <dgm:cxn modelId="{369EA0A6-6C5A-4CBE-9875-06D7126D577C}" type="presParOf" srcId="{D268F79D-D5B3-4F8D-AF2D-B70AE41CB681}" destId="{5C1AD1A1-6FDE-41AD-BD4E-ED900D653A14}" srcOrd="1" destOrd="0" presId="urn:microsoft.com/office/officeart/2008/layout/LinedList"/>
    <dgm:cxn modelId="{BBD36258-0EE2-4BDC-83CE-6AFCE7FAA86A}" type="presParOf" srcId="{5C1AD1A1-6FDE-41AD-BD4E-ED900D653A14}" destId="{E687FDEC-3561-4D13-AF20-D7715EA9A311}" srcOrd="0" destOrd="0" presId="urn:microsoft.com/office/officeart/2008/layout/LinedList"/>
    <dgm:cxn modelId="{2D002ABA-ED82-4E76-896B-8F7A31657F9F}" type="presParOf" srcId="{5C1AD1A1-6FDE-41AD-BD4E-ED900D653A14}" destId="{18F293C4-262F-4E5F-A57F-E356AF6A0837}" srcOrd="1" destOrd="0" presId="urn:microsoft.com/office/officeart/2008/layout/LinedList"/>
    <dgm:cxn modelId="{BBCC759A-F937-4C8C-92C5-7D4BBDCA3723}" type="presParOf" srcId="{D268F79D-D5B3-4F8D-AF2D-B70AE41CB681}" destId="{CD57E9F3-EA04-4C59-A6D6-8F63EBED8F94}" srcOrd="2" destOrd="0" presId="urn:microsoft.com/office/officeart/2008/layout/LinedList"/>
    <dgm:cxn modelId="{14DCEA48-A72A-4E32-9884-C6334F0DA982}" type="presParOf" srcId="{D268F79D-D5B3-4F8D-AF2D-B70AE41CB681}" destId="{5AFC3DC4-1669-4794-9613-2C242E982E34}" srcOrd="3" destOrd="0" presId="urn:microsoft.com/office/officeart/2008/layout/LinedList"/>
    <dgm:cxn modelId="{9795D1EC-B29B-4046-BF8B-7DDB0BDD265B}" type="presParOf" srcId="{5AFC3DC4-1669-4794-9613-2C242E982E34}" destId="{824DE824-F9F9-4D64-8449-BF2B9BAFF436}" srcOrd="0" destOrd="0" presId="urn:microsoft.com/office/officeart/2008/layout/LinedList"/>
    <dgm:cxn modelId="{7362A035-2CF2-46C3-AB5F-FF18D049327B}" type="presParOf" srcId="{5AFC3DC4-1669-4794-9613-2C242E982E34}" destId="{C50FFA8F-7889-4F93-9CDB-9850BAD82DDE}" srcOrd="1" destOrd="0" presId="urn:microsoft.com/office/officeart/2008/layout/LinedList"/>
    <dgm:cxn modelId="{4FF85685-381C-4980-B282-A9B47620D2BC}" type="presParOf" srcId="{D268F79D-D5B3-4F8D-AF2D-B70AE41CB681}" destId="{B3AF02AF-57ED-4F15-B306-4F2E550F1BB5}" srcOrd="4" destOrd="0" presId="urn:microsoft.com/office/officeart/2008/layout/LinedList"/>
    <dgm:cxn modelId="{D056DACC-F3E9-42A5-9D78-0FC5D5B8B017}" type="presParOf" srcId="{D268F79D-D5B3-4F8D-AF2D-B70AE41CB681}" destId="{B202465B-363F-4310-8217-85B0609E32C1}" srcOrd="5" destOrd="0" presId="urn:microsoft.com/office/officeart/2008/layout/LinedList"/>
    <dgm:cxn modelId="{DF025C37-EBAF-4DEB-A4B9-721B3D6A9882}" type="presParOf" srcId="{B202465B-363F-4310-8217-85B0609E32C1}" destId="{7E43B6B6-2244-45AD-A77F-032E0E157F70}" srcOrd="0" destOrd="0" presId="urn:microsoft.com/office/officeart/2008/layout/LinedList"/>
    <dgm:cxn modelId="{1F5DFB59-1F43-4E67-9CA8-354BB6C71F04}" type="presParOf" srcId="{B202465B-363F-4310-8217-85B0609E32C1}" destId="{2986A2AC-7510-44C0-8B30-7C73DF620170}" srcOrd="1" destOrd="0" presId="urn:microsoft.com/office/officeart/2008/layout/LinedList"/>
    <dgm:cxn modelId="{4B44E730-E34D-4FC9-AA7B-006D97FE8ADE}" type="presParOf" srcId="{D268F79D-D5B3-4F8D-AF2D-B70AE41CB681}" destId="{11B17752-F874-407F-8FED-1CC34DC857F8}" srcOrd="6" destOrd="0" presId="urn:microsoft.com/office/officeart/2008/layout/LinedList"/>
    <dgm:cxn modelId="{BBD003B4-2EFC-4986-844E-F9704E1A924D}" type="presParOf" srcId="{D268F79D-D5B3-4F8D-AF2D-B70AE41CB681}" destId="{EE68E3E1-9FC1-43E5-A964-FECC90948B2B}" srcOrd="7" destOrd="0" presId="urn:microsoft.com/office/officeart/2008/layout/LinedList"/>
    <dgm:cxn modelId="{644BB383-F06B-4029-ABDD-A1FD92CA638C}" type="presParOf" srcId="{EE68E3E1-9FC1-43E5-A964-FECC90948B2B}" destId="{612AD315-57D6-4E29-A936-27F7035AF316}" srcOrd="0" destOrd="0" presId="urn:microsoft.com/office/officeart/2008/layout/LinedList"/>
    <dgm:cxn modelId="{3B7834DE-7B61-4670-8B23-FBBF612569B2}" type="presParOf" srcId="{EE68E3E1-9FC1-43E5-A964-FECC90948B2B}" destId="{B60EF9AD-27C0-4BD2-8426-6006B7EF72FC}" srcOrd="1" destOrd="0" presId="urn:microsoft.com/office/officeart/2008/layout/LinedList"/>
    <dgm:cxn modelId="{8145E698-8E81-4859-AF72-87F47BDEA078}" type="presParOf" srcId="{D268F79D-D5B3-4F8D-AF2D-B70AE41CB681}" destId="{2A9155F4-1084-4EE0-B73C-664F4756F354}" srcOrd="8" destOrd="0" presId="urn:microsoft.com/office/officeart/2008/layout/LinedList"/>
    <dgm:cxn modelId="{84706629-2BFD-4A51-9F1E-C6FC482E149E}" type="presParOf" srcId="{D268F79D-D5B3-4F8D-AF2D-B70AE41CB681}" destId="{2CE77DF4-9743-45FC-ACF0-5891DAB8EFC6}" srcOrd="9" destOrd="0" presId="urn:microsoft.com/office/officeart/2008/layout/LinedList"/>
    <dgm:cxn modelId="{45FECC88-B067-413C-8EA4-A1A41CF0282D}" type="presParOf" srcId="{2CE77DF4-9743-45FC-ACF0-5891DAB8EFC6}" destId="{FA33020D-D126-4318-AC81-1439CB427078}" srcOrd="0" destOrd="0" presId="urn:microsoft.com/office/officeart/2008/layout/LinedList"/>
    <dgm:cxn modelId="{9B6D39A5-EEF0-42B6-B6A4-1CB21B299A53}" type="presParOf" srcId="{2CE77DF4-9743-45FC-ACF0-5891DAB8EFC6}" destId="{7D35F3E7-D3F6-4CF1-BD45-E9BFD61061A0}" srcOrd="1" destOrd="0" presId="urn:microsoft.com/office/officeart/2008/layout/LinedList"/>
    <dgm:cxn modelId="{F4D9D5B1-5A53-4CBD-A49B-F5BEFFD57280}" type="presParOf" srcId="{D268F79D-D5B3-4F8D-AF2D-B70AE41CB681}" destId="{AA197A08-E3D0-4F0A-87FB-21E3DDDD6FA4}" srcOrd="10" destOrd="0" presId="urn:microsoft.com/office/officeart/2008/layout/LinedList"/>
    <dgm:cxn modelId="{53434EAD-3D23-4FF3-A973-E2EE73B72D9F}" type="presParOf" srcId="{D268F79D-D5B3-4F8D-AF2D-B70AE41CB681}" destId="{401E803F-22B2-4AA8-8AA1-220E9F62E693}" srcOrd="11" destOrd="0" presId="urn:microsoft.com/office/officeart/2008/layout/LinedList"/>
    <dgm:cxn modelId="{9DDC9B12-FFA0-4AF2-92F8-25537660F3D9}" type="presParOf" srcId="{401E803F-22B2-4AA8-8AA1-220E9F62E693}" destId="{5ABBD137-8E8E-4B38-90F1-BB7F2BFF1D82}" srcOrd="0" destOrd="0" presId="urn:microsoft.com/office/officeart/2008/layout/LinedList"/>
    <dgm:cxn modelId="{1B0267E3-4B96-4241-B4AE-DA1856D03363}" type="presParOf" srcId="{401E803F-22B2-4AA8-8AA1-220E9F62E693}" destId="{01D2B471-0D2E-4CE0-BC32-281372A85943}" srcOrd="1" destOrd="0" presId="urn:microsoft.com/office/officeart/2008/layout/LinedList"/>
    <dgm:cxn modelId="{481A26DE-9EA3-4505-AB7F-A2D694CE0890}" type="presParOf" srcId="{D268F79D-D5B3-4F8D-AF2D-B70AE41CB681}" destId="{B4023031-85E1-4FBC-9894-4CCA8A683BA5}" srcOrd="12" destOrd="0" presId="urn:microsoft.com/office/officeart/2008/layout/LinedList"/>
    <dgm:cxn modelId="{378D90D9-13F4-43A8-93DD-DABF827AFBCB}" type="presParOf" srcId="{D268F79D-D5B3-4F8D-AF2D-B70AE41CB681}" destId="{7D81D866-5ED0-4A68-9494-7C1C66464959}" srcOrd="13" destOrd="0" presId="urn:microsoft.com/office/officeart/2008/layout/LinedList"/>
    <dgm:cxn modelId="{AD2210B2-81A5-45E1-AA68-97245A5BBB24}" type="presParOf" srcId="{7D81D866-5ED0-4A68-9494-7C1C66464959}" destId="{2246D266-2B9C-4EFC-9B0F-289EF7018816}" srcOrd="0" destOrd="0" presId="urn:microsoft.com/office/officeart/2008/layout/LinedList"/>
    <dgm:cxn modelId="{D59CD5A5-5666-430B-A07B-0B9FA01510FE}" type="presParOf" srcId="{7D81D866-5ED0-4A68-9494-7C1C66464959}" destId="{20AC5318-2E56-4AC5-BA27-DF202DCCCEFF}" srcOrd="1" destOrd="0" presId="urn:microsoft.com/office/officeart/2008/layout/LinedList"/>
    <dgm:cxn modelId="{E76EED50-3C4C-433C-9C65-0FD4118237B7}" type="presParOf" srcId="{D268F79D-D5B3-4F8D-AF2D-B70AE41CB681}" destId="{EF74DC1C-BBC3-4133-AEBB-076AF5DFF534}" srcOrd="14" destOrd="0" presId="urn:microsoft.com/office/officeart/2008/layout/LinedList"/>
    <dgm:cxn modelId="{AF767C3E-C0E9-4EB7-AA90-FDA9B4AD8BB7}" type="presParOf" srcId="{D268F79D-D5B3-4F8D-AF2D-B70AE41CB681}" destId="{A2F2AFB5-16F8-4CC2-98E4-4C6D1B19143F}" srcOrd="15" destOrd="0" presId="urn:microsoft.com/office/officeart/2008/layout/LinedList"/>
    <dgm:cxn modelId="{D6FF807D-42CF-4D35-B365-971DC45B5619}" type="presParOf" srcId="{A2F2AFB5-16F8-4CC2-98E4-4C6D1B19143F}" destId="{F9435C27-90DB-4DF9-A2A7-7EAB0325B590}" srcOrd="0" destOrd="0" presId="urn:microsoft.com/office/officeart/2008/layout/LinedList"/>
    <dgm:cxn modelId="{A7B09A9D-57E4-4801-97DD-09DA9B4E7AD4}" type="presParOf" srcId="{A2F2AFB5-16F8-4CC2-98E4-4C6D1B19143F}" destId="{E86A3CC2-A772-4B13-A306-952ABD11BE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FB5ED-C732-458A-9174-8A4317A3A19E}">
      <dsp:nvSpPr>
        <dsp:cNvPr id="0" name=""/>
        <dsp:cNvSpPr/>
      </dsp:nvSpPr>
      <dsp:spPr>
        <a:xfrm>
          <a:off x="0" y="689"/>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E3A928-A05A-4370-8BDF-3C4F1117F0EB}">
      <dsp:nvSpPr>
        <dsp:cNvPr id="0" name=""/>
        <dsp:cNvSpPr/>
      </dsp:nvSpPr>
      <dsp:spPr>
        <a:xfrm>
          <a:off x="0" y="68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Introduce yourself – name and where you are from</a:t>
          </a:r>
        </a:p>
      </dsp:txBody>
      <dsp:txXfrm>
        <a:off x="0" y="689"/>
        <a:ext cx="6797675" cy="1129706"/>
      </dsp:txXfrm>
    </dsp:sp>
    <dsp:sp modelId="{C2C9E0DE-CD73-4FAA-A4BD-0860A5016B2A}">
      <dsp:nvSpPr>
        <dsp:cNvPr id="0" name=""/>
        <dsp:cNvSpPr/>
      </dsp:nvSpPr>
      <dsp:spPr>
        <a:xfrm>
          <a:off x="0" y="1130396"/>
          <a:ext cx="6797675" cy="0"/>
        </a:xfrm>
        <a:prstGeom prst="line">
          <a:avLst/>
        </a:prstGeom>
        <a:solidFill>
          <a:schemeClr val="accent2">
            <a:hueOff val="-332956"/>
            <a:satOff val="-147"/>
            <a:lumOff val="392"/>
            <a:alphaOff val="0"/>
          </a:schemeClr>
        </a:solidFill>
        <a:ln w="15875" cap="flat" cmpd="sng" algn="ctr">
          <a:solidFill>
            <a:schemeClr val="accent2">
              <a:hueOff val="-332956"/>
              <a:satOff val="-147"/>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488CC5-56A5-4C33-B52F-BF9A5ABA4100}">
      <dsp:nvSpPr>
        <dsp:cNvPr id="0" name=""/>
        <dsp:cNvSpPr/>
      </dsp:nvSpPr>
      <dsp:spPr>
        <a:xfrm>
          <a:off x="0" y="1130396"/>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Have you studied Marketing before?</a:t>
          </a:r>
        </a:p>
      </dsp:txBody>
      <dsp:txXfrm>
        <a:off x="0" y="1130396"/>
        <a:ext cx="6797675" cy="1129706"/>
      </dsp:txXfrm>
    </dsp:sp>
    <dsp:sp modelId="{594E4612-B46A-4DA7-B7AF-C92F86C3501B}">
      <dsp:nvSpPr>
        <dsp:cNvPr id="0" name=""/>
        <dsp:cNvSpPr/>
      </dsp:nvSpPr>
      <dsp:spPr>
        <a:xfrm>
          <a:off x="0" y="2260102"/>
          <a:ext cx="6797675" cy="0"/>
        </a:xfrm>
        <a:prstGeom prst="line">
          <a:avLst/>
        </a:prstGeom>
        <a:solidFill>
          <a:schemeClr val="accent2">
            <a:hueOff val="-665912"/>
            <a:satOff val="-293"/>
            <a:lumOff val="784"/>
            <a:alphaOff val="0"/>
          </a:schemeClr>
        </a:solidFill>
        <a:ln w="15875" cap="flat" cmpd="sng" algn="ctr">
          <a:solidFill>
            <a:schemeClr val="accent2">
              <a:hueOff val="-665912"/>
              <a:satOff val="-29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866498-5F1F-41F5-A1E8-FC2883D516BF}">
      <dsp:nvSpPr>
        <dsp:cNvPr id="0" name=""/>
        <dsp:cNvSpPr/>
      </dsp:nvSpPr>
      <dsp:spPr>
        <a:xfrm>
          <a:off x="0" y="2260102"/>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Do you have any marketing work experience?</a:t>
          </a:r>
        </a:p>
      </dsp:txBody>
      <dsp:txXfrm>
        <a:off x="0" y="2260102"/>
        <a:ext cx="6797675" cy="1129706"/>
      </dsp:txXfrm>
    </dsp:sp>
    <dsp:sp modelId="{F3726581-5B9C-49CD-BB94-71BD9338B79D}">
      <dsp:nvSpPr>
        <dsp:cNvPr id="0" name=""/>
        <dsp:cNvSpPr/>
      </dsp:nvSpPr>
      <dsp:spPr>
        <a:xfrm>
          <a:off x="0" y="3389809"/>
          <a:ext cx="6797675" cy="0"/>
        </a:xfrm>
        <a:prstGeom prst="line">
          <a:avLst/>
        </a:prstGeom>
        <a:solidFill>
          <a:schemeClr val="accent2">
            <a:hueOff val="-998868"/>
            <a:satOff val="-440"/>
            <a:lumOff val="1177"/>
            <a:alphaOff val="0"/>
          </a:schemeClr>
        </a:solidFill>
        <a:ln w="15875" cap="flat" cmpd="sng" algn="ctr">
          <a:solidFill>
            <a:schemeClr val="accent2">
              <a:hueOff val="-998868"/>
              <a:satOff val="-440"/>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E4E940-B28D-48CA-BA52-27022E056053}">
      <dsp:nvSpPr>
        <dsp:cNvPr id="0" name=""/>
        <dsp:cNvSpPr/>
      </dsp:nvSpPr>
      <dsp:spPr>
        <a:xfrm>
          <a:off x="0" y="338980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Are there any industries you are particularly interested in?</a:t>
          </a:r>
        </a:p>
      </dsp:txBody>
      <dsp:txXfrm>
        <a:off x="0" y="3389809"/>
        <a:ext cx="6797675" cy="1129706"/>
      </dsp:txXfrm>
    </dsp:sp>
    <dsp:sp modelId="{515F3D45-ACAB-4AF8-845A-598360E9A118}">
      <dsp:nvSpPr>
        <dsp:cNvPr id="0" name=""/>
        <dsp:cNvSpPr/>
      </dsp:nvSpPr>
      <dsp:spPr>
        <a:xfrm>
          <a:off x="0" y="4519515"/>
          <a:ext cx="6797675"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E19B96-89A4-45A9-8E2D-66C84B62FCF3}">
      <dsp:nvSpPr>
        <dsp:cNvPr id="0" name=""/>
        <dsp:cNvSpPr/>
      </dsp:nvSpPr>
      <dsp:spPr>
        <a:xfrm>
          <a:off x="0" y="4519515"/>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Give me one interesting fact about yourself</a:t>
          </a:r>
        </a:p>
      </dsp:txBody>
      <dsp:txXfrm>
        <a:off x="0" y="4519515"/>
        <a:ext cx="6797675" cy="11297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B1D1B-0C8E-46E3-8AF8-09E81E6ED31E}">
      <dsp:nvSpPr>
        <dsp:cNvPr id="0" name=""/>
        <dsp:cNvSpPr/>
      </dsp:nvSpPr>
      <dsp:spPr>
        <a:xfrm>
          <a:off x="0" y="707092"/>
          <a:ext cx="8891317"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7160CA-71C6-430D-A577-9DA87FEB6070}">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4BF799-ABB1-406C-BC2A-92C78B94FB85}">
      <dsp:nvSpPr>
        <dsp:cNvPr id="0" name=""/>
        <dsp:cNvSpPr/>
      </dsp:nvSpPr>
      <dsp:spPr>
        <a:xfrm>
          <a:off x="1507738" y="707092"/>
          <a:ext cx="738357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kern="1200"/>
            <a:t>A goal without a plan is just a wish</a:t>
          </a:r>
          <a:endParaRPr lang="en-US" sz="2500" kern="1200"/>
        </a:p>
      </dsp:txBody>
      <dsp:txXfrm>
        <a:off x="1507738" y="707092"/>
        <a:ext cx="7383578" cy="1305401"/>
      </dsp:txXfrm>
    </dsp:sp>
    <dsp:sp modelId="{BD75421E-6E82-47F8-A8DC-153496CD646F}">
      <dsp:nvSpPr>
        <dsp:cNvPr id="0" name=""/>
        <dsp:cNvSpPr/>
      </dsp:nvSpPr>
      <dsp:spPr>
        <a:xfrm>
          <a:off x="0" y="2338843"/>
          <a:ext cx="8891317"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05DBBF-EA8D-47D5-9785-925B5843B35D}">
      <dsp:nvSpPr>
        <dsp:cNvPr id="0" name=""/>
        <dsp:cNvSpPr/>
      </dsp:nvSpPr>
      <dsp:spPr>
        <a:xfrm>
          <a:off x="394883" y="2632558"/>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A78246-ED3C-49A8-93CD-8711CD5BF393}">
      <dsp:nvSpPr>
        <dsp:cNvPr id="0" name=""/>
        <dsp:cNvSpPr/>
      </dsp:nvSpPr>
      <dsp:spPr>
        <a:xfrm>
          <a:off x="1507738" y="2338843"/>
          <a:ext cx="738357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kern="1200"/>
            <a:t>A goal without a timeline is just a dream</a:t>
          </a:r>
          <a:endParaRPr lang="en-US" sz="2500" kern="1200"/>
        </a:p>
      </dsp:txBody>
      <dsp:txXfrm>
        <a:off x="1507738" y="2338843"/>
        <a:ext cx="7383578" cy="13054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980D8-8E60-4101-B509-05BB050CF110}">
      <dsp:nvSpPr>
        <dsp:cNvPr id="0" name=""/>
        <dsp:cNvSpPr/>
      </dsp:nvSpPr>
      <dsp:spPr>
        <a:xfrm>
          <a:off x="0" y="0"/>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AB9C85-F5C4-463B-B02C-8B82AF5C06CA}">
      <dsp:nvSpPr>
        <dsp:cNvPr id="0" name=""/>
        <dsp:cNvSpPr/>
      </dsp:nvSpPr>
      <dsp:spPr>
        <a:xfrm>
          <a:off x="0" y="0"/>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Where are we now?</a:t>
          </a:r>
          <a:endParaRPr lang="en-US" sz="3900" kern="1200"/>
        </a:p>
      </dsp:txBody>
      <dsp:txXfrm>
        <a:off x="0" y="0"/>
        <a:ext cx="6797675" cy="1412477"/>
      </dsp:txXfrm>
    </dsp:sp>
    <dsp:sp modelId="{C27B62CF-0D09-4F76-9BC3-F17558A904FE}">
      <dsp:nvSpPr>
        <dsp:cNvPr id="0" name=""/>
        <dsp:cNvSpPr/>
      </dsp:nvSpPr>
      <dsp:spPr>
        <a:xfrm>
          <a:off x="0" y="1412478"/>
          <a:ext cx="6797675" cy="0"/>
        </a:xfrm>
        <a:prstGeom prst="line">
          <a:avLst/>
        </a:prstGeom>
        <a:solidFill>
          <a:schemeClr val="accent2">
            <a:hueOff val="-443941"/>
            <a:satOff val="-195"/>
            <a:lumOff val="523"/>
            <a:alphaOff val="0"/>
          </a:schemeClr>
        </a:solidFill>
        <a:ln w="15875" cap="flat" cmpd="sng" algn="ctr">
          <a:solidFill>
            <a:schemeClr val="accent2">
              <a:hueOff val="-443941"/>
              <a:satOff val="-195"/>
              <a:lumOff val="5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BA2008-C86E-418B-B264-98ECBD48037C}">
      <dsp:nvSpPr>
        <dsp:cNvPr id="0" name=""/>
        <dsp:cNvSpPr/>
      </dsp:nvSpPr>
      <dsp:spPr>
        <a:xfrm>
          <a:off x="0" y="1412477"/>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Where do we want to be?</a:t>
          </a:r>
          <a:endParaRPr lang="en-US" sz="3900" kern="1200"/>
        </a:p>
      </dsp:txBody>
      <dsp:txXfrm>
        <a:off x="0" y="1412477"/>
        <a:ext cx="6797675" cy="1412477"/>
      </dsp:txXfrm>
    </dsp:sp>
    <dsp:sp modelId="{66D8DA14-B23A-4933-8358-EE38B699C685}">
      <dsp:nvSpPr>
        <dsp:cNvPr id="0" name=""/>
        <dsp:cNvSpPr/>
      </dsp:nvSpPr>
      <dsp:spPr>
        <a:xfrm>
          <a:off x="0" y="2824956"/>
          <a:ext cx="6797675" cy="0"/>
        </a:xfrm>
        <a:prstGeom prst="line">
          <a:avLst/>
        </a:prstGeom>
        <a:solidFill>
          <a:schemeClr val="accent2">
            <a:hueOff val="-887883"/>
            <a:satOff val="-391"/>
            <a:lumOff val="1046"/>
            <a:alphaOff val="0"/>
          </a:schemeClr>
        </a:solidFill>
        <a:ln w="15875" cap="flat" cmpd="sng" algn="ctr">
          <a:solidFill>
            <a:schemeClr val="accent2">
              <a:hueOff val="-887883"/>
              <a:satOff val="-391"/>
              <a:lumOff val="10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5A5832-BD0F-4F65-A231-545E9479C2C8}">
      <dsp:nvSpPr>
        <dsp:cNvPr id="0" name=""/>
        <dsp:cNvSpPr/>
      </dsp:nvSpPr>
      <dsp:spPr>
        <a:xfrm>
          <a:off x="0" y="2824955"/>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How will we get there?</a:t>
          </a:r>
          <a:endParaRPr lang="en-US" sz="3900" kern="1200"/>
        </a:p>
      </dsp:txBody>
      <dsp:txXfrm>
        <a:off x="0" y="2824955"/>
        <a:ext cx="6797675" cy="1412477"/>
      </dsp:txXfrm>
    </dsp:sp>
    <dsp:sp modelId="{27539652-5424-4763-8705-C3566E8DE577}">
      <dsp:nvSpPr>
        <dsp:cNvPr id="0" name=""/>
        <dsp:cNvSpPr/>
      </dsp:nvSpPr>
      <dsp:spPr>
        <a:xfrm>
          <a:off x="0" y="4237434"/>
          <a:ext cx="6797675"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CA6DE0-9EF1-4DE3-9A76-EC2D8265CE8A}">
      <dsp:nvSpPr>
        <dsp:cNvPr id="0" name=""/>
        <dsp:cNvSpPr/>
      </dsp:nvSpPr>
      <dsp:spPr>
        <a:xfrm>
          <a:off x="0" y="4237433"/>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How will we know when we’ve got there?</a:t>
          </a:r>
          <a:endParaRPr lang="en-US" sz="3900" kern="1200"/>
        </a:p>
      </dsp:txBody>
      <dsp:txXfrm>
        <a:off x="0" y="4237433"/>
        <a:ext cx="6797675" cy="14124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2C310-41EB-4FB9-8E37-5568FCEA7667}">
      <dsp:nvSpPr>
        <dsp:cNvPr id="0" name=""/>
        <dsp:cNvSpPr/>
      </dsp:nvSpPr>
      <dsp:spPr>
        <a:xfrm>
          <a:off x="0" y="0"/>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87FDEC-3561-4D13-AF20-D7715EA9A311}">
      <dsp:nvSpPr>
        <dsp:cNvPr id="0" name=""/>
        <dsp:cNvSpPr/>
      </dsp:nvSpPr>
      <dsp:spPr>
        <a:xfrm>
          <a:off x="0" y="0"/>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Corporate Objectives</a:t>
          </a:r>
          <a:endParaRPr lang="en-US" sz="2900" kern="1200"/>
        </a:p>
      </dsp:txBody>
      <dsp:txXfrm>
        <a:off x="0" y="0"/>
        <a:ext cx="6797675" cy="706238"/>
      </dsp:txXfrm>
    </dsp:sp>
    <dsp:sp modelId="{CD57E9F3-EA04-4C59-A6D6-8F63EBED8F94}">
      <dsp:nvSpPr>
        <dsp:cNvPr id="0" name=""/>
        <dsp:cNvSpPr/>
      </dsp:nvSpPr>
      <dsp:spPr>
        <a:xfrm>
          <a:off x="0" y="706239"/>
          <a:ext cx="6797675" cy="0"/>
        </a:xfrm>
        <a:prstGeom prst="line">
          <a:avLst/>
        </a:prstGeom>
        <a:solidFill>
          <a:schemeClr val="accent2">
            <a:hueOff val="-190261"/>
            <a:satOff val="-84"/>
            <a:lumOff val="224"/>
            <a:alphaOff val="0"/>
          </a:schemeClr>
        </a:solidFill>
        <a:ln w="15875" cap="flat" cmpd="sng" algn="ctr">
          <a:solidFill>
            <a:schemeClr val="accent2">
              <a:hueOff val="-190261"/>
              <a:satOff val="-84"/>
              <a:lumOff val="22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4DE824-F9F9-4D64-8449-BF2B9BAFF436}">
      <dsp:nvSpPr>
        <dsp:cNvPr id="0" name=""/>
        <dsp:cNvSpPr/>
      </dsp:nvSpPr>
      <dsp:spPr>
        <a:xfrm>
          <a:off x="0" y="706238"/>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Marketing Audit – Macro / Micro / Internal</a:t>
          </a:r>
          <a:endParaRPr lang="en-US" sz="2900" kern="1200"/>
        </a:p>
      </dsp:txBody>
      <dsp:txXfrm>
        <a:off x="0" y="706238"/>
        <a:ext cx="6797675" cy="706238"/>
      </dsp:txXfrm>
    </dsp:sp>
    <dsp:sp modelId="{B3AF02AF-57ED-4F15-B306-4F2E550F1BB5}">
      <dsp:nvSpPr>
        <dsp:cNvPr id="0" name=""/>
        <dsp:cNvSpPr/>
      </dsp:nvSpPr>
      <dsp:spPr>
        <a:xfrm>
          <a:off x="0" y="1412478"/>
          <a:ext cx="6797675" cy="0"/>
        </a:xfrm>
        <a:prstGeom prst="line">
          <a:avLst/>
        </a:prstGeom>
        <a:solidFill>
          <a:schemeClr val="accent2">
            <a:hueOff val="-380521"/>
            <a:satOff val="-167"/>
            <a:lumOff val="448"/>
            <a:alphaOff val="0"/>
          </a:schemeClr>
        </a:solidFill>
        <a:ln w="15875" cap="flat" cmpd="sng" algn="ctr">
          <a:solidFill>
            <a:schemeClr val="accent2">
              <a:hueOff val="-380521"/>
              <a:satOff val="-167"/>
              <a:lumOff val="44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43B6B6-2244-45AD-A77F-032E0E157F70}">
      <dsp:nvSpPr>
        <dsp:cNvPr id="0" name=""/>
        <dsp:cNvSpPr/>
      </dsp:nvSpPr>
      <dsp:spPr>
        <a:xfrm>
          <a:off x="0" y="1412477"/>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SWOT Analysis</a:t>
          </a:r>
          <a:endParaRPr lang="en-US" sz="2900" kern="1200"/>
        </a:p>
      </dsp:txBody>
      <dsp:txXfrm>
        <a:off x="0" y="1412477"/>
        <a:ext cx="6797675" cy="706238"/>
      </dsp:txXfrm>
    </dsp:sp>
    <dsp:sp modelId="{11B17752-F874-407F-8FED-1CC34DC857F8}">
      <dsp:nvSpPr>
        <dsp:cNvPr id="0" name=""/>
        <dsp:cNvSpPr/>
      </dsp:nvSpPr>
      <dsp:spPr>
        <a:xfrm>
          <a:off x="0" y="2118717"/>
          <a:ext cx="6797675" cy="0"/>
        </a:xfrm>
        <a:prstGeom prst="line">
          <a:avLst/>
        </a:prstGeom>
        <a:solidFill>
          <a:schemeClr val="accent2">
            <a:hueOff val="-570782"/>
            <a:satOff val="-251"/>
            <a:lumOff val="672"/>
            <a:alphaOff val="0"/>
          </a:schemeClr>
        </a:solidFill>
        <a:ln w="15875" cap="flat" cmpd="sng" algn="ctr">
          <a:solidFill>
            <a:schemeClr val="accent2">
              <a:hueOff val="-570782"/>
              <a:satOff val="-251"/>
              <a:lumOff val="6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2AD315-57D6-4E29-A936-27F7035AF316}">
      <dsp:nvSpPr>
        <dsp:cNvPr id="0" name=""/>
        <dsp:cNvSpPr/>
      </dsp:nvSpPr>
      <dsp:spPr>
        <a:xfrm>
          <a:off x="0" y="2118716"/>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Marketing Objectives</a:t>
          </a:r>
          <a:endParaRPr lang="en-US" sz="2900" kern="1200"/>
        </a:p>
      </dsp:txBody>
      <dsp:txXfrm>
        <a:off x="0" y="2118716"/>
        <a:ext cx="6797675" cy="706238"/>
      </dsp:txXfrm>
    </dsp:sp>
    <dsp:sp modelId="{2A9155F4-1084-4EE0-B73C-664F4756F354}">
      <dsp:nvSpPr>
        <dsp:cNvPr id="0" name=""/>
        <dsp:cNvSpPr/>
      </dsp:nvSpPr>
      <dsp:spPr>
        <a:xfrm>
          <a:off x="0" y="2824956"/>
          <a:ext cx="6797675" cy="0"/>
        </a:xfrm>
        <a:prstGeom prst="line">
          <a:avLst/>
        </a:prstGeom>
        <a:solidFill>
          <a:schemeClr val="accent2">
            <a:hueOff val="-761042"/>
            <a:satOff val="-335"/>
            <a:lumOff val="897"/>
            <a:alphaOff val="0"/>
          </a:schemeClr>
        </a:solidFill>
        <a:ln w="15875" cap="flat" cmpd="sng" algn="ctr">
          <a:solidFill>
            <a:schemeClr val="accent2">
              <a:hueOff val="-761042"/>
              <a:satOff val="-335"/>
              <a:lumOff val="89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33020D-D126-4318-AC81-1439CB427078}">
      <dsp:nvSpPr>
        <dsp:cNvPr id="0" name=""/>
        <dsp:cNvSpPr/>
      </dsp:nvSpPr>
      <dsp:spPr>
        <a:xfrm>
          <a:off x="0" y="2824955"/>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Marketing Strategies</a:t>
          </a:r>
          <a:endParaRPr lang="en-US" sz="2900" kern="1200"/>
        </a:p>
      </dsp:txBody>
      <dsp:txXfrm>
        <a:off x="0" y="2824955"/>
        <a:ext cx="6797675" cy="706238"/>
      </dsp:txXfrm>
    </dsp:sp>
    <dsp:sp modelId="{AA197A08-E3D0-4F0A-87FB-21E3DDDD6FA4}">
      <dsp:nvSpPr>
        <dsp:cNvPr id="0" name=""/>
        <dsp:cNvSpPr/>
      </dsp:nvSpPr>
      <dsp:spPr>
        <a:xfrm>
          <a:off x="0" y="3531195"/>
          <a:ext cx="6797675" cy="0"/>
        </a:xfrm>
        <a:prstGeom prst="line">
          <a:avLst/>
        </a:prstGeom>
        <a:solidFill>
          <a:schemeClr val="accent2">
            <a:hueOff val="-951303"/>
            <a:satOff val="-419"/>
            <a:lumOff val="1121"/>
            <a:alphaOff val="0"/>
          </a:schemeClr>
        </a:solidFill>
        <a:ln w="15875" cap="flat" cmpd="sng" algn="ctr">
          <a:solidFill>
            <a:schemeClr val="accent2">
              <a:hueOff val="-951303"/>
              <a:satOff val="-419"/>
              <a:lumOff val="112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BBD137-8E8E-4B38-90F1-BB7F2BFF1D82}">
      <dsp:nvSpPr>
        <dsp:cNvPr id="0" name=""/>
        <dsp:cNvSpPr/>
      </dsp:nvSpPr>
      <dsp:spPr>
        <a:xfrm>
          <a:off x="0" y="3531195"/>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Marketing Programmes (Tactics)</a:t>
          </a:r>
          <a:endParaRPr lang="en-US" sz="2900" kern="1200"/>
        </a:p>
      </dsp:txBody>
      <dsp:txXfrm>
        <a:off x="0" y="3531195"/>
        <a:ext cx="6797675" cy="706238"/>
      </dsp:txXfrm>
    </dsp:sp>
    <dsp:sp modelId="{B4023031-85E1-4FBC-9894-4CCA8A683BA5}">
      <dsp:nvSpPr>
        <dsp:cNvPr id="0" name=""/>
        <dsp:cNvSpPr/>
      </dsp:nvSpPr>
      <dsp:spPr>
        <a:xfrm>
          <a:off x="0" y="4237434"/>
          <a:ext cx="6797675" cy="0"/>
        </a:xfrm>
        <a:prstGeom prst="line">
          <a:avLst/>
        </a:prstGeom>
        <a:solidFill>
          <a:schemeClr val="accent2">
            <a:hueOff val="-1141563"/>
            <a:satOff val="-502"/>
            <a:lumOff val="1345"/>
            <a:alphaOff val="0"/>
          </a:schemeClr>
        </a:solidFill>
        <a:ln w="15875" cap="flat" cmpd="sng" algn="ctr">
          <a:solidFill>
            <a:schemeClr val="accent2">
              <a:hueOff val="-1141563"/>
              <a:satOff val="-502"/>
              <a:lumOff val="13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46D266-2B9C-4EFC-9B0F-289EF7018816}">
      <dsp:nvSpPr>
        <dsp:cNvPr id="0" name=""/>
        <dsp:cNvSpPr/>
      </dsp:nvSpPr>
      <dsp:spPr>
        <a:xfrm>
          <a:off x="0" y="4237434"/>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Budgets</a:t>
          </a:r>
          <a:endParaRPr lang="en-US" sz="2900" kern="1200"/>
        </a:p>
      </dsp:txBody>
      <dsp:txXfrm>
        <a:off x="0" y="4237434"/>
        <a:ext cx="6797675" cy="706238"/>
      </dsp:txXfrm>
    </dsp:sp>
    <dsp:sp modelId="{EF74DC1C-BBC3-4133-AEBB-076AF5DFF534}">
      <dsp:nvSpPr>
        <dsp:cNvPr id="0" name=""/>
        <dsp:cNvSpPr/>
      </dsp:nvSpPr>
      <dsp:spPr>
        <a:xfrm>
          <a:off x="0" y="4943673"/>
          <a:ext cx="6797675"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435C27-90DB-4DF9-A2A7-7EAB0325B590}">
      <dsp:nvSpPr>
        <dsp:cNvPr id="0" name=""/>
        <dsp:cNvSpPr/>
      </dsp:nvSpPr>
      <dsp:spPr>
        <a:xfrm>
          <a:off x="0" y="4943672"/>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Control and Evaluation</a:t>
          </a:r>
          <a:endParaRPr lang="en-US" sz="2900" kern="1200"/>
        </a:p>
      </dsp:txBody>
      <dsp:txXfrm>
        <a:off x="0" y="4943672"/>
        <a:ext cx="6797675" cy="70623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178101-B392-473A-9304-59F9D9FB0525}" type="datetimeFigureOut">
              <a:rPr lang="en-GB" smtClean="0"/>
              <a:t>28/01/2025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5DACEE-EBC0-4774-957A-98DB3FE8CA86}" type="slidenum">
              <a:rPr lang="en-GB" smtClean="0"/>
              <a:t>‹#›</a:t>
            </a:fld>
            <a:endParaRPr lang="en-GB"/>
          </a:p>
        </p:txBody>
      </p:sp>
    </p:spTree>
    <p:extLst>
      <p:ext uri="{BB962C8B-B14F-4D97-AF65-F5344CB8AC3E}">
        <p14:creationId xmlns:p14="http://schemas.microsoft.com/office/powerpoint/2010/main" val="3660786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61940-CBD6-4D87-A6AB-CBA8BBA822DF}" type="slidenum">
              <a:rPr lang="en-GB" smtClean="0"/>
              <a:t>15</a:t>
            </a:fld>
            <a:endParaRPr lang="en-GB"/>
          </a:p>
        </p:txBody>
      </p:sp>
    </p:spTree>
    <p:extLst>
      <p:ext uri="{BB962C8B-B14F-4D97-AF65-F5344CB8AC3E}">
        <p14:creationId xmlns:p14="http://schemas.microsoft.com/office/powerpoint/2010/main" val="3978825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2BBAA4EF-7955-462D-8898-9A83E9CBF57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39A5978-92F7-4400-9902-D6D34D905EE6}" type="slidenum">
              <a:rPr lang="en-US" altLang="en-US" smtClean="0">
                <a:ea typeface="ヒラギノ角ゴ Pro W3"/>
                <a:cs typeface="ヒラギノ角ゴ Pro W3"/>
              </a:rPr>
              <a:pPr>
                <a:spcBef>
                  <a:spcPct val="0"/>
                </a:spcBef>
              </a:pPr>
              <a:t>21</a:t>
            </a:fld>
            <a:endParaRPr lang="en-US" altLang="en-US">
              <a:ea typeface="ヒラギノ角ゴ Pro W3"/>
              <a:cs typeface="ヒラギノ角ゴ Pro W3"/>
            </a:endParaRPr>
          </a:p>
        </p:txBody>
      </p:sp>
      <p:sp>
        <p:nvSpPr>
          <p:cNvPr id="44035" name="Rectangle 2">
            <a:extLst>
              <a:ext uri="{FF2B5EF4-FFF2-40B4-BE49-F238E27FC236}">
                <a16:creationId xmlns:a16="http://schemas.microsoft.com/office/drawing/2014/main" id="{6934D610-6E1F-4003-BD4F-42A96ACADF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2" name="Rectangle 3">
            <a:extLst>
              <a:ext uri="{FF2B5EF4-FFF2-40B4-BE49-F238E27FC236}">
                <a16:creationId xmlns:a16="http://schemas.microsoft.com/office/drawing/2014/main" id="{DD971522-D97D-4C4A-BB9C-211DF284CC5B}"/>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0000" lnSpcReduction="20000"/>
          </a:bodyPr>
          <a:lstStyle/>
          <a:p>
            <a:pPr>
              <a:defRPr/>
            </a:pPr>
            <a:r>
              <a:rPr lang="en-US" altLang="en-US" dirty="0"/>
              <a:t>Marketing is the process of building profitable customer relationships by creating value for customers and capturing value in return</a:t>
            </a:r>
          </a:p>
          <a:p>
            <a:pPr>
              <a:defRPr/>
            </a:pPr>
            <a:endParaRPr lang="en-US" altLang="en-US" dirty="0"/>
          </a:p>
          <a:p>
            <a:pPr>
              <a:defRPr/>
            </a:pPr>
            <a:r>
              <a:rPr lang="en-US" altLang="en-US" dirty="0"/>
              <a:t>The first four steps of the marketing process focus on creating value for customers:</a:t>
            </a:r>
          </a:p>
          <a:p>
            <a:pPr marL="228600" indent="-228600">
              <a:buFont typeface="+mj-lt"/>
              <a:buAutoNum type="arabicPeriod"/>
              <a:defRPr/>
            </a:pPr>
            <a:r>
              <a:rPr lang="en-US" altLang="en-US" dirty="0"/>
              <a:t>The company first gains a full understanding of the marketplace by researching environmental factors (PESTEL), competitive factors &amp; customer needs and managing marketing information.</a:t>
            </a:r>
          </a:p>
          <a:p>
            <a:pPr marL="228600" indent="-228600">
              <a:buFont typeface="+mj-lt"/>
              <a:buAutoNum type="arabicPeriod"/>
              <a:defRPr/>
            </a:pPr>
            <a:r>
              <a:rPr lang="en-US" altLang="en-US" dirty="0"/>
              <a:t>It then designs a customer-driven marketing strategy based on the answers to two simple questions. The first question is “What consumers will we serve?” (market segmentation and targeting). Good marketing companies know that they cannot serve all customers in every way. Instead, they need to focus their resources on the customers they can serve best and most profitably. The second marketing strategy question is “How can we best serve targeted customers?” (differentiation and positioning). Here, the marketer outlines a value proposition that spells out what values the company will deliver to win target customers.</a:t>
            </a:r>
          </a:p>
          <a:p>
            <a:pPr marL="228600" indent="-228600">
              <a:buFont typeface="+mj-lt"/>
              <a:buAutoNum type="arabicPeriod"/>
              <a:defRPr/>
            </a:pPr>
            <a:r>
              <a:rPr lang="en-US" altLang="en-US" dirty="0"/>
              <a:t>With its marketing strategy chosen, the company now constructs an integrated marketing program—consisting of a blend of the seven marketing mix elements—7Ps—that transforms the marketing strategy into real value for customers. The company develops product offers and creates strong brand identities for them. It prices these offers to create real customer value and distributes the offers to make them available to target consumers. They also design promotional programs that communicate the value proposition to target customers and persuade them to act on the market offer.</a:t>
            </a:r>
          </a:p>
          <a:p>
            <a:pPr marL="228600" indent="-228600">
              <a:buFont typeface="+mj-lt"/>
              <a:buAutoNum type="arabicPeriod"/>
              <a:defRPr/>
            </a:pPr>
            <a:r>
              <a:rPr lang="en-US" altLang="en-US" dirty="0"/>
              <a:t>Finally, the company creates a relationship with the customer in order to retain their long-term loyalty to the brand.</a:t>
            </a:r>
          </a:p>
          <a:p>
            <a:pPr>
              <a:defRPr/>
            </a:pPr>
            <a:endParaRPr lang="en-US" altLang="en-US" dirty="0"/>
          </a:p>
          <a:p>
            <a:pPr>
              <a:defRPr/>
            </a:pPr>
            <a:endParaRPr lang="en-US" altLang="en-US" dirty="0"/>
          </a:p>
          <a:p>
            <a:pPr>
              <a:defRPr/>
            </a:pPr>
            <a:r>
              <a:rPr lang="en-US" altLang="en-US" dirty="0"/>
              <a:t>The first four steps in the marketing process create value </a:t>
            </a:r>
            <a:r>
              <a:rPr lang="en-US" altLang="en-US" i="1" dirty="0"/>
              <a:t>for</a:t>
            </a:r>
            <a:r>
              <a:rPr lang="en-US" altLang="en-US" dirty="0"/>
              <a:t> customers. In the final step, the company reaps the rewards of its strong customer relationships by capturing value </a:t>
            </a:r>
            <a:r>
              <a:rPr lang="en-US" altLang="en-US" i="1" dirty="0"/>
              <a:t>from</a:t>
            </a:r>
            <a:r>
              <a:rPr lang="en-US" altLang="en-US" dirty="0"/>
              <a:t> customers. Delivering superior customer value creates highly satisfied customers who will buy more and buy again. This helps the company capture customer lifetime value and greater share of customer. The result is increased long-term customer equity for the firm.</a:t>
            </a:r>
          </a:p>
          <a:p>
            <a:pPr>
              <a:defRPr/>
            </a:pPr>
            <a:endParaRPr lang="en-US" altLang="en-US" dirty="0"/>
          </a:p>
          <a:p>
            <a:pPr>
              <a:defRPr/>
            </a:pPr>
            <a:r>
              <a:rPr lang="en-US" altLang="en-US" dirty="0"/>
              <a:t>Finally, in the face of today’s changing marketing landscape, companies must take into account three additional factors. In building customer and partner relationships, they must harness marketing technology, take advantage of global opportunities, and ensure that they act in an environmentally and socially responsible way.</a:t>
            </a:r>
          </a:p>
          <a:p>
            <a:pPr>
              <a:defRPr/>
            </a:pPr>
            <a:endParaRPr lang="en-US" altLang="en-US" dirty="0"/>
          </a:p>
          <a:p>
            <a:pPr>
              <a:defRPr/>
            </a:pPr>
            <a:r>
              <a:rPr lang="en-US" altLang="en-US" dirty="0"/>
              <a:t>Essentially, over the course of the term, this is what we’ll be looking at.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9C7E07-3C67-C64C-8DA0-0404F6303970}" type="slidenum">
              <a:rPr lang="en-US" smtClean="0"/>
              <a:t>22</a:t>
            </a:fld>
            <a:endParaRPr lang="en-US" dirty="0"/>
          </a:p>
        </p:txBody>
      </p:sp>
    </p:spTree>
    <p:extLst>
      <p:ext uri="{BB962C8B-B14F-4D97-AF65-F5344CB8AC3E}">
        <p14:creationId xmlns:p14="http://schemas.microsoft.com/office/powerpoint/2010/main" val="2107543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5DACEE-EBC0-4774-957A-98DB3FE8CA86}" type="slidenum">
              <a:rPr lang="en-GB" smtClean="0"/>
              <a:t>51</a:t>
            </a:fld>
            <a:endParaRPr lang="en-GB"/>
          </a:p>
        </p:txBody>
      </p:sp>
    </p:spTree>
    <p:extLst>
      <p:ext uri="{BB962C8B-B14F-4D97-AF65-F5344CB8AC3E}">
        <p14:creationId xmlns:p14="http://schemas.microsoft.com/office/powerpoint/2010/main" val="3409329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5DACEE-EBC0-4774-957A-98DB3FE8CA86}" type="slidenum">
              <a:rPr lang="en-GB" smtClean="0"/>
              <a:t>52</a:t>
            </a:fld>
            <a:endParaRPr lang="en-GB"/>
          </a:p>
        </p:txBody>
      </p:sp>
    </p:spTree>
    <p:extLst>
      <p:ext uri="{BB962C8B-B14F-4D97-AF65-F5344CB8AC3E}">
        <p14:creationId xmlns:p14="http://schemas.microsoft.com/office/powerpoint/2010/main" val="3797412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9FCF878-8819-4A17-998A-36AE8066C953}"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4E8EDE-6144-49F0-8D36-72F7E9242A9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5068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CF878-8819-4A17-998A-36AE8066C953}"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4E8EDE-6144-49F0-8D36-72F7E9242A9C}" type="slidenum">
              <a:rPr lang="en-GB" smtClean="0"/>
              <a:t>‹#›</a:t>
            </a:fld>
            <a:endParaRPr lang="en-GB"/>
          </a:p>
        </p:txBody>
      </p:sp>
    </p:spTree>
    <p:extLst>
      <p:ext uri="{BB962C8B-B14F-4D97-AF65-F5344CB8AC3E}">
        <p14:creationId xmlns:p14="http://schemas.microsoft.com/office/powerpoint/2010/main" val="161873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FCF878-8819-4A17-998A-36AE8066C953}"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4E8EDE-6144-49F0-8D36-72F7E9242A9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5276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FCF878-8819-4A17-998A-36AE8066C953}"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4E8EDE-6144-49F0-8D36-72F7E9242A9C}" type="slidenum">
              <a:rPr lang="en-GB" smtClean="0"/>
              <a:t>‹#›</a:t>
            </a:fld>
            <a:endParaRPr lang="en-GB"/>
          </a:p>
        </p:txBody>
      </p:sp>
    </p:spTree>
    <p:extLst>
      <p:ext uri="{BB962C8B-B14F-4D97-AF65-F5344CB8AC3E}">
        <p14:creationId xmlns:p14="http://schemas.microsoft.com/office/powerpoint/2010/main" val="515836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FCF878-8819-4A17-998A-36AE8066C953}" type="datetimeFigureOut">
              <a:rPr lang="en-GB" smtClean="0"/>
              <a:t>28/01/2025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4E8EDE-6144-49F0-8D36-72F7E9242A9C}" type="slidenum">
              <a:rPr lang="en-GB" smtClean="0"/>
              <a:t>‹#›</a:t>
            </a:fld>
            <a:endParaRPr lang="en-GB"/>
          </a:p>
        </p:txBody>
      </p:sp>
    </p:spTree>
    <p:extLst>
      <p:ext uri="{BB962C8B-B14F-4D97-AF65-F5344CB8AC3E}">
        <p14:creationId xmlns:p14="http://schemas.microsoft.com/office/powerpoint/2010/main" val="3727007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FCF878-8819-4A17-998A-36AE8066C953}" type="datetimeFigureOut">
              <a:rPr lang="en-GB" smtClean="0"/>
              <a:t>28/01/2025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4E8EDE-6144-49F0-8D36-72F7E9242A9C}" type="slidenum">
              <a:rPr lang="en-GB" smtClean="0"/>
              <a:t>‹#›</a:t>
            </a:fld>
            <a:endParaRPr lang="en-GB"/>
          </a:p>
        </p:txBody>
      </p:sp>
    </p:spTree>
    <p:extLst>
      <p:ext uri="{BB962C8B-B14F-4D97-AF65-F5344CB8AC3E}">
        <p14:creationId xmlns:p14="http://schemas.microsoft.com/office/powerpoint/2010/main" val="1411866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9FCF878-8819-4A17-998A-36AE8066C953}" type="datetimeFigureOut">
              <a:rPr lang="en-GB" smtClean="0"/>
              <a:t>28/01/2025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64E8EDE-6144-49F0-8D36-72F7E9242A9C}" type="slidenum">
              <a:rPr lang="en-GB" smtClean="0"/>
              <a:t>‹#›</a:t>
            </a:fld>
            <a:endParaRPr lang="en-GB"/>
          </a:p>
        </p:txBody>
      </p:sp>
    </p:spTree>
    <p:extLst>
      <p:ext uri="{BB962C8B-B14F-4D97-AF65-F5344CB8AC3E}">
        <p14:creationId xmlns:p14="http://schemas.microsoft.com/office/powerpoint/2010/main" val="110114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9FCF878-8819-4A17-998A-36AE8066C953}" type="datetimeFigureOut">
              <a:rPr lang="en-GB" smtClean="0"/>
              <a:t>28/01/2025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64E8EDE-6144-49F0-8D36-72F7E9242A9C}" type="slidenum">
              <a:rPr lang="en-GB" smtClean="0"/>
              <a:t>‹#›</a:t>
            </a:fld>
            <a:endParaRPr lang="en-GB"/>
          </a:p>
        </p:txBody>
      </p:sp>
    </p:spTree>
    <p:extLst>
      <p:ext uri="{BB962C8B-B14F-4D97-AF65-F5344CB8AC3E}">
        <p14:creationId xmlns:p14="http://schemas.microsoft.com/office/powerpoint/2010/main" val="924384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9FCF878-8819-4A17-998A-36AE8066C953}"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4E8EDE-6144-49F0-8D36-72F7E9242A9C}" type="slidenum">
              <a:rPr lang="en-GB" smtClean="0"/>
              <a:t>‹#›</a:t>
            </a:fld>
            <a:endParaRPr lang="en-GB"/>
          </a:p>
        </p:txBody>
      </p:sp>
    </p:spTree>
    <p:extLst>
      <p:ext uri="{BB962C8B-B14F-4D97-AF65-F5344CB8AC3E}">
        <p14:creationId xmlns:p14="http://schemas.microsoft.com/office/powerpoint/2010/main" val="4047367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CF878-8819-4A17-998A-36AE8066C953}"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4E8EDE-6144-49F0-8D36-72F7E9242A9C}" type="slidenum">
              <a:rPr lang="en-GB" smtClean="0"/>
              <a:t>‹#›</a:t>
            </a:fld>
            <a:endParaRPr lang="en-GB"/>
          </a:p>
        </p:txBody>
      </p:sp>
    </p:spTree>
    <p:extLst>
      <p:ext uri="{BB962C8B-B14F-4D97-AF65-F5344CB8AC3E}">
        <p14:creationId xmlns:p14="http://schemas.microsoft.com/office/powerpoint/2010/main" val="54963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CF878-8819-4A17-998A-36AE8066C953}"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4E8EDE-6144-49F0-8D36-72F7E9242A9C}" type="slidenum">
              <a:rPr lang="en-GB" smtClean="0"/>
              <a:t>‹#›</a:t>
            </a:fld>
            <a:endParaRPr lang="en-GB"/>
          </a:p>
        </p:txBody>
      </p:sp>
    </p:spTree>
    <p:extLst>
      <p:ext uri="{BB962C8B-B14F-4D97-AF65-F5344CB8AC3E}">
        <p14:creationId xmlns:p14="http://schemas.microsoft.com/office/powerpoint/2010/main" val="16870735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a:lstStyle/>
          <a:p>
            <a:r>
              <a:rPr lang="en-US"/>
              <a:t>Click icon to add picture</a:t>
            </a:r>
            <a:endParaRPr lang="en-US" dirty="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CA64E0B3-57C5-4DAF-8531-F39610E77C09}"/>
              </a:ext>
            </a:extLst>
          </p:cNvPr>
          <p:cNvSpPr>
            <a:spLocks noGrp="1"/>
          </p:cNvSpPr>
          <p:nvPr>
            <p:ph type="dt" sz="half" idx="14"/>
          </p:nvPr>
        </p:nvSpPr>
        <p:spPr/>
        <p:txBody>
          <a:bodyPr/>
          <a:lstStyle/>
          <a:p>
            <a:fld id="{6FCA8E82-58CD-E045-8B98-B7A85B79B752}" type="datetime4">
              <a:rPr lang="en-US" smtClean="0"/>
              <a:pPr/>
              <a:t>January 28, 2025</a:t>
            </a:fld>
            <a:endParaRPr lang="en-US" dirty="0">
              <a:latin typeface="+mn-lt"/>
            </a:endParaRPr>
          </a:p>
        </p:txBody>
      </p:sp>
      <p:sp>
        <p:nvSpPr>
          <p:cNvPr id="3" name="Footer Placeholder 2">
            <a:extLst>
              <a:ext uri="{FF2B5EF4-FFF2-40B4-BE49-F238E27FC236}">
                <a16:creationId xmlns:a16="http://schemas.microsoft.com/office/drawing/2014/main" id="{B7E0EC46-C626-4D58-AB64-0B3B850D1482}"/>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8864491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6" pos="3480">
          <p15:clr>
            <a:srgbClr val="FBAE40"/>
          </p15:clr>
        </p15:guide>
        <p15:guide id="7" orient="horz" pos="1440">
          <p15:clr>
            <a:srgbClr val="FBAE40"/>
          </p15:clr>
        </p15:guide>
        <p15:guide id="9" orient="horz" pos="1224">
          <p15:clr>
            <a:srgbClr val="FBAE40"/>
          </p15:clr>
        </p15:guide>
        <p15:guide id="10" orient="horz" pos="552">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9FCF878-8819-4A17-998A-36AE8066C953}" type="datetimeFigureOut">
              <a:rPr lang="en-GB" smtClean="0"/>
              <a:t>28/01/2025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64E8EDE-6144-49F0-8D36-72F7E9242A9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1644915"/>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9SlhLhSHRyM?feature=oembed"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youtu.be/5Xd5lvyWMe8?t=21" TargetMode="External"/><Relationship Id="rId2" Type="http://schemas.openxmlformats.org/officeDocument/2006/relationships/slideLayout" Target="../slideLayouts/slideLayout2.xml"/><Relationship Id="rId1" Type="http://schemas.openxmlformats.org/officeDocument/2006/relationships/video" Target="https://www.youtube.com/embed/5Xd5lvyWMe8" TargetMode="External"/><Relationship Id="rId4" Type="http://schemas.openxmlformats.org/officeDocument/2006/relationships/image" Target="../media/image35.jpeg"/></Relationships>
</file>

<file path=ppt/slides/_rels/slide5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sYdaa02CS5E?feature=oembed" TargetMode="External"/><Relationship Id="rId4" Type="http://schemas.openxmlformats.org/officeDocument/2006/relationships/image" Target="../media/image37.jpeg"/></Relationships>
</file>

<file path=ppt/slides/_rels/slide5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ww.clearpointstrategy.com/blog/blue-ocean-strategy" TargetMode="External"/><Relationship Id="rId2" Type="http://schemas.openxmlformats.org/officeDocument/2006/relationships/hyperlink" Target="https://www.blueoceanstrategy.com/blog/7-powerful-blue-ocean-strategy-examples/" TargetMode="External"/><Relationship Id="rId1" Type="http://schemas.openxmlformats.org/officeDocument/2006/relationships/slideLayout" Target="../slideLayouts/slideLayout2.xml"/><Relationship Id="rId6" Type="http://schemas.openxmlformats.org/officeDocument/2006/relationships/hyperlink" Target="https://youtu.be/d2UIlKHnx8E" TargetMode="External"/><Relationship Id="rId5" Type="http://schemas.openxmlformats.org/officeDocument/2006/relationships/hyperlink" Target="https://youtu.be/clp-IMpuwaQ" TargetMode="External"/><Relationship Id="rId4" Type="http://schemas.openxmlformats.org/officeDocument/2006/relationships/hyperlink" Target="https://www.linkedin.com/pulse/aldi-australia-case-how-blue-ocean-strategy-help-grocery-honaras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758952"/>
            <a:ext cx="10058400" cy="3892168"/>
          </a:xfrm>
        </p:spPr>
        <p:txBody>
          <a:bodyPr>
            <a:normAutofit/>
          </a:bodyPr>
          <a:lstStyle/>
          <a:p>
            <a:r>
              <a:rPr lang="en-GB"/>
              <a:t>BMBM6016  </a:t>
            </a:r>
            <a:br>
              <a:rPr lang="en-GB"/>
            </a:br>
            <a:r>
              <a:rPr lang="en-GB"/>
              <a:t>Strategic Marketing</a:t>
            </a:r>
          </a:p>
        </p:txBody>
      </p:sp>
      <p:sp>
        <p:nvSpPr>
          <p:cNvPr id="10" name="Rectangle 9">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Subtitle 2"/>
          <p:cNvSpPr>
            <a:spLocks noGrp="1"/>
          </p:cNvSpPr>
          <p:nvPr>
            <p:ph type="subTitle" idx="1"/>
          </p:nvPr>
        </p:nvSpPr>
        <p:spPr>
          <a:xfrm>
            <a:off x="1100051" y="5225240"/>
            <a:ext cx="10058400" cy="1143000"/>
          </a:xfrm>
        </p:spPr>
        <p:txBody>
          <a:bodyPr>
            <a:normAutofit/>
          </a:bodyPr>
          <a:lstStyle/>
          <a:p>
            <a:r>
              <a:rPr lang="en-GB">
                <a:solidFill>
                  <a:srgbClr val="FFFFFF"/>
                </a:solidFill>
              </a:rPr>
              <a:t>Lecturer: Gwyneth Jones</a:t>
            </a:r>
          </a:p>
        </p:txBody>
      </p:sp>
    </p:spTree>
    <p:extLst>
      <p:ext uri="{BB962C8B-B14F-4D97-AF65-F5344CB8AC3E}">
        <p14:creationId xmlns:p14="http://schemas.microsoft.com/office/powerpoint/2010/main" val="3091892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6670" y="365760"/>
            <a:ext cx="10387842" cy="1325562"/>
          </a:xfrm>
        </p:spPr>
        <p:txBody>
          <a:bodyPr/>
          <a:lstStyle/>
          <a:p>
            <a:r>
              <a:rPr lang="en-GB" b="1" u="sng" dirty="0"/>
              <a:t>Course Aims</a:t>
            </a:r>
          </a:p>
        </p:txBody>
      </p:sp>
      <p:sp>
        <p:nvSpPr>
          <p:cNvPr id="3" name="Content Placeholder 2"/>
          <p:cNvSpPr>
            <a:spLocks noGrp="1"/>
          </p:cNvSpPr>
          <p:nvPr>
            <p:ph idx="1"/>
          </p:nvPr>
        </p:nvSpPr>
        <p:spPr>
          <a:xfrm>
            <a:off x="669701" y="1828800"/>
            <a:ext cx="10284811" cy="4351337"/>
          </a:xfrm>
        </p:spPr>
        <p:txBody>
          <a:bodyPr>
            <a:normAutofit/>
          </a:bodyPr>
          <a:lstStyle/>
          <a:p>
            <a:pPr lvl="0"/>
            <a:endParaRPr lang="en-GB" sz="2800" dirty="0">
              <a:latin typeface="Calibri" panose="020F0502020204030204" pitchFamily="34" charset="0"/>
              <a:cs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For students to develop a strategic approach to marketing planning in order to achieve sustainable competitive advantage.</a:t>
            </a:r>
          </a:p>
          <a:p>
            <a:pPr lvl="0"/>
            <a:endParaRPr lang="en-GB" sz="2800" dirty="0">
              <a:latin typeface="Calibri" panose="020F0502020204030204" pitchFamily="34" charset="0"/>
              <a:cs typeface="Calibri" panose="020F0502020204030204" pitchFamily="34" charset="0"/>
            </a:endParaRPr>
          </a:p>
          <a:p>
            <a:pPr lvl="0">
              <a:buFont typeface="Wingdings" panose="05000000000000000000" pitchFamily="2" charset="2"/>
              <a:buChar char="§"/>
            </a:pPr>
            <a:r>
              <a:rPr lang="en-GB" sz="2800" dirty="0">
                <a:latin typeface="Calibri" panose="020F0502020204030204" pitchFamily="34" charset="0"/>
                <a:cs typeface="Calibri" panose="020F0502020204030204" pitchFamily="34" charset="0"/>
              </a:rPr>
              <a:t>To emphasise the importance of all stages within the marketing planning process, from the audit stage, through strategic decision making to implementation of the marketing plan. </a:t>
            </a:r>
          </a:p>
          <a:p>
            <a:endParaRPr lang="en-GB" dirty="0"/>
          </a:p>
        </p:txBody>
      </p:sp>
    </p:spTree>
    <p:extLst>
      <p:ext uri="{BB962C8B-B14F-4D97-AF65-F5344CB8AC3E}">
        <p14:creationId xmlns:p14="http://schemas.microsoft.com/office/powerpoint/2010/main" val="260668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611" y="365760"/>
            <a:ext cx="10168901" cy="1325562"/>
          </a:xfrm>
        </p:spPr>
        <p:txBody>
          <a:bodyPr/>
          <a:lstStyle/>
          <a:p>
            <a:r>
              <a:rPr lang="en-GB" b="1" u="sng" dirty="0"/>
              <a:t>Learning Outcomes</a:t>
            </a:r>
          </a:p>
        </p:txBody>
      </p:sp>
      <p:sp>
        <p:nvSpPr>
          <p:cNvPr id="3" name="Content Placeholder 2"/>
          <p:cNvSpPr>
            <a:spLocks noGrp="1"/>
          </p:cNvSpPr>
          <p:nvPr>
            <p:ph idx="1"/>
          </p:nvPr>
        </p:nvSpPr>
        <p:spPr>
          <a:xfrm>
            <a:off x="682579" y="2086377"/>
            <a:ext cx="9916733" cy="4093760"/>
          </a:xfrm>
        </p:spPr>
        <p:txBody>
          <a:bodyPr>
            <a:normAutofit lnSpcReduction="10000"/>
          </a:bodyPr>
          <a:lstStyle/>
          <a:p>
            <a:pPr marL="0" indent="0">
              <a:buNone/>
            </a:pPr>
            <a:r>
              <a:rPr lang="en-GB" sz="2800" dirty="0">
                <a:latin typeface="Calibri" panose="020F0502020204030204" pitchFamily="34" charset="0"/>
                <a:cs typeface="Calibri" panose="020F0502020204030204" pitchFamily="34" charset="0"/>
              </a:rPr>
              <a:t>Upon successful completion of this module, the student should be able to</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Critically analyse an organisation’s current and future external and internal environments. </a:t>
            </a:r>
          </a:p>
          <a:p>
            <a:pPr lvl="0">
              <a:buFont typeface="Wingdings" panose="05000000000000000000" pitchFamily="2" charset="2"/>
              <a:buChar char="§"/>
            </a:pPr>
            <a:r>
              <a:rPr lang="en-GB" sz="2800" dirty="0">
                <a:latin typeface="Calibri" panose="020F0502020204030204" pitchFamily="34" charset="0"/>
                <a:cs typeface="Calibri" panose="020F0502020204030204" pitchFamily="34" charset="0"/>
              </a:rPr>
              <a:t>Develop an innovative strategic marketing plan which fulfils organisational objectives as well as utilises key resources and capabilities.</a:t>
            </a:r>
          </a:p>
          <a:p>
            <a:pPr lvl="0">
              <a:buFont typeface="Wingdings" panose="05000000000000000000" pitchFamily="2" charset="2"/>
              <a:buChar char="§"/>
            </a:pPr>
            <a:r>
              <a:rPr lang="en-GB" sz="2800" dirty="0">
                <a:latin typeface="Calibri" panose="020F0502020204030204" pitchFamily="34" charset="0"/>
                <a:cs typeface="Calibri" panose="020F0502020204030204" pitchFamily="34" charset="0"/>
              </a:rPr>
              <a:t>Monitor, measure and adapt the marketing plan for continuous improvement.</a:t>
            </a:r>
          </a:p>
          <a:p>
            <a:endParaRPr lang="en-GB" dirty="0"/>
          </a:p>
        </p:txBody>
      </p:sp>
    </p:spTree>
    <p:extLst>
      <p:ext uri="{BB962C8B-B14F-4D97-AF65-F5344CB8AC3E}">
        <p14:creationId xmlns:p14="http://schemas.microsoft.com/office/powerpoint/2010/main" val="1365753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E850C-8E9E-294F-83F5-FEBDE29B6D11}"/>
              </a:ext>
            </a:extLst>
          </p:cNvPr>
          <p:cNvSpPr>
            <a:spLocks noGrp="1"/>
          </p:cNvSpPr>
          <p:nvPr>
            <p:ph type="title"/>
          </p:nvPr>
        </p:nvSpPr>
        <p:spPr>
          <a:xfrm>
            <a:off x="5297762" y="329184"/>
            <a:ext cx="6251110" cy="927372"/>
          </a:xfrm>
        </p:spPr>
        <p:txBody>
          <a:bodyPr anchor="b">
            <a:normAutofit/>
          </a:bodyPr>
          <a:lstStyle/>
          <a:p>
            <a:r>
              <a:rPr lang="en-US" sz="5400" b="1" u="sng" dirty="0">
                <a:latin typeface="Calibri" panose="020F0502020204030204" pitchFamily="34" charset="0"/>
                <a:cs typeface="Calibri" panose="020F0502020204030204" pitchFamily="34" charset="0"/>
              </a:rPr>
              <a:t>About me </a:t>
            </a:r>
          </a:p>
        </p:txBody>
      </p:sp>
      <p:sp>
        <p:nvSpPr>
          <p:cNvPr id="3" name="Content Placeholder 2">
            <a:extLst>
              <a:ext uri="{FF2B5EF4-FFF2-40B4-BE49-F238E27FC236}">
                <a16:creationId xmlns:a16="http://schemas.microsoft.com/office/drawing/2014/main" id="{2E181CA7-AA99-D14C-81B4-B3180BD99A82}"/>
              </a:ext>
            </a:extLst>
          </p:cNvPr>
          <p:cNvSpPr>
            <a:spLocks noGrp="1"/>
          </p:cNvSpPr>
          <p:nvPr>
            <p:ph idx="1"/>
          </p:nvPr>
        </p:nvSpPr>
        <p:spPr>
          <a:xfrm>
            <a:off x="5297762" y="1924068"/>
            <a:ext cx="6695764" cy="4266420"/>
          </a:xfrm>
        </p:spPr>
        <p:txBody>
          <a:bodyPr>
            <a:normAutofit fontScale="77500" lnSpcReduction="20000"/>
          </a:bodyPr>
          <a:lstStyle/>
          <a:p>
            <a:pPr>
              <a:lnSpc>
                <a:spcPct val="100000"/>
              </a:lnSpc>
            </a:pPr>
            <a:r>
              <a:rPr lang="en-GB" sz="2400" dirty="0"/>
              <a:t>My name is Gwyneth Jones. I have lectured for over 25 years in the UK and Internationally. I also have industry experience within a range of private companies and public sector organisations.</a:t>
            </a:r>
          </a:p>
          <a:p>
            <a:pPr>
              <a:lnSpc>
                <a:spcPct val="100000"/>
              </a:lnSpc>
            </a:pPr>
            <a:r>
              <a:rPr lang="en-GB" sz="2400" dirty="0"/>
              <a:t>I joined the University of Wales Trinity Saint David in January 2023 as a full-time lecturer in the university’s Institute of Management and Health where I specialise in the area of Marketing</a:t>
            </a:r>
          </a:p>
          <a:p>
            <a:pPr>
              <a:lnSpc>
                <a:spcPct val="100000"/>
              </a:lnSpc>
            </a:pPr>
            <a:r>
              <a:rPr lang="en-GB" sz="2400" dirty="0"/>
              <a:t>I have a BA (Hons) in Business from Brunel University, an MSc in Strategic Marketing from Swansea University, a CIM Post Graduate Diploma in Marketing and a teaching qualification in Post Compulsory Education. </a:t>
            </a:r>
          </a:p>
          <a:p>
            <a:pPr>
              <a:lnSpc>
                <a:spcPct val="100000"/>
              </a:lnSpc>
            </a:pPr>
            <a:r>
              <a:rPr lang="en-GB" sz="2400" dirty="0"/>
              <a:t>I am a member of The Chartered Institute of Marketing, The Chartered Management Institute and a Fellow of The Higher Education Academy</a:t>
            </a:r>
          </a:p>
          <a:p>
            <a:pPr>
              <a:lnSpc>
                <a:spcPct val="100000"/>
              </a:lnSpc>
            </a:pPr>
            <a:r>
              <a:rPr lang="en-GB" sz="2400" dirty="0"/>
              <a:t>You can contact me at </a:t>
            </a:r>
            <a:r>
              <a:rPr lang="en-GB" sz="2400" dirty="0">
                <a:solidFill>
                  <a:srgbClr val="0070C0"/>
                </a:solidFill>
              </a:rPr>
              <a:t>Gwyneth.jones@uwtsd.ac.uk</a:t>
            </a:r>
            <a:endParaRPr lang="en-US" sz="2200" dirty="0"/>
          </a:p>
          <a:p>
            <a:endParaRPr lang="en-US" sz="2200" dirty="0"/>
          </a:p>
        </p:txBody>
      </p:sp>
      <p:pic>
        <p:nvPicPr>
          <p:cNvPr id="4" name="Picture 3">
            <a:extLst>
              <a:ext uri="{FF2B5EF4-FFF2-40B4-BE49-F238E27FC236}">
                <a16:creationId xmlns:a16="http://schemas.microsoft.com/office/drawing/2014/main" id="{5D6E2ADA-AF3F-A64B-8FA2-F6FFBEBCCD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 y="0"/>
            <a:ext cx="5297424" cy="685800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265915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B5E6696-75E4-0241-BB12-410F8EC3AE38}"/>
              </a:ext>
            </a:extLst>
          </p:cNvPr>
          <p:cNvSpPr>
            <a:spLocks noGrp="1"/>
          </p:cNvSpPr>
          <p:nvPr>
            <p:ph type="title"/>
          </p:nvPr>
        </p:nvSpPr>
        <p:spPr>
          <a:xfrm>
            <a:off x="492370" y="516835"/>
            <a:ext cx="3084844" cy="5772840"/>
          </a:xfrm>
        </p:spPr>
        <p:txBody>
          <a:bodyPr anchor="ctr">
            <a:normAutofit/>
          </a:bodyPr>
          <a:lstStyle/>
          <a:p>
            <a:r>
              <a:rPr lang="en-US" sz="3600" b="1" u="sng">
                <a:solidFill>
                  <a:srgbClr val="FFFFFF"/>
                </a:solidFill>
                <a:latin typeface="Calibri" panose="020F0502020204030204" pitchFamily="34" charset="0"/>
                <a:cs typeface="Calibri" panose="020F0502020204030204" pitchFamily="34" charset="0"/>
              </a:rPr>
              <a:t>Over to you </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877B092-27B6-1700-0DE9-435E40F93B18}"/>
              </a:ext>
            </a:extLst>
          </p:cNvPr>
          <p:cNvGraphicFramePr>
            <a:graphicFrameLocks noGrp="1"/>
          </p:cNvGraphicFramePr>
          <p:nvPr>
            <p:ph idx="1"/>
            <p:extLst>
              <p:ext uri="{D42A27DB-BD31-4B8C-83A1-F6EECF244321}">
                <p14:modId xmlns:p14="http://schemas.microsoft.com/office/powerpoint/2010/main" val="298769399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632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611" y="365760"/>
            <a:ext cx="10168901" cy="1463040"/>
          </a:xfrm>
        </p:spPr>
        <p:txBody>
          <a:bodyPr/>
          <a:lstStyle/>
          <a:p>
            <a:r>
              <a:rPr lang="en-GB" b="1" u="sng"/>
              <a:t>What are we going to cover?</a:t>
            </a:r>
            <a:endParaRPr lang="en-GB" b="1" u="sng" dirty="0"/>
          </a:p>
        </p:txBody>
      </p:sp>
      <p:sp>
        <p:nvSpPr>
          <p:cNvPr id="3" name="Content Placeholder 2"/>
          <p:cNvSpPr>
            <a:spLocks noGrp="1"/>
          </p:cNvSpPr>
          <p:nvPr>
            <p:ph idx="1"/>
          </p:nvPr>
        </p:nvSpPr>
        <p:spPr>
          <a:xfrm>
            <a:off x="682579" y="2086377"/>
            <a:ext cx="9916733" cy="4093760"/>
          </a:xfrm>
        </p:spPr>
        <p:txBody>
          <a:bodyPr>
            <a:normAutofit/>
          </a:bodyPr>
          <a:lstStyle/>
          <a:p>
            <a:pPr marL="0" indent="0">
              <a:buNone/>
            </a:pPr>
            <a:r>
              <a:rPr lang="en-GB" sz="3000" b="1" dirty="0">
                <a:latin typeface="Calibri" panose="020F0502020204030204" pitchFamily="34" charset="0"/>
                <a:cs typeface="Calibri" panose="020F0502020204030204" pitchFamily="34" charset="0"/>
              </a:rPr>
              <a:t>Strategic Planning Theory</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Strategic Position – market / customer / competitor orientation</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The marketing planning process</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Planning models – SOSTAC, APIC </a:t>
            </a:r>
            <a:r>
              <a:rPr lang="en-GB" sz="2800" dirty="0" err="1">
                <a:latin typeface="Calibri" panose="020F0502020204030204" pitchFamily="34" charset="0"/>
                <a:cs typeface="Calibri" panose="020F0502020204030204" pitchFamily="34" charset="0"/>
              </a:rPr>
              <a:t>etc</a:t>
            </a:r>
            <a:endParaRPr lang="en-GB" sz="2800" dirty="0">
              <a:latin typeface="Calibri" panose="020F0502020204030204" pitchFamily="34" charset="0"/>
              <a:cs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Reactive vs proactive – blue vs red ocean strategic thinking</a:t>
            </a:r>
          </a:p>
          <a:p>
            <a:endParaRPr lang="en-GB" sz="28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061590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611" y="365759"/>
            <a:ext cx="10168901" cy="1452407"/>
          </a:xfrm>
        </p:spPr>
        <p:txBody>
          <a:bodyPr/>
          <a:lstStyle/>
          <a:p>
            <a:r>
              <a:rPr lang="en-GB" b="1" u="sng" dirty="0"/>
              <a:t>What are we going to cover?</a:t>
            </a:r>
          </a:p>
        </p:txBody>
      </p:sp>
      <p:sp>
        <p:nvSpPr>
          <p:cNvPr id="3" name="Content Placeholder 2"/>
          <p:cNvSpPr>
            <a:spLocks noGrp="1"/>
          </p:cNvSpPr>
          <p:nvPr>
            <p:ph idx="1"/>
          </p:nvPr>
        </p:nvSpPr>
        <p:spPr>
          <a:xfrm>
            <a:off x="682579" y="2086377"/>
            <a:ext cx="9916733" cy="4093760"/>
          </a:xfrm>
        </p:spPr>
        <p:txBody>
          <a:bodyPr>
            <a:normAutofit/>
          </a:bodyPr>
          <a:lstStyle/>
          <a:p>
            <a:pPr marL="0" indent="0">
              <a:buNone/>
            </a:pPr>
            <a:r>
              <a:rPr lang="en-GB" sz="3000" b="1" dirty="0">
                <a:latin typeface="Calibri" panose="020F0502020204030204" pitchFamily="34" charset="0"/>
                <a:cs typeface="Calibri" panose="020F0502020204030204" pitchFamily="34" charset="0"/>
              </a:rPr>
              <a:t>Marketing Audit </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Macro / micro environmental analysis including analysis of customers, competitors, and channel members</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Resource capabilities – VRIN framework, Value Chain, McKinsey 7S’s</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Financial performance measures – turnover, sales, market share, profitability </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SWOT / TOWS</a:t>
            </a:r>
          </a:p>
          <a:p>
            <a:endParaRPr lang="en-GB" sz="28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242363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611" y="365759"/>
            <a:ext cx="10168901" cy="1441775"/>
          </a:xfrm>
        </p:spPr>
        <p:txBody>
          <a:bodyPr/>
          <a:lstStyle/>
          <a:p>
            <a:r>
              <a:rPr lang="en-GB" b="1" u="sng" dirty="0"/>
              <a:t>What are we going to cover?</a:t>
            </a:r>
          </a:p>
        </p:txBody>
      </p:sp>
      <p:sp>
        <p:nvSpPr>
          <p:cNvPr id="3" name="Content Placeholder 2"/>
          <p:cNvSpPr>
            <a:spLocks noGrp="1"/>
          </p:cNvSpPr>
          <p:nvPr>
            <p:ph idx="1"/>
          </p:nvPr>
        </p:nvSpPr>
        <p:spPr>
          <a:xfrm>
            <a:off x="682579" y="2086377"/>
            <a:ext cx="9916733" cy="4093760"/>
          </a:xfrm>
        </p:spPr>
        <p:txBody>
          <a:bodyPr>
            <a:normAutofit lnSpcReduction="10000"/>
          </a:bodyPr>
          <a:lstStyle/>
          <a:p>
            <a:pPr marL="0" indent="0">
              <a:buNone/>
            </a:pPr>
            <a:r>
              <a:rPr lang="en-GB" sz="3000" b="1" dirty="0">
                <a:latin typeface="Calibri" panose="020F0502020204030204" pitchFamily="34" charset="0"/>
                <a:cs typeface="Calibri" panose="020F0502020204030204" pitchFamily="34" charset="0"/>
              </a:rPr>
              <a:t>Strategy Development</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Creating justifiable goals reflecting the external and internal environments of an organisation. E.g. Mission/vision statement; corporate objectives, strategic marketing objectives, SMART objectives</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Identifying and evaluate strategic options – developing a marketing strategy</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Tactical recommendations which are justifiable and synergistic with strategic direction – 7P plans in line with the target market</a:t>
            </a:r>
          </a:p>
          <a:p>
            <a:endParaRPr lang="en-GB" sz="28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888041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611" y="365759"/>
            <a:ext cx="10168901" cy="1473673"/>
          </a:xfrm>
        </p:spPr>
        <p:txBody>
          <a:bodyPr/>
          <a:lstStyle/>
          <a:p>
            <a:r>
              <a:rPr lang="en-GB" b="1" u="sng" dirty="0"/>
              <a:t>What are we going to cover?</a:t>
            </a:r>
          </a:p>
        </p:txBody>
      </p:sp>
      <p:sp>
        <p:nvSpPr>
          <p:cNvPr id="3" name="Content Placeholder 2"/>
          <p:cNvSpPr>
            <a:spLocks noGrp="1"/>
          </p:cNvSpPr>
          <p:nvPr>
            <p:ph idx="1"/>
          </p:nvPr>
        </p:nvSpPr>
        <p:spPr>
          <a:xfrm>
            <a:off x="682579" y="2086377"/>
            <a:ext cx="9916733" cy="4093760"/>
          </a:xfrm>
        </p:spPr>
        <p:txBody>
          <a:bodyPr>
            <a:normAutofit/>
          </a:bodyPr>
          <a:lstStyle/>
          <a:p>
            <a:pPr marL="0" indent="0">
              <a:buNone/>
            </a:pPr>
            <a:r>
              <a:rPr lang="en-GB" sz="3000" b="1" dirty="0">
                <a:latin typeface="Calibri" panose="020F0502020204030204" pitchFamily="34" charset="0"/>
                <a:cs typeface="Calibri" panose="020F0502020204030204" pitchFamily="34" charset="0"/>
              </a:rPr>
              <a:t>Implementation and control of the marketing plan</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Risk assessment, contingency plans</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Control and performance metrics – KPI’s</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Continuous improvement and strategic drift</a:t>
            </a:r>
          </a:p>
          <a:p>
            <a:endParaRPr lang="en-GB" sz="28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375673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611" y="365760"/>
            <a:ext cx="10168901" cy="1488798"/>
          </a:xfrm>
        </p:spPr>
        <p:txBody>
          <a:bodyPr/>
          <a:lstStyle/>
          <a:p>
            <a:r>
              <a:rPr lang="en-GB" b="1" u="sng" dirty="0"/>
              <a:t>Learning and Teaching Strategies</a:t>
            </a:r>
          </a:p>
        </p:txBody>
      </p:sp>
      <p:sp>
        <p:nvSpPr>
          <p:cNvPr id="3" name="Content Placeholder 2"/>
          <p:cNvSpPr>
            <a:spLocks noGrp="1"/>
          </p:cNvSpPr>
          <p:nvPr>
            <p:ph idx="1"/>
          </p:nvPr>
        </p:nvSpPr>
        <p:spPr>
          <a:xfrm>
            <a:off x="682579" y="2115879"/>
            <a:ext cx="9916733" cy="4272042"/>
          </a:xfrm>
        </p:spPr>
        <p:txBody>
          <a:bodyPr>
            <a:noAutofit/>
          </a:bodyPr>
          <a:lstStyle/>
          <a:p>
            <a:pPr>
              <a:buFont typeface="Wingdings" panose="05000000000000000000" pitchFamily="2" charset="2"/>
              <a:buChar char="§"/>
            </a:pPr>
            <a:r>
              <a:rPr lang="en-GB" sz="2900" dirty="0">
                <a:latin typeface="Calibri" panose="020F0502020204030204" pitchFamily="34" charset="0"/>
                <a:cs typeface="Calibri" panose="020F0502020204030204" pitchFamily="34" charset="0"/>
              </a:rPr>
              <a:t> Interactive learning - A balance of theory lectures and workshops</a:t>
            </a:r>
          </a:p>
          <a:p>
            <a:pPr>
              <a:buFont typeface="Wingdings" panose="05000000000000000000" pitchFamily="2" charset="2"/>
              <a:buChar char="§"/>
            </a:pPr>
            <a:r>
              <a:rPr lang="en-GB" sz="2900" dirty="0">
                <a:latin typeface="Calibri" panose="020F0502020204030204" pitchFamily="34" charset="0"/>
                <a:cs typeface="Calibri" panose="020F0502020204030204" pitchFamily="34" charset="0"/>
              </a:rPr>
              <a:t> I will introduce concepts, principles and practices of marketing. </a:t>
            </a:r>
          </a:p>
          <a:p>
            <a:pPr>
              <a:buFont typeface="Wingdings" panose="05000000000000000000" pitchFamily="2" charset="2"/>
              <a:buChar char="§"/>
            </a:pPr>
            <a:r>
              <a:rPr lang="en-GB" sz="2900" dirty="0">
                <a:latin typeface="Calibri" panose="020F0502020204030204" pitchFamily="34" charset="0"/>
                <a:cs typeface="Calibri" panose="020F0502020204030204" pitchFamily="34" charset="0"/>
              </a:rPr>
              <a:t> Focus on practice examples to support the application, discussion and critical evaluation of techniques learned. </a:t>
            </a:r>
          </a:p>
          <a:p>
            <a:pPr>
              <a:buFont typeface="Wingdings" panose="05000000000000000000" pitchFamily="2" charset="2"/>
              <a:buChar char="§"/>
            </a:pPr>
            <a:r>
              <a:rPr lang="en-GB" sz="2900" dirty="0">
                <a:latin typeface="Calibri" panose="020F0502020204030204" pitchFamily="34" charset="0"/>
                <a:cs typeface="Calibri" panose="020F0502020204030204" pitchFamily="34" charset="0"/>
              </a:rPr>
              <a:t> Case studies; online interviews; podcast; live projects – application of theory to your assignment organisation; to develop practical understanding and application of theory </a:t>
            </a:r>
          </a:p>
        </p:txBody>
      </p:sp>
    </p:spTree>
    <p:extLst>
      <p:ext uri="{BB962C8B-B14F-4D97-AF65-F5344CB8AC3E}">
        <p14:creationId xmlns:p14="http://schemas.microsoft.com/office/powerpoint/2010/main" val="199721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611" y="365759"/>
            <a:ext cx="10168901" cy="1441775"/>
          </a:xfrm>
        </p:spPr>
        <p:txBody>
          <a:bodyPr/>
          <a:lstStyle/>
          <a:p>
            <a:r>
              <a:rPr lang="en-GB" b="1" u="sng" dirty="0"/>
              <a:t>Assessment</a:t>
            </a:r>
          </a:p>
        </p:txBody>
      </p:sp>
      <p:sp>
        <p:nvSpPr>
          <p:cNvPr id="3" name="Content Placeholder 2"/>
          <p:cNvSpPr>
            <a:spLocks noGrp="1"/>
          </p:cNvSpPr>
          <p:nvPr>
            <p:ph idx="1"/>
          </p:nvPr>
        </p:nvSpPr>
        <p:spPr>
          <a:xfrm>
            <a:off x="682579" y="2086377"/>
            <a:ext cx="9916733" cy="4093760"/>
          </a:xfrm>
        </p:spPr>
        <p:txBody>
          <a:bodyPr>
            <a:normAutofit/>
          </a:bodyPr>
          <a:lstStyle/>
          <a:p>
            <a:pPr marL="0" indent="0">
              <a:buNone/>
            </a:pPr>
            <a:r>
              <a:rPr lang="en-GB" sz="2800" b="1" dirty="0">
                <a:latin typeface="Calibri" panose="020F0502020204030204" pitchFamily="34" charset="0"/>
                <a:cs typeface="Calibri" panose="020F0502020204030204" pitchFamily="34" charset="0"/>
              </a:rPr>
              <a:t>Two Individual Assessments – 50% weighting each</a:t>
            </a:r>
          </a:p>
          <a:p>
            <a:pPr marL="0" indent="0">
              <a:buNone/>
            </a:pPr>
            <a:endParaRPr lang="en-GB" sz="2800" b="1"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You will produce a strategic marketing plan for a business:</a:t>
            </a:r>
          </a:p>
          <a:p>
            <a:pPr marL="0" indent="0">
              <a:buNone/>
            </a:pP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Assignment 1 – A Marketing Audit (2,500 words)</a:t>
            </a: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Assignment 2 – A Strategic Marketing Plan (2,500 words)</a:t>
            </a: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87759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3999" y="363557"/>
            <a:ext cx="10320512" cy="804231"/>
          </a:xfrm>
        </p:spPr>
        <p:txBody>
          <a:bodyPr>
            <a:normAutofit/>
          </a:bodyPr>
          <a:lstStyle/>
          <a:p>
            <a:r>
              <a:rPr lang="en-GB" sz="3600" b="1" u="sng" dirty="0">
                <a:latin typeface="+mn-lt"/>
              </a:rPr>
              <a:t>Why Do Businesses Need to Plan?</a:t>
            </a:r>
          </a:p>
        </p:txBody>
      </p:sp>
      <p:sp>
        <p:nvSpPr>
          <p:cNvPr id="2054" name="Content Placeholder 2053">
            <a:extLst>
              <a:ext uri="{FF2B5EF4-FFF2-40B4-BE49-F238E27FC236}">
                <a16:creationId xmlns:a16="http://schemas.microsoft.com/office/drawing/2014/main" id="{F0106BB3-CA59-9D91-9F30-42124E23D6ED}"/>
              </a:ext>
            </a:extLst>
          </p:cNvPr>
          <p:cNvSpPr>
            <a:spLocks noGrp="1"/>
          </p:cNvSpPr>
          <p:nvPr>
            <p:ph idx="1"/>
          </p:nvPr>
        </p:nvSpPr>
        <p:spPr>
          <a:xfrm>
            <a:off x="6283842" y="1729648"/>
            <a:ext cx="5443870" cy="4450489"/>
          </a:xfrm>
        </p:spPr>
        <p:txBody>
          <a:bodyPr>
            <a:normAutofit/>
          </a:bodyPr>
          <a:lstStyle/>
          <a:p>
            <a:pPr marL="0" indent="0">
              <a:buNone/>
            </a:pPr>
            <a:r>
              <a:rPr lang="en-US" sz="2800" b="1" u="sng" dirty="0">
                <a:latin typeface="Arial" panose="020B0604020202020204" pitchFamily="34" charset="0"/>
                <a:cs typeface="Arial" panose="020B0604020202020204" pitchFamily="34" charset="0"/>
              </a:rPr>
              <a:t>Class Task</a:t>
            </a:r>
          </a:p>
          <a:p>
            <a:r>
              <a:rPr lang="en-US" sz="2800" dirty="0">
                <a:latin typeface="Arial" panose="020B0604020202020204" pitchFamily="34" charset="0"/>
                <a:cs typeface="Arial" panose="020B0604020202020204" pitchFamily="34" charset="0"/>
              </a:rPr>
              <a:t>In small groups discuss why planning is important for businesses</a:t>
            </a:r>
          </a:p>
          <a:p>
            <a:r>
              <a:rPr lang="en-US" sz="2800" dirty="0">
                <a:latin typeface="Arial" panose="020B0604020202020204" pitchFamily="34" charset="0"/>
                <a:cs typeface="Arial" panose="020B0604020202020204" pitchFamily="34" charset="0"/>
              </a:rPr>
              <a:t>Make a list of at least 5 reasons</a:t>
            </a:r>
          </a:p>
          <a:p>
            <a:r>
              <a:rPr lang="en-US" sz="2800" dirty="0">
                <a:latin typeface="Arial" panose="020B0604020202020204" pitchFamily="34" charset="0"/>
                <a:cs typeface="Arial" panose="020B0604020202020204" pitchFamily="34" charset="0"/>
              </a:rPr>
              <a:t>Share with the class</a:t>
            </a:r>
          </a:p>
          <a:p>
            <a:endParaRPr lang="en-US" sz="1600" dirty="0"/>
          </a:p>
        </p:txBody>
      </p:sp>
      <p:pic>
        <p:nvPicPr>
          <p:cNvPr id="2050" name="Picture 2" descr="The Marketing Planning Processes | Oxford College of Marketing Blo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1579353"/>
            <a:ext cx="6151255" cy="48324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4043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2885" y="365760"/>
            <a:ext cx="10091627" cy="935006"/>
          </a:xfrm>
        </p:spPr>
        <p:txBody>
          <a:bodyPr/>
          <a:lstStyle/>
          <a:p>
            <a:r>
              <a:rPr lang="en-GB" b="1" u="sng" dirty="0"/>
              <a:t>Why plan?</a:t>
            </a:r>
          </a:p>
        </p:txBody>
      </p:sp>
      <p:graphicFrame>
        <p:nvGraphicFramePr>
          <p:cNvPr id="7" name="Content Placeholder 2">
            <a:extLst>
              <a:ext uri="{FF2B5EF4-FFF2-40B4-BE49-F238E27FC236}">
                <a16:creationId xmlns:a16="http://schemas.microsoft.com/office/drawing/2014/main" id="{54B01F94-934A-9F7E-EC0D-7261CF26A499}"/>
              </a:ext>
            </a:extLst>
          </p:cNvPr>
          <p:cNvGraphicFramePr>
            <a:graphicFrameLocks noGrp="1"/>
          </p:cNvGraphicFramePr>
          <p:nvPr>
            <p:ph idx="1"/>
          </p:nvPr>
        </p:nvGraphicFramePr>
        <p:xfrm>
          <a:off x="965915" y="1828800"/>
          <a:ext cx="8891317" cy="435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31681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ail to plan, plan to fail. ">
            <a:extLst>
              <a:ext uri="{FF2B5EF4-FFF2-40B4-BE49-F238E27FC236}">
                <a16:creationId xmlns:a16="http://schemas.microsoft.com/office/drawing/2014/main" id="{4727EF47-A7B8-64DC-53CA-B37002160BF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1523" b="22297"/>
          <a:stretch/>
        </p:blipFill>
        <p:spPr bwMode="auto">
          <a:xfrm>
            <a:off x="20" y="10"/>
            <a:ext cx="1220722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9385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at That Frog With To-Do Think, Plan And Achieve Is The, 52% OFF">
            <a:extLst>
              <a:ext uri="{FF2B5EF4-FFF2-40B4-BE49-F238E27FC236}">
                <a16:creationId xmlns:a16="http://schemas.microsoft.com/office/drawing/2014/main" id="{048F683F-F2B2-78AC-C288-F8476C2A0C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37" r="-1" b="375"/>
          <a:stretch/>
        </p:blipFill>
        <p:spPr bwMode="auto">
          <a:xfrm>
            <a:off x="20" y="10"/>
            <a:ext cx="6094799" cy="685799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oor Planning - YouTube">
            <a:extLst>
              <a:ext uri="{FF2B5EF4-FFF2-40B4-BE49-F238E27FC236}">
                <a16:creationId xmlns:a16="http://schemas.microsoft.com/office/drawing/2014/main" id="{2FDF707F-1680-57CF-FAA1-B1EA9F7F917B}"/>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094818" y="3000374"/>
            <a:ext cx="5238749" cy="392906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Poor planning produces poor performance">
            <a:extLst>
              <a:ext uri="{FF2B5EF4-FFF2-40B4-BE49-F238E27FC236}">
                <a16:creationId xmlns:a16="http://schemas.microsoft.com/office/drawing/2014/main" id="{2E01FF4B-41BA-E068-F7FE-B8CCE3DEB98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4819" y="0"/>
            <a:ext cx="5238750" cy="300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9049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517" y="365760"/>
            <a:ext cx="10477995" cy="857733"/>
          </a:xfrm>
        </p:spPr>
        <p:txBody>
          <a:bodyPr/>
          <a:lstStyle/>
          <a:p>
            <a:r>
              <a:rPr lang="en-GB" b="1" dirty="0"/>
              <a:t>What is Strategy?</a:t>
            </a:r>
            <a:r>
              <a:rPr lang="en-GB" dirty="0"/>
              <a:t> </a:t>
            </a:r>
          </a:p>
        </p:txBody>
      </p:sp>
      <p:pic>
        <p:nvPicPr>
          <p:cNvPr id="4" name="Content Placeholder 3"/>
          <p:cNvPicPr>
            <a:picLocks noGrp="1" noChangeAspect="1"/>
          </p:cNvPicPr>
          <p:nvPr>
            <p:ph idx="1"/>
          </p:nvPr>
        </p:nvPicPr>
        <p:blipFill rotWithShape="1">
          <a:blip r:embed="rId2"/>
          <a:srcRect t="-517" b="10786"/>
          <a:stretch/>
        </p:blipFill>
        <p:spPr>
          <a:xfrm>
            <a:off x="206062" y="1223493"/>
            <a:ext cx="10650827" cy="5512158"/>
          </a:xfrm>
          <a:prstGeom prst="rect">
            <a:avLst/>
          </a:prstGeom>
        </p:spPr>
      </p:pic>
    </p:spTree>
    <p:extLst>
      <p:ext uri="{BB962C8B-B14F-4D97-AF65-F5344CB8AC3E}">
        <p14:creationId xmlns:p14="http://schemas.microsoft.com/office/powerpoint/2010/main" val="3593261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662191"/>
          </a:xfrm>
        </p:spPr>
        <p:txBody>
          <a:bodyPr vert="horz" lIns="91440" tIns="45720" rIns="91440" bIns="45720" rtlCol="0" anchor="b">
            <a:normAutofit fontScale="90000"/>
          </a:bodyPr>
          <a:lstStyle/>
          <a:p>
            <a:r>
              <a:rPr lang="en-US" b="1" kern="1200" cap="all" dirty="0">
                <a:solidFill>
                  <a:schemeClr val="tx1"/>
                </a:solidFill>
                <a:latin typeface="+mn-lt"/>
                <a:ea typeface="+mj-ea"/>
                <a:cs typeface="+mj-cs"/>
              </a:rPr>
              <a:t>What is marketing?</a:t>
            </a: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905411"/>
            <a:ext cx="630900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200" b="1" dirty="0"/>
              <a:t>“The management function responsible for identifying, anticipating and satisfying customer needs profitably.”</a:t>
            </a:r>
          </a:p>
          <a:p>
            <a:pPr algn="r" defTabSz="457200">
              <a:spcBef>
                <a:spcPct val="20000"/>
              </a:spcBef>
              <a:spcAft>
                <a:spcPts val="600"/>
              </a:spcAft>
              <a:buClr>
                <a:schemeClr val="accent1"/>
              </a:buClr>
              <a:buSzPct val="92000"/>
            </a:pPr>
            <a:r>
              <a:rPr lang="en-GB" sz="2200" b="1" dirty="0"/>
              <a:t>(The Chartered Institute of Marketing 2025)</a:t>
            </a:r>
          </a:p>
          <a:p>
            <a:pPr defTabSz="457200">
              <a:spcBef>
                <a:spcPct val="20000"/>
              </a:spcBef>
              <a:spcAft>
                <a:spcPts val="600"/>
              </a:spcAft>
              <a:buClr>
                <a:schemeClr val="accent1"/>
              </a:buClr>
              <a:buSzPct val="92000"/>
            </a:pPr>
            <a:endParaRPr lang="en-GB" sz="2200" b="1" dirty="0"/>
          </a:p>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200" b="1" dirty="0"/>
              <a:t>“Marketing is the achievement of corporate goals through meeting and exceeding customer needs better than the competition.”</a:t>
            </a:r>
          </a:p>
          <a:p>
            <a:pPr algn="r" defTabSz="457200">
              <a:spcBef>
                <a:spcPct val="20000"/>
              </a:spcBef>
              <a:spcAft>
                <a:spcPts val="600"/>
              </a:spcAft>
              <a:buClr>
                <a:schemeClr val="accent1"/>
              </a:buClr>
              <a:buSzPct val="92000"/>
            </a:pPr>
            <a:r>
              <a:rPr lang="en-GB" sz="2200" b="1" dirty="0"/>
              <a:t>(Fahy and Jobber 2023)</a:t>
            </a:r>
          </a:p>
          <a:p>
            <a:pPr defTabSz="457200">
              <a:spcBef>
                <a:spcPct val="20000"/>
              </a:spcBef>
              <a:spcAft>
                <a:spcPts val="600"/>
              </a:spcAft>
              <a:buClr>
                <a:schemeClr val="accent1"/>
              </a:buClr>
              <a:buSzPct val="92000"/>
            </a:pPr>
            <a:endParaRPr lang="en-GB" sz="2000" b="1" dirty="0">
              <a:solidFill>
                <a:schemeClr val="tx2"/>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31EDFA"/>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31EDFA"/>
                </a:solidFill>
              </a:rPr>
              <a:pPr defTabSz="457200">
                <a:spcAft>
                  <a:spcPts val="600"/>
                </a:spcAft>
              </a:pPr>
              <a:t>17</a:t>
            </a:fld>
            <a:endParaRPr lang="en-US">
              <a:solidFill>
                <a:srgbClr val="31EDFA"/>
              </a:solidFill>
            </a:endParaRPr>
          </a:p>
        </p:txBody>
      </p:sp>
      <p:pic>
        <p:nvPicPr>
          <p:cNvPr id="7" name="Picture 6">
            <a:extLst>
              <a:ext uri="{FF2B5EF4-FFF2-40B4-BE49-F238E27FC236}">
                <a16:creationId xmlns:a16="http://schemas.microsoft.com/office/drawing/2014/main" id="{D8CC75E0-EE63-F213-F715-F79C80C9BA5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1191131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2">
            <a:extLst>
              <a:ext uri="{FF2B5EF4-FFF2-40B4-BE49-F238E27FC236}">
                <a16:creationId xmlns:a16="http://schemas.microsoft.com/office/drawing/2014/main" id="{0B6D7CD3-DE1E-8BD0-4EE5-2A3C84CF7F0C}"/>
              </a:ext>
            </a:extLst>
          </p:cNvPr>
          <p:cNvSpPr>
            <a:spLocks noGrp="1"/>
          </p:cNvSpPr>
          <p:nvPr>
            <p:ph type="title"/>
          </p:nvPr>
        </p:nvSpPr>
        <p:spPr>
          <a:xfrm>
            <a:off x="840259" y="879063"/>
            <a:ext cx="5906528" cy="610863"/>
          </a:xfrm>
        </p:spPr>
        <p:txBody>
          <a:bodyPr>
            <a:normAutofit/>
          </a:bodyPr>
          <a:lstStyle/>
          <a:p>
            <a:r>
              <a:rPr lang="en-US" sz="3500" dirty="0">
                <a:solidFill>
                  <a:schemeClr val="tx1"/>
                </a:solidFill>
                <a:latin typeface="Calibri" panose="020F0502020204030204" pitchFamily="34" charset="0"/>
                <a:cs typeface="Calibri" panose="020F0502020204030204" pitchFamily="34" charset="0"/>
              </a:rPr>
              <a:t>The Marketing Concept</a:t>
            </a:r>
          </a:p>
        </p:txBody>
      </p:sp>
      <p:sp>
        <p:nvSpPr>
          <p:cNvPr id="16" name="Text Placeholder 3">
            <a:extLst>
              <a:ext uri="{FF2B5EF4-FFF2-40B4-BE49-F238E27FC236}">
                <a16:creationId xmlns:a16="http://schemas.microsoft.com/office/drawing/2014/main" id="{CB903C1F-700F-3624-15CF-0B21ECB3BC41}"/>
              </a:ext>
            </a:extLst>
          </p:cNvPr>
          <p:cNvSpPr>
            <a:spLocks noGrp="1"/>
          </p:cNvSpPr>
          <p:nvPr>
            <p:ph type="body" sz="quarter" idx="11"/>
          </p:nvPr>
        </p:nvSpPr>
        <p:spPr>
          <a:xfrm>
            <a:off x="840259" y="2119028"/>
            <a:ext cx="5906529" cy="3338810"/>
          </a:xfrm>
        </p:spPr>
        <p:txBody>
          <a:bodyPr/>
          <a:lstStyle/>
          <a:p>
            <a:pPr>
              <a:spcBef>
                <a:spcPct val="20000"/>
              </a:spcBef>
              <a:buFont typeface="Arial" panose="020B0604020202020204" pitchFamily="34" charset="0"/>
              <a:buChar char="•"/>
              <a:defRPr/>
            </a:pPr>
            <a:r>
              <a:rPr lang="da-DK" altLang="en-US" sz="2200" b="1" dirty="0">
                <a:solidFill>
                  <a:schemeClr val="tx1"/>
                </a:solidFill>
                <a:latin typeface="Calibri" panose="020F0502020204030204" pitchFamily="34" charset="0"/>
                <a:cs typeface="Calibri" panose="020F0502020204030204" pitchFamily="34" charset="0"/>
              </a:rPr>
              <a:t>Customer </a:t>
            </a:r>
            <a:r>
              <a:rPr lang="da-DK" altLang="en-US" sz="2200" b="1" dirty="0" err="1">
                <a:solidFill>
                  <a:schemeClr val="tx1"/>
                </a:solidFill>
                <a:latin typeface="Calibri" panose="020F0502020204030204" pitchFamily="34" charset="0"/>
                <a:cs typeface="Calibri" panose="020F0502020204030204" pitchFamily="34" charset="0"/>
              </a:rPr>
              <a:t>Centred</a:t>
            </a:r>
            <a:endParaRPr lang="da-DK" altLang="en-US" sz="2200" b="1" dirty="0">
              <a:solidFill>
                <a:schemeClr val="tx1"/>
              </a:solidFill>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r>
              <a:rPr lang="da-DK" altLang="en-US" sz="2200" b="1" dirty="0">
                <a:solidFill>
                  <a:schemeClr val="tx1"/>
                </a:solidFill>
                <a:latin typeface="Calibri" panose="020F0502020204030204" pitchFamily="34" charset="0"/>
                <a:cs typeface="Calibri" panose="020F0502020204030204" pitchFamily="34" charset="0"/>
              </a:rPr>
              <a:t>Takes an out side in perspective </a:t>
            </a:r>
          </a:p>
          <a:p>
            <a:pPr>
              <a:spcBef>
                <a:spcPct val="20000"/>
              </a:spcBef>
              <a:buFont typeface="Arial" panose="020B0604020202020204" pitchFamily="34" charset="0"/>
              <a:buChar char="•"/>
              <a:defRPr/>
            </a:pPr>
            <a:r>
              <a:rPr lang="da-DK" altLang="en-US" sz="2200" b="0" dirty="0">
                <a:solidFill>
                  <a:schemeClr val="tx1"/>
                </a:solidFill>
                <a:latin typeface="Calibri" panose="020F0502020204030204" pitchFamily="34" charset="0"/>
                <a:cs typeface="Calibri" panose="020F0502020204030204" pitchFamily="34" charset="0"/>
              </a:rPr>
              <a:t> </a:t>
            </a:r>
            <a:r>
              <a:rPr lang="da-DK" altLang="en-US" sz="2200" b="1" dirty="0">
                <a:solidFill>
                  <a:schemeClr val="tx1"/>
                </a:solidFill>
                <a:latin typeface="Calibri" panose="020F0502020204030204" pitchFamily="34" charset="0"/>
                <a:cs typeface="Calibri" panose="020F0502020204030204" pitchFamily="34" charset="0"/>
              </a:rPr>
              <a:t>Well-defined market</a:t>
            </a:r>
            <a:r>
              <a:rPr lang="da-DK" altLang="en-US" sz="2200" b="0" dirty="0">
                <a:solidFill>
                  <a:schemeClr val="tx1"/>
                </a:solidFill>
                <a:latin typeface="Calibri" panose="020F0502020204030204" pitchFamily="34" charset="0"/>
                <a:cs typeface="Calibri" panose="020F0502020204030204" pitchFamily="34" charset="0"/>
              </a:rPr>
              <a:t>, customer needs and integration of marketing activities</a:t>
            </a:r>
          </a:p>
          <a:p>
            <a:pPr>
              <a:spcBef>
                <a:spcPct val="20000"/>
              </a:spcBef>
              <a:buFont typeface="Arial" panose="020B0604020202020204" pitchFamily="34" charset="0"/>
              <a:buChar char="•"/>
              <a:defRPr/>
            </a:pPr>
            <a:r>
              <a:rPr lang="da-DK" altLang="en-US" sz="2200" b="0" dirty="0">
                <a:solidFill>
                  <a:schemeClr val="tx1"/>
                </a:solidFill>
                <a:latin typeface="Calibri" panose="020F0502020204030204" pitchFamily="34" charset="0"/>
                <a:cs typeface="Calibri" panose="020F0502020204030204" pitchFamily="34" charset="0"/>
              </a:rPr>
              <a:t> </a:t>
            </a:r>
            <a:r>
              <a:rPr lang="en-GB" altLang="en-US" sz="2200" b="1" dirty="0">
                <a:solidFill>
                  <a:schemeClr val="tx1"/>
                </a:solidFill>
                <a:latin typeface="Calibri" panose="020F0502020204030204" pitchFamily="34" charset="0"/>
                <a:cs typeface="Calibri" panose="020F0502020204030204" pitchFamily="34" charset="0"/>
              </a:rPr>
              <a:t>Creating lasting relationships </a:t>
            </a:r>
            <a:r>
              <a:rPr lang="en-GB" altLang="en-US" sz="2200" b="0" dirty="0">
                <a:solidFill>
                  <a:schemeClr val="tx1"/>
                </a:solidFill>
                <a:latin typeface="Calibri" panose="020F0502020204030204" pitchFamily="34" charset="0"/>
                <a:cs typeface="Calibri" panose="020F0502020204030204" pitchFamily="34" charset="0"/>
              </a:rPr>
              <a:t>based on customer value and satisfaction</a:t>
            </a:r>
          </a:p>
          <a:p>
            <a:pPr>
              <a:spcBef>
                <a:spcPct val="20000"/>
              </a:spcBef>
              <a:buFont typeface="Arial" panose="020B0604020202020204" pitchFamily="34" charset="0"/>
              <a:buChar char="•"/>
              <a:defRPr/>
            </a:pPr>
            <a:r>
              <a:rPr lang="cy-GB" altLang="en-US" sz="2200" b="1" dirty="0">
                <a:solidFill>
                  <a:schemeClr val="tx1"/>
                </a:solidFill>
                <a:latin typeface="Calibri" panose="020F0502020204030204" pitchFamily="34" charset="0"/>
                <a:cs typeface="Calibri" panose="020F0502020204030204" pitchFamily="34" charset="0"/>
              </a:rPr>
              <a:t>Delivering better ‘value</a:t>
            </a:r>
            <a:r>
              <a:rPr lang="cy-GB" altLang="en-US" sz="2200" dirty="0">
                <a:solidFill>
                  <a:schemeClr val="tx1"/>
                </a:solidFill>
                <a:latin typeface="Calibri" panose="020F0502020204030204" pitchFamily="34" charset="0"/>
                <a:cs typeface="Calibri" panose="020F0502020204030204" pitchFamily="34" charset="0"/>
              </a:rPr>
              <a:t>’ </a:t>
            </a:r>
            <a:r>
              <a:rPr lang="cy-GB" altLang="en-US" sz="2200" b="0" dirty="0">
                <a:solidFill>
                  <a:schemeClr val="tx1"/>
                </a:solidFill>
                <a:latin typeface="Calibri" panose="020F0502020204030204" pitchFamily="34" charset="0"/>
                <a:cs typeface="Calibri" panose="020F0502020204030204" pitchFamily="34" charset="0"/>
              </a:rPr>
              <a:t>than </a:t>
            </a:r>
            <a:r>
              <a:rPr lang="cy-GB" altLang="en-US" sz="2200" b="0" dirty="0" err="1">
                <a:solidFill>
                  <a:schemeClr val="tx1"/>
                </a:solidFill>
                <a:latin typeface="Calibri" panose="020F0502020204030204" pitchFamily="34" charset="0"/>
                <a:cs typeface="Calibri" panose="020F0502020204030204" pitchFamily="34" charset="0"/>
              </a:rPr>
              <a:t>your</a:t>
            </a:r>
            <a:r>
              <a:rPr lang="cy-GB" altLang="en-US" sz="2200" b="0" dirty="0">
                <a:solidFill>
                  <a:schemeClr val="tx1"/>
                </a:solidFill>
                <a:latin typeface="Calibri" panose="020F0502020204030204" pitchFamily="34" charset="0"/>
                <a:cs typeface="Calibri" panose="020F0502020204030204" pitchFamily="34" charset="0"/>
              </a:rPr>
              <a:t> </a:t>
            </a:r>
            <a:r>
              <a:rPr lang="cy-GB" altLang="en-US" sz="2200" b="0" dirty="0" err="1">
                <a:solidFill>
                  <a:schemeClr val="tx1"/>
                </a:solidFill>
                <a:latin typeface="Calibri" panose="020F0502020204030204" pitchFamily="34" charset="0"/>
                <a:cs typeface="Calibri" panose="020F0502020204030204" pitchFamily="34" charset="0"/>
              </a:rPr>
              <a:t>competitors</a:t>
            </a:r>
            <a:endParaRPr lang="en-GB" altLang="en-US" sz="2200" b="0" dirty="0">
              <a:solidFill>
                <a:schemeClr val="tx1"/>
              </a:solidFill>
              <a:latin typeface="Calibri" panose="020F0502020204030204" pitchFamily="34" charset="0"/>
              <a:cs typeface="Calibri" panose="020F0502020204030204" pitchFamily="34" charset="0"/>
            </a:endParaRPr>
          </a:p>
          <a:p>
            <a:endParaRPr lang="en-US" sz="2000" dirty="0">
              <a:latin typeface="Calibri" panose="020F0502020204030204" pitchFamily="34" charset="0"/>
              <a:cs typeface="Calibri" panose="020F0502020204030204" pitchFamily="34" charset="0"/>
            </a:endParaRPr>
          </a:p>
        </p:txBody>
      </p:sp>
      <p:grpSp>
        <p:nvGrpSpPr>
          <p:cNvPr id="15" name="Group 14">
            <a:extLst>
              <a:ext uri="{FF2B5EF4-FFF2-40B4-BE49-F238E27FC236}">
                <a16:creationId xmlns:a16="http://schemas.microsoft.com/office/drawing/2014/main" id="{21EF2727-8E20-4A5C-A608-65747B7A7F46}"/>
              </a:ext>
            </a:extLst>
          </p:cNvPr>
          <p:cNvGrpSpPr/>
          <p:nvPr/>
        </p:nvGrpSpPr>
        <p:grpSpPr>
          <a:xfrm>
            <a:off x="2471351" y="5457838"/>
            <a:ext cx="9248671" cy="998538"/>
            <a:chOff x="261786" y="5429250"/>
            <a:chExt cx="8667902" cy="642938"/>
          </a:xfrm>
          <a:solidFill>
            <a:srgbClr val="00B0F0"/>
          </a:solidFill>
        </p:grpSpPr>
        <p:sp>
          <p:nvSpPr>
            <p:cNvPr id="17" name="Rectangle 16">
              <a:extLst>
                <a:ext uri="{FF2B5EF4-FFF2-40B4-BE49-F238E27FC236}">
                  <a16:creationId xmlns:a16="http://schemas.microsoft.com/office/drawing/2014/main" id="{AF1697E5-EB27-48E2-B23A-C3425EAE22E2}"/>
                </a:ext>
              </a:extLst>
            </p:cNvPr>
            <p:cNvSpPr/>
            <p:nvPr/>
          </p:nvSpPr>
          <p:spPr bwMode="auto">
            <a:xfrm>
              <a:off x="261786" y="5429250"/>
              <a:ext cx="1595590" cy="642938"/>
            </a:xfrm>
            <a:prstGeom prst="rect">
              <a:avLst/>
            </a:prstGeom>
            <a:grp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Calibri" pitchFamily="34" charset="0"/>
                  <a:cs typeface="Calibri" pitchFamily="34" charset="0"/>
                </a:rPr>
                <a:t>Customer</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Calibri" pitchFamily="34" charset="0"/>
                  <a:cs typeface="Calibri" pitchFamily="34" charset="0"/>
                </a:rPr>
                <a:t>needs</a:t>
              </a:r>
            </a:p>
          </p:txBody>
        </p:sp>
        <p:sp>
          <p:nvSpPr>
            <p:cNvPr id="19" name="Rectangle 18">
              <a:extLst>
                <a:ext uri="{FF2B5EF4-FFF2-40B4-BE49-F238E27FC236}">
                  <a16:creationId xmlns:a16="http://schemas.microsoft.com/office/drawing/2014/main" id="{A860EC85-3EB6-44BF-9743-AFCEE73CD96B}"/>
                </a:ext>
              </a:extLst>
            </p:cNvPr>
            <p:cNvSpPr/>
            <p:nvPr/>
          </p:nvSpPr>
          <p:spPr bwMode="auto">
            <a:xfrm>
              <a:off x="2643188" y="5429250"/>
              <a:ext cx="1785937" cy="571500"/>
            </a:xfrm>
            <a:prstGeom prst="rect">
              <a:avLst/>
            </a:prstGeom>
            <a:grp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400" b="1" i="0" u="none" strike="noStrike" kern="0" cap="none" spc="0" normalizeH="0" baseline="0" noProof="0" dirty="0">
                  <a:ln>
                    <a:noFill/>
                  </a:ln>
                  <a:solidFill>
                    <a:prstClr val="black"/>
                  </a:solidFill>
                  <a:effectLst/>
                  <a:uLnTx/>
                  <a:uFillTx/>
                  <a:latin typeface="Calibri" pitchFamily="34" charset="0"/>
                  <a:cs typeface="Calibri" pitchFamily="34" charset="0"/>
                </a:rPr>
                <a:t>Potential</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400" b="1" i="0" u="none" strike="noStrike" kern="0" cap="none" spc="0" normalizeH="0" baseline="0" noProof="0" dirty="0">
                  <a:ln>
                    <a:noFill/>
                  </a:ln>
                  <a:solidFill>
                    <a:prstClr val="black"/>
                  </a:solidFill>
                  <a:effectLst/>
                  <a:uLnTx/>
                  <a:uFillTx/>
                  <a:latin typeface="Calibri" pitchFamily="34" charset="0"/>
                  <a:cs typeface="Calibri" pitchFamily="34" charset="0"/>
                </a:rPr>
                <a:t>market opportunities</a:t>
              </a:r>
            </a:p>
          </p:txBody>
        </p:sp>
        <p:sp>
          <p:nvSpPr>
            <p:cNvPr id="21" name="Rectangle 20">
              <a:extLst>
                <a:ext uri="{FF2B5EF4-FFF2-40B4-BE49-F238E27FC236}">
                  <a16:creationId xmlns:a16="http://schemas.microsoft.com/office/drawing/2014/main" id="{C9C52F2F-957B-4D0B-996B-E6606F973042}"/>
                </a:ext>
              </a:extLst>
            </p:cNvPr>
            <p:cNvSpPr/>
            <p:nvPr/>
          </p:nvSpPr>
          <p:spPr bwMode="auto">
            <a:xfrm>
              <a:off x="5143500" y="5429250"/>
              <a:ext cx="1714500" cy="571500"/>
            </a:xfrm>
            <a:prstGeom prst="rect">
              <a:avLst/>
            </a:prstGeom>
            <a:grp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400" b="1" i="0" u="none" strike="noStrike" kern="0" cap="none" spc="0" normalizeH="0" baseline="0" noProof="0" dirty="0">
                  <a:ln>
                    <a:noFill/>
                  </a:ln>
                  <a:solidFill>
                    <a:prstClr val="black"/>
                  </a:solidFill>
                  <a:effectLst/>
                  <a:uLnTx/>
                  <a:uFillTx/>
                  <a:latin typeface="Calibri" pitchFamily="34" charset="0"/>
                  <a:cs typeface="Calibri" pitchFamily="34" charset="0"/>
                </a:rPr>
                <a:t>Marketing products &amp; services</a:t>
              </a:r>
            </a:p>
          </p:txBody>
        </p:sp>
        <p:sp>
          <p:nvSpPr>
            <p:cNvPr id="23" name="Rectangle 22">
              <a:extLst>
                <a:ext uri="{FF2B5EF4-FFF2-40B4-BE49-F238E27FC236}">
                  <a16:creationId xmlns:a16="http://schemas.microsoft.com/office/drawing/2014/main" id="{25403FE3-A016-4AD4-82F0-C38B16F4ADD3}"/>
                </a:ext>
              </a:extLst>
            </p:cNvPr>
            <p:cNvSpPr/>
            <p:nvPr/>
          </p:nvSpPr>
          <p:spPr bwMode="auto">
            <a:xfrm>
              <a:off x="7643813" y="5429250"/>
              <a:ext cx="1285875" cy="500063"/>
            </a:xfrm>
            <a:prstGeom prst="rect">
              <a:avLst/>
            </a:prstGeom>
            <a:grp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Calibri" pitchFamily="34" charset="0"/>
                  <a:cs typeface="Calibri" pitchFamily="34" charset="0"/>
                </a:rPr>
                <a:t>Customer</a:t>
              </a:r>
            </a:p>
          </p:txBody>
        </p:sp>
        <p:cxnSp>
          <p:nvCxnSpPr>
            <p:cNvPr id="24" name="Straight Arrow Connector 9">
              <a:extLst>
                <a:ext uri="{FF2B5EF4-FFF2-40B4-BE49-F238E27FC236}">
                  <a16:creationId xmlns:a16="http://schemas.microsoft.com/office/drawing/2014/main" id="{80C93401-206B-4E10-AFAC-8BA4658DFB53}"/>
                </a:ext>
              </a:extLst>
            </p:cNvPr>
            <p:cNvCxnSpPr>
              <a:cxnSpLocks noChangeShapeType="1"/>
            </p:cNvCxnSpPr>
            <p:nvPr/>
          </p:nvCxnSpPr>
          <p:spPr bwMode="auto">
            <a:xfrm>
              <a:off x="1857375" y="5715000"/>
              <a:ext cx="714375" cy="1588"/>
            </a:xfrm>
            <a:prstGeom prst="straightConnector1">
              <a:avLst/>
            </a:prstGeom>
            <a:grpFill/>
            <a:ln w="9525" algn="ctr">
              <a:solidFill>
                <a:sysClr val="windowText" lastClr="000000"/>
              </a:solidFill>
              <a:round/>
              <a:headEnd/>
              <a:tailEnd type="arrow" w="med" len="med"/>
            </a:ln>
          </p:spPr>
        </p:cxnSp>
        <p:cxnSp>
          <p:nvCxnSpPr>
            <p:cNvPr id="25" name="Straight Arrow Connector 10">
              <a:extLst>
                <a:ext uri="{FF2B5EF4-FFF2-40B4-BE49-F238E27FC236}">
                  <a16:creationId xmlns:a16="http://schemas.microsoft.com/office/drawing/2014/main" id="{15CE1D8B-E186-47B3-86BA-97C454E7483C}"/>
                </a:ext>
              </a:extLst>
            </p:cNvPr>
            <p:cNvCxnSpPr>
              <a:cxnSpLocks noChangeShapeType="1"/>
            </p:cNvCxnSpPr>
            <p:nvPr/>
          </p:nvCxnSpPr>
          <p:spPr bwMode="auto">
            <a:xfrm>
              <a:off x="4429125" y="5715000"/>
              <a:ext cx="714375" cy="1588"/>
            </a:xfrm>
            <a:prstGeom prst="straightConnector1">
              <a:avLst/>
            </a:prstGeom>
            <a:grpFill/>
            <a:ln w="9525" algn="ctr">
              <a:solidFill>
                <a:sysClr val="windowText" lastClr="000000"/>
              </a:solidFill>
              <a:round/>
              <a:headEnd/>
              <a:tailEnd type="arrow" w="med" len="med"/>
            </a:ln>
          </p:spPr>
        </p:cxnSp>
        <p:cxnSp>
          <p:nvCxnSpPr>
            <p:cNvPr id="26" name="Straight Arrow Connector 11">
              <a:extLst>
                <a:ext uri="{FF2B5EF4-FFF2-40B4-BE49-F238E27FC236}">
                  <a16:creationId xmlns:a16="http://schemas.microsoft.com/office/drawing/2014/main" id="{EBBE3129-0C50-407B-B07C-7D9448A591F2}"/>
                </a:ext>
              </a:extLst>
            </p:cNvPr>
            <p:cNvCxnSpPr>
              <a:cxnSpLocks noChangeShapeType="1"/>
            </p:cNvCxnSpPr>
            <p:nvPr/>
          </p:nvCxnSpPr>
          <p:spPr bwMode="auto">
            <a:xfrm>
              <a:off x="6858000" y="5715000"/>
              <a:ext cx="714375" cy="1588"/>
            </a:xfrm>
            <a:prstGeom prst="straightConnector1">
              <a:avLst/>
            </a:prstGeom>
            <a:grpFill/>
            <a:ln w="9525" algn="ctr">
              <a:solidFill>
                <a:sysClr val="windowText" lastClr="000000"/>
              </a:solidFill>
              <a:round/>
              <a:headEnd/>
              <a:tailEnd type="arrow" w="med" len="med"/>
            </a:ln>
          </p:spPr>
        </p:cxnSp>
      </p:grpSp>
      <p:pic>
        <p:nvPicPr>
          <p:cNvPr id="10" name="Picture Placeholder 9" descr="A tablet with a graph on it">
            <a:extLst>
              <a:ext uri="{FF2B5EF4-FFF2-40B4-BE49-F238E27FC236}">
                <a16:creationId xmlns:a16="http://schemas.microsoft.com/office/drawing/2014/main" id="{AE1BA113-BFD5-A3A9-133B-C46914D0F170}"/>
              </a:ext>
            </a:extLst>
          </p:cNvPr>
          <p:cNvPicPr>
            <a:picLocks noGrp="1" noChangeAspect="1"/>
          </p:cNvPicPr>
          <p:nvPr>
            <p:ph type="pic" sz="quarter" idx="13"/>
          </p:nvPr>
        </p:nvPicPr>
        <p:blipFill>
          <a:blip r:embed="rId2"/>
          <a:srcRect l="20538" r="20538"/>
          <a:stretch>
            <a:fillRect/>
          </a:stretch>
        </p:blipFill>
        <p:spPr>
          <a:xfrm>
            <a:off x="7421093" y="0"/>
            <a:ext cx="4553335" cy="5156178"/>
          </a:xfrm>
        </p:spPr>
      </p:pic>
    </p:spTree>
    <p:extLst>
      <p:ext uri="{BB962C8B-B14F-4D97-AF65-F5344CB8AC3E}">
        <p14:creationId xmlns:p14="http://schemas.microsoft.com/office/powerpoint/2010/main" val="4592886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A2B61B7-6EBB-4D1A-858C-3575DA6C00B2}"/>
              </a:ext>
            </a:extLst>
          </p:cNvPr>
          <p:cNvSpPr>
            <a:spLocks noGrp="1"/>
          </p:cNvSpPr>
          <p:nvPr>
            <p:ph type="title"/>
          </p:nvPr>
        </p:nvSpPr>
        <p:spPr>
          <a:xfrm>
            <a:off x="315883" y="133009"/>
            <a:ext cx="11720945" cy="941800"/>
          </a:xfrm>
        </p:spPr>
        <p:txBody>
          <a:bodyPr>
            <a:normAutofit/>
          </a:bodyPr>
          <a:lstStyle/>
          <a:p>
            <a:pPr algn="ctr"/>
            <a:r>
              <a:rPr lang="en-US" altLang="en-US" sz="3500" b="1" dirty="0">
                <a:latin typeface="Calibri" panose="020F0502020204030204" pitchFamily="34" charset="0"/>
                <a:cs typeface="Calibri" panose="020F0502020204030204" pitchFamily="34" charset="0"/>
              </a:rPr>
              <a:t>Market-Oriented vs Internally Orientated Businesses</a:t>
            </a:r>
            <a:endParaRPr lang="en-GB" sz="3500" dirty="0">
              <a:latin typeface="Calibri" panose="020F0502020204030204" pitchFamily="34" charset="0"/>
              <a:cs typeface="Calibri" panose="020F0502020204030204" pitchFamily="34" charset="0"/>
            </a:endParaRPr>
          </a:p>
        </p:txBody>
      </p:sp>
      <p:graphicFrame>
        <p:nvGraphicFramePr>
          <p:cNvPr id="4" name="Espace réservé du contenu 3">
            <a:extLst>
              <a:ext uri="{FF2B5EF4-FFF2-40B4-BE49-F238E27FC236}">
                <a16:creationId xmlns:a16="http://schemas.microsoft.com/office/drawing/2014/main" id="{A8F27835-BF58-497C-A7D9-16801865ED4F}"/>
              </a:ext>
            </a:extLst>
          </p:cNvPr>
          <p:cNvGraphicFramePr>
            <a:graphicFrameLocks/>
          </p:cNvGraphicFramePr>
          <p:nvPr>
            <p:extLst>
              <p:ext uri="{D42A27DB-BD31-4B8C-83A1-F6EECF244321}">
                <p14:modId xmlns:p14="http://schemas.microsoft.com/office/powerpoint/2010/main" val="764776071"/>
              </p:ext>
            </p:extLst>
          </p:nvPr>
        </p:nvGraphicFramePr>
        <p:xfrm>
          <a:off x="0" y="1074810"/>
          <a:ext cx="12192000" cy="5783187"/>
        </p:xfrm>
        <a:graphic>
          <a:graphicData uri="http://schemas.openxmlformats.org/drawingml/2006/table">
            <a:tbl>
              <a:tblPr firstRow="1" bandRow="1">
                <a:tableStyleId>{306799F8-075E-4A3A-A7F6-7FBC6576F1A4}</a:tableStyleId>
              </a:tblPr>
              <a:tblGrid>
                <a:gridCol w="6096000">
                  <a:extLst>
                    <a:ext uri="{9D8B030D-6E8A-4147-A177-3AD203B41FA5}">
                      <a16:colId xmlns:a16="http://schemas.microsoft.com/office/drawing/2014/main" val="20000"/>
                    </a:ext>
                  </a:extLst>
                </a:gridCol>
                <a:gridCol w="6096000">
                  <a:extLst>
                    <a:ext uri="{9D8B030D-6E8A-4147-A177-3AD203B41FA5}">
                      <a16:colId xmlns:a16="http://schemas.microsoft.com/office/drawing/2014/main" val="20001"/>
                    </a:ext>
                  </a:extLst>
                </a:gridCol>
              </a:tblGrid>
              <a:tr h="465877">
                <a:tc>
                  <a:txBody>
                    <a:bodyPr/>
                    <a:lstStyle/>
                    <a:p>
                      <a:pPr algn="l"/>
                      <a:r>
                        <a:rPr lang="en-GB" sz="2400" noProof="0" dirty="0">
                          <a:solidFill>
                            <a:schemeClr val="accent4">
                              <a:lumMod val="50000"/>
                            </a:schemeClr>
                          </a:solidFill>
                          <a:latin typeface="Calibri" panose="020F0502020204030204" pitchFamily="34" charset="0"/>
                          <a:ea typeface="Calibri" panose="020F0502020204030204" pitchFamily="34" charset="0"/>
                          <a:cs typeface="Calibri" panose="020F0502020204030204" pitchFamily="34" charset="0"/>
                        </a:rPr>
                        <a:t>Market-orientated businesses</a:t>
                      </a:r>
                    </a:p>
                  </a:txBody>
                  <a:tcPr>
                    <a:solidFill>
                      <a:schemeClr val="accent1">
                        <a:lumMod val="40000"/>
                        <a:lumOff val="60000"/>
                      </a:schemeClr>
                    </a:solidFill>
                  </a:tcPr>
                </a:tc>
                <a:tc>
                  <a:txBody>
                    <a:bodyPr/>
                    <a:lstStyle/>
                    <a:p>
                      <a:pPr algn="l"/>
                      <a:r>
                        <a:rPr lang="en-GB" sz="2400" noProof="0" dirty="0">
                          <a:solidFill>
                            <a:schemeClr val="accent4">
                              <a:lumMod val="50000"/>
                            </a:schemeClr>
                          </a:solidFill>
                          <a:latin typeface="Calibri" panose="020F0502020204030204" pitchFamily="34" charset="0"/>
                          <a:ea typeface="Calibri" panose="020F0502020204030204" pitchFamily="34" charset="0"/>
                          <a:cs typeface="Calibri" panose="020F0502020204030204" pitchFamily="34" charset="0"/>
                        </a:rPr>
                        <a:t>Internally orientated businesses</a:t>
                      </a:r>
                    </a:p>
                  </a:txBody>
                  <a:tcPr>
                    <a:solidFill>
                      <a:schemeClr val="accent1">
                        <a:lumMod val="40000"/>
                        <a:lumOff val="60000"/>
                      </a:schemeClr>
                    </a:solidFill>
                  </a:tcPr>
                </a:tc>
                <a:extLst>
                  <a:ext uri="{0D108BD9-81ED-4DB2-BD59-A6C34878D82A}">
                    <a16:rowId xmlns:a16="http://schemas.microsoft.com/office/drawing/2014/main" val="10000"/>
                  </a:ext>
                </a:extLst>
              </a:tr>
              <a:tr h="403760">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Customer concern throughout business</a:t>
                      </a:r>
                    </a:p>
                  </a:txBody>
                  <a:tcPr>
                    <a:solidFill>
                      <a:schemeClr val="accent2">
                        <a:lumMod val="75000"/>
                      </a:schemeClr>
                    </a:solidFill>
                  </a:tcPr>
                </a:tc>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Convenience comes first</a:t>
                      </a:r>
                    </a:p>
                  </a:txBody>
                  <a:tcPr>
                    <a:solidFill>
                      <a:schemeClr val="accent2">
                        <a:lumMod val="75000"/>
                      </a:schemeClr>
                    </a:solidFill>
                  </a:tcPr>
                </a:tc>
                <a:extLst>
                  <a:ext uri="{0D108BD9-81ED-4DB2-BD59-A6C34878D82A}">
                    <a16:rowId xmlns:a16="http://schemas.microsoft.com/office/drawing/2014/main" val="10001"/>
                  </a:ext>
                </a:extLst>
              </a:tr>
              <a:tr h="714345">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Know customer choice criteria and match with marketing mix</a:t>
                      </a:r>
                    </a:p>
                  </a:txBody>
                  <a:tcPr>
                    <a:solidFill>
                      <a:schemeClr val="accent2">
                        <a:lumMod val="75000"/>
                      </a:schemeClr>
                    </a:solidFill>
                  </a:tcPr>
                </a:tc>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Assume price and product performance key to most sales</a:t>
                      </a:r>
                    </a:p>
                  </a:txBody>
                  <a:tcPr>
                    <a:solidFill>
                      <a:schemeClr val="accent2">
                        <a:lumMod val="75000"/>
                      </a:schemeClr>
                    </a:solidFill>
                  </a:tcPr>
                </a:tc>
                <a:extLst>
                  <a:ext uri="{0D108BD9-81ED-4DB2-BD59-A6C34878D82A}">
                    <a16:rowId xmlns:a16="http://schemas.microsoft.com/office/drawing/2014/main" val="10002"/>
                  </a:ext>
                </a:extLst>
              </a:tr>
              <a:tr h="403760">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Segment by customer differences</a:t>
                      </a:r>
                    </a:p>
                  </a:txBody>
                  <a:tcPr>
                    <a:solidFill>
                      <a:schemeClr val="accent2">
                        <a:lumMod val="75000"/>
                      </a:schemeClr>
                    </a:solidFill>
                  </a:tcPr>
                </a:tc>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Segment by product</a:t>
                      </a:r>
                    </a:p>
                  </a:txBody>
                  <a:tcPr>
                    <a:solidFill>
                      <a:schemeClr val="accent2">
                        <a:lumMod val="75000"/>
                      </a:schemeClr>
                    </a:solidFill>
                  </a:tcPr>
                </a:tc>
                <a:extLst>
                  <a:ext uri="{0D108BD9-81ED-4DB2-BD59-A6C34878D82A}">
                    <a16:rowId xmlns:a16="http://schemas.microsoft.com/office/drawing/2014/main" val="10003"/>
                  </a:ext>
                </a:extLst>
              </a:tr>
              <a:tr h="714345">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Invest in market research (MR) and track market changes</a:t>
                      </a:r>
                    </a:p>
                  </a:txBody>
                  <a:tcPr>
                    <a:solidFill>
                      <a:schemeClr val="accent2">
                        <a:lumMod val="75000"/>
                      </a:schemeClr>
                    </a:solidFill>
                  </a:tcPr>
                </a:tc>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Rely on anecdotes and received wisdom</a:t>
                      </a:r>
                    </a:p>
                  </a:txBody>
                  <a:tcPr>
                    <a:solidFill>
                      <a:schemeClr val="accent2">
                        <a:lumMod val="75000"/>
                      </a:schemeClr>
                    </a:solidFill>
                  </a:tcPr>
                </a:tc>
                <a:extLst>
                  <a:ext uri="{0D108BD9-81ED-4DB2-BD59-A6C34878D82A}">
                    <a16:rowId xmlns:a16="http://schemas.microsoft.com/office/drawing/2014/main" val="10004"/>
                  </a:ext>
                </a:extLst>
              </a:tr>
              <a:tr h="403760">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Welcome change</a:t>
                      </a:r>
                    </a:p>
                  </a:txBody>
                  <a:tcPr>
                    <a:solidFill>
                      <a:schemeClr val="accent2">
                        <a:lumMod val="75000"/>
                      </a:schemeClr>
                    </a:solidFill>
                  </a:tcPr>
                </a:tc>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Cherish status quo</a:t>
                      </a:r>
                    </a:p>
                  </a:txBody>
                  <a:tcPr>
                    <a:solidFill>
                      <a:schemeClr val="accent2">
                        <a:lumMod val="75000"/>
                      </a:schemeClr>
                    </a:solidFill>
                  </a:tcPr>
                </a:tc>
                <a:extLst>
                  <a:ext uri="{0D108BD9-81ED-4DB2-BD59-A6C34878D82A}">
                    <a16:rowId xmlns:a16="http://schemas.microsoft.com/office/drawing/2014/main" val="10005"/>
                  </a:ext>
                </a:extLst>
              </a:tr>
              <a:tr h="403760">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Try to understand competition</a:t>
                      </a:r>
                    </a:p>
                  </a:txBody>
                  <a:tcPr>
                    <a:solidFill>
                      <a:schemeClr val="accent2">
                        <a:lumMod val="75000"/>
                      </a:schemeClr>
                    </a:solidFill>
                  </a:tcPr>
                </a:tc>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Ignore competition</a:t>
                      </a:r>
                    </a:p>
                  </a:txBody>
                  <a:tcPr>
                    <a:solidFill>
                      <a:schemeClr val="accent2">
                        <a:lumMod val="75000"/>
                      </a:schemeClr>
                    </a:solidFill>
                  </a:tcPr>
                </a:tc>
                <a:extLst>
                  <a:ext uri="{0D108BD9-81ED-4DB2-BD59-A6C34878D82A}">
                    <a16:rowId xmlns:a16="http://schemas.microsoft.com/office/drawing/2014/main" val="10006"/>
                  </a:ext>
                </a:extLst>
              </a:tr>
              <a:tr h="658540">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Marketing spend regarded as an investment</a:t>
                      </a:r>
                    </a:p>
                  </a:txBody>
                  <a:tcPr>
                    <a:solidFill>
                      <a:schemeClr val="accent2">
                        <a:lumMod val="75000"/>
                      </a:schemeClr>
                    </a:solidFill>
                  </a:tcPr>
                </a:tc>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Marketing spend regarded as a luxury</a:t>
                      </a:r>
                    </a:p>
                  </a:txBody>
                  <a:tcPr>
                    <a:solidFill>
                      <a:schemeClr val="accent2">
                        <a:lumMod val="75000"/>
                      </a:schemeClr>
                    </a:solidFill>
                  </a:tcPr>
                </a:tc>
                <a:extLst>
                  <a:ext uri="{0D108BD9-81ED-4DB2-BD59-A6C34878D82A}">
                    <a16:rowId xmlns:a16="http://schemas.microsoft.com/office/drawing/2014/main" val="10007"/>
                  </a:ext>
                </a:extLst>
              </a:tr>
              <a:tr h="403760">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Innovation rewarded</a:t>
                      </a:r>
                    </a:p>
                  </a:txBody>
                  <a:tcPr>
                    <a:solidFill>
                      <a:schemeClr val="accent2">
                        <a:lumMod val="75000"/>
                      </a:schemeClr>
                    </a:solidFill>
                  </a:tcPr>
                </a:tc>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Innovation punished</a:t>
                      </a:r>
                    </a:p>
                  </a:txBody>
                  <a:tcPr>
                    <a:solidFill>
                      <a:schemeClr val="accent2">
                        <a:lumMod val="75000"/>
                      </a:schemeClr>
                    </a:solidFill>
                  </a:tcPr>
                </a:tc>
                <a:extLst>
                  <a:ext uri="{0D108BD9-81ED-4DB2-BD59-A6C34878D82A}">
                    <a16:rowId xmlns:a16="http://schemas.microsoft.com/office/drawing/2014/main" val="10008"/>
                  </a:ext>
                </a:extLst>
              </a:tr>
              <a:tr h="403760">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Search for latent markets</a:t>
                      </a:r>
                    </a:p>
                  </a:txBody>
                  <a:tcPr>
                    <a:solidFill>
                      <a:schemeClr val="accent2">
                        <a:lumMod val="75000"/>
                      </a:schemeClr>
                    </a:solidFill>
                  </a:tcPr>
                </a:tc>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Stick with the same</a:t>
                      </a:r>
                    </a:p>
                  </a:txBody>
                  <a:tcPr>
                    <a:solidFill>
                      <a:schemeClr val="accent2">
                        <a:lumMod val="75000"/>
                      </a:schemeClr>
                    </a:solidFill>
                  </a:tcPr>
                </a:tc>
                <a:extLst>
                  <a:ext uri="{0D108BD9-81ED-4DB2-BD59-A6C34878D82A}">
                    <a16:rowId xmlns:a16="http://schemas.microsoft.com/office/drawing/2014/main" val="10009"/>
                  </a:ext>
                </a:extLst>
              </a:tr>
              <a:tr h="403760">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Be fast</a:t>
                      </a:r>
                    </a:p>
                  </a:txBody>
                  <a:tcPr>
                    <a:solidFill>
                      <a:schemeClr val="accent2">
                        <a:lumMod val="75000"/>
                      </a:schemeClr>
                    </a:solidFill>
                  </a:tcPr>
                </a:tc>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Why rush?</a:t>
                      </a:r>
                    </a:p>
                  </a:txBody>
                  <a:tcPr>
                    <a:solidFill>
                      <a:schemeClr val="accent2">
                        <a:lumMod val="75000"/>
                      </a:schemeClr>
                    </a:solidFill>
                  </a:tcPr>
                </a:tc>
                <a:extLst>
                  <a:ext uri="{0D108BD9-81ED-4DB2-BD59-A6C34878D82A}">
                    <a16:rowId xmlns:a16="http://schemas.microsoft.com/office/drawing/2014/main" val="10010"/>
                  </a:ext>
                </a:extLst>
              </a:tr>
              <a:tr h="403760">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Strive for competitive advantage</a:t>
                      </a:r>
                    </a:p>
                  </a:txBody>
                  <a:tcPr>
                    <a:solidFill>
                      <a:schemeClr val="accent2">
                        <a:lumMod val="75000"/>
                      </a:schemeClr>
                    </a:solidFill>
                  </a:tcPr>
                </a:tc>
                <a:tc>
                  <a:txBody>
                    <a:bodyPr/>
                    <a:lstStyle/>
                    <a:p>
                      <a:pPr marL="342900" indent="-342900">
                        <a:buFont typeface="Wingdings" panose="05000000000000000000" pitchFamily="2" charset="2"/>
                        <a:buChar char="§"/>
                      </a:pPr>
                      <a:r>
                        <a:rPr lang="en-GB" sz="2000" noProof="0" dirty="0">
                          <a:latin typeface="Calibri" panose="020F0502020204030204" pitchFamily="34" charset="0"/>
                          <a:ea typeface="Calibri" panose="020F0502020204030204" pitchFamily="34" charset="0"/>
                          <a:cs typeface="Calibri" panose="020F0502020204030204" pitchFamily="34" charset="0"/>
                        </a:rPr>
                        <a:t>Happy to be me-too</a:t>
                      </a:r>
                    </a:p>
                  </a:txBody>
                  <a:tcPr>
                    <a:solidFill>
                      <a:schemeClr val="accent2">
                        <a:lumMod val="75000"/>
                      </a:schemeClr>
                    </a:solidFill>
                  </a:tcPr>
                </a:tc>
                <a:extLst>
                  <a:ext uri="{0D108BD9-81ED-4DB2-BD59-A6C34878D82A}">
                    <a16:rowId xmlns:a16="http://schemas.microsoft.com/office/drawing/2014/main" val="10011"/>
                  </a:ext>
                </a:extLst>
              </a:tr>
            </a:tbl>
          </a:graphicData>
        </a:graphic>
      </p:graphicFrame>
    </p:spTree>
    <p:extLst>
      <p:ext uri="{BB962C8B-B14F-4D97-AF65-F5344CB8AC3E}">
        <p14:creationId xmlns:p14="http://schemas.microsoft.com/office/powerpoint/2010/main" val="36001737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A2B61B7-6EBB-4D1A-858C-3575DA6C00B2}"/>
              </a:ext>
            </a:extLst>
          </p:cNvPr>
          <p:cNvSpPr>
            <a:spLocks noGrp="1"/>
          </p:cNvSpPr>
          <p:nvPr>
            <p:ph type="title"/>
          </p:nvPr>
        </p:nvSpPr>
        <p:spPr>
          <a:xfrm>
            <a:off x="315883" y="379379"/>
            <a:ext cx="11720945" cy="523875"/>
          </a:xfrm>
        </p:spPr>
        <p:txBody>
          <a:bodyPr>
            <a:normAutofit/>
          </a:bodyPr>
          <a:lstStyle/>
          <a:p>
            <a:r>
              <a:rPr lang="en-IN" sz="3000" kern="0" dirty="0">
                <a:solidFill>
                  <a:sysClr val="windowText" lastClr="000000"/>
                </a:solidFill>
                <a:latin typeface="Calibri" panose="020F0502020204030204" pitchFamily="34" charset="0"/>
                <a:cs typeface="Calibri" panose="020F0502020204030204" pitchFamily="34" charset="0"/>
              </a:rPr>
              <a:t>A Simple Model of the Marketing Process</a:t>
            </a:r>
            <a:endParaRPr lang="en-GB" sz="3000" dirty="0">
              <a:latin typeface="Calibri" panose="020F0502020204030204" pitchFamily="34" charset="0"/>
              <a:cs typeface="Calibri" panose="020F0502020204030204" pitchFamily="34" charset="0"/>
            </a:endParaRPr>
          </a:p>
        </p:txBody>
      </p:sp>
      <p:pic>
        <p:nvPicPr>
          <p:cNvPr id="13" name="Picture 4" descr="fig01_01wo.jpg">
            <a:extLst>
              <a:ext uri="{FF2B5EF4-FFF2-40B4-BE49-F238E27FC236}">
                <a16:creationId xmlns:a16="http://schemas.microsoft.com/office/drawing/2014/main" id="{1B44A563-1EF1-4298-BD53-A7D814AB754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28592" y="2023353"/>
            <a:ext cx="10918139" cy="3171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4">
            <a:extLst>
              <a:ext uri="{FF2B5EF4-FFF2-40B4-BE49-F238E27FC236}">
                <a16:creationId xmlns:a16="http://schemas.microsoft.com/office/drawing/2014/main" id="{569FFBE7-D6B1-4A72-8F74-D2B9C1C81156}"/>
              </a:ext>
            </a:extLst>
          </p:cNvPr>
          <p:cNvSpPr txBox="1">
            <a:spLocks noChangeArrowheads="1"/>
          </p:cNvSpPr>
          <p:nvPr/>
        </p:nvSpPr>
        <p:spPr bwMode="auto">
          <a:xfrm>
            <a:off x="3343648" y="5347261"/>
            <a:ext cx="85185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2800" b="0" dirty="0">
                <a:solidFill>
                  <a:schemeClr val="bg1"/>
                </a:solidFill>
                <a:latin typeface="Calibri" panose="020F0502020204030204" pitchFamily="34" charset="0"/>
              </a:rPr>
              <a:t>Marketing is the delivery of value to customers at a profit</a:t>
            </a:r>
          </a:p>
        </p:txBody>
      </p:sp>
    </p:spTree>
    <p:extLst>
      <p:ext uri="{BB962C8B-B14F-4D97-AF65-F5344CB8AC3E}">
        <p14:creationId xmlns:p14="http://schemas.microsoft.com/office/powerpoint/2010/main" val="15764479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4AF5CE6-A712-4050-BDE5-E3AE6EDC0C42}"/>
              </a:ext>
            </a:extLst>
          </p:cNvPr>
          <p:cNvSpPr>
            <a:spLocks noGrp="1" noChangeArrowheads="1"/>
          </p:cNvSpPr>
          <p:nvPr>
            <p:ph type="title"/>
          </p:nvPr>
        </p:nvSpPr>
        <p:spPr>
          <a:xfrm>
            <a:off x="549949" y="165100"/>
            <a:ext cx="11485418" cy="871780"/>
          </a:xfrm>
        </p:spPr>
        <p:txBody>
          <a:bodyPr>
            <a:normAutofit/>
          </a:bodyPr>
          <a:lstStyle/>
          <a:p>
            <a:pPr eaLnBrk="1" hangingPunct="1"/>
            <a:r>
              <a:rPr lang="en-US" altLang="en-US" b="1" dirty="0"/>
              <a:t>So, What Is Marketing? Pulling It All Together</a:t>
            </a:r>
          </a:p>
        </p:txBody>
      </p:sp>
      <p:pic>
        <p:nvPicPr>
          <p:cNvPr id="43011" name="Picture 3" descr="fig01_06wo.jpg">
            <a:extLst>
              <a:ext uri="{FF2B5EF4-FFF2-40B4-BE49-F238E27FC236}">
                <a16:creationId xmlns:a16="http://schemas.microsoft.com/office/drawing/2014/main" id="{9484C38C-4FFE-4AED-9E9C-D25D1D4834E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0467" y="1036880"/>
            <a:ext cx="11301583" cy="544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2" name="Rectangle 4">
            <a:extLst>
              <a:ext uri="{FF2B5EF4-FFF2-40B4-BE49-F238E27FC236}">
                <a16:creationId xmlns:a16="http://schemas.microsoft.com/office/drawing/2014/main" id="{BE5828D3-0A86-44B6-9378-D6415AE8562E}"/>
              </a:ext>
            </a:extLst>
          </p:cNvPr>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F951E-91A7-6323-4A7F-019502937181}"/>
              </a:ext>
            </a:extLst>
          </p:cNvPr>
          <p:cNvSpPr>
            <a:spLocks noGrp="1"/>
          </p:cNvSpPr>
          <p:nvPr>
            <p:ph type="title"/>
          </p:nvPr>
        </p:nvSpPr>
        <p:spPr/>
        <p:txBody>
          <a:bodyPr/>
          <a:lstStyle/>
          <a:p>
            <a:endParaRPr lang="en-GB"/>
          </a:p>
        </p:txBody>
      </p:sp>
      <p:sp>
        <p:nvSpPr>
          <p:cNvPr id="4" name="Date Placeholder 3">
            <a:extLst>
              <a:ext uri="{FF2B5EF4-FFF2-40B4-BE49-F238E27FC236}">
                <a16:creationId xmlns:a16="http://schemas.microsoft.com/office/drawing/2014/main" id="{7200BC93-5E3A-7565-0338-89B3CDD65CB3}"/>
              </a:ext>
            </a:extLst>
          </p:cNvPr>
          <p:cNvSpPr>
            <a:spLocks noGrp="1"/>
          </p:cNvSpPr>
          <p:nvPr>
            <p:ph type="dt" sz="half" idx="10"/>
          </p:nvPr>
        </p:nvSpPr>
        <p:spPr/>
        <p:txBody>
          <a:bodyPr/>
          <a:lstStyle/>
          <a:p>
            <a:fld id="{73C55A3C-5767-4844-A0A3-83778C2E5409}" type="datetime1">
              <a:rPr lang="en-US" smtClean="0"/>
              <a:t>1/28/2025</a:t>
            </a:fld>
            <a:endParaRPr lang="en-US" dirty="0"/>
          </a:p>
        </p:txBody>
      </p:sp>
      <p:sp>
        <p:nvSpPr>
          <p:cNvPr id="5" name="Footer Placeholder 4">
            <a:extLst>
              <a:ext uri="{FF2B5EF4-FFF2-40B4-BE49-F238E27FC236}">
                <a16:creationId xmlns:a16="http://schemas.microsoft.com/office/drawing/2014/main" id="{165891BA-585A-18CF-B416-900821DF3D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3FAFBA-855B-E2DF-61A1-44C8E3633E46}"/>
              </a:ext>
            </a:extLst>
          </p:cNvPr>
          <p:cNvSpPr>
            <a:spLocks noGrp="1"/>
          </p:cNvSpPr>
          <p:nvPr>
            <p:ph type="sldNum" sz="quarter" idx="12"/>
          </p:nvPr>
        </p:nvSpPr>
        <p:spPr/>
        <p:txBody>
          <a:bodyPr/>
          <a:lstStyle/>
          <a:p>
            <a:fld id="{3A98EE3D-8CD1-4C3F-BD1C-C98C9596463C}" type="slidenum">
              <a:rPr lang="en-US" smtClean="0"/>
              <a:t>22</a:t>
            </a:fld>
            <a:endParaRPr lang="en-US" dirty="0"/>
          </a:p>
        </p:txBody>
      </p:sp>
      <p:pic>
        <p:nvPicPr>
          <p:cNvPr id="1026" name="Picture 2" descr="PESTEL Analysis (PEST Analysis) EXPLAINED with EXAMPLES | B2U">
            <a:extLst>
              <a:ext uri="{FF2B5EF4-FFF2-40B4-BE49-F238E27FC236}">
                <a16:creationId xmlns:a16="http://schemas.microsoft.com/office/drawing/2014/main" id="{79D4292B-7A6A-9E11-F223-00AADC3D570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3442" t="1249" r="23362" b="-1"/>
          <a:stretch/>
        </p:blipFill>
        <p:spPr bwMode="auto">
          <a:xfrm>
            <a:off x="0" y="-32073"/>
            <a:ext cx="12192000" cy="689007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Marketing Mix Definition - 4Ps &amp; 7Ps of the Marketing Mix">
            <a:extLst>
              <a:ext uri="{FF2B5EF4-FFF2-40B4-BE49-F238E27FC236}">
                <a16:creationId xmlns:a16="http://schemas.microsoft.com/office/drawing/2014/main" id="{DDD33B11-7873-17B8-CDEA-8CBBAAE7744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472774" y="1481866"/>
            <a:ext cx="4961105" cy="4030456"/>
          </a:xfrm>
          <a:prstGeom prst="rect">
            <a:avLst/>
          </a:prstGeom>
          <a:solidFill>
            <a:srgbClr val="FFFFFF"/>
          </a:solidFill>
        </p:spPr>
      </p:pic>
    </p:spTree>
    <p:extLst>
      <p:ext uri="{BB962C8B-B14F-4D97-AF65-F5344CB8AC3E}">
        <p14:creationId xmlns:p14="http://schemas.microsoft.com/office/powerpoint/2010/main" val="3064531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586" y="365760"/>
            <a:ext cx="6578124" cy="1325562"/>
          </a:xfrm>
        </p:spPr>
        <p:txBody>
          <a:bodyPr>
            <a:normAutofit/>
          </a:bodyPr>
          <a:lstStyle/>
          <a:p>
            <a:r>
              <a:rPr lang="en-GB" b="1" u="sng" dirty="0"/>
              <a:t>Strategic Marketing</a:t>
            </a:r>
          </a:p>
        </p:txBody>
      </p:sp>
      <p:sp>
        <p:nvSpPr>
          <p:cNvPr id="3" name="Content Placeholder 2"/>
          <p:cNvSpPr>
            <a:spLocks noGrp="1"/>
          </p:cNvSpPr>
          <p:nvPr>
            <p:ph idx="1"/>
          </p:nvPr>
        </p:nvSpPr>
        <p:spPr>
          <a:xfrm>
            <a:off x="520995" y="2005739"/>
            <a:ext cx="6705715" cy="4174398"/>
          </a:xfrm>
        </p:spPr>
        <p:txBody>
          <a:bodyPr>
            <a:normAutofit/>
          </a:bodyPr>
          <a:lstStyle/>
          <a:p>
            <a:r>
              <a:rPr lang="en-GB" sz="3200" dirty="0">
                <a:latin typeface="Calibri" panose="020F0502020204030204" pitchFamily="34" charset="0"/>
                <a:cs typeface="Calibri" panose="020F0502020204030204" pitchFamily="34" charset="0"/>
              </a:rPr>
              <a:t>Marketing is constantly evolving and it is important for organisations to demonstrate that they have kept up with developments.</a:t>
            </a:r>
          </a:p>
          <a:p>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Why is it important? </a:t>
            </a:r>
          </a:p>
        </p:txBody>
      </p:sp>
      <p:pic>
        <p:nvPicPr>
          <p:cNvPr id="5" name="Picture 4" descr="White puzzle with one red piece">
            <a:extLst>
              <a:ext uri="{FF2B5EF4-FFF2-40B4-BE49-F238E27FC236}">
                <a16:creationId xmlns:a16="http://schemas.microsoft.com/office/drawing/2014/main" id="{47B12ED2-ACA6-AF4D-21AC-F5581A01A0D2}"/>
              </a:ext>
            </a:extLst>
          </p:cNvPr>
          <p:cNvPicPr>
            <a:picLocks noChangeAspect="1"/>
          </p:cNvPicPr>
          <p:nvPr/>
        </p:nvPicPr>
        <p:blipFill rotWithShape="1">
          <a:blip r:embed="rId2"/>
          <a:srcRect l="31718" r="30115"/>
          <a:stretch/>
        </p:blipFill>
        <p:spPr>
          <a:xfrm>
            <a:off x="7538689" y="10"/>
            <a:ext cx="4653311" cy="6857990"/>
          </a:xfrm>
          <a:prstGeom prst="rect">
            <a:avLst/>
          </a:prstGeom>
        </p:spPr>
      </p:pic>
    </p:spTree>
    <p:extLst>
      <p:ext uri="{BB962C8B-B14F-4D97-AF65-F5344CB8AC3E}">
        <p14:creationId xmlns:p14="http://schemas.microsoft.com/office/powerpoint/2010/main" val="9736224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995" y="286603"/>
            <a:ext cx="10634685" cy="1450757"/>
          </a:xfrm>
        </p:spPr>
        <p:txBody>
          <a:bodyPr>
            <a:normAutofit/>
          </a:bodyPr>
          <a:lstStyle/>
          <a:p>
            <a:r>
              <a:rPr lang="en-GB" b="1" u="sng" dirty="0">
                <a:latin typeface="Calibri" panose="020F0502020204030204" pitchFamily="34" charset="0"/>
                <a:cs typeface="Calibri" panose="020F0502020204030204" pitchFamily="34" charset="0"/>
              </a:rPr>
              <a:t>Class Exercise: What do you understand by the following terms? </a:t>
            </a:r>
          </a:p>
        </p:txBody>
      </p:sp>
      <p:sp>
        <p:nvSpPr>
          <p:cNvPr id="3" name="Content Placeholder 2"/>
          <p:cNvSpPr>
            <a:spLocks noGrp="1"/>
          </p:cNvSpPr>
          <p:nvPr>
            <p:ph sz="half" idx="1"/>
          </p:nvPr>
        </p:nvSpPr>
        <p:spPr>
          <a:xfrm>
            <a:off x="520995" y="2147777"/>
            <a:ext cx="5514045" cy="3721316"/>
          </a:xfrm>
        </p:spPr>
        <p:txBody>
          <a:bodyPr>
            <a:normAutofit fontScale="55000" lnSpcReduction="20000"/>
          </a:bodyPr>
          <a:lstStyle/>
          <a:p>
            <a:pPr>
              <a:buFont typeface="Wingdings" panose="05000000000000000000" pitchFamily="2" charset="2"/>
              <a:buChar char="q"/>
            </a:pPr>
            <a:r>
              <a:rPr lang="en-GB" sz="5800" dirty="0">
                <a:latin typeface="Calibri" panose="020F0502020204030204" pitchFamily="34" charset="0"/>
                <a:cs typeface="Calibri" panose="020F0502020204030204" pitchFamily="34" charset="0"/>
              </a:rPr>
              <a:t>Market orientation</a:t>
            </a:r>
          </a:p>
          <a:p>
            <a:pPr>
              <a:buFont typeface="Wingdings" panose="05000000000000000000" pitchFamily="2" charset="2"/>
              <a:buChar char="q"/>
            </a:pPr>
            <a:endParaRPr lang="en-GB" sz="18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5800" dirty="0">
                <a:latin typeface="Calibri" panose="020F0502020204030204" pitchFamily="34" charset="0"/>
                <a:cs typeface="Calibri" panose="020F0502020204030204" pitchFamily="34" charset="0"/>
              </a:rPr>
              <a:t>Competitive advantage</a:t>
            </a:r>
          </a:p>
          <a:p>
            <a:pPr>
              <a:buFont typeface="Wingdings" panose="05000000000000000000" pitchFamily="2" charset="2"/>
              <a:buChar char="q"/>
            </a:pPr>
            <a:endParaRPr lang="en-GB" sz="18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5800" dirty="0">
                <a:latin typeface="Calibri" panose="020F0502020204030204" pitchFamily="34" charset="0"/>
                <a:cs typeface="Calibri" panose="020F0502020204030204" pitchFamily="34" charset="0"/>
              </a:rPr>
              <a:t>Sustainable competitive advantage</a:t>
            </a:r>
          </a:p>
          <a:p>
            <a:pPr>
              <a:buFont typeface="Wingdings" panose="05000000000000000000" pitchFamily="2" charset="2"/>
              <a:buChar char="q"/>
            </a:pPr>
            <a:endParaRPr lang="en-GB" sz="18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5800" dirty="0">
                <a:latin typeface="Calibri" panose="020F0502020204030204" pitchFamily="34" charset="0"/>
                <a:cs typeface="Calibri" panose="020F0502020204030204" pitchFamily="34" charset="0"/>
              </a:rPr>
              <a:t>Industry</a:t>
            </a:r>
          </a:p>
          <a:p>
            <a:pPr marL="0" indent="0">
              <a:buNone/>
            </a:pPr>
            <a:endParaRPr lang="en-GB" sz="3600" dirty="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9C197B34-AFD0-1EA6-F840-A6A7936A3B74}"/>
              </a:ext>
            </a:extLst>
          </p:cNvPr>
          <p:cNvSpPr>
            <a:spLocks noGrp="1"/>
          </p:cNvSpPr>
          <p:nvPr>
            <p:ph sz="half" idx="2"/>
          </p:nvPr>
        </p:nvSpPr>
        <p:spPr>
          <a:xfrm>
            <a:off x="6217920" y="2147777"/>
            <a:ext cx="4937760" cy="3721318"/>
          </a:xfrm>
        </p:spPr>
        <p:txBody>
          <a:bodyPr>
            <a:normAutofit fontScale="55000" lnSpcReduction="20000"/>
          </a:bodyPr>
          <a:lstStyle/>
          <a:p>
            <a:pPr>
              <a:buFont typeface="Wingdings" panose="05000000000000000000" pitchFamily="2" charset="2"/>
              <a:buChar char="q"/>
            </a:pPr>
            <a:r>
              <a:rPr lang="en-GB" sz="5800" dirty="0">
                <a:latin typeface="Calibri" panose="020F0502020204030204" pitchFamily="34" charset="0"/>
                <a:cs typeface="Calibri" panose="020F0502020204030204" pitchFamily="34" charset="0"/>
              </a:rPr>
              <a:t>Market</a:t>
            </a:r>
          </a:p>
          <a:p>
            <a:pPr>
              <a:buFont typeface="Wingdings" panose="05000000000000000000" pitchFamily="2" charset="2"/>
              <a:buChar char="q"/>
            </a:pPr>
            <a:endParaRPr lang="en-GB" sz="18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5800" dirty="0">
                <a:latin typeface="Calibri" panose="020F0502020204030204" pitchFamily="34" charset="0"/>
                <a:cs typeface="Calibri" panose="020F0502020204030204" pitchFamily="34" charset="0"/>
              </a:rPr>
              <a:t>Market share</a:t>
            </a:r>
          </a:p>
          <a:p>
            <a:pPr>
              <a:buFont typeface="Wingdings" panose="05000000000000000000" pitchFamily="2" charset="2"/>
              <a:buChar char="q"/>
            </a:pPr>
            <a:endParaRPr lang="en-GB" sz="18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5800" dirty="0">
                <a:latin typeface="Calibri" panose="020F0502020204030204" pitchFamily="34" charset="0"/>
                <a:cs typeface="Calibri" panose="020F0502020204030204" pitchFamily="34" charset="0"/>
              </a:rPr>
              <a:t>Stakeholder</a:t>
            </a:r>
          </a:p>
          <a:p>
            <a:pPr>
              <a:buFont typeface="Wingdings" panose="05000000000000000000" pitchFamily="2" charset="2"/>
              <a:buChar char="q"/>
            </a:pPr>
            <a:endParaRPr lang="en-GB" sz="18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5800" dirty="0">
                <a:latin typeface="Calibri" panose="020F0502020204030204" pitchFamily="34" charset="0"/>
                <a:cs typeface="Calibri" panose="020F0502020204030204" pitchFamily="34" charset="0"/>
              </a:rPr>
              <a:t>Macro environment</a:t>
            </a:r>
          </a:p>
          <a:p>
            <a:pPr>
              <a:buFont typeface="Wingdings" panose="05000000000000000000" pitchFamily="2" charset="2"/>
              <a:buChar char="q"/>
            </a:pPr>
            <a:endParaRPr lang="en-GB" sz="18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5800" dirty="0">
                <a:latin typeface="Calibri" panose="020F0502020204030204" pitchFamily="34" charset="0"/>
                <a:cs typeface="Calibri" panose="020F0502020204030204" pitchFamily="34" charset="0"/>
              </a:rPr>
              <a:t>Micro environment</a:t>
            </a:r>
          </a:p>
          <a:p>
            <a:endParaRPr lang="en-GB" dirty="0"/>
          </a:p>
        </p:txBody>
      </p:sp>
    </p:spTree>
    <p:extLst>
      <p:ext uri="{BB962C8B-B14F-4D97-AF65-F5344CB8AC3E}">
        <p14:creationId xmlns:p14="http://schemas.microsoft.com/office/powerpoint/2010/main" val="12024776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490" y="365760"/>
            <a:ext cx="10156022" cy="1463040"/>
          </a:xfrm>
        </p:spPr>
        <p:txBody>
          <a:bodyPr/>
          <a:lstStyle/>
          <a:p>
            <a:r>
              <a:rPr lang="en-GB" b="1" u="sng" dirty="0">
                <a:latin typeface="Calibri" panose="020F0502020204030204" pitchFamily="34" charset="0"/>
                <a:cs typeface="Calibri" panose="020F0502020204030204" pitchFamily="34" charset="0"/>
              </a:rPr>
              <a:t>Definition of Terms</a:t>
            </a:r>
          </a:p>
        </p:txBody>
      </p:sp>
      <p:sp>
        <p:nvSpPr>
          <p:cNvPr id="3" name="Content Placeholder 2"/>
          <p:cNvSpPr>
            <a:spLocks noGrp="1"/>
          </p:cNvSpPr>
          <p:nvPr>
            <p:ph idx="1"/>
          </p:nvPr>
        </p:nvSpPr>
        <p:spPr>
          <a:xfrm>
            <a:off x="888641" y="2052084"/>
            <a:ext cx="10504869" cy="4128053"/>
          </a:xfrm>
        </p:spPr>
        <p:txBody>
          <a:bodyPr>
            <a:normAutofit/>
          </a:bodyPr>
          <a:lstStyle/>
          <a:p>
            <a:r>
              <a:rPr lang="en-GB" sz="2800" b="1" dirty="0">
                <a:latin typeface="Calibri" panose="020F0502020204030204" pitchFamily="34" charset="0"/>
                <a:cs typeface="Calibri" panose="020F0502020204030204" pitchFamily="34" charset="0"/>
              </a:rPr>
              <a:t>Market orientation </a:t>
            </a:r>
            <a:r>
              <a:rPr lang="en-GB" sz="2800" dirty="0">
                <a:latin typeface="Calibri" panose="020F0502020204030204" pitchFamily="34" charset="0"/>
                <a:cs typeface="Calibri" panose="020F0502020204030204" pitchFamily="34" charset="0"/>
              </a:rPr>
              <a:t>- A culture that encourages behaviour that creates value for the customer leading to superior performance for the business</a:t>
            </a:r>
          </a:p>
          <a:p>
            <a:r>
              <a:rPr lang="en-GB" sz="2800" b="1" dirty="0">
                <a:latin typeface="Calibri" panose="020F0502020204030204" pitchFamily="34" charset="0"/>
                <a:cs typeface="Calibri" panose="020F0502020204030204" pitchFamily="34" charset="0"/>
              </a:rPr>
              <a:t>Competitive advantage </a:t>
            </a:r>
            <a:r>
              <a:rPr lang="en-GB" sz="2800" dirty="0">
                <a:latin typeface="Calibri" panose="020F0502020204030204" pitchFamily="34" charset="0"/>
                <a:cs typeface="Calibri" panose="020F0502020204030204" pitchFamily="34" charset="0"/>
              </a:rPr>
              <a:t>– The way in which an organisation can satisfy customer needs better than its rivals and earn above average profits</a:t>
            </a:r>
          </a:p>
          <a:p>
            <a:r>
              <a:rPr lang="en-GB" sz="2800" b="1" dirty="0">
                <a:latin typeface="Calibri" panose="020F0502020204030204" pitchFamily="34" charset="0"/>
                <a:cs typeface="Calibri" panose="020F0502020204030204" pitchFamily="34" charset="0"/>
              </a:rPr>
              <a:t>Sustainable competitive advantage </a:t>
            </a:r>
            <a:r>
              <a:rPr lang="en-GB" sz="2800" dirty="0">
                <a:latin typeface="Calibri" panose="020F0502020204030204" pitchFamily="34" charset="0"/>
                <a:cs typeface="Calibri" panose="020F0502020204030204" pitchFamily="34" charset="0"/>
              </a:rPr>
              <a:t>– Superiority over market rivals that persists long term and is difficult for competitors to overcome</a:t>
            </a:r>
          </a:p>
          <a:p>
            <a:r>
              <a:rPr lang="en-GB" sz="2800" b="1" dirty="0">
                <a:latin typeface="Calibri" panose="020F0502020204030204" pitchFamily="34" charset="0"/>
                <a:cs typeface="Calibri" panose="020F0502020204030204" pitchFamily="34" charset="0"/>
              </a:rPr>
              <a:t>Industry</a:t>
            </a:r>
            <a:r>
              <a:rPr lang="en-GB" sz="2800" dirty="0">
                <a:latin typeface="Calibri" panose="020F0502020204030204" pitchFamily="34" charset="0"/>
                <a:cs typeface="Calibri" panose="020F0502020204030204" pitchFamily="34" charset="0"/>
              </a:rPr>
              <a:t> - A group of organisations producing the same principal product or service</a:t>
            </a:r>
          </a:p>
        </p:txBody>
      </p:sp>
    </p:spTree>
    <p:extLst>
      <p:ext uri="{BB962C8B-B14F-4D97-AF65-F5344CB8AC3E}">
        <p14:creationId xmlns:p14="http://schemas.microsoft.com/office/powerpoint/2010/main" val="1953988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18874" y="480061"/>
            <a:ext cx="4534047" cy="1104190"/>
          </a:xfrm>
        </p:spPr>
        <p:txBody>
          <a:bodyPr>
            <a:normAutofit fontScale="90000"/>
          </a:bodyPr>
          <a:lstStyle/>
          <a:p>
            <a:r>
              <a:rPr lang="en-GB" b="1" u="sng" dirty="0">
                <a:latin typeface="Calibri" panose="020F0502020204030204" pitchFamily="34" charset="0"/>
                <a:cs typeface="Calibri" panose="020F0502020204030204" pitchFamily="34" charset="0"/>
              </a:rPr>
              <a:t>Definition of Terms</a:t>
            </a:r>
          </a:p>
        </p:txBody>
      </p:sp>
      <p:sp>
        <p:nvSpPr>
          <p:cNvPr id="3" name="Content Placeholder 2"/>
          <p:cNvSpPr>
            <a:spLocks noGrp="1"/>
          </p:cNvSpPr>
          <p:nvPr>
            <p:ph idx="1"/>
          </p:nvPr>
        </p:nvSpPr>
        <p:spPr>
          <a:xfrm>
            <a:off x="205739" y="1775637"/>
            <a:ext cx="5292091" cy="4404500"/>
          </a:xfrm>
        </p:spPr>
        <p:txBody>
          <a:bodyPr>
            <a:noAutofit/>
          </a:bodyPr>
          <a:lstStyle/>
          <a:p>
            <a:r>
              <a:rPr lang="en-GB" sz="2400" b="1" dirty="0">
                <a:latin typeface="Calibri" panose="020F0502020204030204" pitchFamily="34" charset="0"/>
                <a:cs typeface="Calibri" panose="020F0502020204030204" pitchFamily="34" charset="0"/>
              </a:rPr>
              <a:t>Market</a:t>
            </a:r>
            <a:r>
              <a:rPr lang="en-GB" sz="2400" dirty="0">
                <a:latin typeface="Calibri" panose="020F0502020204030204" pitchFamily="34" charset="0"/>
                <a:cs typeface="Calibri" panose="020F0502020204030204" pitchFamily="34" charset="0"/>
              </a:rPr>
              <a:t> - A group of existing and potential customers for a particular product or service who have similar needs</a:t>
            </a:r>
          </a:p>
          <a:p>
            <a:pPr marL="0" indent="0">
              <a:buNone/>
            </a:pPr>
            <a:endParaRPr lang="en-GB" sz="1000" b="1" dirty="0">
              <a:latin typeface="Calibri" panose="020F0502020204030204" pitchFamily="34" charset="0"/>
              <a:cs typeface="Calibri" panose="020F0502020204030204" pitchFamily="34" charset="0"/>
            </a:endParaRPr>
          </a:p>
          <a:p>
            <a:r>
              <a:rPr lang="en-GB" sz="2400" b="1" dirty="0">
                <a:latin typeface="Calibri" panose="020F0502020204030204" pitchFamily="34" charset="0"/>
                <a:ea typeface="Calibri" panose="020F0502020204030204" pitchFamily="34" charset="0"/>
                <a:cs typeface="Calibri" panose="020F0502020204030204" pitchFamily="34" charset="0"/>
              </a:rPr>
              <a:t>Market Share - </a:t>
            </a:r>
            <a:r>
              <a:rPr lang="en-GB" sz="2400" dirty="0">
                <a:latin typeface="Calibri" panose="020F0502020204030204" pitchFamily="34" charset="0"/>
                <a:ea typeface="Calibri" panose="020F0502020204030204" pitchFamily="34" charset="0"/>
                <a:cs typeface="Calibri" panose="020F0502020204030204" pitchFamily="34" charset="0"/>
              </a:rPr>
              <a:t>T</a:t>
            </a:r>
            <a:r>
              <a:rPr lang="en-GB" sz="2400" b="0" i="0" dirty="0">
                <a:effectLst/>
                <a:latin typeface="Calibri" panose="020F0502020204030204" pitchFamily="34" charset="0"/>
                <a:ea typeface="Calibri" panose="020F0502020204030204" pitchFamily="34" charset="0"/>
                <a:cs typeface="Calibri" panose="020F0502020204030204" pitchFamily="34" charset="0"/>
              </a:rPr>
              <a:t>he percentage of the total revenue or sales in a market that a company's business makes up. For example, if there are 50,000 units sold per year in a given industry, a company whose sales were 5,000 of those units would have a 10 percent share in that market </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2" descr="Market Share - Definition, Importance, Types &amp; Example | Marketing Overview  | MBA Skool">
            <a:extLst>
              <a:ext uri="{FF2B5EF4-FFF2-40B4-BE49-F238E27FC236}">
                <a16:creationId xmlns:a16="http://schemas.microsoft.com/office/drawing/2014/main" id="{8D453AA1-4E31-F55F-2EE0-27A9C47F385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97831" y="1911589"/>
            <a:ext cx="5737860" cy="3723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36514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490" y="365760"/>
            <a:ext cx="10156022" cy="1431142"/>
          </a:xfrm>
        </p:spPr>
        <p:txBody>
          <a:bodyPr/>
          <a:lstStyle/>
          <a:p>
            <a:r>
              <a:rPr lang="en-GB" b="1" u="sng" dirty="0">
                <a:latin typeface="Calibri" panose="020F0502020204030204" pitchFamily="34" charset="0"/>
                <a:cs typeface="Calibri" panose="020F0502020204030204" pitchFamily="34" charset="0"/>
              </a:rPr>
              <a:t>Definition of Terms</a:t>
            </a:r>
          </a:p>
        </p:txBody>
      </p:sp>
      <p:sp>
        <p:nvSpPr>
          <p:cNvPr id="3" name="Content Placeholder 2"/>
          <p:cNvSpPr>
            <a:spLocks noGrp="1"/>
          </p:cNvSpPr>
          <p:nvPr>
            <p:ph idx="1"/>
          </p:nvPr>
        </p:nvSpPr>
        <p:spPr>
          <a:xfrm>
            <a:off x="888641" y="2211572"/>
            <a:ext cx="9659155" cy="4189228"/>
          </a:xfrm>
        </p:spPr>
        <p:txBody>
          <a:bodyPr>
            <a:normAutofit fontScale="92500" lnSpcReduction="20000"/>
          </a:bodyPr>
          <a:lstStyle/>
          <a:p>
            <a:r>
              <a:rPr lang="en-GB" sz="2800" b="1" dirty="0">
                <a:latin typeface="Calibri" panose="020F0502020204030204" pitchFamily="34" charset="0"/>
                <a:cs typeface="Calibri" panose="020F0502020204030204" pitchFamily="34" charset="0"/>
              </a:rPr>
              <a:t>Stakeholder</a:t>
            </a:r>
            <a:r>
              <a:rPr lang="en-GB" sz="2800" dirty="0">
                <a:latin typeface="Calibri" panose="020F0502020204030204" pitchFamily="34" charset="0"/>
                <a:cs typeface="Calibri" panose="020F0502020204030204" pitchFamily="34" charset="0"/>
              </a:rPr>
              <a:t> – any group or individual who can affect, or is affected by, the achievement of a firm’s objectives Macro environment – The broad environmental factors that are external to an organisation’s market and industry.</a:t>
            </a:r>
          </a:p>
          <a:p>
            <a:endParaRPr lang="en-GB" sz="1100" dirty="0">
              <a:latin typeface="Calibri" panose="020F0502020204030204" pitchFamily="34" charset="0"/>
              <a:cs typeface="Calibri" panose="020F0502020204030204" pitchFamily="34" charset="0"/>
            </a:endParaRPr>
          </a:p>
          <a:p>
            <a:r>
              <a:rPr lang="en-GB" sz="2800" b="1" dirty="0">
                <a:latin typeface="Calibri" panose="020F0502020204030204" pitchFamily="34" charset="0"/>
                <a:cs typeface="Calibri" panose="020F0502020204030204" pitchFamily="34" charset="0"/>
              </a:rPr>
              <a:t>Macro environment </a:t>
            </a:r>
            <a:r>
              <a:rPr lang="en-GB" sz="2800" dirty="0">
                <a:latin typeface="Calibri" panose="020F0502020204030204" pitchFamily="34" charset="0"/>
                <a:cs typeface="Calibri" panose="020F0502020204030204" pitchFamily="34" charset="0"/>
              </a:rPr>
              <a:t>– The external factors in the broader business environment that impact all businesses within an industry. (PESTLE Factors)</a:t>
            </a:r>
            <a:r>
              <a:rPr lang="en-GB" sz="2400" b="0" i="0" dirty="0">
                <a:solidFill>
                  <a:srgbClr val="474747"/>
                </a:solidFill>
                <a:effectLst/>
                <a:latin typeface="Arial" panose="020B0604020202020204" pitchFamily="34" charset="0"/>
              </a:rPr>
              <a:t>.</a:t>
            </a:r>
            <a:endParaRPr lang="en-GB" sz="2800" dirty="0">
              <a:latin typeface="Calibri" panose="020F0502020204030204" pitchFamily="34" charset="0"/>
              <a:cs typeface="Calibri" panose="020F0502020204030204" pitchFamily="34" charset="0"/>
            </a:endParaRPr>
          </a:p>
          <a:p>
            <a:pPr marL="0" indent="0">
              <a:buNone/>
            </a:pPr>
            <a:endParaRPr lang="en-GB" sz="1100" dirty="0">
              <a:latin typeface="Calibri" panose="020F0502020204030204" pitchFamily="34" charset="0"/>
              <a:cs typeface="Calibri" panose="020F0502020204030204" pitchFamily="34" charset="0"/>
            </a:endParaRPr>
          </a:p>
          <a:p>
            <a:r>
              <a:rPr lang="en-GB" sz="2800" b="1" dirty="0">
                <a:latin typeface="Calibri" panose="020F0502020204030204" pitchFamily="34" charset="0"/>
                <a:cs typeface="Calibri" panose="020F0502020204030204" pitchFamily="34" charset="0"/>
              </a:rPr>
              <a:t>Micro environment </a:t>
            </a:r>
            <a:r>
              <a:rPr lang="en-GB" sz="2800" dirty="0">
                <a:latin typeface="Calibri" panose="020F0502020204030204" pitchFamily="34" charset="0"/>
                <a:cs typeface="Calibri" panose="020F0502020204030204" pitchFamily="34" charset="0"/>
              </a:rPr>
              <a:t>– The organisation’s close external environment, including its competitors, customers, distribution channels, suppliers and other stakeholders</a:t>
            </a:r>
          </a:p>
        </p:txBody>
      </p:sp>
    </p:spTree>
    <p:extLst>
      <p:ext uri="{BB962C8B-B14F-4D97-AF65-F5344CB8AC3E}">
        <p14:creationId xmlns:p14="http://schemas.microsoft.com/office/powerpoint/2010/main" val="4817766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Marketing Plan - Overview, Purpose, and Structure">
            <a:extLst>
              <a:ext uri="{FF2B5EF4-FFF2-40B4-BE49-F238E27FC236}">
                <a16:creationId xmlns:a16="http://schemas.microsoft.com/office/drawing/2014/main" id="{E0A65395-AF4E-641E-BB8D-3000D75B959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9347" r="17673"/>
          <a:stretch/>
        </p:blipFill>
        <p:spPr bwMode="auto">
          <a:xfrm>
            <a:off x="20" y="10"/>
            <a:ext cx="1220722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57978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F4ACB28-2F62-5E0A-1065-B3270D6F26FD}"/>
              </a:ext>
            </a:extLst>
          </p:cNvPr>
          <p:cNvSpPr>
            <a:spLocks noGrp="1"/>
          </p:cNvSpPr>
          <p:nvPr>
            <p:ph type="title"/>
          </p:nvPr>
        </p:nvSpPr>
        <p:spPr>
          <a:xfrm>
            <a:off x="492370" y="516835"/>
            <a:ext cx="3084844" cy="5772840"/>
          </a:xfrm>
        </p:spPr>
        <p:txBody>
          <a:bodyPr anchor="ctr">
            <a:normAutofit/>
          </a:bodyPr>
          <a:lstStyle/>
          <a:p>
            <a:r>
              <a:rPr lang="en-GB" sz="3600" b="1">
                <a:solidFill>
                  <a:srgbClr val="FFFFFF"/>
                </a:solidFill>
              </a:rPr>
              <a:t>All planning models follow the steps below</a:t>
            </a:r>
            <a:r>
              <a:rPr lang="en-GB" sz="3600">
                <a:solidFill>
                  <a:srgbClr val="FFFFFF"/>
                </a:solidFill>
              </a:rPr>
              <a:t>:</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941B9BA-1C87-B967-AB72-3D26BFB2CE0B}"/>
              </a:ext>
            </a:extLst>
          </p:cNvPr>
          <p:cNvGraphicFramePr>
            <a:graphicFrameLocks noGrp="1"/>
          </p:cNvGraphicFramePr>
          <p:nvPr>
            <p:ph idx="1"/>
            <p:extLst>
              <p:ext uri="{D42A27DB-BD31-4B8C-83A1-F6EECF244321}">
                <p14:modId xmlns:p14="http://schemas.microsoft.com/office/powerpoint/2010/main" val="177688955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88301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155" y="365760"/>
            <a:ext cx="10212945" cy="831975"/>
          </a:xfrm>
        </p:spPr>
        <p:txBody>
          <a:bodyPr/>
          <a:lstStyle/>
          <a:p>
            <a:r>
              <a:rPr lang="en-GB" b="1" u="sng" dirty="0">
                <a:latin typeface="Calibri" panose="020F0502020204030204" pitchFamily="34" charset="0"/>
                <a:cs typeface="Calibri" panose="020F0502020204030204" pitchFamily="34" charset="0"/>
              </a:rPr>
              <a:t>Planning Process Models</a:t>
            </a:r>
          </a:p>
        </p:txBody>
      </p:sp>
      <p:sp>
        <p:nvSpPr>
          <p:cNvPr id="3" name="Content Placeholder 2"/>
          <p:cNvSpPr>
            <a:spLocks noGrp="1"/>
          </p:cNvSpPr>
          <p:nvPr>
            <p:ph idx="1"/>
          </p:nvPr>
        </p:nvSpPr>
        <p:spPr>
          <a:xfrm>
            <a:off x="515155" y="1807534"/>
            <a:ext cx="10904212" cy="4372603"/>
          </a:xfrm>
        </p:spPr>
        <p:txBody>
          <a:bodyPr/>
          <a:lstStyle/>
          <a:p>
            <a:pPr marL="0" indent="0">
              <a:buNone/>
            </a:pPr>
            <a:r>
              <a:rPr lang="en-GB" sz="2400" dirty="0">
                <a:latin typeface="Calibri" panose="020F0502020204030204" pitchFamily="34" charset="0"/>
                <a:cs typeface="Calibri" panose="020F0502020204030204" pitchFamily="34" charset="0"/>
              </a:rPr>
              <a:t>There are a range of planning process models that provide basic frameworks for the task:</a:t>
            </a:r>
          </a:p>
          <a:p>
            <a:pPr marL="0" indent="0">
              <a:buNone/>
            </a:pPr>
            <a:r>
              <a:rPr lang="en-GB" sz="2400" b="1" u="sng" dirty="0">
                <a:latin typeface="Calibri" panose="020F0502020204030204" pitchFamily="34" charset="0"/>
                <a:cs typeface="Calibri" panose="020F0502020204030204" pitchFamily="34" charset="0"/>
              </a:rPr>
              <a:t>MOST</a:t>
            </a:r>
          </a:p>
          <a:p>
            <a:pPr marL="0" indent="0">
              <a:buNone/>
            </a:pPr>
            <a:r>
              <a:rPr lang="en-GB" sz="2400" b="1" dirty="0">
                <a:solidFill>
                  <a:srgbClr val="FF0000"/>
                </a:solidFill>
                <a:latin typeface="Calibri" panose="020F0502020204030204" pitchFamily="34" charset="0"/>
                <a:cs typeface="Calibri" panose="020F0502020204030204" pitchFamily="34" charset="0"/>
              </a:rPr>
              <a:t>Mission 	   Objective  	       Strategy           Tactics</a:t>
            </a:r>
          </a:p>
          <a:p>
            <a:pPr marL="0" indent="0">
              <a:buNone/>
            </a:pPr>
            <a:r>
              <a:rPr lang="en-GB" sz="2400" b="1" u="sng" dirty="0">
                <a:latin typeface="Calibri" panose="020F0502020204030204" pitchFamily="34" charset="0"/>
                <a:cs typeface="Calibri" panose="020F0502020204030204" pitchFamily="34" charset="0"/>
              </a:rPr>
              <a:t>SOSTAC (P.R. Smith) </a:t>
            </a:r>
          </a:p>
          <a:p>
            <a:pPr marL="0" indent="0">
              <a:buNone/>
            </a:pPr>
            <a:r>
              <a:rPr lang="en-GB" sz="2400" b="1" dirty="0">
                <a:solidFill>
                  <a:srgbClr val="FF0000"/>
                </a:solidFill>
                <a:latin typeface="Calibri" panose="020F0502020204030204" pitchFamily="34" charset="0"/>
                <a:cs typeface="Calibri" panose="020F0502020204030204" pitchFamily="34" charset="0"/>
              </a:rPr>
              <a:t>Situation         Objectives           Strategy           Tactics         Action           Control</a:t>
            </a:r>
          </a:p>
          <a:p>
            <a:pPr marL="0" indent="0">
              <a:buNone/>
            </a:pPr>
            <a:r>
              <a:rPr lang="en-GB" sz="2400" b="1" u="sng" dirty="0">
                <a:latin typeface="Calibri" panose="020F0502020204030204" pitchFamily="34" charset="0"/>
                <a:cs typeface="Calibri" panose="020F0502020204030204" pitchFamily="34" charset="0"/>
              </a:rPr>
              <a:t>APIC</a:t>
            </a:r>
          </a:p>
          <a:p>
            <a:pPr marL="0" indent="0">
              <a:buNone/>
            </a:pPr>
            <a:r>
              <a:rPr lang="en-GB" sz="2400" b="1" dirty="0">
                <a:solidFill>
                  <a:srgbClr val="FF0000"/>
                </a:solidFill>
                <a:latin typeface="Calibri" panose="020F0502020204030204" pitchFamily="34" charset="0"/>
                <a:cs typeface="Calibri" panose="020F0502020204030204" pitchFamily="34" charset="0"/>
              </a:rPr>
              <a:t>Audit &amp; Analysis          Planning          Implementation         Evaluation &amp; Control</a:t>
            </a:r>
          </a:p>
          <a:p>
            <a:pPr marL="0" indent="0">
              <a:buNone/>
            </a:pP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
        <p:nvSpPr>
          <p:cNvPr id="4" name="Right Arrow 3"/>
          <p:cNvSpPr/>
          <p:nvPr/>
        </p:nvSpPr>
        <p:spPr>
          <a:xfrm>
            <a:off x="1872793" y="3224877"/>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a:off x="4006743" y="3224877"/>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3781362" y="4203283"/>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5645239" y="4203283"/>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5815607" y="3219378"/>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1790965" y="4188840"/>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a:off x="7089916" y="4207094"/>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Arrow 10"/>
          <p:cNvSpPr/>
          <p:nvPr/>
        </p:nvSpPr>
        <p:spPr>
          <a:xfrm>
            <a:off x="8591106" y="4203283"/>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Arrow 11"/>
          <p:cNvSpPr/>
          <p:nvPr/>
        </p:nvSpPr>
        <p:spPr>
          <a:xfrm>
            <a:off x="2745895" y="5274048"/>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176770" y="5253082"/>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p:nvSpPr>
        <p:spPr>
          <a:xfrm>
            <a:off x="4564471" y="5274048"/>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193490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SOSTAC®  Plan in 3 mins with Go-To">
            <a:hlinkClick r:id="" action="ppaction://media"/>
            <a:extLst>
              <a:ext uri="{FF2B5EF4-FFF2-40B4-BE49-F238E27FC236}">
                <a16:creationId xmlns:a16="http://schemas.microsoft.com/office/drawing/2014/main" id="{1293D4BC-C2F9-0047-8EA2-67E310A7E4B3}"/>
              </a:ext>
            </a:extLst>
          </p:cNvPr>
          <p:cNvPicPr>
            <a:picLocks noGrp="1" noRot="1" noChangeAspect="1"/>
          </p:cNvPicPr>
          <p:nvPr>
            <p:ph idx="1"/>
            <a:videoFile r:link="rId1"/>
          </p:nvPr>
        </p:nvPicPr>
        <p:blipFill rotWithShape="1">
          <a:blip r:embed="rId3"/>
          <a:srcRect b="443"/>
          <a:stretch/>
        </p:blipFill>
        <p:spPr>
          <a:xfrm>
            <a:off x="20" y="10"/>
            <a:ext cx="12191980" cy="6857990"/>
          </a:xfrm>
          <a:prstGeom prst="rect">
            <a:avLst/>
          </a:prstGeom>
          <a:noFill/>
        </p:spPr>
      </p:pic>
      <p:sp>
        <p:nvSpPr>
          <p:cNvPr id="4" name="Date Placeholder 3" hidden="1">
            <a:extLst>
              <a:ext uri="{FF2B5EF4-FFF2-40B4-BE49-F238E27FC236}">
                <a16:creationId xmlns:a16="http://schemas.microsoft.com/office/drawing/2014/main" id="{E8735BF2-E974-3C44-3DB5-ACC03B50E8AD}"/>
              </a:ext>
            </a:extLst>
          </p:cNvPr>
          <p:cNvSpPr>
            <a:spLocks noGrp="1"/>
          </p:cNvSpPr>
          <p:nvPr>
            <p:ph type="dt" sz="half" idx="10"/>
          </p:nvPr>
        </p:nvSpPr>
        <p:spPr/>
        <p:txBody>
          <a:bodyPr/>
          <a:lstStyle/>
          <a:p>
            <a:pPr>
              <a:spcAft>
                <a:spcPts val="600"/>
              </a:spcAft>
            </a:pPr>
            <a:fld id="{73C55A3C-5767-4844-A0A3-83778C2E5409}" type="datetime1">
              <a:rPr lang="en-US" smtClean="0"/>
              <a:pPr>
                <a:spcAft>
                  <a:spcPts val="600"/>
                </a:spcAft>
              </a:pPr>
              <a:t>1/28/2025</a:t>
            </a:fld>
            <a:endParaRPr lang="en-US"/>
          </a:p>
        </p:txBody>
      </p:sp>
      <p:sp>
        <p:nvSpPr>
          <p:cNvPr id="6" name="Slide Number Placeholder 5" hidden="1">
            <a:extLst>
              <a:ext uri="{FF2B5EF4-FFF2-40B4-BE49-F238E27FC236}">
                <a16:creationId xmlns:a16="http://schemas.microsoft.com/office/drawing/2014/main" id="{DD203E12-9125-4BF3-AA42-5A082031CF57}"/>
              </a:ext>
            </a:extLst>
          </p:cNvPr>
          <p:cNvSpPr>
            <a:spLocks noGrp="1"/>
          </p:cNvSpPr>
          <p:nvPr>
            <p:ph type="sldNum" sz="quarter" idx="12"/>
          </p:nvPr>
        </p:nvSpPr>
        <p:spPr/>
        <p:txBody>
          <a:bodyPr/>
          <a:lstStyle/>
          <a:p>
            <a:pPr>
              <a:spcAft>
                <a:spcPts val="600"/>
              </a:spcAft>
            </a:pPr>
            <a:fld id="{3A98EE3D-8CD1-4C3F-BD1C-C98C9596463C}" type="slidenum">
              <a:rPr lang="en-US" smtClean="0"/>
              <a:pPr>
                <a:spcAft>
                  <a:spcPts val="600"/>
                </a:spcAft>
              </a:pPr>
              <a:t>31</a:t>
            </a:fld>
            <a:endParaRPr lang="en-US"/>
          </a:p>
        </p:txBody>
      </p:sp>
    </p:spTree>
    <p:extLst>
      <p:ext uri="{BB962C8B-B14F-4D97-AF65-F5344CB8AC3E}">
        <p14:creationId xmlns:p14="http://schemas.microsoft.com/office/powerpoint/2010/main" val="4231849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338" y="365760"/>
            <a:ext cx="10246174" cy="999401"/>
          </a:xfrm>
        </p:spPr>
        <p:txBody>
          <a:bodyPr/>
          <a:lstStyle/>
          <a:p>
            <a:r>
              <a:rPr lang="en-GB" b="1" u="sng" dirty="0">
                <a:latin typeface="Calibri" panose="020F0502020204030204" pitchFamily="34" charset="0"/>
                <a:cs typeface="Calibri" panose="020F0502020204030204" pitchFamily="34" charset="0"/>
              </a:rPr>
              <a:t>SOSTAC Planning Model</a:t>
            </a:r>
          </a:p>
        </p:txBody>
      </p:sp>
      <p:pic>
        <p:nvPicPr>
          <p:cNvPr id="4" name="Content Placeholder 3"/>
          <p:cNvPicPr>
            <a:picLocks noGrp="1" noChangeAspect="1"/>
          </p:cNvPicPr>
          <p:nvPr>
            <p:ph idx="1"/>
          </p:nvPr>
        </p:nvPicPr>
        <p:blipFill rotWithShape="1">
          <a:blip r:embed="rId2"/>
          <a:srcRect l="12613" t="19830" r="17164" b="7064"/>
          <a:stretch/>
        </p:blipFill>
        <p:spPr>
          <a:xfrm>
            <a:off x="360608" y="1519707"/>
            <a:ext cx="10161431" cy="5177307"/>
          </a:xfrm>
          <a:prstGeom prst="rect">
            <a:avLst/>
          </a:prstGeom>
        </p:spPr>
      </p:pic>
    </p:spTree>
    <p:extLst>
      <p:ext uri="{BB962C8B-B14F-4D97-AF65-F5344CB8AC3E}">
        <p14:creationId xmlns:p14="http://schemas.microsoft.com/office/powerpoint/2010/main" val="2687914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2580" y="365760"/>
            <a:ext cx="10271932" cy="896370"/>
          </a:xfrm>
        </p:spPr>
        <p:txBody>
          <a:bodyPr/>
          <a:lstStyle/>
          <a:p>
            <a:r>
              <a:rPr lang="en-GB" b="1" u="sng" dirty="0">
                <a:latin typeface="Calibri" panose="020F0502020204030204" pitchFamily="34" charset="0"/>
                <a:cs typeface="Calibri" panose="020F0502020204030204" pitchFamily="34" charset="0"/>
              </a:rPr>
              <a:t>The Marketing Planning Process</a:t>
            </a:r>
          </a:p>
        </p:txBody>
      </p:sp>
      <p:pic>
        <p:nvPicPr>
          <p:cNvPr id="4" name="Content Placeholder 3"/>
          <p:cNvPicPr>
            <a:picLocks noGrp="1" noChangeAspect="1"/>
          </p:cNvPicPr>
          <p:nvPr>
            <p:ph idx="1"/>
          </p:nvPr>
        </p:nvPicPr>
        <p:blipFill rotWithShape="1">
          <a:blip r:embed="rId2"/>
          <a:srcRect l="35578" t="17166" r="32306" b="24230"/>
          <a:stretch/>
        </p:blipFill>
        <p:spPr>
          <a:xfrm>
            <a:off x="772731" y="1403797"/>
            <a:ext cx="9092485" cy="5558535"/>
          </a:xfrm>
          <a:prstGeom prst="rect">
            <a:avLst/>
          </a:prstGeom>
        </p:spPr>
      </p:pic>
    </p:spTree>
    <p:extLst>
      <p:ext uri="{BB962C8B-B14F-4D97-AF65-F5344CB8AC3E}">
        <p14:creationId xmlns:p14="http://schemas.microsoft.com/office/powerpoint/2010/main" val="21005688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70" y="516835"/>
            <a:ext cx="3084844" cy="5772840"/>
          </a:xfrm>
        </p:spPr>
        <p:txBody>
          <a:bodyPr anchor="ctr">
            <a:normAutofit/>
          </a:bodyPr>
          <a:lstStyle/>
          <a:p>
            <a:r>
              <a:rPr lang="en-GB" sz="3600" b="1">
                <a:solidFill>
                  <a:srgbClr val="FFFFFF"/>
                </a:solidFill>
                <a:latin typeface="Calibri" panose="020F0502020204030204" pitchFamily="34" charset="0"/>
                <a:cs typeface="Calibri" panose="020F0502020204030204" pitchFamily="34" charset="0"/>
              </a:rPr>
              <a:t>Main Stages of the Strategic Marketing Plan </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1117EED4-3C4F-0AA3-87C4-EB6F6AE1AC7A}"/>
              </a:ext>
            </a:extLst>
          </p:cNvPr>
          <p:cNvGraphicFramePr>
            <a:graphicFrameLocks noGrp="1"/>
          </p:cNvGraphicFramePr>
          <p:nvPr>
            <p:ph idx="1"/>
            <p:extLst>
              <p:ext uri="{D42A27DB-BD31-4B8C-83A1-F6EECF244321}">
                <p14:modId xmlns:p14="http://schemas.microsoft.com/office/powerpoint/2010/main" val="344244018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61951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37489" y="640080"/>
            <a:ext cx="3075836" cy="1325562"/>
          </a:xfrm>
        </p:spPr>
        <p:txBody>
          <a:bodyPr>
            <a:normAutofit/>
          </a:bodyPr>
          <a:lstStyle/>
          <a:p>
            <a:r>
              <a:rPr lang="en-GB" sz="3200" b="1">
                <a:latin typeface="Calibri" panose="020F0502020204030204" pitchFamily="34" charset="0"/>
                <a:cs typeface="Calibri" panose="020F0502020204030204" pitchFamily="34" charset="0"/>
              </a:rPr>
              <a:t>Corporate Objectives </a:t>
            </a:r>
          </a:p>
        </p:txBody>
      </p:sp>
      <p:sp>
        <p:nvSpPr>
          <p:cNvPr id="3" name="Content Placeholder 2"/>
          <p:cNvSpPr>
            <a:spLocks noGrp="1"/>
          </p:cNvSpPr>
          <p:nvPr>
            <p:ph idx="1"/>
          </p:nvPr>
        </p:nvSpPr>
        <p:spPr>
          <a:xfrm>
            <a:off x="1237489" y="2301555"/>
            <a:ext cx="3075836" cy="3878582"/>
          </a:xfrm>
        </p:spPr>
        <p:txBody>
          <a:bodyPr>
            <a:normAutofit/>
          </a:bodyPr>
          <a:lstStyle/>
          <a:p>
            <a:r>
              <a:rPr lang="en-GB" sz="2000" dirty="0">
                <a:latin typeface="Calibri" panose="020F0502020204030204" pitchFamily="34" charset="0"/>
                <a:cs typeface="Calibri" panose="020F0502020204030204" pitchFamily="34" charset="0"/>
              </a:rPr>
              <a:t>At the heart of the planning process</a:t>
            </a:r>
          </a:p>
          <a:p>
            <a:r>
              <a:rPr lang="en-GB" sz="2000" dirty="0">
                <a:latin typeface="Calibri" panose="020F0502020204030204" pitchFamily="34" charset="0"/>
                <a:cs typeface="Calibri" panose="020F0502020204030204" pitchFamily="34" charset="0"/>
              </a:rPr>
              <a:t>Describe the direction, priorities and position of the organisation in the market</a:t>
            </a:r>
          </a:p>
          <a:p>
            <a:r>
              <a:rPr lang="en-GB" sz="2000" dirty="0">
                <a:latin typeface="Calibri" panose="020F0502020204030204" pitchFamily="34" charset="0"/>
                <a:cs typeface="Calibri" panose="020F0502020204030204" pitchFamily="34" charset="0"/>
              </a:rPr>
              <a:t>The output of the corporate planning process acts as an input into the marketing planning process</a:t>
            </a:r>
          </a:p>
        </p:txBody>
      </p:sp>
      <p:pic>
        <p:nvPicPr>
          <p:cNvPr id="5122" name="Picture 2" descr="Mastering Corporate Objectives for Sustainable Growth - Loving Life">
            <a:extLst>
              <a:ext uri="{FF2B5EF4-FFF2-40B4-BE49-F238E27FC236}">
                <a16:creationId xmlns:a16="http://schemas.microsoft.com/office/drawing/2014/main" id="{739A18AA-9969-3518-1E76-2CFF67E7F49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469" r="5336" b="1"/>
          <a:stretch/>
        </p:blipFill>
        <p:spPr bwMode="auto">
          <a:xfrm>
            <a:off x="4639057" y="10"/>
            <a:ext cx="755294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0578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71181" y="297455"/>
            <a:ext cx="5000355" cy="870333"/>
          </a:xfrm>
        </p:spPr>
        <p:txBody>
          <a:bodyPr>
            <a:normAutofit/>
          </a:bodyPr>
          <a:lstStyle/>
          <a:p>
            <a:r>
              <a:rPr lang="en-GB" b="1" dirty="0">
                <a:latin typeface="Calibri" panose="020F0502020204030204" pitchFamily="34" charset="0"/>
                <a:cs typeface="Calibri" panose="020F0502020204030204" pitchFamily="34" charset="0"/>
              </a:rPr>
              <a:t>Marketing Audit </a:t>
            </a:r>
          </a:p>
        </p:txBody>
      </p:sp>
      <p:sp>
        <p:nvSpPr>
          <p:cNvPr id="3" name="Content Placeholder 2"/>
          <p:cNvSpPr>
            <a:spLocks noGrp="1"/>
          </p:cNvSpPr>
          <p:nvPr>
            <p:ph idx="1"/>
          </p:nvPr>
        </p:nvSpPr>
        <p:spPr>
          <a:xfrm>
            <a:off x="771181" y="1817783"/>
            <a:ext cx="5000356" cy="4473835"/>
          </a:xfrm>
        </p:spPr>
        <p:txBody>
          <a:bodyPr>
            <a:normAutofit/>
          </a:bodyPr>
          <a:lstStyle/>
          <a:p>
            <a:pPr>
              <a:buFont typeface="Wingdings" panose="05000000000000000000" pitchFamily="2" charset="2"/>
              <a:buChar char="§"/>
            </a:pPr>
            <a:r>
              <a:rPr lang="en-GB" sz="2200" dirty="0">
                <a:latin typeface="Calibri" panose="020F0502020204030204" pitchFamily="34" charset="0"/>
                <a:cs typeface="Calibri" panose="020F0502020204030204" pitchFamily="34" charset="0"/>
              </a:rPr>
              <a:t> The launch pad for the marketing plan</a:t>
            </a:r>
          </a:p>
          <a:p>
            <a:pPr>
              <a:buFont typeface="Wingdings" panose="05000000000000000000" pitchFamily="2" charset="2"/>
              <a:buChar char="§"/>
            </a:pPr>
            <a:r>
              <a:rPr lang="en-GB" sz="2200" dirty="0">
                <a:latin typeface="Calibri" panose="020F0502020204030204" pitchFamily="34" charset="0"/>
                <a:cs typeface="Calibri" panose="020F0502020204030204" pitchFamily="34" charset="0"/>
              </a:rPr>
              <a:t> Encourages management to consider its position in the business environment in relation to its strengths and weaknesses</a:t>
            </a:r>
          </a:p>
          <a:p>
            <a:pPr lvl="1"/>
            <a:r>
              <a:rPr lang="en-GB" sz="2200" dirty="0">
                <a:latin typeface="Calibri" panose="020F0502020204030204" pitchFamily="34" charset="0"/>
                <a:cs typeface="Calibri" panose="020F0502020204030204" pitchFamily="34" charset="0"/>
              </a:rPr>
              <a:t>PESTEL factors</a:t>
            </a:r>
          </a:p>
          <a:p>
            <a:pPr lvl="1"/>
            <a:r>
              <a:rPr lang="en-GB" sz="2200" dirty="0">
                <a:latin typeface="Calibri" panose="020F0502020204030204" pitchFamily="34" charset="0"/>
                <a:cs typeface="Calibri" panose="020F0502020204030204" pitchFamily="34" charset="0"/>
              </a:rPr>
              <a:t>Micro environment – competition, suppliers, customers, suppliers, intermediaries, other stakeholders</a:t>
            </a:r>
          </a:p>
          <a:p>
            <a:pPr lvl="1"/>
            <a:r>
              <a:rPr lang="en-GB" sz="2200" dirty="0">
                <a:latin typeface="Calibri" panose="020F0502020204030204" pitchFamily="34" charset="0"/>
                <a:cs typeface="Calibri" panose="020F0502020204030204" pitchFamily="34" charset="0"/>
              </a:rPr>
              <a:t>Internal Assessment</a:t>
            </a:r>
          </a:p>
          <a:p>
            <a:pPr lvl="1"/>
            <a:r>
              <a:rPr lang="en-GB" sz="2200" dirty="0">
                <a:latin typeface="Calibri" panose="020F0502020204030204" pitchFamily="34" charset="0"/>
                <a:cs typeface="Calibri" panose="020F0502020204030204" pitchFamily="34" charset="0"/>
              </a:rPr>
              <a:t>Strategic Issues – STP, competitive advantage, organisational structure etc</a:t>
            </a:r>
          </a:p>
          <a:p>
            <a:pPr lvl="1"/>
            <a:endParaRPr lang="en-GB" dirty="0">
              <a:latin typeface="Calibri" panose="020F0502020204030204" pitchFamily="34" charset="0"/>
              <a:cs typeface="Calibri" panose="020F0502020204030204" pitchFamily="34" charset="0"/>
            </a:endParaRPr>
          </a:p>
        </p:txBody>
      </p:sp>
      <p:pic>
        <p:nvPicPr>
          <p:cNvPr id="6150" name="Picture 6" descr="The Ultimate In-Depth Marketing Audit Template - Grow">
            <a:extLst>
              <a:ext uri="{FF2B5EF4-FFF2-40B4-BE49-F238E27FC236}">
                <a16:creationId xmlns:a16="http://schemas.microsoft.com/office/drawing/2014/main" id="{93535F25-E364-C410-87EE-25CABBDB96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467" r="13375"/>
          <a:stretch/>
        </p:blipFill>
        <p:spPr bwMode="auto">
          <a:xfrm>
            <a:off x="6097181" y="10"/>
            <a:ext cx="609481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8701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07624" y="365760"/>
            <a:ext cx="10546888" cy="802028"/>
          </a:xfrm>
        </p:spPr>
        <p:txBody>
          <a:bodyPr>
            <a:normAutofit/>
          </a:bodyPr>
          <a:lstStyle/>
          <a:p>
            <a:r>
              <a:rPr lang="en-GB" b="1" dirty="0">
                <a:latin typeface="Calibri" panose="020F0502020204030204" pitchFamily="34" charset="0"/>
                <a:cs typeface="Calibri" panose="020F0502020204030204" pitchFamily="34" charset="0"/>
              </a:rPr>
              <a:t>SWOT / TOWS Analysis </a:t>
            </a:r>
          </a:p>
        </p:txBody>
      </p:sp>
      <p:sp>
        <p:nvSpPr>
          <p:cNvPr id="3" name="Content Placeholder 2"/>
          <p:cNvSpPr>
            <a:spLocks noGrp="1"/>
          </p:cNvSpPr>
          <p:nvPr>
            <p:ph idx="1"/>
          </p:nvPr>
        </p:nvSpPr>
        <p:spPr>
          <a:xfrm>
            <a:off x="407624" y="1707614"/>
            <a:ext cx="6015210" cy="4472523"/>
          </a:xfrm>
        </p:spPr>
        <p:txBody>
          <a:bodyPr>
            <a:noAutofit/>
          </a:bodyPr>
          <a:lstStyle/>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Summary of key issues arising from the audit</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Draws together all the key points from the audit</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Systematically classifies information</a:t>
            </a:r>
          </a:p>
          <a:p>
            <a:pPr lvl="1"/>
            <a:r>
              <a:rPr lang="en-GB" sz="2800" dirty="0">
                <a:latin typeface="Calibri" panose="020F0502020204030204" pitchFamily="34" charset="0"/>
                <a:cs typeface="Calibri" panose="020F0502020204030204" pitchFamily="34" charset="0"/>
              </a:rPr>
              <a:t>STRENGTHS</a:t>
            </a:r>
          </a:p>
          <a:p>
            <a:pPr lvl="1"/>
            <a:r>
              <a:rPr lang="en-GB" sz="2800" dirty="0">
                <a:latin typeface="Calibri" panose="020F0502020204030204" pitchFamily="34" charset="0"/>
                <a:cs typeface="Calibri" panose="020F0502020204030204" pitchFamily="34" charset="0"/>
              </a:rPr>
              <a:t>WEAKNESSES</a:t>
            </a:r>
          </a:p>
          <a:p>
            <a:pPr lvl="1"/>
            <a:r>
              <a:rPr lang="en-GB" sz="2800" dirty="0">
                <a:latin typeface="Calibri" panose="020F0502020204030204" pitchFamily="34" charset="0"/>
                <a:cs typeface="Calibri" panose="020F0502020204030204" pitchFamily="34" charset="0"/>
              </a:rPr>
              <a:t>OPPORTUNITIES</a:t>
            </a:r>
          </a:p>
          <a:p>
            <a:pPr lvl="1"/>
            <a:r>
              <a:rPr lang="en-GB" sz="2800" dirty="0">
                <a:latin typeface="Calibri" panose="020F0502020204030204" pitchFamily="34" charset="0"/>
                <a:cs typeface="Calibri" panose="020F0502020204030204" pitchFamily="34" charset="0"/>
              </a:rPr>
              <a:t>THREATS</a:t>
            </a:r>
          </a:p>
        </p:txBody>
      </p:sp>
      <p:pic>
        <p:nvPicPr>
          <p:cNvPr id="7172" name="Picture 4" descr="SWOT Analysis: A Tool for Strategic Planning">
            <a:extLst>
              <a:ext uri="{FF2B5EF4-FFF2-40B4-BE49-F238E27FC236}">
                <a16:creationId xmlns:a16="http://schemas.microsoft.com/office/drawing/2014/main" id="{D3272F47-532F-2CEE-6F98-36D6EBDEF3E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45995" y="2093994"/>
            <a:ext cx="4807287" cy="3208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72531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11139" y="365760"/>
            <a:ext cx="6015571" cy="1325562"/>
          </a:xfrm>
        </p:spPr>
        <p:txBody>
          <a:bodyPr>
            <a:normAutofit/>
          </a:bodyPr>
          <a:lstStyle/>
          <a:p>
            <a:r>
              <a:rPr lang="en-GB" b="1" dirty="0">
                <a:latin typeface="Calibri" panose="020F0502020204030204" pitchFamily="34" charset="0"/>
                <a:cs typeface="Calibri" panose="020F0502020204030204" pitchFamily="34" charset="0"/>
              </a:rPr>
              <a:t>Marketing Objectives</a:t>
            </a:r>
          </a:p>
        </p:txBody>
      </p:sp>
      <p:sp>
        <p:nvSpPr>
          <p:cNvPr id="3" name="Content Placeholder 2"/>
          <p:cNvSpPr>
            <a:spLocks noGrp="1"/>
          </p:cNvSpPr>
          <p:nvPr>
            <p:ph idx="1"/>
          </p:nvPr>
        </p:nvSpPr>
        <p:spPr>
          <a:xfrm>
            <a:off x="1211139" y="2005739"/>
            <a:ext cx="6015571" cy="4174398"/>
          </a:xfrm>
        </p:spPr>
        <p:txBody>
          <a:bodyPr>
            <a:normAutofit/>
          </a:bodyPr>
          <a:lstStyle/>
          <a:p>
            <a:pPr>
              <a:buFont typeface="Wingdings" panose="05000000000000000000" pitchFamily="2" charset="2"/>
              <a:buChar char="§"/>
            </a:pPr>
            <a:r>
              <a:rPr lang="en-GB" sz="3200" dirty="0">
                <a:latin typeface="Calibri" panose="020F0502020204030204" pitchFamily="34" charset="0"/>
                <a:cs typeface="Calibri" panose="020F0502020204030204" pitchFamily="34" charset="0"/>
              </a:rPr>
              <a:t> Essential for ascertaining what needs to be achieved</a:t>
            </a:r>
          </a:p>
          <a:p>
            <a:pPr>
              <a:buFont typeface="Wingdings" panose="05000000000000000000" pitchFamily="2" charset="2"/>
              <a:buChar char="§"/>
            </a:pPr>
            <a:r>
              <a:rPr lang="en-GB" sz="3200" dirty="0">
                <a:latin typeface="Calibri" panose="020F0502020204030204" pitchFamily="34" charset="0"/>
                <a:cs typeface="Calibri" panose="020F0502020204030204" pitchFamily="34" charset="0"/>
              </a:rPr>
              <a:t> Must link closely with corporate objectives</a:t>
            </a:r>
          </a:p>
          <a:p>
            <a:pPr>
              <a:buFont typeface="Wingdings" panose="05000000000000000000" pitchFamily="2" charset="2"/>
              <a:buChar char="§"/>
            </a:pPr>
            <a:r>
              <a:rPr lang="en-GB" sz="3200" dirty="0">
                <a:latin typeface="Calibri" panose="020F0502020204030204" pitchFamily="34" charset="0"/>
                <a:cs typeface="Calibri" panose="020F0502020204030204" pitchFamily="34" charset="0"/>
              </a:rPr>
              <a:t> Used to assess achievement</a:t>
            </a:r>
          </a:p>
          <a:p>
            <a:pPr>
              <a:buFont typeface="Wingdings" panose="05000000000000000000" pitchFamily="2" charset="2"/>
              <a:buChar char="§"/>
            </a:pPr>
            <a:r>
              <a:rPr lang="en-GB" sz="3200" dirty="0">
                <a:latin typeface="Calibri" panose="020F0502020204030204" pitchFamily="34" charset="0"/>
                <a:cs typeface="Calibri" panose="020F0502020204030204" pitchFamily="34" charset="0"/>
              </a:rPr>
              <a:t> Must be quantified - SMART</a:t>
            </a:r>
          </a:p>
          <a:p>
            <a:pPr marL="274320" lvl="1" indent="0">
              <a:buNone/>
            </a:pPr>
            <a:endParaRPr lang="en-GB" dirty="0">
              <a:latin typeface="Calibri" panose="020F0502020204030204" pitchFamily="34" charset="0"/>
              <a:cs typeface="Calibri" panose="020F0502020204030204" pitchFamily="34" charset="0"/>
            </a:endParaRPr>
          </a:p>
        </p:txBody>
      </p:sp>
      <p:pic>
        <p:nvPicPr>
          <p:cNvPr id="5" name="Picture 4" descr="Three arrows on bullseye">
            <a:extLst>
              <a:ext uri="{FF2B5EF4-FFF2-40B4-BE49-F238E27FC236}">
                <a16:creationId xmlns:a16="http://schemas.microsoft.com/office/drawing/2014/main" id="{84B1C1FE-9B1D-AA99-908B-C2BB4F07BFE4}"/>
              </a:ext>
            </a:extLst>
          </p:cNvPr>
          <p:cNvPicPr>
            <a:picLocks noChangeAspect="1"/>
          </p:cNvPicPr>
          <p:nvPr/>
        </p:nvPicPr>
        <p:blipFill rotWithShape="1">
          <a:blip r:embed="rId2"/>
          <a:srcRect l="11104" r="44453" b="2"/>
          <a:stretch/>
        </p:blipFill>
        <p:spPr>
          <a:xfrm>
            <a:off x="7538689" y="10"/>
            <a:ext cx="4653311" cy="6857990"/>
          </a:xfrm>
          <a:prstGeom prst="rect">
            <a:avLst/>
          </a:prstGeom>
        </p:spPr>
      </p:pic>
    </p:spTree>
    <p:extLst>
      <p:ext uri="{BB962C8B-B14F-4D97-AF65-F5344CB8AC3E}">
        <p14:creationId xmlns:p14="http://schemas.microsoft.com/office/powerpoint/2010/main" val="37826218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9489" y="365760"/>
            <a:ext cx="7033811" cy="846095"/>
          </a:xfrm>
        </p:spPr>
        <p:txBody>
          <a:bodyPr>
            <a:normAutofit/>
          </a:bodyPr>
          <a:lstStyle/>
          <a:p>
            <a:r>
              <a:rPr lang="en-GB" b="1" dirty="0">
                <a:latin typeface="Calibri" panose="020F0502020204030204" pitchFamily="34" charset="0"/>
                <a:cs typeface="Calibri" panose="020F0502020204030204" pitchFamily="34" charset="0"/>
              </a:rPr>
              <a:t>Marketing Strategies</a:t>
            </a:r>
          </a:p>
        </p:txBody>
      </p:sp>
      <p:sp>
        <p:nvSpPr>
          <p:cNvPr id="3" name="Content Placeholder 2"/>
          <p:cNvSpPr>
            <a:spLocks noGrp="1"/>
          </p:cNvSpPr>
          <p:nvPr>
            <p:ph idx="1"/>
          </p:nvPr>
        </p:nvSpPr>
        <p:spPr>
          <a:xfrm>
            <a:off x="319489" y="1740665"/>
            <a:ext cx="7033811" cy="4439472"/>
          </a:xfrm>
        </p:spPr>
        <p:txBody>
          <a:bodyPr>
            <a:normAutofit/>
          </a:bodyPr>
          <a:lstStyle/>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Means of achieving marketing objectives</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Select the strategy from strategic options</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Broad description of overall direction and plan</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Range of strategic options relating to defined objectives</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Long term / medium term / short term</a:t>
            </a:r>
          </a:p>
          <a:p>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a:p>
            <a:pPr marL="274320" lvl="1" indent="0">
              <a:buNone/>
            </a:pPr>
            <a:endParaRPr lang="en-GB" dirty="0">
              <a:latin typeface="Calibri" panose="020F0502020204030204" pitchFamily="34" charset="0"/>
              <a:cs typeface="Calibri" panose="020F0502020204030204" pitchFamily="34" charset="0"/>
            </a:endParaRPr>
          </a:p>
        </p:txBody>
      </p:sp>
      <p:pic>
        <p:nvPicPr>
          <p:cNvPr id="5" name="Picture 4" descr="Arrows pointing right while one points left">
            <a:extLst>
              <a:ext uri="{FF2B5EF4-FFF2-40B4-BE49-F238E27FC236}">
                <a16:creationId xmlns:a16="http://schemas.microsoft.com/office/drawing/2014/main" id="{1EE1A62A-8C26-82FD-B176-58822D8E0C87}"/>
              </a:ext>
            </a:extLst>
          </p:cNvPr>
          <p:cNvPicPr>
            <a:picLocks noChangeAspect="1"/>
          </p:cNvPicPr>
          <p:nvPr/>
        </p:nvPicPr>
        <p:blipFill rotWithShape="1">
          <a:blip r:embed="rId2"/>
          <a:srcRect l="40432" r="24964" b="-1"/>
          <a:stretch/>
        </p:blipFill>
        <p:spPr>
          <a:xfrm>
            <a:off x="7737169" y="10"/>
            <a:ext cx="3555205" cy="6857990"/>
          </a:xfrm>
          <a:prstGeom prst="rect">
            <a:avLst/>
          </a:prstGeom>
        </p:spPr>
      </p:pic>
    </p:spTree>
    <p:extLst>
      <p:ext uri="{BB962C8B-B14F-4D97-AF65-F5344CB8AC3E}">
        <p14:creationId xmlns:p14="http://schemas.microsoft.com/office/powerpoint/2010/main" val="5377163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dirty="0">
                <a:latin typeface="Calibri" panose="020F0502020204030204" pitchFamily="34" charset="0"/>
                <a:cs typeface="Calibri" panose="020F0502020204030204" pitchFamily="34" charset="0"/>
              </a:rPr>
              <a:t>Marketing Programmes (Tactics</a:t>
            </a:r>
            <a:r>
              <a:rPr lang="en-GB" dirty="0">
                <a:latin typeface="Calibri" panose="020F0502020204030204" pitchFamily="34" charset="0"/>
                <a:cs typeface="Calibri" panose="020F0502020204030204" pitchFamily="34" charset="0"/>
              </a:rPr>
              <a:t>)</a:t>
            </a:r>
          </a:p>
        </p:txBody>
      </p:sp>
      <p:sp>
        <p:nvSpPr>
          <p:cNvPr id="3" name="Content Placeholder 2"/>
          <p:cNvSpPr>
            <a:spLocks noGrp="1"/>
          </p:cNvSpPr>
          <p:nvPr>
            <p:ph idx="1"/>
          </p:nvPr>
        </p:nvSpPr>
        <p:spPr>
          <a:xfrm>
            <a:off x="721217" y="1872867"/>
            <a:ext cx="10233295" cy="4437781"/>
          </a:xfrm>
        </p:spPr>
        <p:txBody>
          <a:bodyPr>
            <a:normAutofit/>
          </a:bodyPr>
          <a:lstStyle/>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Implementation of the strategy</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Precise specification of actions, responsibilities and time scales</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More detailed than the overall strategy</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Outlines required actions by market segment, product and functional area</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Considers each marketing mix element</a:t>
            </a: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pPr marL="0" indent="0">
              <a:buNone/>
            </a:pP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pPr marL="0" indent="0">
              <a:buNone/>
            </a:pPr>
            <a:endParaRPr lang="en-GB" sz="2800" dirty="0">
              <a:latin typeface="Calibri" panose="020F0502020204030204" pitchFamily="34" charset="0"/>
              <a:cs typeface="Calibri" panose="020F0502020204030204" pitchFamily="34" charset="0"/>
            </a:endParaRPr>
          </a:p>
          <a:p>
            <a:pPr marL="274320" lvl="1" indent="0">
              <a:buNone/>
            </a:pPr>
            <a:endParaRPr lang="en-GB"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493803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290" y="365760"/>
            <a:ext cx="5997678" cy="901180"/>
          </a:xfrm>
        </p:spPr>
        <p:txBody>
          <a:bodyPr>
            <a:normAutofit/>
          </a:bodyPr>
          <a:lstStyle/>
          <a:p>
            <a:r>
              <a:rPr lang="en-GB" b="1" dirty="0">
                <a:latin typeface="Calibri" panose="020F0502020204030204" pitchFamily="34" charset="0"/>
                <a:cs typeface="Calibri" panose="020F0502020204030204" pitchFamily="34" charset="0"/>
              </a:rPr>
              <a:t>Budgets</a:t>
            </a:r>
          </a:p>
        </p:txBody>
      </p:sp>
      <p:sp>
        <p:nvSpPr>
          <p:cNvPr id="3" name="Content Placeholder 2"/>
          <p:cNvSpPr>
            <a:spLocks noGrp="1"/>
          </p:cNvSpPr>
          <p:nvPr>
            <p:ph idx="1"/>
          </p:nvPr>
        </p:nvSpPr>
        <p:spPr>
          <a:xfrm>
            <a:off x="4965290" y="1905917"/>
            <a:ext cx="6015571" cy="4274219"/>
          </a:xfrm>
        </p:spPr>
        <p:txBody>
          <a:bodyPr>
            <a:normAutofit/>
          </a:bodyPr>
          <a:lstStyle/>
          <a:p>
            <a:pPr>
              <a:buFont typeface="Wingdings" panose="05000000000000000000" pitchFamily="2" charset="2"/>
              <a:buChar char="§"/>
            </a:pPr>
            <a:r>
              <a:rPr lang="en-GB" sz="3200" dirty="0">
                <a:latin typeface="Calibri" panose="020F0502020204030204" pitchFamily="34" charset="0"/>
                <a:cs typeface="Calibri" panose="020F0502020204030204" pitchFamily="34" charset="0"/>
              </a:rPr>
              <a:t> Marketing plan must specify and schedule all financial and resource requirements</a:t>
            </a:r>
          </a:p>
          <a:p>
            <a:pPr>
              <a:buFont typeface="Wingdings" panose="05000000000000000000" pitchFamily="2" charset="2"/>
              <a:buChar char="§"/>
            </a:pPr>
            <a:r>
              <a:rPr lang="en-GB" sz="3200" dirty="0">
                <a:latin typeface="Calibri" panose="020F0502020204030204" pitchFamily="34" charset="0"/>
                <a:cs typeface="Calibri" panose="020F0502020204030204" pitchFamily="34" charset="0"/>
              </a:rPr>
              <a:t> Should be detailed and precise to justify the resources requested</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a:p>
            <a:pPr marL="274320" lvl="1" indent="0">
              <a:buNone/>
            </a:pPr>
            <a:endParaRPr lang="en-GB" dirty="0">
              <a:latin typeface="Calibri" panose="020F0502020204030204" pitchFamily="34" charset="0"/>
              <a:cs typeface="Calibri" panose="020F050202020403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ABAD4B96-B211-FD5A-367A-71D0D39EE426}"/>
              </a:ext>
            </a:extLst>
          </p:cNvPr>
          <p:cNvPicPr>
            <a:picLocks noChangeAspect="1"/>
          </p:cNvPicPr>
          <p:nvPr/>
        </p:nvPicPr>
        <p:blipFill rotWithShape="1">
          <a:blip r:embed="rId2"/>
          <a:srcRect l="31671" r="27448" b="-1"/>
          <a:stretch/>
        </p:blipFill>
        <p:spPr>
          <a:xfrm>
            <a:off x="20" y="10"/>
            <a:ext cx="4653291" cy="6857990"/>
          </a:xfrm>
          <a:prstGeom prst="rect">
            <a:avLst/>
          </a:prstGeom>
        </p:spPr>
      </p:pic>
    </p:spTree>
    <p:extLst>
      <p:ext uri="{BB962C8B-B14F-4D97-AF65-F5344CB8AC3E}">
        <p14:creationId xmlns:p14="http://schemas.microsoft.com/office/powerpoint/2010/main" val="8363812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290" y="365760"/>
            <a:ext cx="5997678" cy="934230"/>
          </a:xfrm>
        </p:spPr>
        <p:txBody>
          <a:bodyPr>
            <a:normAutofit fontScale="90000"/>
          </a:bodyPr>
          <a:lstStyle/>
          <a:p>
            <a:r>
              <a:rPr lang="en-GB" b="1" dirty="0">
                <a:latin typeface="Calibri" panose="020F0502020204030204" pitchFamily="34" charset="0"/>
                <a:cs typeface="Calibri" panose="020F0502020204030204" pitchFamily="34" charset="0"/>
              </a:rPr>
              <a:t>Controls and Evaluation</a:t>
            </a:r>
          </a:p>
        </p:txBody>
      </p:sp>
      <p:sp>
        <p:nvSpPr>
          <p:cNvPr id="3" name="Content Placeholder 2"/>
          <p:cNvSpPr>
            <a:spLocks noGrp="1"/>
          </p:cNvSpPr>
          <p:nvPr>
            <p:ph idx="1"/>
          </p:nvPr>
        </p:nvSpPr>
        <p:spPr>
          <a:xfrm>
            <a:off x="4965290" y="1883884"/>
            <a:ext cx="6558353" cy="4296253"/>
          </a:xfrm>
        </p:spPr>
        <p:txBody>
          <a:bodyPr>
            <a:normAutofit/>
          </a:bodyPr>
          <a:lstStyle/>
          <a:p>
            <a:pPr>
              <a:buFont typeface="Wingdings" panose="05000000000000000000" pitchFamily="2" charset="2"/>
              <a:buChar char="§"/>
            </a:pPr>
            <a:r>
              <a:rPr lang="en-GB" sz="2400" dirty="0">
                <a:latin typeface="Calibri" panose="020F0502020204030204" pitchFamily="34" charset="0"/>
                <a:cs typeface="Calibri" panose="020F0502020204030204" pitchFamily="34" charset="0"/>
              </a:rPr>
              <a:t> Essential to ensure plans are properly implemented </a:t>
            </a:r>
          </a:p>
          <a:p>
            <a:pPr>
              <a:buFont typeface="Wingdings" panose="05000000000000000000" pitchFamily="2" charset="2"/>
              <a:buChar char="§"/>
            </a:pPr>
            <a:r>
              <a:rPr lang="en-GB" sz="2400" dirty="0">
                <a:latin typeface="Calibri" panose="020F0502020204030204" pitchFamily="34" charset="0"/>
                <a:cs typeface="Calibri" panose="020F0502020204030204" pitchFamily="34" charset="0"/>
              </a:rPr>
              <a:t> Relate to objectives set</a:t>
            </a:r>
          </a:p>
          <a:p>
            <a:pPr>
              <a:buFont typeface="Wingdings" panose="05000000000000000000" pitchFamily="2" charset="2"/>
              <a:buChar char="§"/>
            </a:pPr>
            <a:r>
              <a:rPr lang="en-GB" sz="2400" dirty="0">
                <a:latin typeface="Calibri" panose="020F0502020204030204" pitchFamily="34" charset="0"/>
                <a:cs typeface="Calibri" panose="020F0502020204030204" pitchFamily="34" charset="0"/>
              </a:rPr>
              <a:t> Regular progress review is needed</a:t>
            </a:r>
          </a:p>
          <a:p>
            <a:pPr>
              <a:buFont typeface="Wingdings" panose="05000000000000000000" pitchFamily="2" charset="2"/>
              <a:buChar char="§"/>
            </a:pPr>
            <a:r>
              <a:rPr lang="en-GB" sz="2400" dirty="0">
                <a:latin typeface="Calibri" panose="020F0502020204030204" pitchFamily="34" charset="0"/>
                <a:cs typeface="Calibri" panose="020F0502020204030204" pitchFamily="34" charset="0"/>
              </a:rPr>
              <a:t> Short and long term measures</a:t>
            </a:r>
          </a:p>
          <a:p>
            <a:pPr>
              <a:buFont typeface="Wingdings" panose="05000000000000000000" pitchFamily="2" charset="2"/>
              <a:buChar char="§"/>
            </a:pPr>
            <a:r>
              <a:rPr lang="en-GB" sz="2400" dirty="0">
                <a:latin typeface="Calibri" panose="020F0502020204030204" pitchFamily="34" charset="0"/>
                <a:cs typeface="Calibri" panose="020F0502020204030204" pitchFamily="34" charset="0"/>
              </a:rPr>
              <a:t> Control and evaluation of the cost effectiveness of various marketing activities</a:t>
            </a:r>
          </a:p>
          <a:p>
            <a:pPr>
              <a:buFont typeface="Wingdings" panose="05000000000000000000" pitchFamily="2" charset="2"/>
              <a:buChar char="§"/>
            </a:pPr>
            <a:r>
              <a:rPr lang="en-GB" sz="2400" dirty="0">
                <a:latin typeface="Calibri" panose="020F0502020204030204" pitchFamily="34" charset="0"/>
                <a:cs typeface="Calibri" panose="020F0502020204030204" pitchFamily="34" charset="0"/>
              </a:rPr>
              <a:t> Will determine development of future marketing strategies</a:t>
            </a:r>
          </a:p>
          <a:p>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a:p>
            <a:pPr marL="274320" lvl="1" indent="0">
              <a:buNone/>
            </a:pPr>
            <a:endParaRPr lang="en-GB" dirty="0">
              <a:latin typeface="Calibri" panose="020F0502020204030204" pitchFamily="34" charset="0"/>
              <a:cs typeface="Calibri" panose="020F0502020204030204" pitchFamily="34" charset="0"/>
            </a:endParaRPr>
          </a:p>
        </p:txBody>
      </p:sp>
      <p:pic>
        <p:nvPicPr>
          <p:cNvPr id="5" name="Picture 4" descr="Graph on document with pen">
            <a:extLst>
              <a:ext uri="{FF2B5EF4-FFF2-40B4-BE49-F238E27FC236}">
                <a16:creationId xmlns:a16="http://schemas.microsoft.com/office/drawing/2014/main" id="{46B21679-C442-3050-B1D9-64A2725F120B}"/>
              </a:ext>
            </a:extLst>
          </p:cNvPr>
          <p:cNvPicPr>
            <a:picLocks noChangeAspect="1"/>
          </p:cNvPicPr>
          <p:nvPr/>
        </p:nvPicPr>
        <p:blipFill rotWithShape="1">
          <a:blip r:embed="rId2"/>
          <a:srcRect l="34215" r="20493" b="-1"/>
          <a:stretch/>
        </p:blipFill>
        <p:spPr>
          <a:xfrm>
            <a:off x="20" y="10"/>
            <a:ext cx="4653291" cy="6857990"/>
          </a:xfrm>
          <a:prstGeom prst="rect">
            <a:avLst/>
          </a:prstGeom>
        </p:spPr>
      </p:pic>
    </p:spTree>
    <p:extLst>
      <p:ext uri="{BB962C8B-B14F-4D97-AF65-F5344CB8AC3E}">
        <p14:creationId xmlns:p14="http://schemas.microsoft.com/office/powerpoint/2010/main" val="2370912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80F5-9049-0F3F-AAE7-4B13D8AE3AB8}"/>
              </a:ext>
            </a:extLst>
          </p:cNvPr>
          <p:cNvSpPr>
            <a:spLocks noGrp="1"/>
          </p:cNvSpPr>
          <p:nvPr>
            <p:ph type="title"/>
          </p:nvPr>
        </p:nvSpPr>
        <p:spPr>
          <a:xfrm>
            <a:off x="550843" y="365760"/>
            <a:ext cx="10403669" cy="813045"/>
          </a:xfrm>
        </p:spPr>
        <p:txBody>
          <a:bodyPr/>
          <a:lstStyle/>
          <a:p>
            <a:r>
              <a:rPr lang="en-GB" b="1" dirty="0">
                <a:solidFill>
                  <a:srgbClr val="FF0000"/>
                </a:solidFill>
              </a:rPr>
              <a:t>Red Ocean </a:t>
            </a:r>
            <a:r>
              <a:rPr lang="en-GB" dirty="0"/>
              <a:t>v </a:t>
            </a:r>
            <a:r>
              <a:rPr lang="en-GB" b="1" dirty="0">
                <a:solidFill>
                  <a:srgbClr val="0070C0"/>
                </a:solidFill>
              </a:rPr>
              <a:t>Blue Ocean Strategy</a:t>
            </a:r>
          </a:p>
        </p:txBody>
      </p:sp>
      <p:pic>
        <p:nvPicPr>
          <p:cNvPr id="1026" name="Picture 2" descr="Blue Ocean vs Red Ocean Strategy -">
            <a:extLst>
              <a:ext uri="{FF2B5EF4-FFF2-40B4-BE49-F238E27FC236}">
                <a16:creationId xmlns:a16="http://schemas.microsoft.com/office/drawing/2014/main" id="{4CEC6240-1C82-F1CD-01CE-439C6EE1CB4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103438" y="1846263"/>
            <a:ext cx="8045450"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63735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80F5-9049-0F3F-AAE7-4B13D8AE3AB8}"/>
              </a:ext>
            </a:extLst>
          </p:cNvPr>
          <p:cNvSpPr>
            <a:spLocks noGrp="1"/>
          </p:cNvSpPr>
          <p:nvPr>
            <p:ph type="title"/>
          </p:nvPr>
        </p:nvSpPr>
        <p:spPr>
          <a:xfrm>
            <a:off x="643467" y="4564674"/>
            <a:ext cx="4309531" cy="1615461"/>
          </a:xfrm>
        </p:spPr>
        <p:txBody>
          <a:bodyPr anchor="ctr">
            <a:normAutofit/>
          </a:bodyPr>
          <a:lstStyle/>
          <a:p>
            <a:r>
              <a:rPr lang="en-GB" sz="3200" b="1" u="sng" dirty="0">
                <a:latin typeface="Calibri" panose="020F0502020204030204" pitchFamily="34" charset="0"/>
                <a:cs typeface="Calibri" panose="020F0502020204030204" pitchFamily="34" charset="0"/>
              </a:rPr>
              <a:t>What is Red Ocean Blue Ocean Strategy?</a:t>
            </a:r>
            <a:endParaRPr lang="en-GB" sz="3200" b="1" dirty="0"/>
          </a:p>
        </p:txBody>
      </p:sp>
      <p:pic>
        <p:nvPicPr>
          <p:cNvPr id="2050" name="Picture 2" descr="How To Survive These Scary Times: Blue Ocean Strategy® | Simon Associates">
            <a:extLst>
              <a:ext uri="{FF2B5EF4-FFF2-40B4-BE49-F238E27FC236}">
                <a16:creationId xmlns:a16="http://schemas.microsoft.com/office/drawing/2014/main" id="{418776E3-4F12-BF1F-27C3-01639636DF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053" b="10629"/>
          <a:stretch/>
        </p:blipFill>
        <p:spPr bwMode="auto">
          <a:xfrm>
            <a:off x="20" y="1"/>
            <a:ext cx="11292820" cy="4212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33691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823" y="365760"/>
            <a:ext cx="10297689" cy="1102432"/>
          </a:xfrm>
        </p:spPr>
        <p:txBody>
          <a:bodyPr/>
          <a:lstStyle/>
          <a:p>
            <a:r>
              <a:rPr lang="en-GB" b="1" u="sng" dirty="0">
                <a:solidFill>
                  <a:srgbClr val="FF0000"/>
                </a:solidFill>
                <a:latin typeface="Calibri" panose="020F0502020204030204" pitchFamily="34" charset="0"/>
                <a:cs typeface="Calibri" panose="020F0502020204030204" pitchFamily="34" charset="0"/>
              </a:rPr>
              <a:t>Red Ocean </a:t>
            </a:r>
            <a:r>
              <a:rPr lang="en-GB" b="1" u="sng" dirty="0">
                <a:latin typeface="Calibri" panose="020F0502020204030204" pitchFamily="34" charset="0"/>
                <a:cs typeface="Calibri" panose="020F0502020204030204" pitchFamily="34" charset="0"/>
              </a:rPr>
              <a:t>Vs </a:t>
            </a:r>
            <a:r>
              <a:rPr lang="en-GB" b="1" u="sng" dirty="0">
                <a:solidFill>
                  <a:srgbClr val="0070C0"/>
                </a:solidFill>
                <a:latin typeface="Calibri" panose="020F0502020204030204" pitchFamily="34" charset="0"/>
                <a:cs typeface="Calibri" panose="020F0502020204030204" pitchFamily="34" charset="0"/>
              </a:rPr>
              <a:t>Blue Ocean </a:t>
            </a:r>
            <a:r>
              <a:rPr lang="en-GB" b="1" u="sng" dirty="0">
                <a:latin typeface="Calibri" panose="020F0502020204030204" pitchFamily="34" charset="0"/>
                <a:cs typeface="Calibri" panose="020F0502020204030204" pitchFamily="34" charset="0"/>
              </a:rPr>
              <a:t>Strategy</a:t>
            </a:r>
          </a:p>
        </p:txBody>
      </p:sp>
      <p:sp>
        <p:nvSpPr>
          <p:cNvPr id="3" name="Content Placeholder 2"/>
          <p:cNvSpPr>
            <a:spLocks noGrp="1"/>
          </p:cNvSpPr>
          <p:nvPr>
            <p:ph idx="1"/>
          </p:nvPr>
        </p:nvSpPr>
        <p:spPr>
          <a:xfrm>
            <a:off x="540913" y="1828800"/>
            <a:ext cx="10006883" cy="4572000"/>
          </a:xfrm>
        </p:spPr>
        <p:txBody>
          <a:bodyPr>
            <a:normAutofit/>
          </a:bodyPr>
          <a:lstStyle/>
          <a:p>
            <a:pPr marL="0" indent="0">
              <a:buNone/>
            </a:pPr>
            <a:r>
              <a:rPr lang="en-GB" sz="2800" b="1" dirty="0">
                <a:solidFill>
                  <a:srgbClr val="FF0000"/>
                </a:solidFill>
                <a:latin typeface="Calibri" panose="020F0502020204030204" pitchFamily="34" charset="0"/>
                <a:cs typeface="Calibri" panose="020F0502020204030204" pitchFamily="34" charset="0"/>
              </a:rPr>
              <a:t>Red Oceans </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All the industries in existence today. </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The known marketplace where industry boundaries are defined and accepted. </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Competitive conditions are understood. </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Companies try to out-perform their rivals to increase market share in the existing market. </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Cut-throat competition turns the ocean ‘red’.</a:t>
            </a:r>
          </a:p>
        </p:txBody>
      </p:sp>
    </p:spTree>
    <p:extLst>
      <p:ext uri="{BB962C8B-B14F-4D97-AF65-F5344CB8AC3E}">
        <p14:creationId xmlns:p14="http://schemas.microsoft.com/office/powerpoint/2010/main" val="18123367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823" y="365760"/>
            <a:ext cx="10297689" cy="1102432"/>
          </a:xfrm>
        </p:spPr>
        <p:txBody>
          <a:bodyPr/>
          <a:lstStyle/>
          <a:p>
            <a:r>
              <a:rPr lang="en-GB" b="1" u="sng" dirty="0">
                <a:solidFill>
                  <a:srgbClr val="FF0000"/>
                </a:solidFill>
                <a:latin typeface="Calibri" panose="020F0502020204030204" pitchFamily="34" charset="0"/>
                <a:cs typeface="Calibri" panose="020F0502020204030204" pitchFamily="34" charset="0"/>
              </a:rPr>
              <a:t>Red Ocean </a:t>
            </a:r>
            <a:r>
              <a:rPr lang="en-GB" b="1" u="sng" dirty="0">
                <a:latin typeface="Calibri" panose="020F0502020204030204" pitchFamily="34" charset="0"/>
                <a:cs typeface="Calibri" panose="020F0502020204030204" pitchFamily="34" charset="0"/>
              </a:rPr>
              <a:t>Vs </a:t>
            </a:r>
            <a:r>
              <a:rPr lang="en-GB" b="1" u="sng" dirty="0">
                <a:solidFill>
                  <a:srgbClr val="000099"/>
                </a:solidFill>
                <a:latin typeface="Calibri" panose="020F0502020204030204" pitchFamily="34" charset="0"/>
                <a:cs typeface="Calibri" panose="020F0502020204030204" pitchFamily="34" charset="0"/>
              </a:rPr>
              <a:t>Blue Ocean </a:t>
            </a:r>
            <a:r>
              <a:rPr lang="en-GB" b="1" u="sng" dirty="0">
                <a:latin typeface="Calibri" panose="020F0502020204030204" pitchFamily="34" charset="0"/>
                <a:cs typeface="Calibri" panose="020F0502020204030204" pitchFamily="34" charset="0"/>
              </a:rPr>
              <a:t>Strategy</a:t>
            </a:r>
          </a:p>
        </p:txBody>
      </p:sp>
      <p:sp>
        <p:nvSpPr>
          <p:cNvPr id="3" name="Content Placeholder 2"/>
          <p:cNvSpPr>
            <a:spLocks noGrp="1"/>
          </p:cNvSpPr>
          <p:nvPr>
            <p:ph idx="1"/>
          </p:nvPr>
        </p:nvSpPr>
        <p:spPr>
          <a:xfrm>
            <a:off x="540913" y="1828800"/>
            <a:ext cx="10006883" cy="4572000"/>
          </a:xfrm>
        </p:spPr>
        <p:txBody>
          <a:bodyPr>
            <a:normAutofit/>
          </a:bodyPr>
          <a:lstStyle/>
          <a:p>
            <a:pPr marL="0" indent="0">
              <a:buNone/>
            </a:pPr>
            <a:r>
              <a:rPr lang="en-GB" sz="2800" b="1" dirty="0">
                <a:solidFill>
                  <a:srgbClr val="000099"/>
                </a:solidFill>
                <a:latin typeface="Calibri" panose="020F0502020204030204" pitchFamily="34" charset="0"/>
                <a:cs typeface="Calibri" panose="020F0502020204030204" pitchFamily="34" charset="0"/>
              </a:rPr>
              <a:t>Blue Oceans </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Represents all the industries not in existence today. </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The unknown market space</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Unexplored and untainted by competition </a:t>
            </a:r>
          </a:p>
          <a:p>
            <a:pPr>
              <a:buFont typeface="Wingdings" panose="05000000000000000000" pitchFamily="2" charset="2"/>
              <a:buChar char="§"/>
            </a:pPr>
            <a:r>
              <a:rPr lang="en-GB" sz="2800" dirty="0">
                <a:latin typeface="Calibri" panose="020F0502020204030204" pitchFamily="34" charset="0"/>
                <a:cs typeface="Calibri" panose="020F0502020204030204" pitchFamily="34" charset="0"/>
              </a:rPr>
              <a:t> Like the blue ocean it is vast deep and powerful, in terms of opportunity and profitable growth. </a:t>
            </a:r>
          </a:p>
        </p:txBody>
      </p:sp>
    </p:spTree>
    <p:extLst>
      <p:ext uri="{BB962C8B-B14F-4D97-AF65-F5344CB8AC3E}">
        <p14:creationId xmlns:p14="http://schemas.microsoft.com/office/powerpoint/2010/main" val="20200835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490" y="365760"/>
            <a:ext cx="10156022" cy="960764"/>
          </a:xfrm>
        </p:spPr>
        <p:txBody>
          <a:bodyPr/>
          <a:lstStyle/>
          <a:p>
            <a:r>
              <a:rPr lang="en-GB" b="1" u="sng" dirty="0">
                <a:latin typeface="Calibri" panose="020F0502020204030204" pitchFamily="34" charset="0"/>
                <a:cs typeface="Calibri" panose="020F0502020204030204" pitchFamily="34" charset="0"/>
              </a:rPr>
              <a:t>Red Ocean Vs Blue Ocean Strategy</a:t>
            </a:r>
          </a:p>
        </p:txBody>
      </p:sp>
      <p:pic>
        <p:nvPicPr>
          <p:cNvPr id="4" name="Content Placeholder 3"/>
          <p:cNvPicPr>
            <a:picLocks noGrp="1" noChangeAspect="1"/>
          </p:cNvPicPr>
          <p:nvPr>
            <p:ph idx="1"/>
          </p:nvPr>
        </p:nvPicPr>
        <p:blipFill rotWithShape="1">
          <a:blip r:embed="rId2"/>
          <a:srcRect l="10335" t="20060" r="15988" b="11081"/>
          <a:stretch/>
        </p:blipFill>
        <p:spPr>
          <a:xfrm>
            <a:off x="115910" y="1468193"/>
            <a:ext cx="11550953" cy="5389808"/>
          </a:xfrm>
          <a:prstGeom prst="rect">
            <a:avLst/>
          </a:prstGeom>
        </p:spPr>
      </p:pic>
    </p:spTree>
    <p:extLst>
      <p:ext uri="{BB962C8B-B14F-4D97-AF65-F5344CB8AC3E}">
        <p14:creationId xmlns:p14="http://schemas.microsoft.com/office/powerpoint/2010/main" val="9512466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6940" t="21310" r="16997" b="16831"/>
          <a:stretch/>
        </p:blipFill>
        <p:spPr>
          <a:xfrm>
            <a:off x="0" y="0"/>
            <a:ext cx="11293969" cy="6858000"/>
          </a:xfrm>
          <a:prstGeom prst="rect">
            <a:avLst/>
          </a:prstGeom>
        </p:spPr>
      </p:pic>
    </p:spTree>
    <p:extLst>
      <p:ext uri="{BB962C8B-B14F-4D97-AF65-F5344CB8AC3E}">
        <p14:creationId xmlns:p14="http://schemas.microsoft.com/office/powerpoint/2010/main" val="36547921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linkClick r:id="rId3"/>
              </a:rPr>
              <a:t>https://youtu.be/5Xd5lvyWMe8?t=21</a:t>
            </a:r>
            <a:br>
              <a:rPr lang="en-GB" dirty="0"/>
            </a:br>
            <a:endParaRPr lang="en-GB" dirty="0"/>
          </a:p>
        </p:txBody>
      </p:sp>
      <p:pic>
        <p:nvPicPr>
          <p:cNvPr id="4" name="5Xd5lvyWMe8"/>
          <p:cNvPicPr>
            <a:picLocks noGrp="1" noRot="1" noChangeAspect="1"/>
          </p:cNvPicPr>
          <p:nvPr>
            <p:ph idx="1"/>
            <a:videoFile r:link="rId1"/>
          </p:nvPr>
        </p:nvPicPr>
        <p:blipFill>
          <a:blip r:embed="rId4"/>
          <a:stretch>
            <a:fillRect/>
          </a:stretch>
        </p:blipFill>
        <p:spPr>
          <a:xfrm>
            <a:off x="0" y="258763"/>
            <a:ext cx="11268075" cy="6338887"/>
          </a:xfrm>
          <a:prstGeom prst="rect">
            <a:avLst/>
          </a:prstGeom>
        </p:spPr>
      </p:pic>
    </p:spTree>
    <p:extLst>
      <p:ext uri="{BB962C8B-B14F-4D97-AF65-F5344CB8AC3E}">
        <p14:creationId xmlns:p14="http://schemas.microsoft.com/office/powerpoint/2010/main" val="42281517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8CC41-1FD2-92E0-0361-BC6147920E38}"/>
              </a:ext>
            </a:extLst>
          </p:cNvPr>
          <p:cNvSpPr>
            <a:spLocks noGrp="1"/>
          </p:cNvSpPr>
          <p:nvPr>
            <p:ph type="title"/>
          </p:nvPr>
        </p:nvSpPr>
        <p:spPr>
          <a:xfrm>
            <a:off x="5181601" y="429659"/>
            <a:ext cx="6368142" cy="1132360"/>
          </a:xfrm>
        </p:spPr>
        <p:txBody>
          <a:bodyPr>
            <a:normAutofit/>
          </a:bodyPr>
          <a:lstStyle/>
          <a:p>
            <a:r>
              <a:rPr lang="en-GB" sz="5400" dirty="0">
                <a:solidFill>
                  <a:srgbClr val="37545B"/>
                </a:solidFill>
              </a:rPr>
              <a:t>Class Task</a:t>
            </a:r>
          </a:p>
        </p:txBody>
      </p:sp>
      <p:pic>
        <p:nvPicPr>
          <p:cNvPr id="5" name="Picture 4" descr="Underwater view">
            <a:extLst>
              <a:ext uri="{FF2B5EF4-FFF2-40B4-BE49-F238E27FC236}">
                <a16:creationId xmlns:a16="http://schemas.microsoft.com/office/drawing/2014/main" id="{03BA2D8F-595C-C926-05BF-3C53379349F6}"/>
              </a:ext>
            </a:extLst>
          </p:cNvPr>
          <p:cNvPicPr>
            <a:picLocks noChangeAspect="1"/>
          </p:cNvPicPr>
          <p:nvPr/>
        </p:nvPicPr>
        <p:blipFill>
          <a:blip r:embed="rId2"/>
          <a:srcRect l="35911" r="18868" b="1"/>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7A96D1-2C9E-B752-2592-0F597F966A7E}"/>
              </a:ext>
            </a:extLst>
          </p:cNvPr>
          <p:cNvSpPr>
            <a:spLocks noGrp="1"/>
          </p:cNvSpPr>
          <p:nvPr>
            <p:ph idx="1"/>
          </p:nvPr>
        </p:nvSpPr>
        <p:spPr>
          <a:xfrm>
            <a:off x="5181601" y="2198914"/>
            <a:ext cx="6368142" cy="3670180"/>
          </a:xfrm>
        </p:spPr>
        <p:txBody>
          <a:bodyPr>
            <a:noAutofit/>
          </a:bodyPr>
          <a:lstStyle/>
          <a:p>
            <a:r>
              <a:rPr lang="en-GB" sz="2800" dirty="0"/>
              <a:t>In small groups discuss examples of companies that have created Blue Ocean Strategies and those that adopt Red Ocean strategies.</a:t>
            </a:r>
          </a:p>
          <a:p>
            <a:endParaRPr lang="en-GB" sz="2800" dirty="0"/>
          </a:p>
          <a:p>
            <a:r>
              <a:rPr lang="en-GB" sz="2800" dirty="0"/>
              <a:t>Make a list of each type </a:t>
            </a:r>
          </a:p>
          <a:p>
            <a:endParaRPr lang="en-GB" sz="2800" dirty="0"/>
          </a:p>
          <a:p>
            <a:r>
              <a:rPr lang="en-GB" sz="2800" dirty="0"/>
              <a:t>Feed back to the class</a:t>
            </a:r>
          </a:p>
        </p:txBody>
      </p:sp>
    </p:spTree>
    <p:extLst>
      <p:ext uri="{BB962C8B-B14F-4D97-AF65-F5344CB8AC3E}">
        <p14:creationId xmlns:p14="http://schemas.microsoft.com/office/powerpoint/2010/main" val="45838444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A66B3-BFA2-2B29-B8B9-E6134CFBCCCF}"/>
              </a:ext>
            </a:extLst>
          </p:cNvPr>
          <p:cNvSpPr>
            <a:spLocks noGrp="1"/>
          </p:cNvSpPr>
          <p:nvPr>
            <p:ph type="title"/>
          </p:nvPr>
        </p:nvSpPr>
        <p:spPr/>
        <p:txBody>
          <a:bodyPr/>
          <a:lstStyle/>
          <a:p>
            <a:endParaRPr lang="en-GB"/>
          </a:p>
        </p:txBody>
      </p:sp>
      <p:pic>
        <p:nvPicPr>
          <p:cNvPr id="4" name="Online Media 3" title="The Explainer: Blue Ocean Strategy">
            <a:hlinkClick r:id="" action="ppaction://media"/>
            <a:extLst>
              <a:ext uri="{FF2B5EF4-FFF2-40B4-BE49-F238E27FC236}">
                <a16:creationId xmlns:a16="http://schemas.microsoft.com/office/drawing/2014/main" id="{C3EC1287-798D-F560-B8C2-C648557D5DDC}"/>
              </a:ext>
            </a:extLst>
          </p:cNvPr>
          <p:cNvPicPr>
            <a:picLocks noGrp="1" noRot="1" noChangeAspect="1"/>
          </p:cNvPicPr>
          <p:nvPr>
            <p:ph idx="1"/>
            <a:videoFile r:link="rId1"/>
          </p:nvPr>
        </p:nvPicPr>
        <p:blipFill>
          <a:blip r:embed="rId4"/>
          <a:stretch>
            <a:fillRect/>
          </a:stretch>
        </p:blipFill>
        <p:spPr>
          <a:xfrm>
            <a:off x="594910" y="0"/>
            <a:ext cx="11193137" cy="6324059"/>
          </a:xfrm>
          <a:prstGeom prst="rect">
            <a:avLst/>
          </a:prstGeom>
        </p:spPr>
      </p:pic>
    </p:spTree>
    <p:extLst>
      <p:ext uri="{BB962C8B-B14F-4D97-AF65-F5344CB8AC3E}">
        <p14:creationId xmlns:p14="http://schemas.microsoft.com/office/powerpoint/2010/main" val="815837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8CC41-1FD2-92E0-0361-BC6147920E38}"/>
              </a:ext>
            </a:extLst>
          </p:cNvPr>
          <p:cNvSpPr>
            <a:spLocks noGrp="1"/>
          </p:cNvSpPr>
          <p:nvPr>
            <p:ph type="title"/>
          </p:nvPr>
        </p:nvSpPr>
        <p:spPr>
          <a:xfrm>
            <a:off x="6411685" y="634946"/>
            <a:ext cx="5127171" cy="1450757"/>
          </a:xfrm>
        </p:spPr>
        <p:txBody>
          <a:bodyPr>
            <a:normAutofit/>
          </a:bodyPr>
          <a:lstStyle/>
          <a:p>
            <a:r>
              <a:rPr lang="en-GB" b="1" dirty="0"/>
              <a:t>Class Task</a:t>
            </a:r>
          </a:p>
        </p:txBody>
      </p:sp>
      <p:pic>
        <p:nvPicPr>
          <p:cNvPr id="1028" name="Picture 4" descr="What is a Blue Ocean Strategy? - ZIGURAT Innovation School - Transform the  way you do business!">
            <a:extLst>
              <a:ext uri="{FF2B5EF4-FFF2-40B4-BE49-F238E27FC236}">
                <a16:creationId xmlns:a16="http://schemas.microsoft.com/office/drawing/2014/main" id="{A7E98A7D-8B2C-8C89-1EA9-31328A40B88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798" y="2024094"/>
            <a:ext cx="6022202" cy="4019820"/>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1034">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7A96D1-2C9E-B752-2592-0F597F966A7E}"/>
              </a:ext>
            </a:extLst>
          </p:cNvPr>
          <p:cNvSpPr>
            <a:spLocks noGrp="1"/>
          </p:cNvSpPr>
          <p:nvPr>
            <p:ph idx="1"/>
          </p:nvPr>
        </p:nvSpPr>
        <p:spPr>
          <a:xfrm>
            <a:off x="6411684" y="2198914"/>
            <a:ext cx="5127172" cy="3670180"/>
          </a:xfrm>
        </p:spPr>
        <p:txBody>
          <a:bodyPr>
            <a:normAutofit/>
          </a:bodyPr>
          <a:lstStyle/>
          <a:p>
            <a:r>
              <a:rPr lang="en-GB" sz="2400" dirty="0"/>
              <a:t>In small groups discuss examples of companies that have created Blue Ocean Strategies and those that adopt Red Ocean strategies.</a:t>
            </a:r>
          </a:p>
          <a:p>
            <a:endParaRPr lang="en-GB" sz="2400" dirty="0"/>
          </a:p>
          <a:p>
            <a:r>
              <a:rPr lang="en-GB" sz="2400" dirty="0"/>
              <a:t>Make a list of each type </a:t>
            </a:r>
          </a:p>
          <a:p>
            <a:endParaRPr lang="en-GB" sz="2400" dirty="0"/>
          </a:p>
          <a:p>
            <a:r>
              <a:rPr lang="en-GB" sz="2400" dirty="0"/>
              <a:t>Feed back to the class</a:t>
            </a:r>
          </a:p>
        </p:txBody>
      </p:sp>
      <p:sp>
        <p:nvSpPr>
          <p:cNvPr id="1037" name="Rectangle 1036">
            <a:extLst>
              <a:ext uri="{FF2B5EF4-FFF2-40B4-BE49-F238E27FC236}">
                <a16:creationId xmlns:a16="http://schemas.microsoft.com/office/drawing/2014/main" id="{6587DBF8-5C50-4034-8B79-FE54A01A8E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33DDF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14720853-E885-4BE5-BFE2-24004CEF6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794B4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327072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678" y="365760"/>
            <a:ext cx="10769834" cy="870612"/>
          </a:xfrm>
        </p:spPr>
        <p:txBody>
          <a:bodyPr/>
          <a:lstStyle/>
          <a:p>
            <a:r>
              <a:rPr lang="en-GB" b="1" dirty="0"/>
              <a:t>Class Exercise </a:t>
            </a:r>
          </a:p>
        </p:txBody>
      </p:sp>
      <p:sp>
        <p:nvSpPr>
          <p:cNvPr id="3" name="Content Placeholder 2"/>
          <p:cNvSpPr>
            <a:spLocks noGrp="1"/>
          </p:cNvSpPr>
          <p:nvPr>
            <p:ph sz="half" idx="1"/>
          </p:nvPr>
        </p:nvSpPr>
        <p:spPr>
          <a:xfrm>
            <a:off x="206062" y="1828800"/>
            <a:ext cx="5536370" cy="4351337"/>
          </a:xfrm>
        </p:spPr>
        <p:txBody>
          <a:bodyPr>
            <a:normAutofit/>
          </a:bodyPr>
          <a:lstStyle/>
          <a:p>
            <a:endParaRPr lang="en-GB" sz="2400" dirty="0"/>
          </a:p>
        </p:txBody>
      </p:sp>
      <p:sp>
        <p:nvSpPr>
          <p:cNvPr id="5" name="Content Placeholder 4"/>
          <p:cNvSpPr>
            <a:spLocks noGrp="1"/>
          </p:cNvSpPr>
          <p:nvPr>
            <p:ph sz="half" idx="2"/>
          </p:nvPr>
        </p:nvSpPr>
        <p:spPr/>
        <p:txBody>
          <a:bodyPr>
            <a:normAutofit/>
          </a:bodyPr>
          <a:lstStyle/>
          <a:p>
            <a:r>
              <a:rPr lang="en-GB" sz="2400" dirty="0">
                <a:latin typeface="Calibri" panose="020F0502020204030204" pitchFamily="34" charset="0"/>
                <a:cs typeface="Calibri" panose="020F0502020204030204" pitchFamily="34" charset="0"/>
              </a:rPr>
              <a:t>Find some background information on Stitch Fix</a:t>
            </a:r>
          </a:p>
          <a:p>
            <a:r>
              <a:rPr lang="en-GB" sz="2400" dirty="0">
                <a:latin typeface="Calibri" panose="020F0502020204030204" pitchFamily="34" charset="0"/>
                <a:cs typeface="Calibri" panose="020F0502020204030204" pitchFamily="34" charset="0"/>
              </a:rPr>
              <a:t>Is online fashion retailing blue ocean or red ocean?</a:t>
            </a:r>
          </a:p>
          <a:p>
            <a:r>
              <a:rPr lang="en-GB" sz="2400" dirty="0">
                <a:latin typeface="Calibri" panose="020F0502020204030204" pitchFamily="34" charset="0"/>
                <a:cs typeface="Calibri" panose="020F0502020204030204" pitchFamily="34" charset="0"/>
              </a:rPr>
              <a:t>What are the competitive elements of online fashion retailing?</a:t>
            </a:r>
          </a:p>
          <a:p>
            <a:r>
              <a:rPr lang="en-GB" sz="2400" dirty="0">
                <a:latin typeface="Calibri" panose="020F0502020204030204" pitchFamily="34" charset="0"/>
                <a:cs typeface="Calibri" panose="020F0502020204030204" pitchFamily="34" charset="0"/>
              </a:rPr>
              <a:t>How did Stitch Fix create a new market offering?</a:t>
            </a:r>
          </a:p>
          <a:p>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678" y="1828800"/>
            <a:ext cx="5749778" cy="4351337"/>
          </a:xfrm>
          <a:prstGeom prst="rect">
            <a:avLst/>
          </a:prstGeom>
        </p:spPr>
      </p:pic>
    </p:spTree>
    <p:extLst>
      <p:ext uri="{BB962C8B-B14F-4D97-AF65-F5344CB8AC3E}">
        <p14:creationId xmlns:p14="http://schemas.microsoft.com/office/powerpoint/2010/main" val="33281785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823" y="365760"/>
            <a:ext cx="10297689" cy="857733"/>
          </a:xfrm>
        </p:spPr>
        <p:txBody>
          <a:bodyPr/>
          <a:lstStyle/>
          <a:p>
            <a:r>
              <a:rPr lang="en-GB" b="1" u="sng" dirty="0">
                <a:latin typeface="Calibri" panose="020F0502020204030204" pitchFamily="34" charset="0"/>
                <a:cs typeface="Calibri" panose="020F0502020204030204" pitchFamily="34" charset="0"/>
              </a:rPr>
              <a:t>Stitch Fix</a:t>
            </a:r>
          </a:p>
        </p:txBody>
      </p:sp>
      <p:sp>
        <p:nvSpPr>
          <p:cNvPr id="3" name="Content Placeholder 2"/>
          <p:cNvSpPr>
            <a:spLocks noGrp="1"/>
          </p:cNvSpPr>
          <p:nvPr>
            <p:ph idx="1"/>
          </p:nvPr>
        </p:nvSpPr>
        <p:spPr>
          <a:xfrm>
            <a:off x="399245" y="1391478"/>
            <a:ext cx="10444766" cy="5009322"/>
          </a:xfrm>
        </p:spPr>
        <p:txBody>
          <a:bodyPr>
            <a:normAutofit/>
          </a:bodyPr>
          <a:lstStyle/>
          <a:p>
            <a:r>
              <a:rPr lang="en-GB" sz="2800" dirty="0">
                <a:latin typeface="Calibri" panose="020F0502020204030204" pitchFamily="34" charset="0"/>
                <a:cs typeface="Calibri" panose="020F0502020204030204" pitchFamily="34" charset="0"/>
              </a:rPr>
              <a:t>Stitch Fix is a personal styling company that mails its customers boxes of stylish, carefully selected clothing. It’s as if customers had their own personal stylists.</a:t>
            </a:r>
          </a:p>
          <a:p>
            <a:r>
              <a:rPr lang="en-GB" sz="2800" b="1" dirty="0">
                <a:solidFill>
                  <a:srgbClr val="FF0000"/>
                </a:solidFill>
                <a:latin typeface="Calibri" panose="020F0502020204030204" pitchFamily="34" charset="0"/>
                <a:cs typeface="Calibri" panose="020F0502020204030204" pitchFamily="34" charset="0"/>
              </a:rPr>
              <a:t>Red Ocean </a:t>
            </a:r>
            <a:r>
              <a:rPr lang="en-GB" sz="2800" b="1" u="sng" dirty="0">
                <a:solidFill>
                  <a:srgbClr val="FF0000"/>
                </a:solidFill>
                <a:latin typeface="Calibri" panose="020F0502020204030204" pitchFamily="34" charset="0"/>
                <a:cs typeface="Calibri" panose="020F0502020204030204" pitchFamily="34" charset="0"/>
              </a:rPr>
              <a:t>highly competitive </a:t>
            </a:r>
            <a:r>
              <a:rPr lang="en-GB" sz="2800" dirty="0">
                <a:latin typeface="Calibri" panose="020F0502020204030204" pitchFamily="34" charset="0"/>
                <a:cs typeface="Calibri" panose="020F0502020204030204" pitchFamily="34" charset="0"/>
              </a:rPr>
              <a:t>fashion retailers compete on </a:t>
            </a:r>
            <a:r>
              <a:rPr lang="en-GB" sz="2800" u="sng" dirty="0">
                <a:solidFill>
                  <a:srgbClr val="FF0000"/>
                </a:solidFill>
                <a:latin typeface="Calibri" panose="020F0502020204030204" pitchFamily="34" charset="0"/>
                <a:cs typeface="Calibri" panose="020F0502020204030204" pitchFamily="34" charset="0"/>
              </a:rPr>
              <a:t>low price &amp; quick shipping</a:t>
            </a:r>
          </a:p>
          <a:p>
            <a:r>
              <a:rPr lang="en-GB" sz="2800" dirty="0">
                <a:latin typeface="Calibri" panose="020F0502020204030204" pitchFamily="34" charset="0"/>
                <a:cs typeface="Calibri" panose="020F0502020204030204" pitchFamily="34" charset="0"/>
              </a:rPr>
              <a:t>By contrast, Stitch Fix </a:t>
            </a:r>
            <a:r>
              <a:rPr lang="en-GB" sz="2800" b="1" u="sng" dirty="0">
                <a:solidFill>
                  <a:srgbClr val="0070C0"/>
                </a:solidFill>
                <a:latin typeface="Calibri" panose="020F0502020204030204" pitchFamily="34" charset="0"/>
                <a:cs typeface="Calibri" panose="020F0502020204030204" pitchFamily="34" charset="0"/>
              </a:rPr>
              <a:t>differentiated</a:t>
            </a:r>
            <a:r>
              <a:rPr lang="en-GB" sz="2800" dirty="0">
                <a:latin typeface="Calibri" panose="020F0502020204030204" pitchFamily="34" charset="0"/>
                <a:cs typeface="Calibri" panose="020F0502020204030204" pitchFamily="34" charset="0"/>
              </a:rPr>
              <a:t> itself through personalization and an element of surprise. Stitch Fix creatively used artificial intelligence and human beings — in particular, stylists — to change the retail value proposition, creating a fundamentally </a:t>
            </a:r>
            <a:r>
              <a:rPr lang="en-GB" sz="2800" b="1" u="sng" dirty="0">
                <a:solidFill>
                  <a:srgbClr val="0070C0"/>
                </a:solidFill>
                <a:latin typeface="Calibri" panose="020F0502020204030204" pitchFamily="34" charset="0"/>
                <a:cs typeface="Calibri" panose="020F0502020204030204" pitchFamily="34" charset="0"/>
              </a:rPr>
              <a:t>different and significantly superior</a:t>
            </a:r>
            <a:r>
              <a:rPr lang="en-GB" sz="2800" dirty="0">
                <a:latin typeface="Calibri" panose="020F0502020204030204" pitchFamily="34" charset="0"/>
                <a:cs typeface="Calibri" panose="020F0502020204030204" pitchFamily="34" charset="0"/>
              </a:rPr>
              <a:t> buyer experience, and a </a:t>
            </a:r>
            <a:r>
              <a:rPr lang="en-GB" sz="2800" b="1" dirty="0">
                <a:solidFill>
                  <a:srgbClr val="0070C0"/>
                </a:solidFill>
                <a:latin typeface="Calibri" panose="020F0502020204030204" pitchFamily="34" charset="0"/>
                <a:cs typeface="Calibri" panose="020F0502020204030204" pitchFamily="34" charset="0"/>
              </a:rPr>
              <a:t>differentiated and low-cost offering.</a:t>
            </a: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472283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47AC4-59C8-1D65-D35E-A1B97B217060}"/>
              </a:ext>
            </a:extLst>
          </p:cNvPr>
          <p:cNvSpPr>
            <a:spLocks noGrp="1"/>
          </p:cNvSpPr>
          <p:nvPr>
            <p:ph type="title"/>
          </p:nvPr>
        </p:nvSpPr>
        <p:spPr>
          <a:xfrm>
            <a:off x="690880" y="365760"/>
            <a:ext cx="10263632" cy="863600"/>
          </a:xfrm>
        </p:spPr>
        <p:txBody>
          <a:bodyPr/>
          <a:lstStyle/>
          <a:p>
            <a:r>
              <a:rPr lang="en-GB" b="1" dirty="0"/>
              <a:t>Further Resources</a:t>
            </a:r>
          </a:p>
        </p:txBody>
      </p:sp>
      <p:sp>
        <p:nvSpPr>
          <p:cNvPr id="3" name="Content Placeholder 2">
            <a:extLst>
              <a:ext uri="{FF2B5EF4-FFF2-40B4-BE49-F238E27FC236}">
                <a16:creationId xmlns:a16="http://schemas.microsoft.com/office/drawing/2014/main" id="{24491700-77D4-6443-7964-6037BC20CA45}"/>
              </a:ext>
            </a:extLst>
          </p:cNvPr>
          <p:cNvSpPr>
            <a:spLocks noGrp="1"/>
          </p:cNvSpPr>
          <p:nvPr>
            <p:ph idx="1"/>
          </p:nvPr>
        </p:nvSpPr>
        <p:spPr>
          <a:xfrm>
            <a:off x="690880" y="1784733"/>
            <a:ext cx="10711578" cy="4395404"/>
          </a:xfrm>
        </p:spPr>
        <p:txBody>
          <a:bodyPr/>
          <a:lstStyle/>
          <a:p>
            <a:r>
              <a:rPr lang="en-GB" dirty="0">
                <a:hlinkClick r:id="rId2"/>
              </a:rPr>
              <a:t>7 Powerful Blue Ocean Strategy Examples That Left the Competition Behind</a:t>
            </a:r>
            <a:endParaRPr lang="en-GB" dirty="0"/>
          </a:p>
          <a:p>
            <a:endParaRPr lang="en-GB" sz="1200" dirty="0"/>
          </a:p>
          <a:p>
            <a:r>
              <a:rPr lang="en-GB" dirty="0">
                <a:hlinkClick r:id="rId3"/>
              </a:rPr>
              <a:t>The Blue Ocean Strategy Summary (With 4 Examples) (clearpointstrategy.com)</a:t>
            </a:r>
            <a:endParaRPr lang="en-GB" dirty="0"/>
          </a:p>
          <a:p>
            <a:endParaRPr lang="en-GB" sz="1200" dirty="0"/>
          </a:p>
          <a:p>
            <a:r>
              <a:rPr lang="en-GB" dirty="0">
                <a:hlinkClick r:id="rId4"/>
              </a:rPr>
              <a:t>ALDI Australia Case, How Blue Ocean Strategy help a grocery store be ahead of competition! (linkedin.com)</a:t>
            </a:r>
            <a:endParaRPr lang="en-GB" dirty="0"/>
          </a:p>
          <a:p>
            <a:endParaRPr lang="en-GB" sz="1200" dirty="0"/>
          </a:p>
          <a:p>
            <a:r>
              <a:rPr lang="en-GB" dirty="0">
                <a:hlinkClick r:id="rId5"/>
              </a:rPr>
              <a:t>https://youtu.be/clp-IMpuwaQ</a:t>
            </a:r>
            <a:endParaRPr lang="en-GB" dirty="0"/>
          </a:p>
          <a:p>
            <a:endParaRPr lang="en-GB" sz="1200" dirty="0"/>
          </a:p>
          <a:p>
            <a:r>
              <a:rPr lang="en-GB" dirty="0">
                <a:hlinkClick r:id="rId6"/>
              </a:rPr>
              <a:t>https://youtu.be/d2UIlKHnx8E</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70299103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2497</Words>
  <Application>Microsoft Office PowerPoint</Application>
  <PresentationFormat>Widescreen</PresentationFormat>
  <Paragraphs>304</Paragraphs>
  <Slides>55</Slides>
  <Notes>5</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Arial</vt:lpstr>
      <vt:lpstr>Calibri</vt:lpstr>
      <vt:lpstr>Calibri Light</vt:lpstr>
      <vt:lpstr>Wingdings</vt:lpstr>
      <vt:lpstr>Wingdings 2</vt:lpstr>
      <vt:lpstr>Retrospect</vt:lpstr>
      <vt:lpstr>BMBM6016   Strategic Marketing</vt:lpstr>
      <vt:lpstr>Course Aims</vt:lpstr>
      <vt:lpstr>Learning Outcomes</vt:lpstr>
      <vt:lpstr>About me </vt:lpstr>
      <vt:lpstr>Over to you </vt:lpstr>
      <vt:lpstr>What are we going to cover?</vt:lpstr>
      <vt:lpstr>What are we going to cover?</vt:lpstr>
      <vt:lpstr>What are we going to cover?</vt:lpstr>
      <vt:lpstr>What are we going to cover?</vt:lpstr>
      <vt:lpstr>Learning and Teaching Strategies</vt:lpstr>
      <vt:lpstr>Assessment</vt:lpstr>
      <vt:lpstr>Why Do Businesses Need to Plan?</vt:lpstr>
      <vt:lpstr>Why plan?</vt:lpstr>
      <vt:lpstr>PowerPoint Presentation</vt:lpstr>
      <vt:lpstr>PowerPoint Presentation</vt:lpstr>
      <vt:lpstr>What is Strategy? </vt:lpstr>
      <vt:lpstr>What is marketing?</vt:lpstr>
      <vt:lpstr>The Marketing Concept</vt:lpstr>
      <vt:lpstr>Market-Oriented vs Internally Orientated Businesses</vt:lpstr>
      <vt:lpstr>A Simple Model of the Marketing Process</vt:lpstr>
      <vt:lpstr>So, What Is Marketing? Pulling It All Together</vt:lpstr>
      <vt:lpstr>PowerPoint Presentation</vt:lpstr>
      <vt:lpstr>Strategic Marketing</vt:lpstr>
      <vt:lpstr>Class Exercise: What do you understand by the following terms? </vt:lpstr>
      <vt:lpstr>Definition of Terms</vt:lpstr>
      <vt:lpstr>Definition of Terms</vt:lpstr>
      <vt:lpstr>Definition of Terms</vt:lpstr>
      <vt:lpstr>PowerPoint Presentation</vt:lpstr>
      <vt:lpstr>All planning models follow the steps below:</vt:lpstr>
      <vt:lpstr>Planning Process Models</vt:lpstr>
      <vt:lpstr>PowerPoint Presentation</vt:lpstr>
      <vt:lpstr>SOSTAC Planning Model</vt:lpstr>
      <vt:lpstr>The Marketing Planning Process</vt:lpstr>
      <vt:lpstr>Main Stages of the Strategic Marketing Plan </vt:lpstr>
      <vt:lpstr>Corporate Objectives </vt:lpstr>
      <vt:lpstr>Marketing Audit </vt:lpstr>
      <vt:lpstr>SWOT / TOWS Analysis </vt:lpstr>
      <vt:lpstr>Marketing Objectives</vt:lpstr>
      <vt:lpstr>Marketing Strategies</vt:lpstr>
      <vt:lpstr>Marketing Programmes (Tactics)</vt:lpstr>
      <vt:lpstr>Budgets</vt:lpstr>
      <vt:lpstr>Controls and Evaluation</vt:lpstr>
      <vt:lpstr>Red Ocean v Blue Ocean Strategy</vt:lpstr>
      <vt:lpstr>What is Red Ocean Blue Ocean Strategy?</vt:lpstr>
      <vt:lpstr>Red Ocean Vs Blue Ocean Strategy</vt:lpstr>
      <vt:lpstr>Red Ocean Vs Blue Ocean Strategy</vt:lpstr>
      <vt:lpstr>Red Ocean Vs Blue Ocean Strategy</vt:lpstr>
      <vt:lpstr>PowerPoint Presentation</vt:lpstr>
      <vt:lpstr>https://youtu.be/5Xd5lvyWMe8?t=21 </vt:lpstr>
      <vt:lpstr>Class Task</vt:lpstr>
      <vt:lpstr>PowerPoint Presentation</vt:lpstr>
      <vt:lpstr>Class Task</vt:lpstr>
      <vt:lpstr>Class Exercise </vt:lpstr>
      <vt:lpstr>Stitch Fix</vt:lpstr>
      <vt:lpstr>Further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BMBM6016   Strategic Marketing</dc:title>
  <dc:creator>Gwyneth Jones</dc:creator>
  <cp:lastModifiedBy>Gwyneth Jones</cp:lastModifiedBy>
  <cp:revision>76</cp:revision>
  <dcterms:created xsi:type="dcterms:W3CDTF">2023-02-05T11:51:59Z</dcterms:created>
  <dcterms:modified xsi:type="dcterms:W3CDTF">2025-01-28T12:27:39Z</dcterms:modified>
</cp:coreProperties>
</file>