
<file path=[Content_Types].xml><?xml version="1.0" encoding="utf-8"?>
<Types xmlns="http://schemas.openxmlformats.org/package/2006/content-types">
  <Default ContentType="application/x-fontdata" Extension="fntdata"/>
  <Default ContentType="image/gif" Extension="gif"/>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Lst>
  <p:sldSz cx="15113000" cy="21374100"/>
  <p:notesSz cx="6858000" cy="9144000"/>
  <p:embeddedFontLst>
    <p:embeddedFont>
      <p:font typeface="Canva Sans Bold" charset="1" panose="020B0803030501040103"/>
      <p:regular r:id="rId7"/>
    </p:embeddedFont>
    <p:embeddedFont>
      <p:font typeface="Canva Sans" charset="1" panose="020B0503030501040103"/>
      <p:regular r:id="rId8"/>
    </p:embeddedFont>
    <p:embeddedFont>
      <p:font typeface="Canva Sans Italics" charset="1" panose="020B0503030501040103"/>
      <p:regular r:id="rId9"/>
    </p:embeddedFont>
    <p:embeddedFont>
      <p:font typeface="Canva Sans Bold Italics" charset="1" panose="020B0803030501040103"/>
      <p:regular r:id="rId1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fonts/font10.fntdata" Type="http://schemas.openxmlformats.org/officeDocument/2006/relationships/font"/><Relationship Id="rId2" Target="presProps.xml" Type="http://schemas.openxmlformats.org/officeDocument/2006/relationships/presProps"/><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fonts/font7.fntdata" Type="http://schemas.openxmlformats.org/officeDocument/2006/relationships/font"/><Relationship Id="rId8" Target="fonts/font8.fntdata" Type="http://schemas.openxmlformats.org/officeDocument/2006/relationships/font"/><Relationship Id="rId9" Target="fonts/font9.fntdata" Type="http://schemas.openxmlformats.org/officeDocument/2006/relationships/font"/></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18" Target="../media/image17.png" Type="http://schemas.openxmlformats.org/officeDocument/2006/relationships/image"/><Relationship Id="rId19" Target="../media/image18.png" Type="http://schemas.openxmlformats.org/officeDocument/2006/relationships/image"/><Relationship Id="rId2" Target="../media/image1.png" Type="http://schemas.openxmlformats.org/officeDocument/2006/relationships/image"/><Relationship Id="rId20" Target="../media/image19.svg" Type="http://schemas.openxmlformats.org/officeDocument/2006/relationships/image"/><Relationship Id="rId21" Target="../media/image20.png" Type="http://schemas.openxmlformats.org/officeDocument/2006/relationships/image"/><Relationship Id="rId22" Target="../media/image21.svg" Type="http://schemas.openxmlformats.org/officeDocument/2006/relationships/image"/><Relationship Id="rId23" Target="../media/image22.png" Type="http://schemas.openxmlformats.org/officeDocument/2006/relationships/image"/><Relationship Id="rId24" Target="../media/image23.gif" Type="http://schemas.openxmlformats.org/officeDocument/2006/relationships/image"/><Relationship Id="rId25" Target="../media/image24.gif" Type="http://schemas.openxmlformats.org/officeDocument/2006/relationships/image"/><Relationship Id="rId26" Target="../media/image25.png" Type="http://schemas.openxmlformats.org/officeDocument/2006/relationships/image"/><Relationship Id="rId27" Target="../media/image26.svg" Type="http://schemas.openxmlformats.org/officeDocument/2006/relationships/image"/><Relationship Id="rId28" Target="../media/image27.gif" Type="http://schemas.openxmlformats.org/officeDocument/2006/relationships/image"/><Relationship Id="rId29" Target="../media/image28.png" Type="http://schemas.openxmlformats.org/officeDocument/2006/relationships/image"/><Relationship Id="rId3" Target="../media/image2.svg" Type="http://schemas.openxmlformats.org/officeDocument/2006/relationships/image"/><Relationship Id="rId30" Target="../media/image29.png" Type="http://schemas.openxmlformats.org/officeDocument/2006/relationships/image"/><Relationship Id="rId31" Target="../media/image30.svg" Type="http://schemas.openxmlformats.org/officeDocument/2006/relationships/image"/><Relationship Id="rId32" Target="../media/image31.png" Type="http://schemas.openxmlformats.org/officeDocument/2006/relationships/image"/><Relationship Id="rId33" Target="../media/image32.svg" Type="http://schemas.openxmlformats.org/officeDocument/2006/relationships/image"/><Relationship Id="rId34" Target="../media/image33.png" Type="http://schemas.openxmlformats.org/officeDocument/2006/relationships/image"/><Relationship Id="rId35" Target="../media/image34.svg" Type="http://schemas.openxmlformats.org/officeDocument/2006/relationships/image"/><Relationship Id="rId36" Target="../media/image35.png" Type="http://schemas.openxmlformats.org/officeDocument/2006/relationships/image"/><Relationship Id="rId37" Target="../media/image36.png" Type="http://schemas.openxmlformats.org/officeDocument/2006/relationships/image"/><Relationship Id="rId38" Target="../media/image37.png" Type="http://schemas.openxmlformats.org/officeDocument/2006/relationships/image"/><Relationship Id="rId39" Target="../media/image38.png" Type="http://schemas.openxmlformats.org/officeDocument/2006/relationships/image"/><Relationship Id="rId4" Target="../media/image3.png" Type="http://schemas.openxmlformats.org/officeDocument/2006/relationships/image"/><Relationship Id="rId40" Target="../media/image39.png" Type="http://schemas.openxmlformats.org/officeDocument/2006/relationships/image"/><Relationship Id="rId41" Target="../media/image40.png" Type="http://schemas.openxmlformats.org/officeDocument/2006/relationships/image"/><Relationship Id="rId42" Target="../media/image41.svg" Type="http://schemas.openxmlformats.org/officeDocument/2006/relationships/image"/><Relationship Id="rId43" Target="../media/image42.png" Type="http://schemas.openxmlformats.org/officeDocument/2006/relationships/image"/><Relationship Id="rId44" Target="../media/image43.png" Type="http://schemas.openxmlformats.org/officeDocument/2006/relationships/image"/><Relationship Id="rId45" Target="../media/image44.png" Type="http://schemas.openxmlformats.org/officeDocument/2006/relationships/image"/><Relationship Id="rId46" Target="../media/image45.sv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98AF68"/>
        </a:solidFill>
      </p:bgPr>
    </p:bg>
    <p:spTree>
      <p:nvGrpSpPr>
        <p:cNvPr id="1" name=""/>
        <p:cNvGrpSpPr/>
        <p:nvPr/>
      </p:nvGrpSpPr>
      <p:grpSpPr>
        <a:xfrm>
          <a:off x="0" y="0"/>
          <a:ext cx="0" cy="0"/>
          <a:chOff x="0" y="0"/>
          <a:chExt cx="0" cy="0"/>
        </a:xfrm>
      </p:grpSpPr>
      <p:grpSp>
        <p:nvGrpSpPr>
          <p:cNvPr name="Group 2" id="2"/>
          <p:cNvGrpSpPr/>
          <p:nvPr/>
        </p:nvGrpSpPr>
        <p:grpSpPr>
          <a:xfrm rot="0">
            <a:off x="1548033" y="605592"/>
            <a:ext cx="12240283" cy="18639211"/>
            <a:chOff x="0" y="0"/>
            <a:chExt cx="2193321" cy="3339936"/>
          </a:xfrm>
        </p:grpSpPr>
        <p:sp>
          <p:nvSpPr>
            <p:cNvPr name="Freeform 3" id="3"/>
            <p:cNvSpPr/>
            <p:nvPr/>
          </p:nvSpPr>
          <p:spPr>
            <a:xfrm flipH="false" flipV="false" rot="0">
              <a:off x="0" y="0"/>
              <a:ext cx="2193321" cy="3339936"/>
            </a:xfrm>
            <a:custGeom>
              <a:avLst/>
              <a:gdLst/>
              <a:ahLst/>
              <a:cxnLst/>
              <a:rect r="r" b="b" t="t" l="l"/>
              <a:pathLst>
                <a:path h="3339936" w="2193321">
                  <a:moveTo>
                    <a:pt x="0" y="0"/>
                  </a:moveTo>
                  <a:lnTo>
                    <a:pt x="2193321" y="0"/>
                  </a:lnTo>
                  <a:lnTo>
                    <a:pt x="2193321" y="3339936"/>
                  </a:lnTo>
                  <a:lnTo>
                    <a:pt x="0" y="3339936"/>
                  </a:lnTo>
                  <a:close/>
                </a:path>
              </a:pathLst>
            </a:custGeom>
            <a:solidFill>
              <a:srgbClr val="FFFFFF"/>
            </a:solidFill>
            <a:ln w="38100" cap="sq">
              <a:solidFill>
                <a:srgbClr val="000000"/>
              </a:solidFill>
              <a:prstDash val="solid"/>
              <a:miter/>
            </a:ln>
          </p:spPr>
        </p:sp>
        <p:sp>
          <p:nvSpPr>
            <p:cNvPr name="TextBox 4" id="4"/>
            <p:cNvSpPr txBox="true"/>
            <p:nvPr/>
          </p:nvSpPr>
          <p:spPr>
            <a:xfrm>
              <a:off x="0" y="-66675"/>
              <a:ext cx="2193321" cy="3406611"/>
            </a:xfrm>
            <a:prstGeom prst="rect">
              <a:avLst/>
            </a:prstGeom>
          </p:spPr>
          <p:txBody>
            <a:bodyPr anchor="ctr" rtlCol="false" tIns="50800" lIns="50800" bIns="50800" rIns="50800"/>
            <a:lstStyle/>
            <a:p>
              <a:pPr algn="ctr">
                <a:lnSpc>
                  <a:spcPts val="3220"/>
                </a:lnSpc>
              </a:pPr>
            </a:p>
          </p:txBody>
        </p:sp>
      </p:grpSp>
      <p:sp>
        <p:nvSpPr>
          <p:cNvPr name="Freeform 5" id="5"/>
          <p:cNvSpPr/>
          <p:nvPr/>
        </p:nvSpPr>
        <p:spPr>
          <a:xfrm flipH="false" flipV="false" rot="-5328889">
            <a:off x="11507865" y="18206341"/>
            <a:ext cx="3351601" cy="4096098"/>
          </a:xfrm>
          <a:custGeom>
            <a:avLst/>
            <a:gdLst/>
            <a:ahLst/>
            <a:cxnLst/>
            <a:rect r="r" b="b" t="t" l="l"/>
            <a:pathLst>
              <a:path h="4096098" w="3351601">
                <a:moveTo>
                  <a:pt x="0" y="0"/>
                </a:moveTo>
                <a:lnTo>
                  <a:pt x="3351601" y="0"/>
                </a:lnTo>
                <a:lnTo>
                  <a:pt x="3351601" y="4096098"/>
                </a:lnTo>
                <a:lnTo>
                  <a:pt x="0" y="409609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false" rot="-1208606">
            <a:off x="557224" y="401386"/>
            <a:ext cx="1809600" cy="2035337"/>
          </a:xfrm>
          <a:custGeom>
            <a:avLst/>
            <a:gdLst/>
            <a:ahLst/>
            <a:cxnLst/>
            <a:rect r="r" b="b" t="t" l="l"/>
            <a:pathLst>
              <a:path h="2035337" w="1809600">
                <a:moveTo>
                  <a:pt x="0" y="0"/>
                </a:moveTo>
                <a:lnTo>
                  <a:pt x="1809600" y="0"/>
                </a:lnTo>
                <a:lnTo>
                  <a:pt x="1809600" y="2035337"/>
                </a:lnTo>
                <a:lnTo>
                  <a:pt x="0" y="203533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7" id="7"/>
          <p:cNvSpPr/>
          <p:nvPr/>
        </p:nvSpPr>
        <p:spPr>
          <a:xfrm flipH="false" flipV="false" rot="0">
            <a:off x="12092317" y="18071871"/>
            <a:ext cx="2697496" cy="2182519"/>
          </a:xfrm>
          <a:custGeom>
            <a:avLst/>
            <a:gdLst/>
            <a:ahLst/>
            <a:cxnLst/>
            <a:rect r="r" b="b" t="t" l="l"/>
            <a:pathLst>
              <a:path h="2182519" w="2697496">
                <a:moveTo>
                  <a:pt x="0" y="0"/>
                </a:moveTo>
                <a:lnTo>
                  <a:pt x="2697495" y="0"/>
                </a:lnTo>
                <a:lnTo>
                  <a:pt x="2697495" y="2182519"/>
                </a:lnTo>
                <a:lnTo>
                  <a:pt x="0" y="218251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8" id="8"/>
          <p:cNvSpPr/>
          <p:nvPr/>
        </p:nvSpPr>
        <p:spPr>
          <a:xfrm flipH="false" flipV="false" rot="0">
            <a:off x="11191803" y="17333590"/>
            <a:ext cx="1801028" cy="1949932"/>
          </a:xfrm>
          <a:custGeom>
            <a:avLst/>
            <a:gdLst/>
            <a:ahLst/>
            <a:cxnLst/>
            <a:rect r="r" b="b" t="t" l="l"/>
            <a:pathLst>
              <a:path h="1949932" w="1801028">
                <a:moveTo>
                  <a:pt x="0" y="0"/>
                </a:moveTo>
                <a:lnTo>
                  <a:pt x="1801028" y="0"/>
                </a:lnTo>
                <a:lnTo>
                  <a:pt x="1801028" y="1949932"/>
                </a:lnTo>
                <a:lnTo>
                  <a:pt x="0" y="1949932"/>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9" id="9"/>
          <p:cNvSpPr/>
          <p:nvPr/>
        </p:nvSpPr>
        <p:spPr>
          <a:xfrm flipH="false" flipV="false" rot="0">
            <a:off x="2304921" y="17942895"/>
            <a:ext cx="1051793" cy="1282674"/>
          </a:xfrm>
          <a:custGeom>
            <a:avLst/>
            <a:gdLst/>
            <a:ahLst/>
            <a:cxnLst/>
            <a:rect r="r" b="b" t="t" l="l"/>
            <a:pathLst>
              <a:path h="1282674" w="1051793">
                <a:moveTo>
                  <a:pt x="0" y="0"/>
                </a:moveTo>
                <a:lnTo>
                  <a:pt x="1051793" y="0"/>
                </a:lnTo>
                <a:lnTo>
                  <a:pt x="1051793" y="1282675"/>
                </a:lnTo>
                <a:lnTo>
                  <a:pt x="0" y="1282675"/>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10" id="10"/>
          <p:cNvSpPr/>
          <p:nvPr/>
        </p:nvSpPr>
        <p:spPr>
          <a:xfrm flipH="false" flipV="false" rot="608407">
            <a:off x="12719955" y="1966844"/>
            <a:ext cx="1495729" cy="1941535"/>
          </a:xfrm>
          <a:custGeom>
            <a:avLst/>
            <a:gdLst/>
            <a:ahLst/>
            <a:cxnLst/>
            <a:rect r="r" b="b" t="t" l="l"/>
            <a:pathLst>
              <a:path h="1941535" w="1495729">
                <a:moveTo>
                  <a:pt x="0" y="0"/>
                </a:moveTo>
                <a:lnTo>
                  <a:pt x="1495729" y="0"/>
                </a:lnTo>
                <a:lnTo>
                  <a:pt x="1495729" y="1941535"/>
                </a:lnTo>
                <a:lnTo>
                  <a:pt x="0" y="1941535"/>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a:ln cap="sq">
            <a:noFill/>
            <a:prstDash val="solid"/>
            <a:miter/>
          </a:ln>
        </p:spPr>
      </p:sp>
      <p:sp>
        <p:nvSpPr>
          <p:cNvPr name="Freeform 11" id="11"/>
          <p:cNvSpPr/>
          <p:nvPr/>
        </p:nvSpPr>
        <p:spPr>
          <a:xfrm flipH="false" flipV="false" rot="-1339727">
            <a:off x="326790" y="3848681"/>
            <a:ext cx="1980505" cy="1196375"/>
          </a:xfrm>
          <a:custGeom>
            <a:avLst/>
            <a:gdLst/>
            <a:ahLst/>
            <a:cxnLst/>
            <a:rect r="r" b="b" t="t" l="l"/>
            <a:pathLst>
              <a:path h="1196375" w="1980505">
                <a:moveTo>
                  <a:pt x="0" y="0"/>
                </a:moveTo>
                <a:lnTo>
                  <a:pt x="1980506" y="0"/>
                </a:lnTo>
                <a:lnTo>
                  <a:pt x="1980506" y="1196375"/>
                </a:lnTo>
                <a:lnTo>
                  <a:pt x="0" y="1196375"/>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2" id="12"/>
          <p:cNvSpPr/>
          <p:nvPr/>
        </p:nvSpPr>
        <p:spPr>
          <a:xfrm flipH="false" flipV="false" rot="-1260677">
            <a:off x="13315811" y="10813533"/>
            <a:ext cx="1526638" cy="1515535"/>
          </a:xfrm>
          <a:custGeom>
            <a:avLst/>
            <a:gdLst/>
            <a:ahLst/>
            <a:cxnLst/>
            <a:rect r="r" b="b" t="t" l="l"/>
            <a:pathLst>
              <a:path h="1515535" w="1526638">
                <a:moveTo>
                  <a:pt x="0" y="0"/>
                </a:moveTo>
                <a:lnTo>
                  <a:pt x="1526638" y="0"/>
                </a:lnTo>
                <a:lnTo>
                  <a:pt x="1526638" y="1515536"/>
                </a:lnTo>
                <a:lnTo>
                  <a:pt x="0" y="1515536"/>
                </a:lnTo>
                <a:lnTo>
                  <a:pt x="0" y="0"/>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Freeform 13" id="13"/>
          <p:cNvSpPr/>
          <p:nvPr/>
        </p:nvSpPr>
        <p:spPr>
          <a:xfrm flipH="false" flipV="false" rot="0">
            <a:off x="5804299" y="10572391"/>
            <a:ext cx="3518385" cy="3288306"/>
          </a:xfrm>
          <a:custGeom>
            <a:avLst/>
            <a:gdLst/>
            <a:ahLst/>
            <a:cxnLst/>
            <a:rect r="r" b="b" t="t" l="l"/>
            <a:pathLst>
              <a:path h="3288306" w="3518385">
                <a:moveTo>
                  <a:pt x="0" y="0"/>
                </a:moveTo>
                <a:lnTo>
                  <a:pt x="3518385" y="0"/>
                </a:lnTo>
                <a:lnTo>
                  <a:pt x="3518385" y="3288306"/>
                </a:lnTo>
                <a:lnTo>
                  <a:pt x="0" y="3288306"/>
                </a:lnTo>
                <a:lnTo>
                  <a:pt x="0" y="0"/>
                </a:lnTo>
                <a:close/>
              </a:path>
            </a:pathLst>
          </a:custGeom>
          <a:blipFill>
            <a:blip r:embed="rId18"/>
            <a:stretch>
              <a:fillRect l="-2635" t="0" r="-4176" b="0"/>
            </a:stretch>
          </a:blipFill>
          <a:ln w="19050" cap="sq">
            <a:solidFill>
              <a:srgbClr val="27348B"/>
            </a:solidFill>
            <a:prstDash val="solid"/>
            <a:miter/>
          </a:ln>
        </p:spPr>
      </p:sp>
      <p:sp>
        <p:nvSpPr>
          <p:cNvPr name="Freeform 14" id="14"/>
          <p:cNvSpPr/>
          <p:nvPr/>
        </p:nvSpPr>
        <p:spPr>
          <a:xfrm flipH="false" flipV="false" rot="785842">
            <a:off x="13116495" y="18370428"/>
            <a:ext cx="612072" cy="597605"/>
          </a:xfrm>
          <a:custGeom>
            <a:avLst/>
            <a:gdLst/>
            <a:ahLst/>
            <a:cxnLst/>
            <a:rect r="r" b="b" t="t" l="l"/>
            <a:pathLst>
              <a:path h="597605" w="612072">
                <a:moveTo>
                  <a:pt x="0" y="0"/>
                </a:moveTo>
                <a:lnTo>
                  <a:pt x="612072" y="0"/>
                </a:lnTo>
                <a:lnTo>
                  <a:pt x="612072" y="597604"/>
                </a:lnTo>
                <a:lnTo>
                  <a:pt x="0" y="597604"/>
                </a:lnTo>
                <a:lnTo>
                  <a:pt x="0" y="0"/>
                </a:lnTo>
                <a:close/>
              </a:path>
            </a:pathLst>
          </a:custGeom>
          <a:blipFill>
            <a:blip r:embed="rId19">
              <a:extLst>
                <a:ext uri="{96DAC541-7B7A-43D3-8B79-37D633B846F1}">
                  <asvg:svgBlip xmlns:asvg="http://schemas.microsoft.com/office/drawing/2016/SVG/main" r:embed="rId20"/>
                </a:ext>
              </a:extLst>
            </a:blip>
            <a:stretch>
              <a:fillRect l="0" t="0" r="0" b="0"/>
            </a:stretch>
          </a:blipFill>
        </p:spPr>
      </p:sp>
      <p:sp>
        <p:nvSpPr>
          <p:cNvPr name="Freeform 15" id="15"/>
          <p:cNvSpPr/>
          <p:nvPr/>
        </p:nvSpPr>
        <p:spPr>
          <a:xfrm flipH="false" flipV="false" rot="0">
            <a:off x="12992831" y="5920357"/>
            <a:ext cx="1325812" cy="1325812"/>
          </a:xfrm>
          <a:custGeom>
            <a:avLst/>
            <a:gdLst/>
            <a:ahLst/>
            <a:cxnLst/>
            <a:rect r="r" b="b" t="t" l="l"/>
            <a:pathLst>
              <a:path h="1325812" w="1325812">
                <a:moveTo>
                  <a:pt x="0" y="0"/>
                </a:moveTo>
                <a:lnTo>
                  <a:pt x="1325812" y="0"/>
                </a:lnTo>
                <a:lnTo>
                  <a:pt x="1325812" y="1325812"/>
                </a:lnTo>
                <a:lnTo>
                  <a:pt x="0" y="1325812"/>
                </a:lnTo>
                <a:lnTo>
                  <a:pt x="0" y="0"/>
                </a:lnTo>
                <a:close/>
              </a:path>
            </a:pathLst>
          </a:custGeom>
          <a:blipFill>
            <a:blip r:embed="rId21">
              <a:extLst>
                <a:ext uri="{96DAC541-7B7A-43D3-8B79-37D633B846F1}">
                  <asvg:svgBlip xmlns:asvg="http://schemas.microsoft.com/office/drawing/2016/SVG/main" r:embed="rId22"/>
                </a:ext>
              </a:extLst>
            </a:blip>
            <a:stretch>
              <a:fillRect l="0" t="0" r="0" b="0"/>
            </a:stretch>
          </a:blipFill>
        </p:spPr>
      </p:sp>
      <p:sp>
        <p:nvSpPr>
          <p:cNvPr name="Freeform 16" id="16"/>
          <p:cNvSpPr/>
          <p:nvPr/>
        </p:nvSpPr>
        <p:spPr>
          <a:xfrm flipH="false" flipV="false" rot="0">
            <a:off x="526628" y="5920357"/>
            <a:ext cx="2042810" cy="1652933"/>
          </a:xfrm>
          <a:custGeom>
            <a:avLst/>
            <a:gdLst/>
            <a:ahLst/>
            <a:cxnLst/>
            <a:rect r="r" b="b" t="t" l="l"/>
            <a:pathLst>
              <a:path h="1652933" w="2042810">
                <a:moveTo>
                  <a:pt x="0" y="0"/>
                </a:moveTo>
                <a:lnTo>
                  <a:pt x="2042810" y="0"/>
                </a:lnTo>
                <a:lnTo>
                  <a:pt x="2042810" y="1652933"/>
                </a:lnTo>
                <a:lnTo>
                  <a:pt x="0" y="1652933"/>
                </a:lnTo>
                <a:lnTo>
                  <a:pt x="0" y="0"/>
                </a:lnTo>
                <a:close/>
              </a:path>
            </a:pathLst>
          </a:custGeom>
          <a:blipFill>
            <a:blip r:embed="rId23"/>
            <a:stretch>
              <a:fillRect l="-1196" t="-1204" r="-5500" b="0"/>
            </a:stretch>
          </a:blipFill>
        </p:spPr>
      </p:sp>
      <p:pic>
        <p:nvPicPr>
          <p:cNvPr name="Picture 17" id="17"/>
          <p:cNvPicPr>
            <a:picLocks noChangeAspect="true"/>
          </p:cNvPicPr>
          <p:nvPr/>
        </p:nvPicPr>
        <p:blipFill>
          <a:blip r:embed="rId24"/>
          <a:srcRect l="0" t="0" r="0" b="0"/>
          <a:stretch>
            <a:fillRect/>
          </a:stretch>
        </p:blipFill>
        <p:spPr>
          <a:xfrm flipH="false" flipV="false" rot="0">
            <a:off x="10824313" y="14887205"/>
            <a:ext cx="1436735" cy="1865890"/>
          </a:xfrm>
          <a:prstGeom prst="rect">
            <a:avLst/>
          </a:prstGeom>
        </p:spPr>
      </p:pic>
      <p:pic>
        <p:nvPicPr>
          <p:cNvPr name="Picture 18" id="18"/>
          <p:cNvPicPr>
            <a:picLocks noChangeAspect="true"/>
          </p:cNvPicPr>
          <p:nvPr/>
        </p:nvPicPr>
        <p:blipFill>
          <a:blip r:embed="rId25"/>
          <a:srcRect l="0" t="0" r="0" b="0"/>
          <a:stretch>
            <a:fillRect/>
          </a:stretch>
        </p:blipFill>
        <p:spPr>
          <a:xfrm flipH="false" flipV="false" rot="0">
            <a:off x="9519544" y="17942895"/>
            <a:ext cx="1635245" cy="2515762"/>
          </a:xfrm>
          <a:prstGeom prst="rect">
            <a:avLst/>
          </a:prstGeom>
        </p:spPr>
      </p:pic>
      <p:sp>
        <p:nvSpPr>
          <p:cNvPr name="Freeform 19" id="19"/>
          <p:cNvSpPr/>
          <p:nvPr/>
        </p:nvSpPr>
        <p:spPr>
          <a:xfrm flipH="false" flipV="false" rot="0">
            <a:off x="305800" y="16693610"/>
            <a:ext cx="2122620" cy="2611725"/>
          </a:xfrm>
          <a:custGeom>
            <a:avLst/>
            <a:gdLst/>
            <a:ahLst/>
            <a:cxnLst/>
            <a:rect r="r" b="b" t="t" l="l"/>
            <a:pathLst>
              <a:path h="2611725" w="2122620">
                <a:moveTo>
                  <a:pt x="0" y="0"/>
                </a:moveTo>
                <a:lnTo>
                  <a:pt x="2122620" y="0"/>
                </a:lnTo>
                <a:lnTo>
                  <a:pt x="2122620" y="2611725"/>
                </a:lnTo>
                <a:lnTo>
                  <a:pt x="0" y="2611725"/>
                </a:lnTo>
                <a:lnTo>
                  <a:pt x="0" y="0"/>
                </a:lnTo>
                <a:close/>
              </a:path>
            </a:pathLst>
          </a:custGeom>
          <a:blipFill>
            <a:blip r:embed="rId26">
              <a:extLst>
                <a:ext uri="{96DAC541-7B7A-43D3-8B79-37D633B846F1}">
                  <asvg:svgBlip xmlns:asvg="http://schemas.microsoft.com/office/drawing/2016/SVG/main" r:embed="rId27"/>
                </a:ext>
              </a:extLst>
            </a:blip>
            <a:stretch>
              <a:fillRect l="0" t="0" r="0" b="0"/>
            </a:stretch>
          </a:blipFill>
        </p:spPr>
      </p:sp>
      <p:pic>
        <p:nvPicPr>
          <p:cNvPr name="Picture 20" id="20"/>
          <p:cNvPicPr>
            <a:picLocks noChangeAspect="true"/>
          </p:cNvPicPr>
          <p:nvPr/>
        </p:nvPicPr>
        <p:blipFill>
          <a:blip r:embed="rId28"/>
          <a:srcRect l="0" t="0" r="0" b="0"/>
          <a:stretch>
            <a:fillRect/>
          </a:stretch>
        </p:blipFill>
        <p:spPr>
          <a:xfrm flipH="false" flipV="false" rot="0">
            <a:off x="4369316" y="18267823"/>
            <a:ext cx="1079481" cy="1575885"/>
          </a:xfrm>
          <a:prstGeom prst="rect">
            <a:avLst/>
          </a:prstGeom>
        </p:spPr>
      </p:pic>
      <p:pic>
        <p:nvPicPr>
          <p:cNvPr name="Picture 21" id="21"/>
          <p:cNvPicPr>
            <a:picLocks noChangeAspect="true"/>
          </p:cNvPicPr>
          <p:nvPr/>
        </p:nvPicPr>
        <p:blipFill>
          <a:blip r:embed="rId29"/>
          <a:stretch>
            <a:fillRect/>
          </a:stretch>
        </p:blipFill>
        <p:spPr>
          <a:xfrm rot="0">
            <a:off x="433659" y="14657724"/>
            <a:ext cx="1540721" cy="1540721"/>
          </a:xfrm>
          <a:prstGeom prst="rect">
            <a:avLst/>
          </a:prstGeom>
        </p:spPr>
      </p:pic>
      <p:sp>
        <p:nvSpPr>
          <p:cNvPr name="TextBox 22" id="22"/>
          <p:cNvSpPr txBox="true"/>
          <p:nvPr/>
        </p:nvSpPr>
        <p:spPr>
          <a:xfrm rot="0">
            <a:off x="2850578" y="15226779"/>
            <a:ext cx="1730916" cy="1476995"/>
          </a:xfrm>
          <a:prstGeom prst="rect">
            <a:avLst/>
          </a:prstGeom>
        </p:spPr>
        <p:txBody>
          <a:bodyPr anchor="t" rtlCol="false" tIns="0" lIns="0" bIns="0" rIns="0">
            <a:spAutoFit/>
          </a:bodyPr>
          <a:lstStyle/>
          <a:p>
            <a:pPr algn="ctr">
              <a:lnSpc>
                <a:spcPts val="1223"/>
              </a:lnSpc>
            </a:pPr>
            <a:r>
              <a:rPr lang="en-US" sz="874" b="true">
                <a:solidFill>
                  <a:srgbClr val="000000"/>
                </a:solidFill>
                <a:latin typeface="Canva Sans Bold"/>
                <a:ea typeface="Canva Sans Bold"/>
                <a:cs typeface="Canva Sans Bold"/>
                <a:sym typeface="Canva Sans Bold"/>
              </a:rPr>
              <a:t>Do you want to know about your Emotional Intelligence?</a:t>
            </a:r>
          </a:p>
          <a:p>
            <a:pPr algn="ctr">
              <a:lnSpc>
                <a:spcPts val="1223"/>
              </a:lnSpc>
            </a:pPr>
          </a:p>
          <a:p>
            <a:pPr algn="ctr">
              <a:lnSpc>
                <a:spcPts val="1223"/>
              </a:lnSpc>
            </a:pPr>
            <a:r>
              <a:rPr lang="en-US" sz="874">
                <a:solidFill>
                  <a:srgbClr val="000000"/>
                </a:solidFill>
                <a:latin typeface="Canva Sans"/>
                <a:ea typeface="Canva Sans"/>
                <a:cs typeface="Canva Sans"/>
                <a:sym typeface="Canva Sans"/>
              </a:rPr>
              <a:t> Then please use the QR code which will have you answering a few questions with instant results  from</a:t>
            </a:r>
          </a:p>
          <a:p>
            <a:pPr algn="ctr">
              <a:lnSpc>
                <a:spcPts val="1223"/>
              </a:lnSpc>
            </a:pPr>
            <a:r>
              <a:rPr lang="en-US" sz="874">
                <a:solidFill>
                  <a:srgbClr val="000000"/>
                </a:solidFill>
                <a:latin typeface="Canva Sans"/>
                <a:ea typeface="Canva Sans"/>
                <a:cs typeface="Canva Sans"/>
                <a:sym typeface="Canva Sans"/>
              </a:rPr>
              <a:t>https://www.123test.com/emotional-intelligence-test/#its123-testAnchor.</a:t>
            </a:r>
          </a:p>
        </p:txBody>
      </p:sp>
      <p:grpSp>
        <p:nvGrpSpPr>
          <p:cNvPr name="Group 23" id="23"/>
          <p:cNvGrpSpPr/>
          <p:nvPr/>
        </p:nvGrpSpPr>
        <p:grpSpPr>
          <a:xfrm rot="0">
            <a:off x="2830818" y="15117847"/>
            <a:ext cx="1835903" cy="1713910"/>
            <a:chOff x="0" y="0"/>
            <a:chExt cx="328973" cy="307113"/>
          </a:xfrm>
        </p:grpSpPr>
        <p:sp>
          <p:nvSpPr>
            <p:cNvPr name="Freeform 24" id="24"/>
            <p:cNvSpPr/>
            <p:nvPr/>
          </p:nvSpPr>
          <p:spPr>
            <a:xfrm flipH="false" flipV="false" rot="0">
              <a:off x="0" y="0"/>
              <a:ext cx="328973" cy="307113"/>
            </a:xfrm>
            <a:custGeom>
              <a:avLst/>
              <a:gdLst/>
              <a:ahLst/>
              <a:cxnLst/>
              <a:rect r="r" b="b" t="t" l="l"/>
              <a:pathLst>
                <a:path h="307113" w="328973">
                  <a:moveTo>
                    <a:pt x="105424" y="0"/>
                  </a:moveTo>
                  <a:lnTo>
                    <a:pt x="223549" y="0"/>
                  </a:lnTo>
                  <a:cubicBezTo>
                    <a:pt x="281773" y="0"/>
                    <a:pt x="328973" y="47200"/>
                    <a:pt x="328973" y="105424"/>
                  </a:cubicBezTo>
                  <a:lnTo>
                    <a:pt x="328973" y="201689"/>
                  </a:lnTo>
                  <a:cubicBezTo>
                    <a:pt x="328973" y="259913"/>
                    <a:pt x="281773" y="307113"/>
                    <a:pt x="223549" y="307113"/>
                  </a:cubicBezTo>
                  <a:lnTo>
                    <a:pt x="105424" y="307113"/>
                  </a:lnTo>
                  <a:cubicBezTo>
                    <a:pt x="77464" y="307113"/>
                    <a:pt x="50649" y="296006"/>
                    <a:pt x="30878" y="276235"/>
                  </a:cubicBezTo>
                  <a:cubicBezTo>
                    <a:pt x="11107" y="256465"/>
                    <a:pt x="0" y="229650"/>
                    <a:pt x="0" y="201689"/>
                  </a:cubicBezTo>
                  <a:lnTo>
                    <a:pt x="0" y="105424"/>
                  </a:lnTo>
                  <a:cubicBezTo>
                    <a:pt x="0" y="47200"/>
                    <a:pt x="47200" y="0"/>
                    <a:pt x="105424" y="0"/>
                  </a:cubicBezTo>
                  <a:close/>
                </a:path>
              </a:pathLst>
            </a:custGeom>
            <a:ln w="19050" cap="rnd">
              <a:solidFill>
                <a:srgbClr val="248288">
                  <a:alpha val="77647"/>
                </a:srgbClr>
              </a:solidFill>
              <a:prstDash val="solid"/>
              <a:round/>
            </a:ln>
          </p:spPr>
        </p:sp>
        <p:sp>
          <p:nvSpPr>
            <p:cNvPr name="TextBox 25" id="25"/>
            <p:cNvSpPr txBox="true"/>
            <p:nvPr/>
          </p:nvSpPr>
          <p:spPr>
            <a:xfrm>
              <a:off x="0" y="-38100"/>
              <a:ext cx="328973" cy="345213"/>
            </a:xfrm>
            <a:prstGeom prst="rect">
              <a:avLst/>
            </a:prstGeom>
          </p:spPr>
          <p:txBody>
            <a:bodyPr anchor="ctr" rtlCol="false" tIns="50800" lIns="50800" bIns="50800" rIns="50800"/>
            <a:lstStyle/>
            <a:p>
              <a:pPr algn="ctr">
                <a:lnSpc>
                  <a:spcPts val="3080"/>
                </a:lnSpc>
              </a:pPr>
            </a:p>
          </p:txBody>
        </p:sp>
      </p:grpSp>
      <p:grpSp>
        <p:nvGrpSpPr>
          <p:cNvPr name="Group 26" id="26"/>
          <p:cNvGrpSpPr/>
          <p:nvPr/>
        </p:nvGrpSpPr>
        <p:grpSpPr>
          <a:xfrm rot="-10800000">
            <a:off x="1952816" y="15533155"/>
            <a:ext cx="771172" cy="286995"/>
            <a:chOff x="0" y="0"/>
            <a:chExt cx="1094733" cy="407410"/>
          </a:xfrm>
        </p:grpSpPr>
        <p:sp>
          <p:nvSpPr>
            <p:cNvPr name="Freeform 27" id="27"/>
            <p:cNvSpPr/>
            <p:nvPr/>
          </p:nvSpPr>
          <p:spPr>
            <a:xfrm flipH="false" flipV="false" rot="0">
              <a:off x="0" y="0"/>
              <a:ext cx="1094733" cy="407410"/>
            </a:xfrm>
            <a:custGeom>
              <a:avLst/>
              <a:gdLst/>
              <a:ahLst/>
              <a:cxnLst/>
              <a:rect r="r" b="b" t="t" l="l"/>
              <a:pathLst>
                <a:path h="407410" w="1094733">
                  <a:moveTo>
                    <a:pt x="273050" y="0"/>
                  </a:moveTo>
                  <a:lnTo>
                    <a:pt x="0" y="203705"/>
                  </a:lnTo>
                  <a:lnTo>
                    <a:pt x="273050" y="407410"/>
                  </a:lnTo>
                  <a:lnTo>
                    <a:pt x="273050" y="274060"/>
                  </a:lnTo>
                  <a:lnTo>
                    <a:pt x="821683" y="274060"/>
                  </a:lnTo>
                  <a:lnTo>
                    <a:pt x="821683" y="407410"/>
                  </a:lnTo>
                  <a:lnTo>
                    <a:pt x="1094733" y="203705"/>
                  </a:lnTo>
                  <a:lnTo>
                    <a:pt x="821683" y="0"/>
                  </a:lnTo>
                  <a:lnTo>
                    <a:pt x="821683" y="133350"/>
                  </a:lnTo>
                  <a:lnTo>
                    <a:pt x="273050" y="133350"/>
                  </a:lnTo>
                  <a:lnTo>
                    <a:pt x="273050" y="0"/>
                  </a:lnTo>
                  <a:close/>
                </a:path>
              </a:pathLst>
            </a:custGeom>
            <a:solidFill>
              <a:srgbClr val="8EC4C6"/>
            </a:solidFill>
          </p:spPr>
        </p:sp>
        <p:sp>
          <p:nvSpPr>
            <p:cNvPr name="TextBox 28" id="28"/>
            <p:cNvSpPr txBox="true"/>
            <p:nvPr/>
          </p:nvSpPr>
          <p:spPr>
            <a:xfrm>
              <a:off x="101600" y="101600"/>
              <a:ext cx="891533" cy="166110"/>
            </a:xfrm>
            <a:prstGeom prst="rect">
              <a:avLst/>
            </a:prstGeom>
          </p:spPr>
          <p:txBody>
            <a:bodyPr anchor="ctr" rtlCol="false" tIns="50800" lIns="50800" bIns="50800" rIns="50800"/>
            <a:lstStyle/>
            <a:p>
              <a:pPr algn="ctr">
                <a:lnSpc>
                  <a:spcPts val="3080"/>
                </a:lnSpc>
              </a:pPr>
            </a:p>
          </p:txBody>
        </p:sp>
      </p:grpSp>
      <p:grpSp>
        <p:nvGrpSpPr>
          <p:cNvPr name="Group 29" id="29"/>
          <p:cNvGrpSpPr/>
          <p:nvPr/>
        </p:nvGrpSpPr>
        <p:grpSpPr>
          <a:xfrm rot="0">
            <a:off x="1804189" y="7649780"/>
            <a:ext cx="5026708" cy="2114465"/>
            <a:chOff x="0" y="0"/>
            <a:chExt cx="1056192" cy="444283"/>
          </a:xfrm>
        </p:grpSpPr>
        <p:sp>
          <p:nvSpPr>
            <p:cNvPr name="Freeform 30" id="30"/>
            <p:cNvSpPr/>
            <p:nvPr/>
          </p:nvSpPr>
          <p:spPr>
            <a:xfrm flipH="false" flipV="false" rot="0">
              <a:off x="0" y="0"/>
              <a:ext cx="1056192" cy="444283"/>
            </a:xfrm>
            <a:custGeom>
              <a:avLst/>
              <a:gdLst/>
              <a:ahLst/>
              <a:cxnLst/>
              <a:rect r="r" b="b" t="t" l="l"/>
              <a:pathLst>
                <a:path h="444283" w="1056192">
                  <a:moveTo>
                    <a:pt x="44520" y="0"/>
                  </a:moveTo>
                  <a:lnTo>
                    <a:pt x="1011671" y="0"/>
                  </a:lnTo>
                  <a:cubicBezTo>
                    <a:pt x="1036259" y="0"/>
                    <a:pt x="1056192" y="19932"/>
                    <a:pt x="1056192" y="44520"/>
                  </a:cubicBezTo>
                  <a:lnTo>
                    <a:pt x="1056192" y="399763"/>
                  </a:lnTo>
                  <a:cubicBezTo>
                    <a:pt x="1056192" y="424351"/>
                    <a:pt x="1036259" y="444283"/>
                    <a:pt x="1011671" y="444283"/>
                  </a:cubicBezTo>
                  <a:lnTo>
                    <a:pt x="44520" y="444283"/>
                  </a:lnTo>
                  <a:cubicBezTo>
                    <a:pt x="19932" y="444283"/>
                    <a:pt x="0" y="424351"/>
                    <a:pt x="0" y="399763"/>
                  </a:cubicBezTo>
                  <a:lnTo>
                    <a:pt x="0" y="44520"/>
                  </a:lnTo>
                  <a:cubicBezTo>
                    <a:pt x="0" y="19932"/>
                    <a:pt x="19932" y="0"/>
                    <a:pt x="44520" y="0"/>
                  </a:cubicBezTo>
                  <a:close/>
                </a:path>
              </a:pathLst>
            </a:custGeom>
            <a:ln w="38100" cap="rnd">
              <a:solidFill>
                <a:srgbClr val="25336E"/>
              </a:solidFill>
              <a:prstDash val="solid"/>
              <a:round/>
            </a:ln>
          </p:spPr>
        </p:sp>
        <p:sp>
          <p:nvSpPr>
            <p:cNvPr name="TextBox 31" id="31"/>
            <p:cNvSpPr txBox="true"/>
            <p:nvPr/>
          </p:nvSpPr>
          <p:spPr>
            <a:xfrm>
              <a:off x="0" y="-38100"/>
              <a:ext cx="1056192" cy="482383"/>
            </a:xfrm>
            <a:prstGeom prst="rect">
              <a:avLst/>
            </a:prstGeom>
          </p:spPr>
          <p:txBody>
            <a:bodyPr anchor="ctr" rtlCol="false" tIns="50800" lIns="50800" bIns="50800" rIns="50800"/>
            <a:lstStyle/>
            <a:p>
              <a:pPr algn="ctr">
                <a:lnSpc>
                  <a:spcPts val="3080"/>
                </a:lnSpc>
              </a:pPr>
            </a:p>
          </p:txBody>
        </p:sp>
      </p:grpSp>
      <p:sp>
        <p:nvSpPr>
          <p:cNvPr name="TextBox 32" id="32"/>
          <p:cNvSpPr txBox="true"/>
          <p:nvPr/>
        </p:nvSpPr>
        <p:spPr>
          <a:xfrm rot="0">
            <a:off x="2138378" y="11021324"/>
            <a:ext cx="3143810" cy="431798"/>
          </a:xfrm>
          <a:prstGeom prst="rect">
            <a:avLst/>
          </a:prstGeom>
        </p:spPr>
        <p:txBody>
          <a:bodyPr anchor="t" rtlCol="false" tIns="0" lIns="0" bIns="0" rIns="0">
            <a:spAutoFit/>
          </a:bodyPr>
          <a:lstStyle/>
          <a:p>
            <a:pPr algn="ctr">
              <a:lnSpc>
                <a:spcPts val="3500"/>
              </a:lnSpc>
            </a:pPr>
            <a:r>
              <a:rPr lang="en-US" b="true" sz="2500" u="sng">
                <a:solidFill>
                  <a:srgbClr val="EF5705"/>
                </a:solidFill>
                <a:latin typeface="Canva Sans Bold"/>
                <a:ea typeface="Canva Sans Bold"/>
                <a:cs typeface="Canva Sans Bold"/>
                <a:sym typeface="Canva Sans Bold"/>
              </a:rPr>
              <a:t>Self-Awareness</a:t>
            </a:r>
          </a:p>
        </p:txBody>
      </p:sp>
      <p:sp>
        <p:nvSpPr>
          <p:cNvPr name="TextBox 33" id="33"/>
          <p:cNvSpPr txBox="true"/>
          <p:nvPr/>
        </p:nvSpPr>
        <p:spPr>
          <a:xfrm rot="0">
            <a:off x="10166925" y="10752935"/>
            <a:ext cx="3208795" cy="431798"/>
          </a:xfrm>
          <a:prstGeom prst="rect">
            <a:avLst/>
          </a:prstGeom>
        </p:spPr>
        <p:txBody>
          <a:bodyPr anchor="t" rtlCol="false" tIns="0" lIns="0" bIns="0" rIns="0">
            <a:spAutoFit/>
          </a:bodyPr>
          <a:lstStyle/>
          <a:p>
            <a:pPr algn="ctr">
              <a:lnSpc>
                <a:spcPts val="3500"/>
              </a:lnSpc>
            </a:pPr>
            <a:r>
              <a:rPr lang="en-US" b="true" sz="2500" u="sng">
                <a:solidFill>
                  <a:srgbClr val="64A3C7"/>
                </a:solidFill>
                <a:latin typeface="Canva Sans Bold"/>
                <a:ea typeface="Canva Sans Bold"/>
                <a:cs typeface="Canva Sans Bold"/>
                <a:sym typeface="Canva Sans Bold"/>
              </a:rPr>
              <a:t>Self-Regulation</a:t>
            </a:r>
          </a:p>
        </p:txBody>
      </p:sp>
      <p:sp>
        <p:nvSpPr>
          <p:cNvPr name="TextBox 34" id="34"/>
          <p:cNvSpPr txBox="true"/>
          <p:nvPr/>
        </p:nvSpPr>
        <p:spPr>
          <a:xfrm rot="0">
            <a:off x="10074825" y="7592669"/>
            <a:ext cx="1858404" cy="431798"/>
          </a:xfrm>
          <a:prstGeom prst="rect">
            <a:avLst/>
          </a:prstGeom>
        </p:spPr>
        <p:txBody>
          <a:bodyPr anchor="t" rtlCol="false" tIns="0" lIns="0" bIns="0" rIns="0">
            <a:spAutoFit/>
          </a:bodyPr>
          <a:lstStyle/>
          <a:p>
            <a:pPr algn="ctr">
              <a:lnSpc>
                <a:spcPts val="3500"/>
              </a:lnSpc>
            </a:pPr>
            <a:r>
              <a:rPr lang="en-US" b="true" sz="2500" u="sng">
                <a:solidFill>
                  <a:srgbClr val="98AF68"/>
                </a:solidFill>
                <a:latin typeface="Canva Sans Bold"/>
                <a:ea typeface="Canva Sans Bold"/>
                <a:cs typeface="Canva Sans Bold"/>
                <a:sym typeface="Canva Sans Bold"/>
              </a:rPr>
              <a:t>Empathy</a:t>
            </a:r>
          </a:p>
        </p:txBody>
      </p:sp>
      <p:sp>
        <p:nvSpPr>
          <p:cNvPr name="TextBox 35" id="35"/>
          <p:cNvSpPr txBox="true"/>
          <p:nvPr/>
        </p:nvSpPr>
        <p:spPr>
          <a:xfrm rot="0">
            <a:off x="6490655" y="14897370"/>
            <a:ext cx="2287217" cy="431798"/>
          </a:xfrm>
          <a:prstGeom prst="rect">
            <a:avLst/>
          </a:prstGeom>
        </p:spPr>
        <p:txBody>
          <a:bodyPr anchor="t" rtlCol="false" tIns="0" lIns="0" bIns="0" rIns="0">
            <a:spAutoFit/>
          </a:bodyPr>
          <a:lstStyle/>
          <a:p>
            <a:pPr algn="ctr">
              <a:lnSpc>
                <a:spcPts val="3500"/>
              </a:lnSpc>
            </a:pPr>
            <a:r>
              <a:rPr lang="en-US" b="true" sz="2500" u="sng">
                <a:solidFill>
                  <a:srgbClr val="248288"/>
                </a:solidFill>
                <a:latin typeface="Canva Sans Bold"/>
                <a:ea typeface="Canva Sans Bold"/>
                <a:cs typeface="Canva Sans Bold"/>
                <a:sym typeface="Canva Sans Bold"/>
              </a:rPr>
              <a:t>Motivation</a:t>
            </a:r>
          </a:p>
        </p:txBody>
      </p:sp>
      <p:grpSp>
        <p:nvGrpSpPr>
          <p:cNvPr name="Group 36" id="36"/>
          <p:cNvGrpSpPr/>
          <p:nvPr/>
        </p:nvGrpSpPr>
        <p:grpSpPr>
          <a:xfrm rot="0">
            <a:off x="8121223" y="7608119"/>
            <a:ext cx="5476314" cy="1965737"/>
            <a:chOff x="0" y="0"/>
            <a:chExt cx="961134" cy="345002"/>
          </a:xfrm>
        </p:grpSpPr>
        <p:sp>
          <p:nvSpPr>
            <p:cNvPr name="Freeform 37" id="37"/>
            <p:cNvSpPr/>
            <p:nvPr/>
          </p:nvSpPr>
          <p:spPr>
            <a:xfrm flipH="false" flipV="false" rot="0">
              <a:off x="0" y="0"/>
              <a:ext cx="961134" cy="345002"/>
            </a:xfrm>
            <a:custGeom>
              <a:avLst/>
              <a:gdLst/>
              <a:ahLst/>
              <a:cxnLst/>
              <a:rect r="r" b="b" t="t" l="l"/>
              <a:pathLst>
                <a:path h="345002" w="961134">
                  <a:moveTo>
                    <a:pt x="40865" y="0"/>
                  </a:moveTo>
                  <a:lnTo>
                    <a:pt x="920269" y="0"/>
                  </a:lnTo>
                  <a:cubicBezTo>
                    <a:pt x="931107" y="0"/>
                    <a:pt x="941501" y="4305"/>
                    <a:pt x="949165" y="11969"/>
                  </a:cubicBezTo>
                  <a:cubicBezTo>
                    <a:pt x="956828" y="19633"/>
                    <a:pt x="961134" y="30027"/>
                    <a:pt x="961134" y="40865"/>
                  </a:cubicBezTo>
                  <a:lnTo>
                    <a:pt x="961134" y="304136"/>
                  </a:lnTo>
                  <a:cubicBezTo>
                    <a:pt x="961134" y="314975"/>
                    <a:pt x="956828" y="325369"/>
                    <a:pt x="949165" y="333032"/>
                  </a:cubicBezTo>
                  <a:cubicBezTo>
                    <a:pt x="941501" y="340696"/>
                    <a:pt x="931107" y="345002"/>
                    <a:pt x="920269" y="345002"/>
                  </a:cubicBezTo>
                  <a:lnTo>
                    <a:pt x="40865" y="345002"/>
                  </a:lnTo>
                  <a:cubicBezTo>
                    <a:pt x="18296" y="345002"/>
                    <a:pt x="0" y="326706"/>
                    <a:pt x="0" y="304136"/>
                  </a:cubicBezTo>
                  <a:lnTo>
                    <a:pt x="0" y="40865"/>
                  </a:lnTo>
                  <a:cubicBezTo>
                    <a:pt x="0" y="30027"/>
                    <a:pt x="4305" y="19633"/>
                    <a:pt x="11969" y="11969"/>
                  </a:cubicBezTo>
                  <a:cubicBezTo>
                    <a:pt x="19633" y="4305"/>
                    <a:pt x="30027" y="0"/>
                    <a:pt x="40865" y="0"/>
                  </a:cubicBezTo>
                  <a:close/>
                </a:path>
              </a:pathLst>
            </a:custGeom>
            <a:ln w="38100" cap="rnd">
              <a:solidFill>
                <a:srgbClr val="25336E"/>
              </a:solidFill>
              <a:prstDash val="solid"/>
              <a:round/>
            </a:ln>
          </p:spPr>
        </p:sp>
        <p:sp>
          <p:nvSpPr>
            <p:cNvPr name="TextBox 38" id="38"/>
            <p:cNvSpPr txBox="true"/>
            <p:nvPr/>
          </p:nvSpPr>
          <p:spPr>
            <a:xfrm>
              <a:off x="0" y="-38100"/>
              <a:ext cx="961134" cy="383102"/>
            </a:xfrm>
            <a:prstGeom prst="rect">
              <a:avLst/>
            </a:prstGeom>
          </p:spPr>
          <p:txBody>
            <a:bodyPr anchor="ctr" rtlCol="false" tIns="50800" lIns="50800" bIns="50800" rIns="50800"/>
            <a:lstStyle/>
            <a:p>
              <a:pPr algn="ctr">
                <a:lnSpc>
                  <a:spcPts val="3080"/>
                </a:lnSpc>
              </a:pPr>
            </a:p>
          </p:txBody>
        </p:sp>
      </p:grpSp>
      <p:grpSp>
        <p:nvGrpSpPr>
          <p:cNvPr name="Group 39" id="39"/>
          <p:cNvGrpSpPr/>
          <p:nvPr/>
        </p:nvGrpSpPr>
        <p:grpSpPr>
          <a:xfrm rot="0">
            <a:off x="10074825" y="10733040"/>
            <a:ext cx="3392994" cy="3566910"/>
            <a:chOff x="0" y="0"/>
            <a:chExt cx="733453" cy="771048"/>
          </a:xfrm>
        </p:grpSpPr>
        <p:sp>
          <p:nvSpPr>
            <p:cNvPr name="Freeform 40" id="40"/>
            <p:cNvSpPr/>
            <p:nvPr/>
          </p:nvSpPr>
          <p:spPr>
            <a:xfrm flipH="false" flipV="false" rot="0">
              <a:off x="0" y="0"/>
              <a:ext cx="733453" cy="771048"/>
            </a:xfrm>
            <a:custGeom>
              <a:avLst/>
              <a:gdLst/>
              <a:ahLst/>
              <a:cxnLst/>
              <a:rect r="r" b="b" t="t" l="l"/>
              <a:pathLst>
                <a:path h="771048" w="733453">
                  <a:moveTo>
                    <a:pt x="65956" y="0"/>
                  </a:moveTo>
                  <a:lnTo>
                    <a:pt x="667497" y="0"/>
                  </a:lnTo>
                  <a:cubicBezTo>
                    <a:pt x="684989" y="0"/>
                    <a:pt x="701766" y="6949"/>
                    <a:pt x="714135" y="19318"/>
                  </a:cubicBezTo>
                  <a:cubicBezTo>
                    <a:pt x="726504" y="31687"/>
                    <a:pt x="733453" y="48464"/>
                    <a:pt x="733453" y="65956"/>
                  </a:cubicBezTo>
                  <a:lnTo>
                    <a:pt x="733453" y="705091"/>
                  </a:lnTo>
                  <a:cubicBezTo>
                    <a:pt x="733453" y="722584"/>
                    <a:pt x="726504" y="739360"/>
                    <a:pt x="714135" y="751730"/>
                  </a:cubicBezTo>
                  <a:cubicBezTo>
                    <a:pt x="701766" y="764099"/>
                    <a:pt x="684989" y="771048"/>
                    <a:pt x="667497" y="771048"/>
                  </a:cubicBezTo>
                  <a:lnTo>
                    <a:pt x="65956" y="771048"/>
                  </a:lnTo>
                  <a:cubicBezTo>
                    <a:pt x="29530" y="771048"/>
                    <a:pt x="0" y="741518"/>
                    <a:pt x="0" y="705091"/>
                  </a:cubicBezTo>
                  <a:lnTo>
                    <a:pt x="0" y="65956"/>
                  </a:lnTo>
                  <a:cubicBezTo>
                    <a:pt x="0" y="48464"/>
                    <a:pt x="6949" y="31687"/>
                    <a:pt x="19318" y="19318"/>
                  </a:cubicBezTo>
                  <a:cubicBezTo>
                    <a:pt x="31687" y="6949"/>
                    <a:pt x="48464" y="0"/>
                    <a:pt x="65956" y="0"/>
                  </a:cubicBezTo>
                  <a:close/>
                </a:path>
              </a:pathLst>
            </a:custGeom>
            <a:ln w="38100" cap="rnd">
              <a:solidFill>
                <a:srgbClr val="25336E"/>
              </a:solidFill>
              <a:prstDash val="solid"/>
              <a:round/>
            </a:ln>
          </p:spPr>
        </p:sp>
        <p:sp>
          <p:nvSpPr>
            <p:cNvPr name="TextBox 41" id="41"/>
            <p:cNvSpPr txBox="true"/>
            <p:nvPr/>
          </p:nvSpPr>
          <p:spPr>
            <a:xfrm>
              <a:off x="0" y="-38100"/>
              <a:ext cx="733453" cy="809148"/>
            </a:xfrm>
            <a:prstGeom prst="rect">
              <a:avLst/>
            </a:prstGeom>
          </p:spPr>
          <p:txBody>
            <a:bodyPr anchor="ctr" rtlCol="false" tIns="50800" lIns="50800" bIns="50800" rIns="50800"/>
            <a:lstStyle/>
            <a:p>
              <a:pPr algn="ctr">
                <a:lnSpc>
                  <a:spcPts val="3080"/>
                </a:lnSpc>
              </a:pPr>
            </a:p>
          </p:txBody>
        </p:sp>
      </p:grpSp>
      <p:grpSp>
        <p:nvGrpSpPr>
          <p:cNvPr name="Group 42" id="42"/>
          <p:cNvGrpSpPr/>
          <p:nvPr/>
        </p:nvGrpSpPr>
        <p:grpSpPr>
          <a:xfrm rot="0">
            <a:off x="1892150" y="10997409"/>
            <a:ext cx="3356765" cy="3268920"/>
            <a:chOff x="0" y="0"/>
            <a:chExt cx="748740" cy="729146"/>
          </a:xfrm>
        </p:grpSpPr>
        <p:sp>
          <p:nvSpPr>
            <p:cNvPr name="Freeform 43" id="43"/>
            <p:cNvSpPr/>
            <p:nvPr/>
          </p:nvSpPr>
          <p:spPr>
            <a:xfrm flipH="false" flipV="false" rot="0">
              <a:off x="0" y="0"/>
              <a:ext cx="748740" cy="729146"/>
            </a:xfrm>
            <a:custGeom>
              <a:avLst/>
              <a:gdLst/>
              <a:ahLst/>
              <a:cxnLst/>
              <a:rect r="r" b="b" t="t" l="l"/>
              <a:pathLst>
                <a:path h="729146" w="748740">
                  <a:moveTo>
                    <a:pt x="66668" y="0"/>
                  </a:moveTo>
                  <a:lnTo>
                    <a:pt x="682071" y="0"/>
                  </a:lnTo>
                  <a:cubicBezTo>
                    <a:pt x="718891" y="0"/>
                    <a:pt x="748740" y="29848"/>
                    <a:pt x="748740" y="66668"/>
                  </a:cubicBezTo>
                  <a:lnTo>
                    <a:pt x="748740" y="662477"/>
                  </a:lnTo>
                  <a:cubicBezTo>
                    <a:pt x="748740" y="680159"/>
                    <a:pt x="741716" y="697116"/>
                    <a:pt x="729213" y="709619"/>
                  </a:cubicBezTo>
                  <a:cubicBezTo>
                    <a:pt x="716710" y="722122"/>
                    <a:pt x="699753" y="729146"/>
                    <a:pt x="682071" y="729146"/>
                  </a:cubicBezTo>
                  <a:lnTo>
                    <a:pt x="66668" y="729146"/>
                  </a:lnTo>
                  <a:cubicBezTo>
                    <a:pt x="29848" y="729146"/>
                    <a:pt x="0" y="699297"/>
                    <a:pt x="0" y="662477"/>
                  </a:cubicBezTo>
                  <a:lnTo>
                    <a:pt x="0" y="66668"/>
                  </a:lnTo>
                  <a:cubicBezTo>
                    <a:pt x="0" y="29848"/>
                    <a:pt x="29848" y="0"/>
                    <a:pt x="66668" y="0"/>
                  </a:cubicBezTo>
                  <a:close/>
                </a:path>
              </a:pathLst>
            </a:custGeom>
            <a:ln w="38100" cap="rnd">
              <a:solidFill>
                <a:srgbClr val="25336E"/>
              </a:solidFill>
              <a:prstDash val="solid"/>
              <a:round/>
            </a:ln>
          </p:spPr>
        </p:sp>
        <p:sp>
          <p:nvSpPr>
            <p:cNvPr name="TextBox 44" id="44"/>
            <p:cNvSpPr txBox="true"/>
            <p:nvPr/>
          </p:nvSpPr>
          <p:spPr>
            <a:xfrm>
              <a:off x="0" y="-38100"/>
              <a:ext cx="748740" cy="767246"/>
            </a:xfrm>
            <a:prstGeom prst="rect">
              <a:avLst/>
            </a:prstGeom>
          </p:spPr>
          <p:txBody>
            <a:bodyPr anchor="ctr" rtlCol="false" tIns="50800" lIns="50800" bIns="50800" rIns="50800"/>
            <a:lstStyle/>
            <a:p>
              <a:pPr algn="ctr">
                <a:lnSpc>
                  <a:spcPts val="3080"/>
                </a:lnSpc>
              </a:pPr>
            </a:p>
          </p:txBody>
        </p:sp>
      </p:grpSp>
      <p:grpSp>
        <p:nvGrpSpPr>
          <p:cNvPr name="Group 45" id="45"/>
          <p:cNvGrpSpPr/>
          <p:nvPr/>
        </p:nvGrpSpPr>
        <p:grpSpPr>
          <a:xfrm rot="0">
            <a:off x="5254159" y="14941532"/>
            <a:ext cx="4760211" cy="1928748"/>
            <a:chOff x="0" y="0"/>
            <a:chExt cx="1122552" cy="454837"/>
          </a:xfrm>
        </p:grpSpPr>
        <p:sp>
          <p:nvSpPr>
            <p:cNvPr name="Freeform 46" id="46"/>
            <p:cNvSpPr/>
            <p:nvPr/>
          </p:nvSpPr>
          <p:spPr>
            <a:xfrm flipH="false" flipV="false" rot="0">
              <a:off x="0" y="0"/>
              <a:ext cx="1122552" cy="454837"/>
            </a:xfrm>
            <a:custGeom>
              <a:avLst/>
              <a:gdLst/>
              <a:ahLst/>
              <a:cxnLst/>
              <a:rect r="r" b="b" t="t" l="l"/>
              <a:pathLst>
                <a:path h="454837" w="1122552">
                  <a:moveTo>
                    <a:pt x="47013" y="0"/>
                  </a:moveTo>
                  <a:lnTo>
                    <a:pt x="1075539" y="0"/>
                  </a:lnTo>
                  <a:cubicBezTo>
                    <a:pt x="1088008" y="0"/>
                    <a:pt x="1099966" y="4953"/>
                    <a:pt x="1108782" y="13770"/>
                  </a:cubicBezTo>
                  <a:cubicBezTo>
                    <a:pt x="1117599" y="22586"/>
                    <a:pt x="1122552" y="34544"/>
                    <a:pt x="1122552" y="47013"/>
                  </a:cubicBezTo>
                  <a:lnTo>
                    <a:pt x="1122552" y="407824"/>
                  </a:lnTo>
                  <a:cubicBezTo>
                    <a:pt x="1122552" y="433789"/>
                    <a:pt x="1101504" y="454837"/>
                    <a:pt x="1075539" y="454837"/>
                  </a:cubicBezTo>
                  <a:lnTo>
                    <a:pt x="47013" y="454837"/>
                  </a:lnTo>
                  <a:cubicBezTo>
                    <a:pt x="21048" y="454837"/>
                    <a:pt x="0" y="433789"/>
                    <a:pt x="0" y="407824"/>
                  </a:cubicBezTo>
                  <a:lnTo>
                    <a:pt x="0" y="47013"/>
                  </a:lnTo>
                  <a:cubicBezTo>
                    <a:pt x="0" y="21048"/>
                    <a:pt x="21048" y="0"/>
                    <a:pt x="47013" y="0"/>
                  </a:cubicBezTo>
                  <a:close/>
                </a:path>
              </a:pathLst>
            </a:custGeom>
            <a:ln w="38100" cap="rnd">
              <a:solidFill>
                <a:srgbClr val="25336E"/>
              </a:solidFill>
              <a:prstDash val="solid"/>
              <a:round/>
            </a:ln>
          </p:spPr>
        </p:sp>
        <p:sp>
          <p:nvSpPr>
            <p:cNvPr name="TextBox 47" id="47"/>
            <p:cNvSpPr txBox="true"/>
            <p:nvPr/>
          </p:nvSpPr>
          <p:spPr>
            <a:xfrm>
              <a:off x="0" y="-38100"/>
              <a:ext cx="1122552" cy="492937"/>
            </a:xfrm>
            <a:prstGeom prst="rect">
              <a:avLst/>
            </a:prstGeom>
          </p:spPr>
          <p:txBody>
            <a:bodyPr anchor="ctr" rtlCol="false" tIns="50800" lIns="50800" bIns="50800" rIns="50800"/>
            <a:lstStyle/>
            <a:p>
              <a:pPr algn="ctr">
                <a:lnSpc>
                  <a:spcPts val="3080"/>
                </a:lnSpc>
              </a:pPr>
            </a:p>
          </p:txBody>
        </p:sp>
      </p:grpSp>
      <p:sp>
        <p:nvSpPr>
          <p:cNvPr name="Freeform 48" id="48"/>
          <p:cNvSpPr/>
          <p:nvPr/>
        </p:nvSpPr>
        <p:spPr>
          <a:xfrm flipH="false" flipV="false" rot="-8522510">
            <a:off x="6778473" y="9034747"/>
            <a:ext cx="1202699" cy="1080243"/>
          </a:xfrm>
          <a:custGeom>
            <a:avLst/>
            <a:gdLst/>
            <a:ahLst/>
            <a:cxnLst/>
            <a:rect r="r" b="b" t="t" l="l"/>
            <a:pathLst>
              <a:path h="1080243" w="1202699">
                <a:moveTo>
                  <a:pt x="0" y="0"/>
                </a:moveTo>
                <a:lnTo>
                  <a:pt x="1202699" y="0"/>
                </a:lnTo>
                <a:lnTo>
                  <a:pt x="1202699" y="1080243"/>
                </a:lnTo>
                <a:lnTo>
                  <a:pt x="0" y="1080243"/>
                </a:lnTo>
                <a:lnTo>
                  <a:pt x="0" y="0"/>
                </a:lnTo>
                <a:close/>
              </a:path>
            </a:pathLst>
          </a:custGeom>
          <a:blipFill>
            <a:blip r:embed="rId30">
              <a:extLst>
                <a:ext uri="{96DAC541-7B7A-43D3-8B79-37D633B846F1}">
                  <asvg:svgBlip xmlns:asvg="http://schemas.microsoft.com/office/drawing/2016/SVG/main" r:embed="rId31"/>
                </a:ext>
              </a:extLst>
            </a:blip>
            <a:stretch>
              <a:fillRect l="0" t="0" r="0" b="0"/>
            </a:stretch>
          </a:blipFill>
        </p:spPr>
      </p:sp>
      <p:sp>
        <p:nvSpPr>
          <p:cNvPr name="Freeform 49" id="49"/>
          <p:cNvSpPr/>
          <p:nvPr/>
        </p:nvSpPr>
        <p:spPr>
          <a:xfrm flipH="false" flipV="false" rot="0">
            <a:off x="11542680" y="9602431"/>
            <a:ext cx="1206731" cy="1083864"/>
          </a:xfrm>
          <a:custGeom>
            <a:avLst/>
            <a:gdLst/>
            <a:ahLst/>
            <a:cxnLst/>
            <a:rect r="r" b="b" t="t" l="l"/>
            <a:pathLst>
              <a:path h="1083864" w="1206731">
                <a:moveTo>
                  <a:pt x="0" y="0"/>
                </a:moveTo>
                <a:lnTo>
                  <a:pt x="1206732" y="0"/>
                </a:lnTo>
                <a:lnTo>
                  <a:pt x="1206732" y="1083865"/>
                </a:lnTo>
                <a:lnTo>
                  <a:pt x="0" y="1083865"/>
                </a:lnTo>
                <a:lnTo>
                  <a:pt x="0" y="0"/>
                </a:lnTo>
                <a:close/>
              </a:path>
            </a:pathLst>
          </a:custGeom>
          <a:blipFill>
            <a:blip r:embed="rId30">
              <a:extLst>
                <a:ext uri="{96DAC541-7B7A-43D3-8B79-37D633B846F1}">
                  <asvg:svgBlip xmlns:asvg="http://schemas.microsoft.com/office/drawing/2016/SVG/main" r:embed="rId31"/>
                </a:ext>
              </a:extLst>
            </a:blip>
            <a:stretch>
              <a:fillRect l="0" t="0" r="0" b="0"/>
            </a:stretch>
          </a:blipFill>
        </p:spPr>
      </p:sp>
      <p:sp>
        <p:nvSpPr>
          <p:cNvPr name="Freeform 50" id="50"/>
          <p:cNvSpPr/>
          <p:nvPr/>
        </p:nvSpPr>
        <p:spPr>
          <a:xfrm flipH="false" flipV="false" rot="-353860">
            <a:off x="9020303" y="13922533"/>
            <a:ext cx="1261970" cy="1133479"/>
          </a:xfrm>
          <a:custGeom>
            <a:avLst/>
            <a:gdLst/>
            <a:ahLst/>
            <a:cxnLst/>
            <a:rect r="r" b="b" t="t" l="l"/>
            <a:pathLst>
              <a:path h="1133479" w="1261970">
                <a:moveTo>
                  <a:pt x="0" y="0"/>
                </a:moveTo>
                <a:lnTo>
                  <a:pt x="1261970" y="0"/>
                </a:lnTo>
                <a:lnTo>
                  <a:pt x="1261970" y="1133478"/>
                </a:lnTo>
                <a:lnTo>
                  <a:pt x="0" y="1133478"/>
                </a:lnTo>
                <a:lnTo>
                  <a:pt x="0" y="0"/>
                </a:lnTo>
                <a:close/>
              </a:path>
            </a:pathLst>
          </a:custGeom>
          <a:blipFill>
            <a:blip r:embed="rId30">
              <a:extLst>
                <a:ext uri="{96DAC541-7B7A-43D3-8B79-37D633B846F1}">
                  <asvg:svgBlip xmlns:asvg="http://schemas.microsoft.com/office/drawing/2016/SVG/main" r:embed="rId31"/>
                </a:ext>
              </a:extLst>
            </a:blip>
            <a:stretch>
              <a:fillRect l="0" t="0" r="0" b="0"/>
            </a:stretch>
          </a:blipFill>
        </p:spPr>
      </p:sp>
      <p:sp>
        <p:nvSpPr>
          <p:cNvPr name="Freeform 51" id="51"/>
          <p:cNvSpPr/>
          <p:nvPr/>
        </p:nvSpPr>
        <p:spPr>
          <a:xfrm flipH="false" flipV="false" rot="6178816">
            <a:off x="5055837" y="14097017"/>
            <a:ext cx="1187974" cy="1067017"/>
          </a:xfrm>
          <a:custGeom>
            <a:avLst/>
            <a:gdLst/>
            <a:ahLst/>
            <a:cxnLst/>
            <a:rect r="r" b="b" t="t" l="l"/>
            <a:pathLst>
              <a:path h="1067017" w="1187974">
                <a:moveTo>
                  <a:pt x="0" y="0"/>
                </a:moveTo>
                <a:lnTo>
                  <a:pt x="1187975" y="0"/>
                </a:lnTo>
                <a:lnTo>
                  <a:pt x="1187975" y="1067017"/>
                </a:lnTo>
                <a:lnTo>
                  <a:pt x="0" y="1067017"/>
                </a:lnTo>
                <a:lnTo>
                  <a:pt x="0" y="0"/>
                </a:lnTo>
                <a:close/>
              </a:path>
            </a:pathLst>
          </a:custGeom>
          <a:blipFill>
            <a:blip r:embed="rId30">
              <a:extLst>
                <a:ext uri="{96DAC541-7B7A-43D3-8B79-37D633B846F1}">
                  <asvg:svgBlip xmlns:asvg="http://schemas.microsoft.com/office/drawing/2016/SVG/main" r:embed="rId31"/>
                </a:ext>
              </a:extLst>
            </a:blip>
            <a:stretch>
              <a:fillRect l="0" t="0" r="0" b="0"/>
            </a:stretch>
          </a:blipFill>
        </p:spPr>
      </p:sp>
      <p:sp>
        <p:nvSpPr>
          <p:cNvPr name="Freeform 52" id="52"/>
          <p:cNvSpPr/>
          <p:nvPr/>
        </p:nvSpPr>
        <p:spPr>
          <a:xfrm flipH="false" flipV="false" rot="-10433484">
            <a:off x="2649736" y="9861087"/>
            <a:ext cx="1232956" cy="1107419"/>
          </a:xfrm>
          <a:custGeom>
            <a:avLst/>
            <a:gdLst/>
            <a:ahLst/>
            <a:cxnLst/>
            <a:rect r="r" b="b" t="t" l="l"/>
            <a:pathLst>
              <a:path h="1107419" w="1232956">
                <a:moveTo>
                  <a:pt x="0" y="0"/>
                </a:moveTo>
                <a:lnTo>
                  <a:pt x="1232956" y="0"/>
                </a:lnTo>
                <a:lnTo>
                  <a:pt x="1232956" y="1107419"/>
                </a:lnTo>
                <a:lnTo>
                  <a:pt x="0" y="1107419"/>
                </a:lnTo>
                <a:lnTo>
                  <a:pt x="0" y="0"/>
                </a:lnTo>
                <a:close/>
              </a:path>
            </a:pathLst>
          </a:custGeom>
          <a:blipFill>
            <a:blip r:embed="rId30">
              <a:extLst>
                <a:ext uri="{96DAC541-7B7A-43D3-8B79-37D633B846F1}">
                  <asvg:svgBlip xmlns:asvg="http://schemas.microsoft.com/office/drawing/2016/SVG/main" r:embed="rId31"/>
                </a:ext>
              </a:extLst>
            </a:blip>
            <a:stretch>
              <a:fillRect l="0" t="0" r="0" b="0"/>
            </a:stretch>
          </a:blipFill>
        </p:spPr>
      </p:sp>
      <p:sp>
        <p:nvSpPr>
          <p:cNvPr name="Freeform 53" id="53"/>
          <p:cNvSpPr/>
          <p:nvPr/>
        </p:nvSpPr>
        <p:spPr>
          <a:xfrm flipH="false" flipV="false" rot="-1381243">
            <a:off x="1014824" y="9629858"/>
            <a:ext cx="673620" cy="1569877"/>
          </a:xfrm>
          <a:custGeom>
            <a:avLst/>
            <a:gdLst/>
            <a:ahLst/>
            <a:cxnLst/>
            <a:rect r="r" b="b" t="t" l="l"/>
            <a:pathLst>
              <a:path h="1569877" w="673620">
                <a:moveTo>
                  <a:pt x="0" y="0"/>
                </a:moveTo>
                <a:lnTo>
                  <a:pt x="673620" y="0"/>
                </a:lnTo>
                <a:lnTo>
                  <a:pt x="673620" y="1569877"/>
                </a:lnTo>
                <a:lnTo>
                  <a:pt x="0" y="1569877"/>
                </a:lnTo>
                <a:lnTo>
                  <a:pt x="0" y="0"/>
                </a:lnTo>
                <a:close/>
              </a:path>
            </a:pathLst>
          </a:custGeom>
          <a:blipFill>
            <a:blip r:embed="rId32">
              <a:extLst>
                <a:ext uri="{96DAC541-7B7A-43D3-8B79-37D633B846F1}">
                  <asvg:svgBlip xmlns:asvg="http://schemas.microsoft.com/office/drawing/2016/SVG/main" r:embed="rId33"/>
                </a:ext>
              </a:extLst>
            </a:blip>
            <a:stretch>
              <a:fillRect l="0" t="0" r="0" b="0"/>
            </a:stretch>
          </a:blipFill>
        </p:spPr>
      </p:sp>
      <p:sp>
        <p:nvSpPr>
          <p:cNvPr name="Freeform 54" id="54"/>
          <p:cNvSpPr/>
          <p:nvPr/>
        </p:nvSpPr>
        <p:spPr>
          <a:xfrm flipH="false" flipV="false" rot="1016302">
            <a:off x="13278821" y="15633567"/>
            <a:ext cx="1269734" cy="1451879"/>
          </a:xfrm>
          <a:custGeom>
            <a:avLst/>
            <a:gdLst/>
            <a:ahLst/>
            <a:cxnLst/>
            <a:rect r="r" b="b" t="t" l="l"/>
            <a:pathLst>
              <a:path h="1451879" w="1269734">
                <a:moveTo>
                  <a:pt x="0" y="0"/>
                </a:moveTo>
                <a:lnTo>
                  <a:pt x="1269735" y="0"/>
                </a:lnTo>
                <a:lnTo>
                  <a:pt x="1269735" y="1451879"/>
                </a:lnTo>
                <a:lnTo>
                  <a:pt x="0" y="1451879"/>
                </a:lnTo>
                <a:lnTo>
                  <a:pt x="0" y="0"/>
                </a:lnTo>
                <a:close/>
              </a:path>
            </a:pathLst>
          </a:custGeom>
          <a:blipFill>
            <a:blip r:embed="rId34">
              <a:extLst>
                <a:ext uri="{96DAC541-7B7A-43D3-8B79-37D633B846F1}">
                  <asvg:svgBlip xmlns:asvg="http://schemas.microsoft.com/office/drawing/2016/SVG/main" r:embed="rId35"/>
                </a:ext>
              </a:extLst>
            </a:blip>
            <a:stretch>
              <a:fillRect l="0" t="0" r="0" b="0"/>
            </a:stretch>
          </a:blipFill>
        </p:spPr>
      </p:sp>
      <p:sp>
        <p:nvSpPr>
          <p:cNvPr name="Freeform 55" id="55"/>
          <p:cNvSpPr/>
          <p:nvPr/>
        </p:nvSpPr>
        <p:spPr>
          <a:xfrm flipH="false" flipV="false" rot="0">
            <a:off x="152727" y="19593333"/>
            <a:ext cx="1724709" cy="1606135"/>
          </a:xfrm>
          <a:custGeom>
            <a:avLst/>
            <a:gdLst/>
            <a:ahLst/>
            <a:cxnLst/>
            <a:rect r="r" b="b" t="t" l="l"/>
            <a:pathLst>
              <a:path h="1606135" w="1724709">
                <a:moveTo>
                  <a:pt x="0" y="0"/>
                </a:moveTo>
                <a:lnTo>
                  <a:pt x="1724709" y="0"/>
                </a:lnTo>
                <a:lnTo>
                  <a:pt x="1724709" y="1606135"/>
                </a:lnTo>
                <a:lnTo>
                  <a:pt x="0" y="1606135"/>
                </a:lnTo>
                <a:lnTo>
                  <a:pt x="0" y="0"/>
                </a:lnTo>
                <a:close/>
              </a:path>
            </a:pathLst>
          </a:custGeom>
          <a:blipFill>
            <a:blip r:embed="rId36"/>
            <a:stretch>
              <a:fillRect l="0" t="0" r="0" b="0"/>
            </a:stretch>
          </a:blipFill>
        </p:spPr>
      </p:sp>
      <p:sp>
        <p:nvSpPr>
          <p:cNvPr name="Freeform 56" id="56"/>
          <p:cNvSpPr/>
          <p:nvPr/>
        </p:nvSpPr>
        <p:spPr>
          <a:xfrm flipH="false" flipV="false" rot="0">
            <a:off x="10617520" y="87351"/>
            <a:ext cx="4394730" cy="4394730"/>
          </a:xfrm>
          <a:custGeom>
            <a:avLst/>
            <a:gdLst/>
            <a:ahLst/>
            <a:cxnLst/>
            <a:rect r="r" b="b" t="t" l="l"/>
            <a:pathLst>
              <a:path h="4394730" w="4394730">
                <a:moveTo>
                  <a:pt x="0" y="0"/>
                </a:moveTo>
                <a:lnTo>
                  <a:pt x="4394730" y="0"/>
                </a:lnTo>
                <a:lnTo>
                  <a:pt x="4394730" y="4394731"/>
                </a:lnTo>
                <a:lnTo>
                  <a:pt x="0" y="4394731"/>
                </a:lnTo>
                <a:lnTo>
                  <a:pt x="0" y="0"/>
                </a:lnTo>
                <a:close/>
              </a:path>
            </a:pathLst>
          </a:custGeom>
          <a:blipFill>
            <a:blip r:embed="rId37"/>
            <a:stretch>
              <a:fillRect l="0" t="0" r="0" b="0"/>
            </a:stretch>
          </a:blipFill>
        </p:spPr>
      </p:sp>
      <p:sp>
        <p:nvSpPr>
          <p:cNvPr name="Freeform 57" id="57"/>
          <p:cNvSpPr/>
          <p:nvPr/>
        </p:nvSpPr>
        <p:spPr>
          <a:xfrm flipH="false" flipV="false" rot="1424466">
            <a:off x="1087541" y="19308966"/>
            <a:ext cx="1844714" cy="2393143"/>
          </a:xfrm>
          <a:custGeom>
            <a:avLst/>
            <a:gdLst/>
            <a:ahLst/>
            <a:cxnLst/>
            <a:rect r="r" b="b" t="t" l="l"/>
            <a:pathLst>
              <a:path h="2393143" w="1844714">
                <a:moveTo>
                  <a:pt x="0" y="0"/>
                </a:moveTo>
                <a:lnTo>
                  <a:pt x="1844714" y="0"/>
                </a:lnTo>
                <a:lnTo>
                  <a:pt x="1844714" y="2393143"/>
                </a:lnTo>
                <a:lnTo>
                  <a:pt x="0" y="2393143"/>
                </a:lnTo>
                <a:lnTo>
                  <a:pt x="0" y="0"/>
                </a:lnTo>
                <a:close/>
              </a:path>
            </a:pathLst>
          </a:custGeom>
          <a:blipFill>
            <a:blip r:embed="rId38"/>
            <a:stretch>
              <a:fillRect l="0" t="0" r="0" b="0"/>
            </a:stretch>
          </a:blipFill>
        </p:spPr>
      </p:sp>
      <p:sp>
        <p:nvSpPr>
          <p:cNvPr name="Freeform 58" id="58"/>
          <p:cNvSpPr/>
          <p:nvPr/>
        </p:nvSpPr>
        <p:spPr>
          <a:xfrm flipH="false" flipV="false" rot="0">
            <a:off x="2072868" y="20177022"/>
            <a:ext cx="8189346" cy="1022447"/>
          </a:xfrm>
          <a:custGeom>
            <a:avLst/>
            <a:gdLst/>
            <a:ahLst/>
            <a:cxnLst/>
            <a:rect r="r" b="b" t="t" l="l"/>
            <a:pathLst>
              <a:path h="1022447" w="8189346">
                <a:moveTo>
                  <a:pt x="0" y="0"/>
                </a:moveTo>
                <a:lnTo>
                  <a:pt x="8189346" y="0"/>
                </a:lnTo>
                <a:lnTo>
                  <a:pt x="8189346" y="1022446"/>
                </a:lnTo>
                <a:lnTo>
                  <a:pt x="0" y="1022446"/>
                </a:lnTo>
                <a:lnTo>
                  <a:pt x="0" y="0"/>
                </a:lnTo>
                <a:close/>
              </a:path>
            </a:pathLst>
          </a:custGeom>
          <a:blipFill>
            <a:blip r:embed="rId39"/>
            <a:stretch>
              <a:fillRect l="0" t="-27592" r="0" b="-27592"/>
            </a:stretch>
          </a:blipFill>
        </p:spPr>
      </p:sp>
      <p:sp>
        <p:nvSpPr>
          <p:cNvPr name="Freeform 59" id="59"/>
          <p:cNvSpPr/>
          <p:nvPr/>
        </p:nvSpPr>
        <p:spPr>
          <a:xfrm flipH="false" flipV="false" rot="0">
            <a:off x="2950202" y="19567844"/>
            <a:ext cx="1240660" cy="1781626"/>
          </a:xfrm>
          <a:custGeom>
            <a:avLst/>
            <a:gdLst/>
            <a:ahLst/>
            <a:cxnLst/>
            <a:rect r="r" b="b" t="t" l="l"/>
            <a:pathLst>
              <a:path h="1781626" w="1240660">
                <a:moveTo>
                  <a:pt x="0" y="0"/>
                </a:moveTo>
                <a:lnTo>
                  <a:pt x="1240660" y="0"/>
                </a:lnTo>
                <a:lnTo>
                  <a:pt x="1240660" y="1781626"/>
                </a:lnTo>
                <a:lnTo>
                  <a:pt x="0" y="1781626"/>
                </a:lnTo>
                <a:lnTo>
                  <a:pt x="0" y="0"/>
                </a:lnTo>
                <a:close/>
              </a:path>
            </a:pathLst>
          </a:custGeom>
          <a:blipFill>
            <a:blip r:embed="rId40"/>
            <a:stretch>
              <a:fillRect l="0" t="0" r="0" b="0"/>
            </a:stretch>
          </a:blipFill>
        </p:spPr>
      </p:sp>
      <p:sp>
        <p:nvSpPr>
          <p:cNvPr name="Freeform 60" id="60"/>
          <p:cNvSpPr/>
          <p:nvPr/>
        </p:nvSpPr>
        <p:spPr>
          <a:xfrm flipH="false" flipV="false" rot="0">
            <a:off x="3527058" y="19677116"/>
            <a:ext cx="1182735" cy="1367965"/>
          </a:xfrm>
          <a:custGeom>
            <a:avLst/>
            <a:gdLst/>
            <a:ahLst/>
            <a:cxnLst/>
            <a:rect r="r" b="b" t="t" l="l"/>
            <a:pathLst>
              <a:path h="1367965" w="1182735">
                <a:moveTo>
                  <a:pt x="0" y="0"/>
                </a:moveTo>
                <a:lnTo>
                  <a:pt x="1182735" y="0"/>
                </a:lnTo>
                <a:lnTo>
                  <a:pt x="1182735" y="1367964"/>
                </a:lnTo>
                <a:lnTo>
                  <a:pt x="0" y="1367964"/>
                </a:lnTo>
                <a:lnTo>
                  <a:pt x="0" y="0"/>
                </a:lnTo>
                <a:close/>
              </a:path>
            </a:pathLst>
          </a:custGeom>
          <a:blipFill>
            <a:blip r:embed="rId41">
              <a:extLst>
                <a:ext uri="{96DAC541-7B7A-43D3-8B79-37D633B846F1}">
                  <asvg:svgBlip xmlns:asvg="http://schemas.microsoft.com/office/drawing/2016/SVG/main" r:embed="rId42"/>
                </a:ext>
              </a:extLst>
            </a:blip>
            <a:stretch>
              <a:fillRect l="0" t="0" r="0" b="0"/>
            </a:stretch>
          </a:blipFill>
        </p:spPr>
      </p:sp>
      <p:sp>
        <p:nvSpPr>
          <p:cNvPr name="Freeform 61" id="61"/>
          <p:cNvSpPr/>
          <p:nvPr/>
        </p:nvSpPr>
        <p:spPr>
          <a:xfrm flipH="false" flipV="false" rot="0">
            <a:off x="5475516" y="19967375"/>
            <a:ext cx="930585" cy="1076325"/>
          </a:xfrm>
          <a:custGeom>
            <a:avLst/>
            <a:gdLst/>
            <a:ahLst/>
            <a:cxnLst/>
            <a:rect r="r" b="b" t="t" l="l"/>
            <a:pathLst>
              <a:path h="1076325" w="930585">
                <a:moveTo>
                  <a:pt x="0" y="0"/>
                </a:moveTo>
                <a:lnTo>
                  <a:pt x="930585" y="0"/>
                </a:lnTo>
                <a:lnTo>
                  <a:pt x="930585" y="1076325"/>
                </a:lnTo>
                <a:lnTo>
                  <a:pt x="0" y="1076325"/>
                </a:lnTo>
                <a:lnTo>
                  <a:pt x="0" y="0"/>
                </a:lnTo>
                <a:close/>
              </a:path>
            </a:pathLst>
          </a:custGeom>
          <a:blipFill>
            <a:blip r:embed="rId41">
              <a:extLst>
                <a:ext uri="{96DAC541-7B7A-43D3-8B79-37D633B846F1}">
                  <asvg:svgBlip xmlns:asvg="http://schemas.microsoft.com/office/drawing/2016/SVG/main" r:embed="rId42"/>
                </a:ext>
              </a:extLst>
            </a:blip>
            <a:stretch>
              <a:fillRect l="0" t="0" r="0" b="0"/>
            </a:stretch>
          </a:blipFill>
        </p:spPr>
      </p:sp>
      <p:sp>
        <p:nvSpPr>
          <p:cNvPr name="Freeform 62" id="62"/>
          <p:cNvSpPr/>
          <p:nvPr/>
        </p:nvSpPr>
        <p:spPr>
          <a:xfrm flipH="false" flipV="false" rot="0">
            <a:off x="7168101" y="20010907"/>
            <a:ext cx="1056049" cy="895501"/>
          </a:xfrm>
          <a:custGeom>
            <a:avLst/>
            <a:gdLst/>
            <a:ahLst/>
            <a:cxnLst/>
            <a:rect r="r" b="b" t="t" l="l"/>
            <a:pathLst>
              <a:path h="895501" w="1056049">
                <a:moveTo>
                  <a:pt x="0" y="0"/>
                </a:moveTo>
                <a:lnTo>
                  <a:pt x="1056050" y="0"/>
                </a:lnTo>
                <a:lnTo>
                  <a:pt x="1056050" y="895501"/>
                </a:lnTo>
                <a:lnTo>
                  <a:pt x="0" y="895501"/>
                </a:lnTo>
                <a:lnTo>
                  <a:pt x="0" y="0"/>
                </a:lnTo>
                <a:close/>
              </a:path>
            </a:pathLst>
          </a:custGeom>
          <a:blipFill>
            <a:blip r:embed="rId43"/>
            <a:stretch>
              <a:fillRect l="-2316" t="-16297" r="-2316" b="0"/>
            </a:stretch>
          </a:blipFill>
        </p:spPr>
      </p:sp>
      <p:sp>
        <p:nvSpPr>
          <p:cNvPr name="Freeform 63" id="63"/>
          <p:cNvSpPr/>
          <p:nvPr/>
        </p:nvSpPr>
        <p:spPr>
          <a:xfrm flipH="false" flipV="false" rot="4770721">
            <a:off x="6281098" y="20211778"/>
            <a:ext cx="1246091" cy="738309"/>
          </a:xfrm>
          <a:custGeom>
            <a:avLst/>
            <a:gdLst/>
            <a:ahLst/>
            <a:cxnLst/>
            <a:rect r="r" b="b" t="t" l="l"/>
            <a:pathLst>
              <a:path h="738309" w="1246091">
                <a:moveTo>
                  <a:pt x="0" y="0"/>
                </a:moveTo>
                <a:lnTo>
                  <a:pt x="1246092" y="0"/>
                </a:lnTo>
                <a:lnTo>
                  <a:pt x="1246092" y="738309"/>
                </a:lnTo>
                <a:lnTo>
                  <a:pt x="0" y="738309"/>
                </a:lnTo>
                <a:lnTo>
                  <a:pt x="0" y="0"/>
                </a:lnTo>
                <a:close/>
              </a:path>
            </a:pathLst>
          </a:custGeom>
          <a:blipFill>
            <a:blip r:embed="rId44"/>
            <a:stretch>
              <a:fillRect l="0" t="0" r="0" b="0"/>
            </a:stretch>
          </a:blipFill>
        </p:spPr>
      </p:sp>
      <p:sp>
        <p:nvSpPr>
          <p:cNvPr name="Freeform 64" id="64"/>
          <p:cNvSpPr/>
          <p:nvPr/>
        </p:nvSpPr>
        <p:spPr>
          <a:xfrm flipH="false" flipV="false" rot="723746">
            <a:off x="1365878" y="20075332"/>
            <a:ext cx="595185" cy="530256"/>
          </a:xfrm>
          <a:custGeom>
            <a:avLst/>
            <a:gdLst/>
            <a:ahLst/>
            <a:cxnLst/>
            <a:rect r="r" b="b" t="t" l="l"/>
            <a:pathLst>
              <a:path h="530256" w="595185">
                <a:moveTo>
                  <a:pt x="0" y="0"/>
                </a:moveTo>
                <a:lnTo>
                  <a:pt x="595185" y="0"/>
                </a:lnTo>
                <a:lnTo>
                  <a:pt x="595185" y="530256"/>
                </a:lnTo>
                <a:lnTo>
                  <a:pt x="0" y="530256"/>
                </a:lnTo>
                <a:lnTo>
                  <a:pt x="0" y="0"/>
                </a:lnTo>
                <a:close/>
              </a:path>
            </a:pathLst>
          </a:custGeom>
          <a:blipFill>
            <a:blip r:embed="rId45">
              <a:extLst>
                <a:ext uri="{96DAC541-7B7A-43D3-8B79-37D633B846F1}">
                  <asvg:svgBlip xmlns:asvg="http://schemas.microsoft.com/office/drawing/2016/SVG/main" r:embed="rId46"/>
                </a:ext>
              </a:extLst>
            </a:blip>
            <a:stretch>
              <a:fillRect l="0" t="0" r="0" b="0"/>
            </a:stretch>
          </a:blipFill>
        </p:spPr>
      </p:sp>
      <p:sp>
        <p:nvSpPr>
          <p:cNvPr name="Freeform 65" id="65"/>
          <p:cNvSpPr/>
          <p:nvPr/>
        </p:nvSpPr>
        <p:spPr>
          <a:xfrm flipH="false" flipV="false" rot="952265">
            <a:off x="13767656" y="8711340"/>
            <a:ext cx="1074474" cy="1393913"/>
          </a:xfrm>
          <a:custGeom>
            <a:avLst/>
            <a:gdLst/>
            <a:ahLst/>
            <a:cxnLst/>
            <a:rect r="r" b="b" t="t" l="l"/>
            <a:pathLst>
              <a:path h="1393913" w="1074474">
                <a:moveTo>
                  <a:pt x="0" y="0"/>
                </a:moveTo>
                <a:lnTo>
                  <a:pt x="1074475" y="0"/>
                </a:lnTo>
                <a:lnTo>
                  <a:pt x="1074475" y="1393912"/>
                </a:lnTo>
                <a:lnTo>
                  <a:pt x="0" y="1393912"/>
                </a:lnTo>
                <a:lnTo>
                  <a:pt x="0" y="0"/>
                </a:lnTo>
                <a:close/>
              </a:path>
            </a:pathLst>
          </a:custGeom>
          <a:blipFill>
            <a:blip r:embed="rId38"/>
            <a:stretch>
              <a:fillRect l="0" t="0" r="0" b="0"/>
            </a:stretch>
          </a:blipFill>
        </p:spPr>
      </p:sp>
      <p:graphicFrame>
        <p:nvGraphicFramePr>
          <p:cNvPr name="Table 66" id="66"/>
          <p:cNvGraphicFramePr>
            <a:graphicFrameLocks noGrp="true"/>
          </p:cNvGraphicFramePr>
          <p:nvPr/>
        </p:nvGraphicFramePr>
        <p:xfrm>
          <a:off x="2511935" y="2278124"/>
          <a:ext cx="10096129" cy="3728187"/>
        </p:xfrm>
        <a:graphic>
          <a:graphicData uri="http://schemas.openxmlformats.org/drawingml/2006/table">
            <a:tbl>
              <a:tblPr/>
              <a:tblGrid>
                <a:gridCol w="2609088"/>
                <a:gridCol w="4208337"/>
                <a:gridCol w="3278704"/>
              </a:tblGrid>
              <a:tr h="1087438">
                <a:tc>
                  <a:txBody>
                    <a:bodyPr anchor="t" rtlCol="false"/>
                    <a:lstStyle/>
                    <a:p>
                      <a:pPr algn="ctr">
                        <a:lnSpc>
                          <a:spcPts val="1680"/>
                        </a:lnSpc>
                        <a:defRPr/>
                      </a:pPr>
                      <a:r>
                        <a:rPr lang="en-US" sz="1200" b="true">
                          <a:solidFill>
                            <a:srgbClr val="000000"/>
                          </a:solidFill>
                          <a:latin typeface="Canva Sans Bold"/>
                          <a:ea typeface="Canva Sans Bold"/>
                          <a:cs typeface="Canva Sans Bold"/>
                          <a:sym typeface="Canva Sans Bold"/>
                        </a:rPr>
                        <a:t>The Abilty Model</a:t>
                      </a:r>
                      <a:r>
                        <a:rPr lang="en-US" sz="1200">
                          <a:solidFill>
                            <a:srgbClr val="000000"/>
                          </a:solidFill>
                          <a:latin typeface="Canva Sans"/>
                          <a:ea typeface="Canva Sans"/>
                          <a:cs typeface="Canva Sans"/>
                          <a:sym typeface="Canva Sans"/>
                        </a:rPr>
                        <a:t> (2000)</a:t>
                      </a:r>
                      <a:endParaRPr lang="en-US" sz="1100"/>
                    </a:p>
                    <a:p>
                      <a:pPr algn="ctr">
                        <a:lnSpc>
                          <a:spcPts val="1680"/>
                        </a:lnSpc>
                      </a:pPr>
                      <a:r>
                        <a:rPr lang="en-US" sz="1200">
                          <a:solidFill>
                            <a:srgbClr val="FA330B"/>
                          </a:solidFill>
                          <a:latin typeface="Canva Sans"/>
                          <a:ea typeface="Canva Sans"/>
                          <a:cs typeface="Canva Sans"/>
                          <a:sym typeface="Canva Sans"/>
                        </a:rPr>
                        <a:t>(Cognitive skills)</a:t>
                      </a:r>
                    </a:p>
                    <a:p>
                      <a:pPr algn="ctr">
                        <a:lnSpc>
                          <a:spcPts val="1680"/>
                        </a:lnSpc>
                      </a:pPr>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1680"/>
                        </a:lnSpc>
                        <a:defRPr/>
                      </a:pPr>
                      <a:r>
                        <a:rPr lang="en-US" sz="1200" b="true">
                          <a:solidFill>
                            <a:srgbClr val="000000"/>
                          </a:solidFill>
                          <a:latin typeface="Canva Sans Bold"/>
                          <a:ea typeface="Canva Sans Bold"/>
                          <a:cs typeface="Canva Sans Bold"/>
                          <a:sym typeface="Canva Sans Bold"/>
                        </a:rPr>
                        <a:t>The Trait model</a:t>
                      </a:r>
                      <a:endParaRPr lang="en-US" sz="1100"/>
                    </a:p>
                    <a:p>
                      <a:pPr algn="ctr">
                        <a:lnSpc>
                          <a:spcPts val="1680"/>
                        </a:lnSpc>
                      </a:pPr>
                      <a:r>
                        <a:rPr lang="en-US" sz="1200">
                          <a:solidFill>
                            <a:srgbClr val="000000"/>
                          </a:solidFill>
                          <a:latin typeface="Canva Sans"/>
                          <a:ea typeface="Canva Sans"/>
                          <a:cs typeface="Canva Sans"/>
                          <a:sym typeface="Canva Sans"/>
                        </a:rPr>
                        <a:t>(Daniel Goleman)</a:t>
                      </a:r>
                    </a:p>
                    <a:p>
                      <a:pPr algn="ctr">
                        <a:lnSpc>
                          <a:spcPts val="1680"/>
                        </a:lnSpc>
                      </a:pPr>
                      <a:r>
                        <a:rPr lang="en-US" sz="1200">
                          <a:solidFill>
                            <a:srgbClr val="FA330B"/>
                          </a:solidFill>
                          <a:latin typeface="Canva Sans"/>
                          <a:ea typeface="Canva Sans"/>
                          <a:cs typeface="Canva Sans"/>
                          <a:sym typeface="Canva Sans"/>
                        </a:rPr>
                        <a:t>(Personality Traits)</a:t>
                      </a:r>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1680"/>
                        </a:lnSpc>
                        <a:defRPr/>
                      </a:pPr>
                      <a:r>
                        <a:rPr lang="en-US" sz="1200" b="true">
                          <a:solidFill>
                            <a:srgbClr val="000000"/>
                          </a:solidFill>
                          <a:latin typeface="Canva Sans Bold"/>
                          <a:ea typeface="Canva Sans Bold"/>
                          <a:cs typeface="Canva Sans Bold"/>
                          <a:sym typeface="Canva Sans Bold"/>
                        </a:rPr>
                        <a:t>The Mixed Model</a:t>
                      </a:r>
                      <a:endParaRPr lang="en-US" sz="1100"/>
                    </a:p>
                    <a:p>
                      <a:pPr algn="ctr">
                        <a:lnSpc>
                          <a:spcPts val="1680"/>
                        </a:lnSpc>
                      </a:pPr>
                      <a:r>
                        <a:rPr lang="en-US" sz="1200">
                          <a:solidFill>
                            <a:srgbClr val="000000"/>
                          </a:solidFill>
                          <a:latin typeface="Canva Sans"/>
                          <a:ea typeface="Canva Sans"/>
                          <a:cs typeface="Canva Sans"/>
                          <a:sym typeface="Canva Sans"/>
                        </a:rPr>
                        <a:t>(Daniel Goleman and Richard Boyatzis)</a:t>
                      </a:r>
                    </a:p>
                    <a:p>
                      <a:pPr algn="ctr">
                        <a:lnSpc>
                          <a:spcPts val="1680"/>
                        </a:lnSpc>
                      </a:pPr>
                      <a:r>
                        <a:rPr lang="en-US" sz="1200">
                          <a:solidFill>
                            <a:srgbClr val="FA330B"/>
                          </a:solidFill>
                          <a:latin typeface="Canva Sans"/>
                          <a:ea typeface="Canva Sans"/>
                          <a:cs typeface="Canva Sans"/>
                          <a:sym typeface="Canva Sans"/>
                        </a:rPr>
                        <a:t>(Cognitive and personality combined)</a:t>
                      </a:r>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r>
              <a:tr h="1149131">
                <a:tc>
                  <a:txBody>
                    <a:bodyPr anchor="t" rtlCol="false"/>
                    <a:lstStyle/>
                    <a:p>
                      <a:pPr algn="ctr">
                        <a:lnSpc>
                          <a:spcPts val="1400"/>
                        </a:lnSpc>
                        <a:defRPr/>
                      </a:pPr>
                      <a:r>
                        <a:rPr lang="en-US" sz="1000">
                          <a:solidFill>
                            <a:srgbClr val="000000"/>
                          </a:solidFill>
                          <a:latin typeface="Canva Sans"/>
                          <a:ea typeface="Canva Sans"/>
                          <a:cs typeface="Canva Sans"/>
                          <a:sym typeface="Canva Sans"/>
                        </a:rPr>
                        <a:t>(MEIS) the multifactor of Emotional intelligence.</a:t>
                      </a:r>
                      <a:endParaRPr lang="en-US" sz="1100"/>
                    </a:p>
                    <a:p>
                      <a:pPr algn="ctr">
                        <a:lnSpc>
                          <a:spcPts val="1400"/>
                        </a:lnSpc>
                      </a:pPr>
                      <a:r>
                        <a:rPr lang="en-US" sz="1000">
                          <a:solidFill>
                            <a:srgbClr val="000000"/>
                          </a:solidFill>
                          <a:latin typeface="Canva Sans"/>
                          <a:ea typeface="Canva Sans"/>
                          <a:cs typeface="Canva Sans"/>
                          <a:sym typeface="Canva Sans"/>
                        </a:rPr>
                        <a:t>Renamed, (MSCEIT) (2002), the Mayor-Salovey-Caruso E.I. Test</a:t>
                      </a:r>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1400"/>
                        </a:lnSpc>
                        <a:defRPr/>
                      </a:pPr>
                      <a:r>
                        <a:rPr lang="en-US" sz="1000">
                          <a:solidFill>
                            <a:srgbClr val="000000"/>
                          </a:solidFill>
                          <a:latin typeface="Canva Sans"/>
                          <a:ea typeface="Canva Sans"/>
                          <a:cs typeface="Canva Sans"/>
                          <a:sym typeface="Canva Sans"/>
                        </a:rPr>
                        <a:t>(SEIS) Schutte Emotional Intelligence Scale.</a:t>
                      </a:r>
                      <a:endParaRPr lang="en-US" sz="1100"/>
                    </a:p>
                    <a:p>
                      <a:pPr algn="ctr">
                        <a:lnSpc>
                          <a:spcPts val="1400"/>
                        </a:lnSpc>
                      </a:pPr>
                      <a:r>
                        <a:rPr lang="en-US" sz="1000">
                          <a:solidFill>
                            <a:srgbClr val="000000"/>
                          </a:solidFill>
                          <a:latin typeface="Canva Sans"/>
                          <a:ea typeface="Canva Sans"/>
                          <a:cs typeface="Canva Sans"/>
                          <a:sym typeface="Canva Sans"/>
                        </a:rPr>
                        <a:t>(TEIQUE) Trait Emotional Intelligence Questionnaire </a:t>
                      </a:r>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1400"/>
                        </a:lnSpc>
                        <a:defRPr/>
                      </a:pPr>
                      <a:r>
                        <a:rPr lang="en-US" sz="1000">
                          <a:solidFill>
                            <a:srgbClr val="000000"/>
                          </a:solidFill>
                          <a:latin typeface="Canva Sans"/>
                          <a:ea typeface="Canva Sans"/>
                          <a:cs typeface="Canva Sans"/>
                          <a:sym typeface="Canva Sans"/>
                        </a:rPr>
                        <a:t>This model is a mixed model of the ability and trait model which combines the two parts to make a more comprehensive skill set.</a:t>
                      </a:r>
                      <a:endParaRPr lang="en-US" sz="1100"/>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r>
              <a:tr h="1491619">
                <a:tc>
                  <a:txBody>
                    <a:bodyPr anchor="t" rtlCol="false"/>
                    <a:lstStyle/>
                    <a:p>
                      <a:pPr algn="ctr">
                        <a:lnSpc>
                          <a:spcPts val="1400"/>
                        </a:lnSpc>
                        <a:defRPr/>
                      </a:pPr>
                      <a:r>
                        <a:rPr lang="en-US" sz="1000">
                          <a:solidFill>
                            <a:srgbClr val="000000"/>
                          </a:solidFill>
                          <a:latin typeface="Canva Sans"/>
                          <a:ea typeface="Canva Sans"/>
                          <a:cs typeface="Canva Sans"/>
                          <a:sym typeface="Canva Sans"/>
                        </a:rPr>
                        <a:t>4 component's to this model are;</a:t>
                      </a:r>
                      <a:endParaRPr lang="en-US" sz="1100"/>
                    </a:p>
                    <a:p>
                      <a:pPr algn="ctr">
                        <a:lnSpc>
                          <a:spcPts val="1400"/>
                        </a:lnSpc>
                      </a:pPr>
                      <a:r>
                        <a:rPr lang="en-US" sz="1000">
                          <a:solidFill>
                            <a:srgbClr val="000000"/>
                          </a:solidFill>
                          <a:latin typeface="Canva Sans"/>
                          <a:ea typeface="Canva Sans"/>
                          <a:cs typeface="Canva Sans"/>
                          <a:sym typeface="Canva Sans"/>
                        </a:rPr>
                        <a:t>1) Perceiving emotions</a:t>
                      </a:r>
                    </a:p>
                    <a:p>
                      <a:pPr algn="ctr">
                        <a:lnSpc>
                          <a:spcPts val="1400"/>
                        </a:lnSpc>
                      </a:pPr>
                      <a:r>
                        <a:rPr lang="en-US" sz="1000">
                          <a:solidFill>
                            <a:srgbClr val="000000"/>
                          </a:solidFill>
                          <a:latin typeface="Canva Sans"/>
                          <a:ea typeface="Canva Sans"/>
                          <a:cs typeface="Canva Sans"/>
                          <a:sym typeface="Canva Sans"/>
                        </a:rPr>
                        <a:t>2) Using emotions</a:t>
                      </a:r>
                    </a:p>
                    <a:p>
                      <a:pPr algn="ctr">
                        <a:lnSpc>
                          <a:spcPts val="1400"/>
                        </a:lnSpc>
                      </a:pPr>
                      <a:r>
                        <a:rPr lang="en-US" sz="1000">
                          <a:solidFill>
                            <a:srgbClr val="000000"/>
                          </a:solidFill>
                          <a:latin typeface="Canva Sans"/>
                          <a:ea typeface="Canva Sans"/>
                          <a:cs typeface="Canva Sans"/>
                          <a:sym typeface="Canva Sans"/>
                        </a:rPr>
                        <a:t>3) Understanding emotions</a:t>
                      </a:r>
                    </a:p>
                    <a:p>
                      <a:pPr algn="ctr">
                        <a:lnSpc>
                          <a:spcPts val="1400"/>
                        </a:lnSpc>
                      </a:pPr>
                      <a:r>
                        <a:rPr lang="en-US" sz="1000">
                          <a:solidFill>
                            <a:srgbClr val="000000"/>
                          </a:solidFill>
                          <a:latin typeface="Canva Sans"/>
                          <a:ea typeface="Canva Sans"/>
                          <a:cs typeface="Canva Sans"/>
                          <a:sym typeface="Canva Sans"/>
                        </a:rPr>
                        <a:t>4) managing emotions</a:t>
                      </a:r>
                    </a:p>
                    <a:p>
                      <a:pPr algn="ctr">
                        <a:lnSpc>
                          <a:spcPts val="1400"/>
                        </a:lnSpc>
                      </a:pPr>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1400"/>
                        </a:lnSpc>
                        <a:defRPr/>
                      </a:pPr>
                      <a:r>
                        <a:rPr lang="en-US" sz="1000">
                          <a:solidFill>
                            <a:srgbClr val="000000"/>
                          </a:solidFill>
                          <a:latin typeface="Canva Sans"/>
                          <a:ea typeface="Canva Sans"/>
                          <a:cs typeface="Canva Sans"/>
                          <a:sym typeface="Canva Sans"/>
                        </a:rPr>
                        <a:t>5 components of this model are as follows;</a:t>
                      </a:r>
                      <a:endParaRPr lang="en-US" sz="1100"/>
                    </a:p>
                    <a:p>
                      <a:pPr algn="ctr">
                        <a:lnSpc>
                          <a:spcPts val="1400"/>
                        </a:lnSpc>
                      </a:pPr>
                      <a:r>
                        <a:rPr lang="en-US" sz="1000">
                          <a:solidFill>
                            <a:srgbClr val="000000"/>
                          </a:solidFill>
                          <a:latin typeface="Canva Sans"/>
                          <a:ea typeface="Canva Sans"/>
                          <a:cs typeface="Canva Sans"/>
                          <a:sym typeface="Canva Sans"/>
                        </a:rPr>
                        <a:t>1) Self- awareness</a:t>
                      </a:r>
                    </a:p>
                    <a:p>
                      <a:pPr algn="ctr">
                        <a:lnSpc>
                          <a:spcPts val="1400"/>
                        </a:lnSpc>
                      </a:pPr>
                      <a:r>
                        <a:rPr lang="en-US" sz="1000">
                          <a:solidFill>
                            <a:srgbClr val="000000"/>
                          </a:solidFill>
                          <a:latin typeface="Canva Sans"/>
                          <a:ea typeface="Canva Sans"/>
                          <a:cs typeface="Canva Sans"/>
                          <a:sym typeface="Canva Sans"/>
                        </a:rPr>
                        <a:t>2) Self regulation</a:t>
                      </a:r>
                    </a:p>
                    <a:p>
                      <a:pPr algn="ctr">
                        <a:lnSpc>
                          <a:spcPts val="1400"/>
                        </a:lnSpc>
                      </a:pPr>
                      <a:r>
                        <a:rPr lang="en-US" sz="1000">
                          <a:solidFill>
                            <a:srgbClr val="000000"/>
                          </a:solidFill>
                          <a:latin typeface="Canva Sans"/>
                          <a:ea typeface="Canva Sans"/>
                          <a:cs typeface="Canva Sans"/>
                          <a:sym typeface="Canva Sans"/>
                        </a:rPr>
                        <a:t>3) empathy</a:t>
                      </a:r>
                    </a:p>
                    <a:p>
                      <a:pPr algn="ctr">
                        <a:lnSpc>
                          <a:spcPts val="1400"/>
                        </a:lnSpc>
                      </a:pPr>
                      <a:r>
                        <a:rPr lang="en-US" sz="1000">
                          <a:solidFill>
                            <a:srgbClr val="000000"/>
                          </a:solidFill>
                          <a:latin typeface="Canva Sans"/>
                          <a:ea typeface="Canva Sans"/>
                          <a:cs typeface="Canva Sans"/>
                          <a:sym typeface="Canva Sans"/>
                        </a:rPr>
                        <a:t>4) Social skill</a:t>
                      </a:r>
                    </a:p>
                    <a:p>
                      <a:pPr algn="ctr">
                        <a:lnSpc>
                          <a:spcPts val="1400"/>
                        </a:lnSpc>
                      </a:pPr>
                      <a:r>
                        <a:rPr lang="en-US" sz="1000">
                          <a:solidFill>
                            <a:srgbClr val="000000"/>
                          </a:solidFill>
                          <a:latin typeface="Canva Sans"/>
                          <a:ea typeface="Canva Sans"/>
                          <a:cs typeface="Canva Sans"/>
                          <a:sym typeface="Canva Sans"/>
                        </a:rPr>
                        <a:t>5 Motivation</a:t>
                      </a:r>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c>
                  <a:txBody>
                    <a:bodyPr anchor="t" rtlCol="false"/>
                    <a:lstStyle/>
                    <a:p>
                      <a:pPr algn="ctr">
                        <a:lnSpc>
                          <a:spcPts val="1400"/>
                        </a:lnSpc>
                        <a:defRPr/>
                      </a:pPr>
                      <a:r>
                        <a:rPr lang="en-US" sz="1000">
                          <a:solidFill>
                            <a:srgbClr val="000000"/>
                          </a:solidFill>
                          <a:latin typeface="Canva Sans"/>
                          <a:ea typeface="Canva Sans"/>
                          <a:cs typeface="Canva Sans"/>
                          <a:sym typeface="Canva Sans"/>
                        </a:rPr>
                        <a:t>4 contributing factors are,</a:t>
                      </a:r>
                      <a:endParaRPr lang="en-US" sz="1100"/>
                    </a:p>
                    <a:p>
                      <a:pPr algn="ctr">
                        <a:lnSpc>
                          <a:spcPts val="1400"/>
                        </a:lnSpc>
                      </a:pPr>
                      <a:r>
                        <a:rPr lang="en-US" sz="1000">
                          <a:solidFill>
                            <a:srgbClr val="000000"/>
                          </a:solidFill>
                          <a:latin typeface="Canva Sans"/>
                          <a:ea typeface="Canva Sans"/>
                          <a:cs typeface="Canva Sans"/>
                          <a:sym typeface="Canva Sans"/>
                        </a:rPr>
                        <a:t>1) Emotional resilience</a:t>
                      </a:r>
                    </a:p>
                    <a:p>
                      <a:pPr algn="ctr">
                        <a:lnSpc>
                          <a:spcPts val="1400"/>
                        </a:lnSpc>
                      </a:pPr>
                      <a:r>
                        <a:rPr lang="en-US" sz="1000">
                          <a:solidFill>
                            <a:srgbClr val="000000"/>
                          </a:solidFill>
                          <a:latin typeface="Canva Sans"/>
                          <a:ea typeface="Canva Sans"/>
                          <a:cs typeface="Canva Sans"/>
                          <a:sym typeface="Canva Sans"/>
                        </a:rPr>
                        <a:t>2) Self-Management</a:t>
                      </a:r>
                    </a:p>
                    <a:p>
                      <a:pPr algn="ctr">
                        <a:lnSpc>
                          <a:spcPts val="1400"/>
                        </a:lnSpc>
                      </a:pPr>
                      <a:r>
                        <a:rPr lang="en-US" sz="1000">
                          <a:solidFill>
                            <a:srgbClr val="000000"/>
                          </a:solidFill>
                          <a:latin typeface="Canva Sans"/>
                          <a:ea typeface="Canva Sans"/>
                          <a:cs typeface="Canva Sans"/>
                          <a:sym typeface="Canva Sans"/>
                        </a:rPr>
                        <a:t>3) Social awareness</a:t>
                      </a:r>
                    </a:p>
                    <a:p>
                      <a:pPr algn="ctr">
                        <a:lnSpc>
                          <a:spcPts val="1400"/>
                        </a:lnSpc>
                      </a:pPr>
                      <a:r>
                        <a:rPr lang="en-US" sz="1000">
                          <a:solidFill>
                            <a:srgbClr val="000000"/>
                          </a:solidFill>
                          <a:latin typeface="Canva Sans"/>
                          <a:ea typeface="Canva Sans"/>
                          <a:cs typeface="Canva Sans"/>
                          <a:sym typeface="Canva Sans"/>
                        </a:rPr>
                        <a:t>4) Relationship management</a:t>
                      </a:r>
                    </a:p>
                  </a:txBody>
                  <a:tcPr marL="190500" marR="190500" marT="190500" marB="190500" anchor="ctr">
                    <a:lnL cmpd="sng" algn="ctr" cap="flat" w="38100">
                      <a:solidFill>
                        <a:srgbClr val="000000"/>
                      </a:solidFill>
                      <a:prstDash val="solid"/>
                      <a:round/>
                      <a:headEnd type="none" w="med" len="med"/>
                      <a:tailEnd type="none" w="med" len="med"/>
                    </a:lnL>
                    <a:lnR cmpd="sng" algn="ctr" cap="flat" w="38100">
                      <a:solidFill>
                        <a:srgbClr val="000000"/>
                      </a:solidFill>
                      <a:prstDash val="solid"/>
                      <a:round/>
                      <a:headEnd type="none" w="med" len="med"/>
                      <a:tailEnd type="none" w="med" len="med"/>
                    </a:lnR>
                    <a:lnT cmpd="sng" algn="ctr" cap="flat" w="38100">
                      <a:solidFill>
                        <a:srgbClr val="000000"/>
                      </a:solidFill>
                      <a:prstDash val="solid"/>
                      <a:round/>
                      <a:headEnd type="none" w="med" len="med"/>
                      <a:tailEnd type="none" w="med" len="med"/>
                    </a:lnT>
                    <a:lnB cmpd="sng" algn="ctr" cap="flat" w="38100">
                      <a:solidFill>
                        <a:srgbClr val="000000"/>
                      </a:solidFill>
                      <a:prstDash val="solid"/>
                      <a:round/>
                      <a:headEnd type="none" w="med" len="med"/>
                      <a:tailEnd type="none" w="med" len="med"/>
                    </a:lnB>
                  </a:tcPr>
                </a:tc>
              </a:tr>
            </a:tbl>
          </a:graphicData>
        </a:graphic>
      </p:graphicFrame>
      <p:sp>
        <p:nvSpPr>
          <p:cNvPr name="TextBox 67" id="67"/>
          <p:cNvSpPr txBox="true"/>
          <p:nvPr/>
        </p:nvSpPr>
        <p:spPr>
          <a:xfrm rot="0">
            <a:off x="2869088" y="964613"/>
            <a:ext cx="9845315" cy="471187"/>
          </a:xfrm>
          <a:prstGeom prst="rect">
            <a:avLst/>
          </a:prstGeom>
        </p:spPr>
        <p:txBody>
          <a:bodyPr anchor="t" rtlCol="false" tIns="0" lIns="0" bIns="0" rIns="0">
            <a:spAutoFit/>
          </a:bodyPr>
          <a:lstStyle/>
          <a:p>
            <a:pPr algn="ctr">
              <a:lnSpc>
                <a:spcPts val="3954"/>
              </a:lnSpc>
            </a:pPr>
            <a:r>
              <a:rPr lang="en-US" sz="2824" b="true">
                <a:solidFill>
                  <a:srgbClr val="000000"/>
                </a:solidFill>
                <a:latin typeface="Canva Sans Bold"/>
                <a:ea typeface="Canva Sans Bold"/>
                <a:cs typeface="Canva Sans Bold"/>
                <a:sym typeface="Canva Sans Bold"/>
              </a:rPr>
              <a:t>A student's Guide to  Emotional Intelligence Strategies.</a:t>
            </a:r>
          </a:p>
        </p:txBody>
      </p:sp>
      <p:sp>
        <p:nvSpPr>
          <p:cNvPr name="TextBox 68" id="68"/>
          <p:cNvSpPr txBox="true"/>
          <p:nvPr/>
        </p:nvSpPr>
        <p:spPr>
          <a:xfrm rot="0">
            <a:off x="2399826" y="1492950"/>
            <a:ext cx="10783840" cy="617218"/>
          </a:xfrm>
          <a:prstGeom prst="rect">
            <a:avLst/>
          </a:prstGeom>
        </p:spPr>
        <p:txBody>
          <a:bodyPr anchor="t" rtlCol="false" tIns="0" lIns="0" bIns="0" rIns="0">
            <a:spAutoFit/>
          </a:bodyPr>
          <a:lstStyle/>
          <a:p>
            <a:pPr algn="ctr">
              <a:lnSpc>
                <a:spcPts val="1680"/>
              </a:lnSpc>
            </a:pPr>
            <a:r>
              <a:rPr lang="en-US" sz="1200">
                <a:solidFill>
                  <a:srgbClr val="000000"/>
                </a:solidFill>
                <a:latin typeface="Canva Sans"/>
                <a:ea typeface="Canva Sans"/>
                <a:cs typeface="Canva Sans"/>
                <a:sym typeface="Canva Sans"/>
              </a:rPr>
              <a:t>Emotional Intelligence is interpreted through a persons thought and action process that impacts their decisions and outcomes. Another definition comes from (Frothingham, 2024) which states “Emotional intelligence refers to the ability to perceive, understand, and manage one’s own emotions and relationships.”</a:t>
            </a:r>
          </a:p>
        </p:txBody>
      </p:sp>
      <p:sp>
        <p:nvSpPr>
          <p:cNvPr name="TextBox 69" id="69"/>
          <p:cNvSpPr txBox="true"/>
          <p:nvPr/>
        </p:nvSpPr>
        <p:spPr>
          <a:xfrm rot="0">
            <a:off x="5534809" y="6949626"/>
            <a:ext cx="3787874" cy="372743"/>
          </a:xfrm>
          <a:prstGeom prst="rect">
            <a:avLst/>
          </a:prstGeom>
        </p:spPr>
        <p:txBody>
          <a:bodyPr anchor="t" rtlCol="false" tIns="0" lIns="0" bIns="0" rIns="0">
            <a:spAutoFit/>
          </a:bodyPr>
          <a:lstStyle/>
          <a:p>
            <a:pPr algn="ctr">
              <a:lnSpc>
                <a:spcPts val="3080"/>
              </a:lnSpc>
            </a:pPr>
            <a:r>
              <a:rPr lang="en-US" sz="2200" i="true">
                <a:solidFill>
                  <a:srgbClr val="248288"/>
                </a:solidFill>
                <a:latin typeface="Canva Sans Italics"/>
                <a:ea typeface="Canva Sans Italics"/>
                <a:cs typeface="Canva Sans Italics"/>
                <a:sym typeface="Canva Sans Italics"/>
              </a:rPr>
              <a:t>The Positves and Negatives</a:t>
            </a:r>
            <a:r>
              <a:rPr lang="en-US" sz="2200">
                <a:solidFill>
                  <a:srgbClr val="000000"/>
                </a:solidFill>
                <a:latin typeface="Canva Sans"/>
                <a:ea typeface="Canva Sans"/>
                <a:cs typeface="Canva Sans"/>
                <a:sym typeface="Canva Sans"/>
              </a:rPr>
              <a:t>.</a:t>
            </a:r>
          </a:p>
        </p:txBody>
      </p:sp>
      <p:sp>
        <p:nvSpPr>
          <p:cNvPr name="TextBox 70" id="70"/>
          <p:cNvSpPr txBox="true"/>
          <p:nvPr/>
        </p:nvSpPr>
        <p:spPr>
          <a:xfrm rot="0">
            <a:off x="4258858" y="6392924"/>
            <a:ext cx="6602285" cy="462720"/>
          </a:xfrm>
          <a:prstGeom prst="rect">
            <a:avLst/>
          </a:prstGeom>
        </p:spPr>
        <p:txBody>
          <a:bodyPr anchor="t" rtlCol="false" tIns="0" lIns="0" bIns="0" rIns="0">
            <a:spAutoFit/>
          </a:bodyPr>
          <a:lstStyle/>
          <a:p>
            <a:pPr algn="ctr">
              <a:lnSpc>
                <a:spcPts val="3895"/>
              </a:lnSpc>
            </a:pPr>
            <a:r>
              <a:rPr lang="en-US" sz="2782" b="true">
                <a:solidFill>
                  <a:srgbClr val="000000"/>
                </a:solidFill>
                <a:latin typeface="Canva Sans Bold"/>
                <a:ea typeface="Canva Sans Bold"/>
                <a:cs typeface="Canva Sans Bold"/>
                <a:sym typeface="Canva Sans Bold"/>
              </a:rPr>
              <a:t>The 5 stages of Emotional Intelligence</a:t>
            </a:r>
          </a:p>
        </p:txBody>
      </p:sp>
      <p:sp>
        <p:nvSpPr>
          <p:cNvPr name="TextBox 71" id="71"/>
          <p:cNvSpPr txBox="true"/>
          <p:nvPr/>
        </p:nvSpPr>
        <p:spPr>
          <a:xfrm rot="0">
            <a:off x="2946263" y="7669531"/>
            <a:ext cx="2489197" cy="431798"/>
          </a:xfrm>
          <a:prstGeom prst="rect">
            <a:avLst/>
          </a:prstGeom>
        </p:spPr>
        <p:txBody>
          <a:bodyPr anchor="t" rtlCol="false" tIns="0" lIns="0" bIns="0" rIns="0">
            <a:spAutoFit/>
          </a:bodyPr>
          <a:lstStyle/>
          <a:p>
            <a:pPr algn="ctr">
              <a:lnSpc>
                <a:spcPts val="3500"/>
              </a:lnSpc>
            </a:pPr>
            <a:r>
              <a:rPr lang="en-US" b="true" sz="2500" u="sng">
                <a:solidFill>
                  <a:srgbClr val="E58E8E"/>
                </a:solidFill>
                <a:latin typeface="Canva Sans Bold"/>
                <a:ea typeface="Canva Sans Bold"/>
                <a:cs typeface="Canva Sans Bold"/>
                <a:sym typeface="Canva Sans Bold"/>
              </a:rPr>
              <a:t>Social Skills</a:t>
            </a:r>
          </a:p>
        </p:txBody>
      </p:sp>
      <p:sp>
        <p:nvSpPr>
          <p:cNvPr name="TextBox 72" id="72"/>
          <p:cNvSpPr txBox="true"/>
          <p:nvPr/>
        </p:nvSpPr>
        <p:spPr>
          <a:xfrm rot="0">
            <a:off x="2059934" y="11510157"/>
            <a:ext cx="3070293" cy="2597450"/>
          </a:xfrm>
          <a:prstGeom prst="rect">
            <a:avLst/>
          </a:prstGeom>
        </p:spPr>
        <p:txBody>
          <a:bodyPr anchor="t" rtlCol="false" tIns="0" lIns="0" bIns="0" rIns="0">
            <a:spAutoFit/>
          </a:bodyPr>
          <a:lstStyle/>
          <a:p>
            <a:pPr algn="ctr">
              <a:lnSpc>
                <a:spcPts val="1504"/>
              </a:lnSpc>
            </a:pPr>
            <a:r>
              <a:rPr lang="en-US" sz="1074">
                <a:solidFill>
                  <a:srgbClr val="000000"/>
                </a:solidFill>
                <a:latin typeface="Canva Sans"/>
                <a:ea typeface="Canva Sans"/>
                <a:cs typeface="Canva Sans"/>
                <a:sym typeface="Canva Sans"/>
              </a:rPr>
              <a:t>Social awareness is an ability to be able to</a:t>
            </a:r>
            <a:r>
              <a:rPr lang="en-US" b="true" sz="1074" i="true">
                <a:solidFill>
                  <a:srgbClr val="000000"/>
                </a:solidFill>
                <a:latin typeface="Canva Sans Bold Italics"/>
                <a:ea typeface="Canva Sans Bold Italics"/>
                <a:cs typeface="Canva Sans Bold Italics"/>
                <a:sym typeface="Canva Sans Bold Italics"/>
              </a:rPr>
              <a:t> understand</a:t>
            </a:r>
            <a:r>
              <a:rPr lang="en-US" sz="1074">
                <a:solidFill>
                  <a:srgbClr val="000000"/>
                </a:solidFill>
                <a:latin typeface="Canva Sans"/>
                <a:ea typeface="Canva Sans"/>
                <a:cs typeface="Canva Sans"/>
                <a:sym typeface="Canva Sans"/>
              </a:rPr>
              <a:t> your own feelings and how you are seen by others.</a:t>
            </a:r>
          </a:p>
          <a:p>
            <a:pPr algn="ctr">
              <a:lnSpc>
                <a:spcPts val="1504"/>
              </a:lnSpc>
            </a:pPr>
            <a:r>
              <a:rPr lang="en-US" sz="1074" b="true">
                <a:solidFill>
                  <a:srgbClr val="000000"/>
                </a:solidFill>
                <a:latin typeface="Canva Sans Bold"/>
                <a:ea typeface="Canva Sans Bold"/>
                <a:cs typeface="Canva Sans Bold"/>
                <a:sym typeface="Canva Sans Bold"/>
              </a:rPr>
              <a:t>Positive;</a:t>
            </a:r>
            <a:r>
              <a:rPr lang="en-US" sz="1074">
                <a:solidFill>
                  <a:srgbClr val="000000"/>
                </a:solidFill>
                <a:latin typeface="Canva Sans"/>
                <a:ea typeface="Canva Sans"/>
                <a:cs typeface="Canva Sans"/>
                <a:sym typeface="Canva Sans"/>
              </a:rPr>
              <a:t> Can provide a better path to learning from experience, Able to connect with yourself, make you more confident, and get to know your strengths and weaknesses. strengthen your interpersonal skills, makes you aware of self perception.</a:t>
            </a:r>
          </a:p>
          <a:p>
            <a:pPr algn="ctr">
              <a:lnSpc>
                <a:spcPts val="1504"/>
              </a:lnSpc>
            </a:pPr>
            <a:r>
              <a:rPr lang="en-US" sz="1074" b="true">
                <a:solidFill>
                  <a:srgbClr val="000000"/>
                </a:solidFill>
                <a:latin typeface="Canva Sans Bold"/>
                <a:ea typeface="Canva Sans Bold"/>
                <a:cs typeface="Canva Sans Bold"/>
                <a:sym typeface="Canva Sans Bold"/>
              </a:rPr>
              <a:t>Negative;</a:t>
            </a:r>
            <a:r>
              <a:rPr lang="en-US" sz="1074">
                <a:solidFill>
                  <a:srgbClr val="000000"/>
                </a:solidFill>
                <a:latin typeface="Canva Sans"/>
                <a:ea typeface="Canva Sans"/>
                <a:cs typeface="Canva Sans"/>
                <a:sym typeface="Canva Sans"/>
              </a:rPr>
              <a:t> Can bring over confidence, you can misinterpret your emotions and act impulsively, can create more problematic situations which can hugher stress levels.Self-critism.</a:t>
            </a:r>
          </a:p>
        </p:txBody>
      </p:sp>
      <p:sp>
        <p:nvSpPr>
          <p:cNvPr name="TextBox 73" id="73"/>
          <p:cNvSpPr txBox="true"/>
          <p:nvPr/>
        </p:nvSpPr>
        <p:spPr>
          <a:xfrm rot="0">
            <a:off x="10297549" y="11246748"/>
            <a:ext cx="3078171" cy="3202561"/>
          </a:xfrm>
          <a:prstGeom prst="rect">
            <a:avLst/>
          </a:prstGeom>
        </p:spPr>
        <p:txBody>
          <a:bodyPr anchor="t" rtlCol="false" tIns="0" lIns="0" bIns="0" rIns="0">
            <a:spAutoFit/>
          </a:bodyPr>
          <a:lstStyle/>
          <a:p>
            <a:pPr algn="ctr">
              <a:lnSpc>
                <a:spcPts val="1664"/>
              </a:lnSpc>
            </a:pPr>
            <a:r>
              <a:rPr lang="en-US" sz="1189">
                <a:solidFill>
                  <a:srgbClr val="000000"/>
                </a:solidFill>
                <a:latin typeface="Canva Sans"/>
                <a:ea typeface="Canva Sans"/>
                <a:cs typeface="Canva Sans"/>
                <a:sym typeface="Canva Sans"/>
              </a:rPr>
              <a:t>Self regulation is a </a:t>
            </a:r>
            <a:r>
              <a:rPr lang="en-US" sz="1189" b="true">
                <a:solidFill>
                  <a:srgbClr val="000000"/>
                </a:solidFill>
                <a:latin typeface="Canva Sans Bold"/>
                <a:ea typeface="Canva Sans Bold"/>
                <a:cs typeface="Canva Sans Bold"/>
                <a:sym typeface="Canva Sans Bold"/>
              </a:rPr>
              <a:t>actioning</a:t>
            </a:r>
            <a:r>
              <a:rPr lang="en-US" sz="1189">
                <a:solidFill>
                  <a:srgbClr val="000000"/>
                </a:solidFill>
                <a:latin typeface="Canva Sans"/>
                <a:ea typeface="Canva Sans"/>
                <a:cs typeface="Canva Sans"/>
                <a:sym typeface="Canva Sans"/>
              </a:rPr>
              <a:t> skills that helps you to take a task and turn it into a evidentiary action. To Be able To</a:t>
            </a:r>
            <a:r>
              <a:rPr lang="en-US" sz="1189" i="true">
                <a:solidFill>
                  <a:srgbClr val="000000"/>
                </a:solidFill>
                <a:latin typeface="Canva Sans Italics"/>
                <a:ea typeface="Canva Sans Italics"/>
                <a:cs typeface="Canva Sans Italics"/>
                <a:sym typeface="Canva Sans Italics"/>
              </a:rPr>
              <a:t> </a:t>
            </a:r>
            <a:r>
              <a:rPr lang="en-US" b="true" sz="1189" i="true">
                <a:solidFill>
                  <a:srgbClr val="000000"/>
                </a:solidFill>
                <a:latin typeface="Canva Sans Bold Italics"/>
                <a:ea typeface="Canva Sans Bold Italics"/>
                <a:cs typeface="Canva Sans Bold Italics"/>
                <a:sym typeface="Canva Sans Bold Italics"/>
              </a:rPr>
              <a:t>manage</a:t>
            </a:r>
            <a:r>
              <a:rPr lang="en-US" sz="1189">
                <a:solidFill>
                  <a:srgbClr val="000000"/>
                </a:solidFill>
                <a:latin typeface="Canva Sans"/>
                <a:ea typeface="Canva Sans"/>
                <a:cs typeface="Canva Sans"/>
                <a:sym typeface="Canva Sans"/>
              </a:rPr>
              <a:t> your emotions.</a:t>
            </a:r>
          </a:p>
          <a:p>
            <a:pPr algn="ctr">
              <a:lnSpc>
                <a:spcPts val="1664"/>
              </a:lnSpc>
            </a:pPr>
            <a:r>
              <a:rPr lang="en-US" sz="1189" b="true">
                <a:solidFill>
                  <a:srgbClr val="000000"/>
                </a:solidFill>
                <a:latin typeface="Canva Sans Bold"/>
                <a:ea typeface="Canva Sans Bold"/>
                <a:cs typeface="Canva Sans Bold"/>
                <a:sym typeface="Canva Sans Bold"/>
              </a:rPr>
              <a:t>Positives;</a:t>
            </a:r>
            <a:r>
              <a:rPr lang="en-US" sz="1189">
                <a:solidFill>
                  <a:srgbClr val="000000"/>
                </a:solidFill>
                <a:latin typeface="Canva Sans"/>
                <a:ea typeface="Canva Sans"/>
                <a:cs typeface="Canva Sans"/>
                <a:sym typeface="Canva Sans"/>
              </a:rPr>
              <a:t> Helps to better your focus on challenges and tasks, To be able to have more control over distractions and feelings such as frustration, Minimizing conflicts by managing acting impulsively.</a:t>
            </a:r>
          </a:p>
          <a:p>
            <a:pPr algn="ctr">
              <a:lnSpc>
                <a:spcPts val="1664"/>
              </a:lnSpc>
            </a:pPr>
            <a:r>
              <a:rPr lang="en-US" sz="1189" b="true">
                <a:solidFill>
                  <a:srgbClr val="000000"/>
                </a:solidFill>
                <a:latin typeface="Canva Sans Bold"/>
                <a:ea typeface="Canva Sans Bold"/>
                <a:cs typeface="Canva Sans Bold"/>
                <a:sym typeface="Canva Sans Bold"/>
              </a:rPr>
              <a:t>Negatives; </a:t>
            </a:r>
            <a:r>
              <a:rPr lang="en-US" sz="1189">
                <a:solidFill>
                  <a:srgbClr val="000000"/>
                </a:solidFill>
                <a:latin typeface="Canva Sans"/>
                <a:ea typeface="Canva Sans"/>
                <a:cs typeface="Canva Sans"/>
                <a:sym typeface="Canva Sans"/>
              </a:rPr>
              <a:t>causes extra pressure if unable to manage workloads, deadlines, cause difficulty in adapting to change or not being able to understand the method, or need to change.</a:t>
            </a:r>
          </a:p>
          <a:p>
            <a:pPr algn="ctr">
              <a:lnSpc>
                <a:spcPts val="2296"/>
              </a:lnSpc>
            </a:pPr>
          </a:p>
        </p:txBody>
      </p:sp>
      <p:sp>
        <p:nvSpPr>
          <p:cNvPr name="TextBox 74" id="74"/>
          <p:cNvSpPr txBox="true"/>
          <p:nvPr/>
        </p:nvSpPr>
        <p:spPr>
          <a:xfrm rot="0">
            <a:off x="1968583" y="8110855"/>
            <a:ext cx="4700444" cy="1468007"/>
          </a:xfrm>
          <a:prstGeom prst="rect">
            <a:avLst/>
          </a:prstGeom>
        </p:spPr>
        <p:txBody>
          <a:bodyPr anchor="t" rtlCol="false" tIns="0" lIns="0" bIns="0" rIns="0">
            <a:spAutoFit/>
          </a:bodyPr>
          <a:lstStyle/>
          <a:p>
            <a:pPr algn="ctr">
              <a:lnSpc>
                <a:spcPts val="1672"/>
              </a:lnSpc>
            </a:pPr>
            <a:r>
              <a:rPr lang="en-US" sz="1194">
                <a:solidFill>
                  <a:srgbClr val="000000"/>
                </a:solidFill>
                <a:latin typeface="Canva Sans"/>
                <a:ea typeface="Canva Sans"/>
                <a:cs typeface="Canva Sans"/>
                <a:sym typeface="Canva Sans"/>
              </a:rPr>
              <a:t>social skills help build better relationships with people around you, this aids </a:t>
            </a:r>
            <a:r>
              <a:rPr lang="en-US" b="true" sz="1194" i="true">
                <a:solidFill>
                  <a:srgbClr val="000000"/>
                </a:solidFill>
                <a:latin typeface="Canva Sans Bold Italics"/>
                <a:ea typeface="Canva Sans Bold Italics"/>
                <a:cs typeface="Canva Sans Bold Italics"/>
                <a:sym typeface="Canva Sans Bold Italics"/>
              </a:rPr>
              <a:t>communication</a:t>
            </a:r>
            <a:r>
              <a:rPr lang="en-US" sz="1194">
                <a:solidFill>
                  <a:srgbClr val="000000"/>
                </a:solidFill>
                <a:latin typeface="Canva Sans"/>
                <a:ea typeface="Canva Sans"/>
                <a:cs typeface="Canva Sans"/>
                <a:sym typeface="Canva Sans"/>
              </a:rPr>
              <a:t> towards positivity.</a:t>
            </a:r>
          </a:p>
          <a:p>
            <a:pPr algn="ctr">
              <a:lnSpc>
                <a:spcPts val="1672"/>
              </a:lnSpc>
            </a:pPr>
            <a:r>
              <a:rPr lang="en-US" sz="1194" b="true">
                <a:solidFill>
                  <a:srgbClr val="000000"/>
                </a:solidFill>
                <a:latin typeface="Canva Sans Bold"/>
                <a:ea typeface="Canva Sans Bold"/>
                <a:cs typeface="Canva Sans Bold"/>
                <a:sym typeface="Canva Sans Bold"/>
              </a:rPr>
              <a:t>Positive;</a:t>
            </a:r>
            <a:r>
              <a:rPr lang="en-US" sz="1194">
                <a:solidFill>
                  <a:srgbClr val="000000"/>
                </a:solidFill>
                <a:latin typeface="Canva Sans"/>
                <a:ea typeface="Canva Sans"/>
                <a:cs typeface="Canva Sans"/>
                <a:sym typeface="Canva Sans"/>
              </a:rPr>
              <a:t> Great tool for collaboration, team work, Knowing about others needs and wants,  strengthening personal characteristics.</a:t>
            </a:r>
          </a:p>
          <a:p>
            <a:pPr algn="ctr">
              <a:lnSpc>
                <a:spcPts val="1672"/>
              </a:lnSpc>
            </a:pPr>
            <a:r>
              <a:rPr lang="en-US" sz="1194" b="true">
                <a:solidFill>
                  <a:srgbClr val="000000"/>
                </a:solidFill>
                <a:latin typeface="Canva Sans Bold"/>
                <a:ea typeface="Canva Sans Bold"/>
                <a:cs typeface="Canva Sans Bold"/>
                <a:sym typeface="Canva Sans Bold"/>
              </a:rPr>
              <a:t>Negatives;</a:t>
            </a:r>
            <a:r>
              <a:rPr lang="en-US" sz="1194">
                <a:solidFill>
                  <a:srgbClr val="000000"/>
                </a:solidFill>
                <a:latin typeface="Canva Sans"/>
                <a:ea typeface="Canva Sans"/>
                <a:cs typeface="Canva Sans"/>
                <a:sym typeface="Canva Sans"/>
              </a:rPr>
              <a:t> Feeling overwhelmed, creating restrictions and limitations, mis-communication causing conflicts. </a:t>
            </a:r>
          </a:p>
        </p:txBody>
      </p:sp>
      <p:sp>
        <p:nvSpPr>
          <p:cNvPr name="TextBox 75" id="75"/>
          <p:cNvSpPr txBox="true"/>
          <p:nvPr/>
        </p:nvSpPr>
        <p:spPr>
          <a:xfrm rot="0">
            <a:off x="5493987" y="15385792"/>
            <a:ext cx="4352941" cy="1324607"/>
          </a:xfrm>
          <a:prstGeom prst="rect">
            <a:avLst/>
          </a:prstGeom>
        </p:spPr>
        <p:txBody>
          <a:bodyPr anchor="t" rtlCol="false" tIns="0" lIns="0" bIns="0" rIns="0">
            <a:spAutoFit/>
          </a:bodyPr>
          <a:lstStyle/>
          <a:p>
            <a:pPr algn="ctr">
              <a:lnSpc>
                <a:spcPts val="1540"/>
              </a:lnSpc>
            </a:pPr>
            <a:r>
              <a:rPr lang="en-US" sz="1100">
                <a:solidFill>
                  <a:srgbClr val="000000"/>
                </a:solidFill>
                <a:latin typeface="Canva Sans"/>
                <a:ea typeface="Canva Sans"/>
                <a:cs typeface="Canva Sans"/>
                <a:sym typeface="Canva Sans"/>
              </a:rPr>
              <a:t>Motivation is the </a:t>
            </a:r>
            <a:r>
              <a:rPr lang="en-US" b="true" sz="1100" i="true">
                <a:solidFill>
                  <a:srgbClr val="000000"/>
                </a:solidFill>
                <a:latin typeface="Canva Sans Bold Italics"/>
                <a:ea typeface="Canva Sans Bold Italics"/>
                <a:cs typeface="Canva Sans Bold Italics"/>
                <a:sym typeface="Canva Sans Bold Italics"/>
              </a:rPr>
              <a:t>engine to drive</a:t>
            </a:r>
            <a:r>
              <a:rPr lang="en-US" sz="1100">
                <a:solidFill>
                  <a:srgbClr val="000000"/>
                </a:solidFill>
                <a:latin typeface="Canva Sans"/>
                <a:ea typeface="Canva Sans"/>
                <a:cs typeface="Canva Sans"/>
                <a:sym typeface="Canva Sans"/>
              </a:rPr>
              <a:t> the emotions by internal goals such as improvements, upscaling skills, achievements ,etc.</a:t>
            </a:r>
          </a:p>
          <a:p>
            <a:pPr algn="ctr">
              <a:lnSpc>
                <a:spcPts val="1540"/>
              </a:lnSpc>
            </a:pPr>
            <a:r>
              <a:rPr lang="en-US" sz="1100" b="true">
                <a:solidFill>
                  <a:srgbClr val="000000"/>
                </a:solidFill>
                <a:latin typeface="Canva Sans Bold"/>
                <a:ea typeface="Canva Sans Bold"/>
                <a:cs typeface="Canva Sans Bold"/>
                <a:sym typeface="Canva Sans Bold"/>
              </a:rPr>
              <a:t>Positive;</a:t>
            </a:r>
            <a:r>
              <a:rPr lang="en-US" sz="1100">
                <a:solidFill>
                  <a:srgbClr val="000000"/>
                </a:solidFill>
                <a:latin typeface="Canva Sans"/>
                <a:ea typeface="Canva Sans"/>
                <a:cs typeface="Canva Sans"/>
                <a:sym typeface="Canva Sans"/>
              </a:rPr>
              <a:t> It helps to build resilience Encourages to pursue goals, aids planning processes, aids to focus on long term thinking.</a:t>
            </a:r>
          </a:p>
          <a:p>
            <a:pPr algn="ctr">
              <a:lnSpc>
                <a:spcPts val="1540"/>
              </a:lnSpc>
            </a:pPr>
            <a:r>
              <a:rPr lang="en-US" sz="1100" b="true">
                <a:solidFill>
                  <a:srgbClr val="000000"/>
                </a:solidFill>
                <a:latin typeface="Canva Sans Bold"/>
                <a:ea typeface="Canva Sans Bold"/>
                <a:cs typeface="Canva Sans Bold"/>
                <a:sym typeface="Canva Sans Bold"/>
              </a:rPr>
              <a:t>Negatives;</a:t>
            </a:r>
            <a:r>
              <a:rPr lang="en-US" sz="1100">
                <a:solidFill>
                  <a:srgbClr val="000000"/>
                </a:solidFill>
                <a:latin typeface="Canva Sans"/>
                <a:ea typeface="Canva Sans"/>
                <a:cs typeface="Canva Sans"/>
                <a:sym typeface="Canva Sans"/>
              </a:rPr>
              <a:t> can cause a pile up, can make you more reliant on reward or appraisal systems, cause a feeling of mental block, abandonment of challenges or plans.</a:t>
            </a:r>
          </a:p>
        </p:txBody>
      </p:sp>
      <p:sp>
        <p:nvSpPr>
          <p:cNvPr name="TextBox 76" id="76"/>
          <p:cNvSpPr txBox="true"/>
          <p:nvPr/>
        </p:nvSpPr>
        <p:spPr>
          <a:xfrm rot="0">
            <a:off x="8331694" y="8098945"/>
            <a:ext cx="5055372" cy="1268998"/>
          </a:xfrm>
          <a:prstGeom prst="rect">
            <a:avLst/>
          </a:prstGeom>
        </p:spPr>
        <p:txBody>
          <a:bodyPr anchor="t" rtlCol="false" tIns="0" lIns="0" bIns="0" rIns="0">
            <a:spAutoFit/>
          </a:bodyPr>
          <a:lstStyle/>
          <a:p>
            <a:pPr algn="ctr">
              <a:lnSpc>
                <a:spcPts val="1689"/>
              </a:lnSpc>
            </a:pPr>
            <a:r>
              <a:rPr lang="en-US" sz="1206">
                <a:solidFill>
                  <a:srgbClr val="000000"/>
                </a:solidFill>
                <a:latin typeface="Canva Sans"/>
                <a:ea typeface="Canva Sans"/>
                <a:cs typeface="Canva Sans"/>
                <a:sym typeface="Canva Sans"/>
              </a:rPr>
              <a:t>Empathy is a tool, of how you show care and add </a:t>
            </a:r>
            <a:r>
              <a:rPr lang="en-US" b="true" sz="1206" i="true">
                <a:solidFill>
                  <a:srgbClr val="000000"/>
                </a:solidFill>
                <a:latin typeface="Canva Sans Bold Italics"/>
                <a:ea typeface="Canva Sans Bold Italics"/>
                <a:cs typeface="Canva Sans Bold Italics"/>
                <a:sym typeface="Canva Sans Bold Italics"/>
              </a:rPr>
              <a:t>values to others</a:t>
            </a:r>
            <a:r>
              <a:rPr lang="en-US" sz="1206">
                <a:solidFill>
                  <a:srgbClr val="000000"/>
                </a:solidFill>
                <a:latin typeface="Canva Sans"/>
                <a:ea typeface="Canva Sans"/>
                <a:cs typeface="Canva Sans"/>
                <a:sym typeface="Canva Sans"/>
              </a:rPr>
              <a:t>, this aids with bonding and strengthens relationships around you.</a:t>
            </a:r>
          </a:p>
          <a:p>
            <a:pPr algn="ctr">
              <a:lnSpc>
                <a:spcPts val="1689"/>
              </a:lnSpc>
            </a:pPr>
            <a:r>
              <a:rPr lang="en-US" sz="1206" b="true">
                <a:solidFill>
                  <a:srgbClr val="000000"/>
                </a:solidFill>
                <a:latin typeface="Canva Sans Bold"/>
                <a:ea typeface="Canva Sans Bold"/>
                <a:cs typeface="Canva Sans Bold"/>
                <a:sym typeface="Canva Sans Bold"/>
              </a:rPr>
              <a:t>Postives;</a:t>
            </a:r>
            <a:r>
              <a:rPr lang="en-US" sz="1206">
                <a:solidFill>
                  <a:srgbClr val="000000"/>
                </a:solidFill>
                <a:latin typeface="Canva Sans"/>
                <a:ea typeface="Canva Sans"/>
                <a:cs typeface="Canva Sans"/>
                <a:sym typeface="Canva Sans"/>
              </a:rPr>
              <a:t> Creates a positive environment, better friendships, better group work, creating a good supportive role, better judgement.</a:t>
            </a:r>
          </a:p>
          <a:p>
            <a:pPr algn="ctr">
              <a:lnSpc>
                <a:spcPts val="1689"/>
              </a:lnSpc>
            </a:pPr>
            <a:r>
              <a:rPr lang="en-US" sz="1206" b="true">
                <a:solidFill>
                  <a:srgbClr val="000000"/>
                </a:solidFill>
                <a:latin typeface="Canva Sans Bold"/>
                <a:ea typeface="Canva Sans Bold"/>
                <a:cs typeface="Canva Sans Bold"/>
                <a:sym typeface="Canva Sans Bold"/>
              </a:rPr>
              <a:t>Negatives</a:t>
            </a:r>
            <a:r>
              <a:rPr lang="en-US" sz="1206">
                <a:solidFill>
                  <a:srgbClr val="000000"/>
                </a:solidFill>
                <a:latin typeface="Canva Sans"/>
                <a:ea typeface="Canva Sans"/>
                <a:cs typeface="Canva Sans"/>
                <a:sym typeface="Canva Sans"/>
              </a:rPr>
              <a:t>; can make you look insensitive, creates empathy fatigue, can trigger stubborn conflicts.</a:t>
            </a:r>
          </a:p>
        </p:txBody>
      </p:sp>
      <p:sp>
        <p:nvSpPr>
          <p:cNvPr name="TextBox 77" id="77"/>
          <p:cNvSpPr txBox="true"/>
          <p:nvPr/>
        </p:nvSpPr>
        <p:spPr>
          <a:xfrm rot="0">
            <a:off x="5516294" y="17425924"/>
            <a:ext cx="4359665" cy="1128047"/>
          </a:xfrm>
          <a:prstGeom prst="rect">
            <a:avLst/>
          </a:prstGeom>
        </p:spPr>
        <p:txBody>
          <a:bodyPr anchor="t" rtlCol="false" tIns="0" lIns="0" bIns="0" rIns="0">
            <a:spAutoFit/>
          </a:bodyPr>
          <a:lstStyle/>
          <a:p>
            <a:pPr algn="ctr">
              <a:lnSpc>
                <a:spcPts val="1349"/>
              </a:lnSpc>
            </a:pPr>
            <a:r>
              <a:rPr lang="en-US" sz="963" b="true">
                <a:solidFill>
                  <a:srgbClr val="000000"/>
                </a:solidFill>
                <a:latin typeface="Canva Sans Bold"/>
                <a:ea typeface="Canva Sans Bold"/>
                <a:cs typeface="Canva Sans Bold"/>
                <a:sym typeface="Canva Sans Bold"/>
              </a:rPr>
              <a:t>Student Name;</a:t>
            </a:r>
            <a:r>
              <a:rPr lang="en-US" sz="963">
                <a:solidFill>
                  <a:srgbClr val="000000"/>
                </a:solidFill>
                <a:latin typeface="Canva Sans"/>
                <a:ea typeface="Canva Sans"/>
                <a:cs typeface="Canva Sans"/>
                <a:sym typeface="Canva Sans"/>
              </a:rPr>
              <a:t> Miss Mumtaz Aziz</a:t>
            </a:r>
          </a:p>
          <a:p>
            <a:pPr algn="ctr">
              <a:lnSpc>
                <a:spcPts val="1349"/>
              </a:lnSpc>
            </a:pPr>
            <a:r>
              <a:rPr lang="en-US" sz="963" b="true">
                <a:solidFill>
                  <a:srgbClr val="000000"/>
                </a:solidFill>
                <a:latin typeface="Canva Sans Bold"/>
                <a:ea typeface="Canva Sans Bold"/>
                <a:cs typeface="Canva Sans Bold"/>
                <a:sym typeface="Canva Sans Bold"/>
              </a:rPr>
              <a:t>Student number</a:t>
            </a:r>
            <a:r>
              <a:rPr lang="en-US" sz="963">
                <a:solidFill>
                  <a:srgbClr val="000000"/>
                </a:solidFill>
                <a:latin typeface="Canva Sans"/>
                <a:ea typeface="Canva Sans"/>
                <a:cs typeface="Canva Sans"/>
                <a:sym typeface="Canva Sans"/>
              </a:rPr>
              <a:t>; 2324051</a:t>
            </a:r>
          </a:p>
          <a:p>
            <a:pPr algn="ctr">
              <a:lnSpc>
                <a:spcPts val="1349"/>
              </a:lnSpc>
            </a:pPr>
            <a:r>
              <a:rPr lang="en-US" sz="963" b="true">
                <a:solidFill>
                  <a:srgbClr val="000000"/>
                </a:solidFill>
                <a:latin typeface="Canva Sans Bold"/>
                <a:ea typeface="Canva Sans Bold"/>
                <a:cs typeface="Canva Sans Bold"/>
                <a:sym typeface="Canva Sans Bold"/>
              </a:rPr>
              <a:t>Date: </a:t>
            </a:r>
            <a:r>
              <a:rPr lang="en-US" sz="963">
                <a:solidFill>
                  <a:srgbClr val="000000"/>
                </a:solidFill>
                <a:latin typeface="Canva Sans"/>
                <a:ea typeface="Canva Sans"/>
                <a:cs typeface="Canva Sans"/>
                <a:sym typeface="Canva Sans"/>
              </a:rPr>
              <a:t>09/02/2026</a:t>
            </a:r>
          </a:p>
          <a:p>
            <a:pPr algn="ctr">
              <a:lnSpc>
                <a:spcPts val="1349"/>
              </a:lnSpc>
            </a:pPr>
            <a:r>
              <a:rPr lang="en-US" sz="963" b="true">
                <a:solidFill>
                  <a:srgbClr val="000000"/>
                </a:solidFill>
                <a:latin typeface="Canva Sans Bold"/>
                <a:ea typeface="Canva Sans Bold"/>
                <a:cs typeface="Canva Sans Bold"/>
                <a:sym typeface="Canva Sans Bold"/>
              </a:rPr>
              <a:t>Module code and title: </a:t>
            </a:r>
            <a:r>
              <a:rPr lang="en-US" sz="963">
                <a:solidFill>
                  <a:srgbClr val="000000"/>
                </a:solidFill>
                <a:latin typeface="Canva Sans"/>
                <a:ea typeface="Canva Sans"/>
                <a:cs typeface="Canva Sans"/>
                <a:sym typeface="Canva Sans"/>
              </a:rPr>
              <a:t>LCLM5006 C1- Individual poster presentation</a:t>
            </a:r>
          </a:p>
          <a:p>
            <a:pPr algn="ctr">
              <a:lnSpc>
                <a:spcPts val="1349"/>
              </a:lnSpc>
            </a:pPr>
            <a:r>
              <a:rPr lang="en-US" sz="963" b="true">
                <a:solidFill>
                  <a:srgbClr val="000000"/>
                </a:solidFill>
                <a:latin typeface="Canva Sans Bold"/>
                <a:ea typeface="Canva Sans Bold"/>
                <a:cs typeface="Canva Sans Bold"/>
                <a:sym typeface="Canva Sans Bold"/>
              </a:rPr>
              <a:t>Lecturer: </a:t>
            </a:r>
            <a:r>
              <a:rPr lang="en-US" sz="963">
                <a:solidFill>
                  <a:srgbClr val="000000"/>
                </a:solidFill>
                <a:latin typeface="Canva Sans"/>
                <a:ea typeface="Canva Sans"/>
                <a:cs typeface="Canva Sans"/>
                <a:sym typeface="Canva Sans"/>
              </a:rPr>
              <a:t>Dr Aso Abdullah</a:t>
            </a:r>
          </a:p>
          <a:p>
            <a:pPr algn="ctr">
              <a:lnSpc>
                <a:spcPts val="1349"/>
              </a:lnSpc>
            </a:pPr>
            <a:r>
              <a:rPr lang="en-US" sz="963">
                <a:solidFill>
                  <a:srgbClr val="000000"/>
                </a:solidFill>
                <a:latin typeface="Canva Sans"/>
                <a:ea typeface="Canva Sans"/>
                <a:cs typeface="Canva Sans"/>
                <a:sym typeface="Canva Sans"/>
              </a:rPr>
              <a:t>University of Wales, Trinity Saint David</a:t>
            </a:r>
          </a:p>
          <a:p>
            <a:pPr algn="ctr">
              <a:lnSpc>
                <a:spcPts val="1349"/>
              </a:lnSpc>
            </a:pPr>
            <a:r>
              <a:rPr lang="en-US" sz="963">
                <a:solidFill>
                  <a:srgbClr val="000000"/>
                </a:solidFill>
                <a:latin typeface="Canva Sans"/>
                <a:ea typeface="Canva Sans"/>
                <a:cs typeface="Canva Sans"/>
                <a:sym typeface="Canva Sans"/>
              </a:rPr>
              <a:t>Inner City learning.</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DAHAon-PMpc</dc:identifier>
  <dcterms:modified xsi:type="dcterms:W3CDTF">2011-08-01T06:04:30Z</dcterms:modified>
  <cp:revision>1</cp:revision>
  <dc:title>Pink &amp; Blue Illustration School Background Poster</dc:title>
</cp:coreProperties>
</file>