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0" r:id="rId4"/>
  </p:sldMasterIdLst>
  <p:notesMasterIdLst>
    <p:notesMasterId r:id="rId7"/>
  </p:notesMasterIdLst>
  <p:sldIdLst>
    <p:sldId id="272" r:id="rId5"/>
    <p:sldId id="273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ily-kate Flewin (1801668)" initials="EF(" lastIdx="1" clrIdx="0">
    <p:extLst>
      <p:ext uri="{19B8F6BF-5375-455C-9EA6-DF929625EA0E}">
        <p15:presenceInfo xmlns:p15="http://schemas.microsoft.com/office/powerpoint/2012/main" userId="Emily-kate Flewin (1801668)" providerId="None"/>
      </p:ext>
    </p:extLst>
  </p:cmAuthor>
  <p:cmAuthor id="2" name="Zachary Church (1700054)" initials="ZC(" lastIdx="2" clrIdx="1">
    <p:extLst>
      <p:ext uri="{19B8F6BF-5375-455C-9EA6-DF929625EA0E}">
        <p15:presenceInfo xmlns:p15="http://schemas.microsoft.com/office/powerpoint/2012/main" userId="S-1-5-21-809251214-2178901256-4152538893-40057" providerId="AD"/>
      </p:ext>
    </p:extLst>
  </p:cmAuthor>
  <p:cmAuthor id="3" name="Zachary Church" initials="ZC" lastIdx="1" clrIdx="2">
    <p:extLst>
      <p:ext uri="{19B8F6BF-5375-455C-9EA6-DF929625EA0E}">
        <p15:presenceInfo xmlns:p15="http://schemas.microsoft.com/office/powerpoint/2012/main" userId="8be403036d171a4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EF0AC-9078-41F0-B0CD-7F8207753277}" v="77" dt="2019-12-01T21:22:05.974"/>
    <p1510:client id="{2204178E-2133-44DD-88EF-13687943CB8E}" v="234" dt="2019-12-02T08:54:44.641"/>
    <p1510:client id="{28556290-88E3-470A-96D5-BEF85DD7F26C}" v="12" dt="2019-12-01T22:22:19.678"/>
    <p1510:client id="{3A3BAFB8-33A1-45F8-B88B-070E25414786}" v="14" dt="2019-12-01T22:59:28.574"/>
    <p1510:client id="{3BC233C0-DD3B-46A6-9B83-1B31CE3132D7}" v="12" dt="2019-12-02T10:27:55.207"/>
    <p1510:client id="{639D18AD-18AB-44A2-97E5-354847B9469A}" v="1053" dt="2019-12-02T09:31:19.694"/>
    <p1510:client id="{77DE4D0D-976B-44A0-A58F-D632B998BEDF}" v="6" dt="2019-12-01T21:16:05.343"/>
    <p1510:client id="{7D2EF574-8219-465F-B2E2-0D7C970A2365}" v="4" dt="2019-12-02T10:24:05.034"/>
    <p1510:client id="{908175F7-5F7F-4D4B-9E6C-393B2994A795}" v="3248" dt="2019-12-02T00:06:29.244"/>
    <p1510:client id="{991FA371-BB28-46A7-8DF8-62F19CF9AEE0}" v="3" dt="2019-12-01T16:19:15.582"/>
    <p1510:client id="{9BFE734F-A74D-4527-9619-109DE614534E}" v="180" dt="2019-12-02T10:34:41.261"/>
    <p1510:client id="{9F5281A8-AC2C-49FC-8B90-A88F583EC057}" v="4" dt="2019-12-02T09:51:01.844"/>
    <p1510:client id="{A579C4D6-1554-8AFE-591B-46348E924FE1}" v="2" dt="2020-03-27T16:53:38.788"/>
    <p1510:client id="{A703207E-4862-48A3-8957-5C26C07ED060}" v="1996" dt="2019-12-02T00:22:29.217"/>
    <p1510:client id="{C212CD60-BF5C-4738-98B3-0A0EC585BB87}" v="33" dt="2019-12-01T20:54:56.940"/>
    <p1510:client id="{CB6D60CA-10D0-4AF9-909A-27FFF7D1B057}" v="957" dt="2019-12-01T17:22:34.200"/>
    <p1510:client id="{ED0EF7C5-C4EB-4252-95D1-782BEBF15909}" v="40" dt="2019-12-01T16:51:56.224"/>
    <p1510:client id="{EE861634-9327-45D1-A623-7F5CE0BA5375}" v="67" dt="2019-12-02T10:55:50.127"/>
    <p1510:client id="{F4F51BE0-D2FD-45B5-91A1-7DBEE5389ABF}" v="835" dt="2019-12-02T00:39:55.0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08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2-02T10:36:35" idx="2">
    <p:pos x="7016" y="612"/>
    <p:text>https://www.motorcyclenews.com/news/first-rides-tests/triumph-moto2-765/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3" dt="2020-03-27T17:12:21.955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D516EE-4C25-4745-97F8-1B3ED7863823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6295D-ED96-4FB9-9416-4EDA9F2BE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626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429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43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279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526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8352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711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119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776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029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692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756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comments" Target="../comments/commen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9.xml"/><Relationship Id="rId6" Type="http://schemas.openxmlformats.org/officeDocument/2006/relationships/comments" Target="../comments/comment2.xml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400"/>
              <a:t>Simulating, Modelling and Improving performance of a Moto2 Engine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670" y="2640692"/>
            <a:ext cx="3044952" cy="32552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•About:  The Moto2 class is a spec class with very little allowed to be changed.  Engine data is still valuable.</a:t>
            </a:r>
          </a:p>
          <a:p>
            <a:pPr indent="-228600" algn="l">
              <a:lnSpc>
                <a:spcPct val="90000"/>
              </a:lnSpc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The goal was to </a:t>
            </a:r>
            <a:r>
              <a:rPr lang="en-US" sz="1600" dirty="0" err="1">
                <a:solidFill>
                  <a:schemeClr val="bg1"/>
                </a:solidFill>
              </a:rPr>
              <a:t>silumate</a:t>
            </a:r>
            <a:r>
              <a:rPr lang="en-US" sz="1600" dirty="0">
                <a:solidFill>
                  <a:schemeClr val="bg1"/>
                </a:solidFill>
              </a:rPr>
              <a:t> the current generation Moto2 engine on a computer to reverse engineer it.</a:t>
            </a:r>
          </a:p>
          <a:p>
            <a:pPr indent="-228600" algn="l">
              <a:lnSpc>
                <a:spcPct val="90000"/>
              </a:lnSpc>
              <a:buChar char="•"/>
            </a:pPr>
            <a:r>
              <a:rPr lang="en-US" sz="1600" dirty="0">
                <a:solidFill>
                  <a:schemeClr val="bg1"/>
                </a:solidFill>
              </a:rPr>
              <a:t>•Tools: </a:t>
            </a:r>
            <a:r>
              <a:rPr lang="en-US" sz="1600" dirty="0" err="1">
                <a:solidFill>
                  <a:schemeClr val="bg1"/>
                </a:solidFill>
              </a:rPr>
              <a:t>Matlab</a:t>
            </a:r>
            <a:r>
              <a:rPr lang="en-US" sz="1600" dirty="0">
                <a:solidFill>
                  <a:schemeClr val="bg1"/>
                </a:solidFill>
              </a:rPr>
              <a:t>, Ricardo Wave, Excel.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4443FC8-5A0C-46AF-B34E-091E6A90D2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0"/>
            <a:ext cx="6102097" cy="6858000"/>
          </a:xfrm>
          <a:solidFill>
            <a:schemeClr val="bg1">
              <a:lumMod val="95000"/>
            </a:schemeClr>
          </a:solidFill>
        </p:spPr>
      </p:sp>
      <p:pic>
        <p:nvPicPr>
          <p:cNvPr id="1030" name="Picture 6" descr="Image result for moto2">
            <a:extLst>
              <a:ext uri="{FF2B5EF4-FFF2-40B4-BE49-F238E27FC236}">
                <a16:creationId xmlns:a16="http://schemas.microsoft.com/office/drawing/2014/main" id="{150482FC-5C5A-45C6-8C43-05172C60C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90" b="88525" l="9455" r="98182">
                        <a14:foregroundMark x1="22182" y1="41530" x2="22182" y2="41530"/>
                        <a14:foregroundMark x1="18909" y1="43716" x2="18909" y2="43716"/>
                        <a14:foregroundMark x1="20727" y1="49727" x2="20727" y2="49727"/>
                        <a14:foregroundMark x1="21818" y1="53552" x2="21818" y2="53552"/>
                        <a14:foregroundMark x1="20000" y1="48087" x2="20000" y2="48087"/>
                        <a14:foregroundMark x1="19636" y1="42623" x2="19636" y2="41530"/>
                        <a14:foregroundMark x1="24000" y1="36612" x2="24000" y2="36612"/>
                        <a14:foregroundMark x1="26545" y1="36612" x2="26545" y2="36612"/>
                        <a14:foregroundMark x1="27273" y1="38251" x2="27273" y2="38251"/>
                        <a14:foregroundMark x1="28000" y1="38798" x2="28000" y2="38798"/>
                        <a14:foregroundMark x1="32364" y1="40437" x2="32364" y2="40437"/>
                        <a14:foregroundMark x1="40000" y1="36612" x2="40000" y2="36612"/>
                        <a14:foregroundMark x1="45455" y1="36066" x2="46909" y2="34973"/>
                        <a14:foregroundMark x1="64000" y1="50820" x2="64000" y2="50820"/>
                        <a14:foregroundMark x1="19636" y1="46995" x2="19636" y2="46995"/>
                        <a14:foregroundMark x1="18909" y1="45902" x2="18909" y2="45902"/>
                        <a14:foregroundMark x1="66182" y1="25683" x2="66182" y2="25683"/>
                        <a14:foregroundMark x1="93091" y1="45355" x2="93091" y2="45355"/>
                        <a14:foregroundMark x1="94182" y1="37705" x2="94182" y2="37705"/>
                        <a14:foregroundMark x1="98182" y1="51913" x2="98182" y2="51913"/>
                        <a14:foregroundMark x1="63636" y1="27322" x2="63636" y2="27322"/>
                        <a14:foregroundMark x1="65091" y1="32240" x2="65091" y2="32240"/>
                        <a14:foregroundMark x1="97091" y1="39891" x2="97091" y2="39891"/>
                        <a14:foregroundMark x1="82545" y1="20765" x2="82545" y2="20765"/>
                        <a14:foregroundMark x1="84727" y1="21311" x2="84727" y2="21311"/>
                        <a14:foregroundMark x1="76727" y1="21858" x2="76727" y2="21858"/>
                        <a14:foregroundMark x1="75273" y1="24044" x2="75273" y2="24044"/>
                        <a14:foregroundMark x1="74182" y1="23497" x2="74182" y2="23497"/>
                        <a14:foregroundMark x1="72727" y1="24590" x2="72727" y2="24590"/>
                        <a14:foregroundMark x1="80364" y1="20765" x2="80364" y2="20765"/>
                        <a14:foregroundMark x1="82182" y1="20219" x2="82182" y2="20219"/>
                        <a14:foregroundMark x1="53818" y1="36612" x2="53818" y2="36612"/>
                        <a14:foregroundMark x1="52000" y1="37158" x2="52000" y2="37158"/>
                        <a14:foregroundMark x1="53455" y1="38251" x2="53455" y2="38251"/>
                        <a14:foregroundMark x1="54182" y1="38251" x2="54182" y2="38251"/>
                        <a14:foregroundMark x1="56000" y1="39344" x2="56000" y2="39344"/>
                        <a14:foregroundMark x1="57818" y1="39891" x2="57818" y2="39891"/>
                        <a14:foregroundMark x1="58182" y1="43716" x2="58182" y2="43716"/>
                        <a14:foregroundMark x1="37455" y1="33880" x2="37455" y2="33880"/>
                        <a14:foregroundMark x1="37091" y1="34426" x2="37091" y2="34426"/>
                        <a14:foregroundMark x1="34545" y1="38798" x2="34545" y2="38798"/>
                        <a14:foregroundMark x1="41091" y1="36066" x2="41091" y2="36066"/>
                        <a14:foregroundMark x1="51273" y1="32240" x2="51273" y2="32240"/>
                        <a14:backgroundMark x1="57091" y1="39891" x2="57091" y2="39891"/>
                        <a14:backgroundMark x1="58909" y1="40437" x2="58909" y2="40437"/>
                        <a14:backgroundMark x1="58545" y1="40437" x2="58545" y2="40437"/>
                        <a14:backgroundMark x1="56364" y1="38798" x2="56364" y2="38798"/>
                        <a14:backgroundMark x1="56000" y1="38798" x2="56000" y2="387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1961" y="5260064"/>
            <a:ext cx="2830039" cy="188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moto2 engine">
            <a:extLst>
              <a:ext uri="{FF2B5EF4-FFF2-40B4-BE49-F238E27FC236}">
                <a16:creationId xmlns:a16="http://schemas.microsoft.com/office/drawing/2014/main" id="{A58303C9-A00F-4573-AC84-6FA3B4DAE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359" y="972184"/>
            <a:ext cx="3551204" cy="236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ED6EC3-49BF-454E-B18B-5CF02EBBDFAF}"/>
              </a:ext>
            </a:extLst>
          </p:cNvPr>
          <p:cNvSpPr txBox="1"/>
          <p:nvPr/>
        </p:nvSpPr>
        <p:spPr>
          <a:xfrm>
            <a:off x="9744364" y="3335349"/>
            <a:ext cx="16429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https://www.motorcyclenews.com/news/first-rides-tests/triumph-moto2-765/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6409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57E9B-8E53-4300-9CCC-F9B4FCBD4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94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/>
              <a:t>Simulating, Modelling and Improving performance of a Moto2 Engine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BC8652-353E-4D81-B320-F7BB456ADD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6477" y="2858703"/>
            <a:ext cx="5285791" cy="304254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What’s Been Done: 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Used </a:t>
            </a:r>
            <a:r>
              <a:rPr lang="en-US" dirty="0" err="1"/>
              <a:t>Matlab</a:t>
            </a:r>
            <a:r>
              <a:rPr lang="en-US" dirty="0"/>
              <a:t> to first get the basic parameters of the cylinders and in-cylinder characteristics calculated.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Used Ricardo Wave to take an in depth look at the cylinder head area after taking a better look at the cylinders.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Looked at intake pulse tuning because the Triumph 765 triple is a naturally aspirated engine.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1" name="Picture 11" descr="Screenshot of Ricardo Wave from November 2019.">
            <a:extLst>
              <a:ext uri="{FF2B5EF4-FFF2-40B4-BE49-F238E27FC236}">
                <a16:creationId xmlns:a16="http://schemas.microsoft.com/office/drawing/2014/main" id="{EA6FDB4A-3771-4DF5-89C4-7AC63E4F3DF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" r="12672"/>
          <a:stretch/>
        </p:blipFill>
        <p:spPr>
          <a:xfrm>
            <a:off x="6876939" y="3429001"/>
            <a:ext cx="5315061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F1E185-F765-440A-A13F-A80814062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8467" y1="55435" x2="28467" y2="55435"/>
                        <a14:foregroundMark x1="27737" y1="53804" x2="27737" y2="53804"/>
                        <a14:foregroundMark x1="27007" y1="54348" x2="27007" y2="54348"/>
                        <a14:foregroundMark x1="26277" y1="57065" x2="26277" y2="57065"/>
                        <a14:foregroundMark x1="25547" y1="57065" x2="25547" y2="57065"/>
                        <a14:foregroundMark x1="26277" y1="54891" x2="27007" y2="53804"/>
                        <a14:foregroundMark x1="27737" y1="52174" x2="28102" y2="5163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17686" y="5157889"/>
            <a:ext cx="2871326" cy="1928190"/>
          </a:xfrm>
          <a:prstGeom prst="rect">
            <a:avLst/>
          </a:prstGeom>
        </p:spPr>
      </p:pic>
      <p:pic>
        <p:nvPicPr>
          <p:cNvPr id="8" name="Picture Placeholder 7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BF8555C2-44F2-41AC-9F8B-98CF0F9C7DE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24" t="23839" r="20339" b="10707"/>
          <a:stretch/>
        </p:blipFill>
        <p:spPr>
          <a:xfrm>
            <a:off x="7760638" y="15012"/>
            <a:ext cx="3293289" cy="3256047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C1A601-8005-4910-B6AB-12D68D02C446}"/>
              </a:ext>
            </a:extLst>
          </p:cNvPr>
          <p:cNvSpPr txBox="1"/>
          <p:nvPr/>
        </p:nvSpPr>
        <p:spPr>
          <a:xfrm>
            <a:off x="4926841" y="6065789"/>
            <a:ext cx="20881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Screenshot of Ricardo Wave from December 2019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1E5EEE-37FB-490E-ACF6-FA57E1919BCF}"/>
              </a:ext>
            </a:extLst>
          </p:cNvPr>
          <p:cNvSpPr txBox="1"/>
          <p:nvPr/>
        </p:nvSpPr>
        <p:spPr>
          <a:xfrm>
            <a:off x="10960051" y="1727695"/>
            <a:ext cx="131018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Matlab</a:t>
            </a:r>
            <a:r>
              <a:rPr lang="en-US" sz="1100" dirty="0"/>
              <a:t> Calculating Intake Runner Length</a:t>
            </a:r>
          </a:p>
        </p:txBody>
      </p:sp>
    </p:spTree>
    <p:extLst>
      <p:ext uri="{BB962C8B-B14F-4D97-AF65-F5344CB8AC3E}">
        <p14:creationId xmlns:p14="http://schemas.microsoft.com/office/powerpoint/2010/main" val="309851352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2" ma:contentTypeDescription="Create a new document." ma:contentTypeScope="" ma:versionID="62a53bbbe50b652362d0e309b34f8fbd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24c1dd579c26ce8a567484c03a39a32a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3365149-C0D2-4A2B-951A-6E34D5D270A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5D9D99F-0697-4709-A15B-963DF095E38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458ACB-0F4D-44F8-9A4D-2D7D531A33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256e2b-f72a-4898-9f2d-092a972bdb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20</TotalTime>
  <Words>157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Gill Sans MT</vt:lpstr>
      <vt:lpstr>Parcel</vt:lpstr>
      <vt:lpstr>Simulating, Modelling and Improving performance of a Moto2 Engine</vt:lpstr>
      <vt:lpstr>Simulating, Modelling and Improving performance of a Moto2 Engine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Emily-kate Flewin (1801668)</dc:creator>
  <cp:lastModifiedBy>Zachary Church</cp:lastModifiedBy>
  <cp:revision>10</cp:revision>
  <dcterms:created xsi:type="dcterms:W3CDTF">2019-11-28T15:31:52Z</dcterms:created>
  <dcterms:modified xsi:type="dcterms:W3CDTF">2020-03-27T17:15:29Z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0x010100A9313395DF733A4DBA358CE9E9569017</vt:lpwstr>
  </property>
</Properties>
</file>