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8" r:id="rId1"/>
  </p:sldMasterIdLst>
  <p:sldIdLst>
    <p:sldId id="256" r:id="rId2"/>
    <p:sldId id="257" r:id="rId3"/>
    <p:sldId id="274" r:id="rId4"/>
    <p:sldId id="258" r:id="rId5"/>
    <p:sldId id="259" r:id="rId6"/>
    <p:sldId id="260" r:id="rId7"/>
    <p:sldId id="263" r:id="rId8"/>
    <p:sldId id="265" r:id="rId9"/>
    <p:sldId id="269" r:id="rId10"/>
    <p:sldId id="267" r:id="rId11"/>
    <p:sldId id="264" r:id="rId12"/>
    <p:sldId id="276" r:id="rId13"/>
    <p:sldId id="277" r:id="rId14"/>
    <p:sldId id="275" r:id="rId15"/>
    <p:sldId id="26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72EA7947-E287-4738-8C82-07CE4F01EF03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3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745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E809929-0719-4517-94D6-FDF7F99E70F6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064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20E95673-5512-4AAA-9AEB-E00C61EC65D5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107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13138FA-2E87-4873-8BBA-13E447C9A99A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285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14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EE9E0E3-ECF6-4CFE-8698-AEFEBCECC3C0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604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32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50BC9E2-CB44-4C05-9BB5-496C18A241E0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089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989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BAE0CE1-F450-4107-B2CB-17B18F8A3F4A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759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Friday, October 30,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964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 ft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frc.org/en/what-we-do/disaster-management/about-disasters/aggravating-factors/under-development/" TargetMode="Externa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ation.gov.scot/nih/Documents/fam2-supporting-vulnerable-families.pdf" TargetMode="External" /><Relationship Id="rId2" Type="http://schemas.openxmlformats.org/officeDocument/2006/relationships/hyperlink" Target="https://www.womenshealth.gov/relationships-and-safety/domestic-violence/effects-domestic-violence-children" TargetMode="External" /><Relationship Id="rId1" Type="http://schemas.openxmlformats.org/officeDocument/2006/relationships/slideLayout" Target="../slideLayouts/slideLayout2.xml" /><Relationship Id="rId4" Type="http://schemas.openxmlformats.org/officeDocument/2006/relationships/hyperlink" Target="https://troubledfamilies.blog.gov.uk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5" name="Group 70">
            <a:extLst>
              <a:ext uri="{FF2B5EF4-FFF2-40B4-BE49-F238E27FC236}">
                <a16:creationId xmlns:a16="http://schemas.microsoft.com/office/drawing/2014/main" id="{BEF0548A-9968-4011-A0EA-C1968C327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2" name="Freeform 5">
              <a:extLst>
                <a:ext uri="{FF2B5EF4-FFF2-40B4-BE49-F238E27FC236}">
                  <a16:creationId xmlns:a16="http://schemas.microsoft.com/office/drawing/2014/main" id="{366CE10B-11AE-4992-8644-83541BC835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6" name="Freeform 6">
              <a:extLst>
                <a:ext uri="{FF2B5EF4-FFF2-40B4-BE49-F238E27FC236}">
                  <a16:creationId xmlns:a16="http://schemas.microsoft.com/office/drawing/2014/main" id="{E1075C7A-C203-4F66-B27D-FF3FA5A38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33922F52-1ADE-4738-BB57-A8917B2F3E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id="{FD8B1A7D-85FE-496D-B500-64556C96ED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268ED253-918E-42B9-9DC1-550228931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9628A3B7-EEAF-462C-BBEB-7DD2D23D4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77FEA7DD-5921-4DE6-B4A1-AD5F33FA5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6BEA2E44-DA01-43F3-B29D-09D067A7A3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9DCCD644-E10A-4257-A2A0-41D3423334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4">
              <a:extLst>
                <a:ext uri="{FF2B5EF4-FFF2-40B4-BE49-F238E27FC236}">
                  <a16:creationId xmlns:a16="http://schemas.microsoft.com/office/drawing/2014/main" id="{D7EC30B8-EAD5-4B92-9AFA-26687915C3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DB6A6B8D-0A2A-401E-AA9E-E1599FCF4F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6">
              <a:extLst>
                <a:ext uri="{FF2B5EF4-FFF2-40B4-BE49-F238E27FC236}">
                  <a16:creationId xmlns:a16="http://schemas.microsoft.com/office/drawing/2014/main" id="{B8C49BC6-35DA-48F8-9102-E25B3440F9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7">
              <a:extLst>
                <a:ext uri="{FF2B5EF4-FFF2-40B4-BE49-F238E27FC236}">
                  <a16:creationId xmlns:a16="http://schemas.microsoft.com/office/drawing/2014/main" id="{82CDE0F9-EDF5-4A30-A391-7E5DD0B4AC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8">
              <a:extLst>
                <a:ext uri="{FF2B5EF4-FFF2-40B4-BE49-F238E27FC236}">
                  <a16:creationId xmlns:a16="http://schemas.microsoft.com/office/drawing/2014/main" id="{C7E88D73-CAEB-46C9-A8A1-87BF36A0AF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AE6C3B5E-2996-4F50-97C8-69E9186477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0">
              <a:extLst>
                <a:ext uri="{FF2B5EF4-FFF2-40B4-BE49-F238E27FC236}">
                  <a16:creationId xmlns:a16="http://schemas.microsoft.com/office/drawing/2014/main" id="{6AAC2749-48B9-4F4F-B610-F469B06F5E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DABA1C75-F82D-44C4-B9A6-A9F6CADE7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id="{DBD6B42E-8DF7-416B-91CF-9BD5BF722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id="{7AD99BC0-1DEE-447B-91F0-F0FCD3A901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4">
              <a:extLst>
                <a:ext uri="{FF2B5EF4-FFF2-40B4-BE49-F238E27FC236}">
                  <a16:creationId xmlns:a16="http://schemas.microsoft.com/office/drawing/2014/main" id="{F2069244-FECD-43BF-8F3F-F5A7D6076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5">
              <a:extLst>
                <a:ext uri="{FF2B5EF4-FFF2-40B4-BE49-F238E27FC236}">
                  <a16:creationId xmlns:a16="http://schemas.microsoft.com/office/drawing/2014/main" id="{F35B6158-89DC-4D7A-AD07-E4D6902BC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1037" name="Group 93">
            <a:extLst>
              <a:ext uri="{FF2B5EF4-FFF2-40B4-BE49-F238E27FC236}">
                <a16:creationId xmlns:a16="http://schemas.microsoft.com/office/drawing/2014/main" id="{2803FFA9-F470-4A54-ADD8-2857082A7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83F6B909-898F-49CA-AD31-67587092F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Isosceles Triangle 22">
              <a:extLst>
                <a:ext uri="{FF2B5EF4-FFF2-40B4-BE49-F238E27FC236}">
                  <a16:creationId xmlns:a16="http://schemas.microsoft.com/office/drawing/2014/main" id="{D44D71C5-53C0-452F-84E9-A94F605211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93294BC1-3897-41EA-B83D-11C2477AA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8" name="Rectangle 98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306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9" name="Group 100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40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1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2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3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9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0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1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2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3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4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5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6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7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8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9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0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1F23F1F-C858-9A4A-A502-D569486D11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4690" y="4625610"/>
            <a:ext cx="10000623" cy="1777829"/>
          </a:xfrm>
        </p:spPr>
        <p:txBody>
          <a:bodyPr vert="horz" lIns="228600" tIns="228600" rIns="228600" bIns="228600" rtlCol="0" anchor="ctr" anchorCtr="0">
            <a:noAutofit/>
          </a:bodyPr>
          <a:lstStyle/>
          <a:p>
            <a:pPr>
              <a:lnSpc>
                <a:spcPct val="85000"/>
              </a:lnSpc>
            </a:pPr>
            <a:r>
              <a:rPr lang="en-US" sz="4400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young people and Families </a:t>
            </a:r>
            <a:br>
              <a:rPr lang="en-US"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4" descr="Family walk">
            <a:extLst>
              <a:ext uri="{FF2B5EF4-FFF2-40B4-BE49-F238E27FC236}">
                <a16:creationId xmlns:a16="http://schemas.microsoft.com/office/drawing/2014/main" id="{AB740B6B-AF72-3446-BBA5-B9AE3110C0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8" r="15160" b="2"/>
          <a:stretch/>
        </p:blipFill>
        <p:spPr bwMode="auto">
          <a:xfrm>
            <a:off x="20" y="10"/>
            <a:ext cx="3958454" cy="4269172"/>
          </a:xfrm>
          <a:custGeom>
            <a:avLst/>
            <a:gdLst/>
            <a:ahLst/>
            <a:cxnLst/>
            <a:rect l="l" t="t" r="r" b="b"/>
            <a:pathLst>
              <a:path w="3958474" h="4269182">
                <a:moveTo>
                  <a:pt x="0" y="0"/>
                </a:moveTo>
                <a:lnTo>
                  <a:pt x="3958474" y="0"/>
                </a:lnTo>
                <a:lnTo>
                  <a:pt x="3958474" y="4269182"/>
                </a:lnTo>
                <a:lnTo>
                  <a:pt x="3743408" y="4265769"/>
                </a:lnTo>
                <a:cubicBezTo>
                  <a:pt x="2663916" y="4241935"/>
                  <a:pt x="1529012" y="4189137"/>
                  <a:pt x="400746" y="4093206"/>
                </a:cubicBezTo>
                <a:lnTo>
                  <a:pt x="0" y="4056230"/>
                </a:lnTo>
                <a:lnTo>
                  <a:pt x="0" y="2956891"/>
                </a:lnTo>
                <a:lnTo>
                  <a:pt x="0" y="276476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amily holding hands">
            <a:extLst>
              <a:ext uri="{FF2B5EF4-FFF2-40B4-BE49-F238E27FC236}">
                <a16:creationId xmlns:a16="http://schemas.microsoft.com/office/drawing/2014/main" id="{36A851CD-BBB6-2C42-BEBD-9D8ED27D62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6" r="20143" b="1"/>
          <a:stretch/>
        </p:blipFill>
        <p:spPr bwMode="auto">
          <a:xfrm>
            <a:off x="3995213" y="10"/>
            <a:ext cx="4057897" cy="4295212"/>
          </a:xfrm>
          <a:custGeom>
            <a:avLst/>
            <a:gdLst/>
            <a:ahLst/>
            <a:cxnLst/>
            <a:rect l="l" t="t" r="r" b="b"/>
            <a:pathLst>
              <a:path w="3962329" h="4295222">
                <a:moveTo>
                  <a:pt x="0" y="0"/>
                </a:moveTo>
                <a:lnTo>
                  <a:pt x="3962329" y="0"/>
                </a:lnTo>
                <a:lnTo>
                  <a:pt x="3962329" y="4235683"/>
                </a:lnTo>
                <a:lnTo>
                  <a:pt x="3825931" y="4241643"/>
                </a:lnTo>
                <a:cubicBezTo>
                  <a:pt x="3408113" y="4258040"/>
                  <a:pt x="3011048" y="4269966"/>
                  <a:pt x="2640159" y="4278117"/>
                </a:cubicBezTo>
                <a:cubicBezTo>
                  <a:pt x="1960196" y="4293061"/>
                  <a:pt x="1214161" y="4299682"/>
                  <a:pt x="428231" y="4292004"/>
                </a:cubicBezTo>
                <a:lnTo>
                  <a:pt x="0" y="428520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B58630-3966-FD44-B255-F9E1CA9AFAA2}"/>
              </a:ext>
            </a:extLst>
          </p:cNvPr>
          <p:cNvSpPr/>
          <p:nvPr/>
        </p:nvSpPr>
        <p:spPr>
          <a:xfrm>
            <a:off x="20" y="3949952"/>
            <a:ext cx="3958454" cy="443844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(THOMAS, 2020)</a:t>
            </a:r>
            <a:endParaRPr lang="en-US" sz="1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7124B4B-D75F-4EFD-8A48-B5D70B56E9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68507" y="4663818"/>
            <a:ext cx="8702606" cy="141103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D2534E-7CEA-FB46-A37F-128E51ABB079}"/>
              </a:ext>
            </a:extLst>
          </p:cNvPr>
          <p:cNvSpPr txBox="1"/>
          <p:nvPr/>
        </p:nvSpPr>
        <p:spPr>
          <a:xfrm>
            <a:off x="8156575" y="14286"/>
            <a:ext cx="3775602" cy="4635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endParaRPr lang="en-US">
              <a:solidFill>
                <a:schemeClr val="bg1">
                  <a:lumMod val="95000"/>
                  <a:lumOff val="5000"/>
                </a:schemeClr>
              </a:solidFill>
              <a:highlight>
                <a:srgbClr val="FF0000"/>
              </a:highlight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FF0000"/>
                </a:highlight>
                <a:latin typeface="Arial"/>
                <a:cs typeface="Arial"/>
              </a:rPr>
              <a:t>Mehnaz Akhtar 1813781</a:t>
            </a:r>
          </a:p>
          <a:p>
            <a:pPr>
              <a:lnSpc>
                <a:spcPct val="110000"/>
              </a:lnSpc>
            </a:pPr>
            <a:endParaRPr lang="en-US">
              <a:solidFill>
                <a:schemeClr val="bg1">
                  <a:lumMod val="95000"/>
                  <a:lumOff val="5000"/>
                </a:schemeClr>
              </a:solidFill>
              <a:highlight>
                <a:srgbClr val="FF0000"/>
              </a:highlight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FF0000"/>
                </a:highlight>
                <a:latin typeface="Arial"/>
                <a:cs typeface="Arial"/>
              </a:rPr>
              <a:t>Saminah Chohan 1807436</a:t>
            </a:r>
          </a:p>
          <a:p>
            <a:pPr>
              <a:lnSpc>
                <a:spcPct val="110000"/>
              </a:lnSpc>
            </a:pPr>
            <a:endParaRPr lang="en-US">
              <a:solidFill>
                <a:schemeClr val="bg1">
                  <a:lumMod val="95000"/>
                  <a:lumOff val="5000"/>
                </a:schemeClr>
              </a:solidFill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FF0000"/>
                </a:highlight>
                <a:latin typeface="Arial"/>
                <a:cs typeface="Arial"/>
              </a:rPr>
              <a:t>Letitia Buyana 1817068</a:t>
            </a:r>
          </a:p>
          <a:p>
            <a:pPr>
              <a:lnSpc>
                <a:spcPct val="110000"/>
              </a:lnSpc>
            </a:pPr>
            <a:endParaRPr lang="en-US">
              <a:solidFill>
                <a:schemeClr val="bg1">
                  <a:lumMod val="95000"/>
                  <a:lumOff val="5000"/>
                </a:schemeClr>
              </a:solidFill>
              <a:highlight>
                <a:srgbClr val="FF0000"/>
              </a:highlight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FF0000"/>
                </a:highlight>
                <a:latin typeface="Arial"/>
                <a:cs typeface="Arial"/>
              </a:rPr>
              <a:t>Gulnaz Begum 1907551</a:t>
            </a:r>
          </a:p>
          <a:p>
            <a:pPr>
              <a:lnSpc>
                <a:spcPct val="110000"/>
              </a:lnSpc>
            </a:pPr>
            <a:endParaRPr lang="en-US">
              <a:solidFill>
                <a:schemeClr val="bg1">
                  <a:lumMod val="95000"/>
                  <a:lumOff val="5000"/>
                </a:schemeClr>
              </a:solidFill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FF0000"/>
                </a:highlight>
                <a:latin typeface="Arial"/>
                <a:cs typeface="Arial"/>
              </a:rPr>
              <a:t>Shelim Islam 1714298</a:t>
            </a:r>
          </a:p>
          <a:p>
            <a:pPr>
              <a:lnSpc>
                <a:spcPct val="110000"/>
              </a:lnSpc>
            </a:pPr>
            <a:endParaRPr lang="en-US">
              <a:solidFill>
                <a:schemeClr val="bg1">
                  <a:lumMod val="95000"/>
                  <a:lumOff val="5000"/>
                </a:schemeClr>
              </a:solidFill>
              <a:highlight>
                <a:srgbClr val="FF0000"/>
              </a:highlight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FF0000"/>
                </a:highlight>
                <a:latin typeface="Arial"/>
                <a:cs typeface="Arial"/>
              </a:rPr>
              <a:t>Awais Ali          1816831</a:t>
            </a:r>
          </a:p>
          <a:p>
            <a:pPr>
              <a:lnSpc>
                <a:spcPct val="110000"/>
              </a:lnSpc>
            </a:pPr>
            <a:endParaRPr lang="en-US">
              <a:solidFill>
                <a:schemeClr val="bg1">
                  <a:lumMod val="95000"/>
                  <a:lumOff val="5000"/>
                </a:schemeClr>
              </a:solidFill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FF0000"/>
                </a:highlight>
                <a:latin typeface="Arial"/>
                <a:cs typeface="Arial"/>
              </a:rPr>
              <a:t>Mohammed Mia 1814468</a:t>
            </a:r>
            <a:endParaRPr lang="en-US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73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F73B4B-2DBA-D94A-8056-50575A9B6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6173" y="1139375"/>
            <a:ext cx="3456122" cy="4589717"/>
          </a:xfrm>
        </p:spPr>
        <p:txBody>
          <a:bodyPr>
            <a:normAutofit/>
          </a:bodyPr>
          <a:lstStyle/>
          <a:p>
            <a:pPr algn="l"/>
            <a:r>
              <a:rPr lang="en-US" sz="480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br>
              <a:rPr lang="en-US" sz="4800"/>
            </a:br>
            <a:br>
              <a:rPr lang="en-US" sz="4800"/>
            </a:br>
            <a:endParaRPr lang="en-US" sz="48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38E0FC-3216-4E34-934D-A98CB79D6AE9}"/>
              </a:ext>
            </a:extLst>
          </p:cNvPr>
          <p:cNvSpPr txBox="1"/>
          <p:nvPr/>
        </p:nvSpPr>
        <p:spPr>
          <a:xfrm>
            <a:off x="1245079" y="281796"/>
            <a:ext cx="600686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6600"/>
              <a:t>Family 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4EAA31-89F1-4D50-9B28-394807481855}"/>
              </a:ext>
            </a:extLst>
          </p:cNvPr>
          <p:cNvSpPr txBox="1"/>
          <p:nvPr/>
        </p:nvSpPr>
        <p:spPr>
          <a:xfrm>
            <a:off x="1245080" y="2265872"/>
            <a:ext cx="1017917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Mother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34DDDB8-755B-45A5-BFD7-56388596F672}"/>
              </a:ext>
            </a:extLst>
          </p:cNvPr>
          <p:cNvSpPr txBox="1"/>
          <p:nvPr/>
        </p:nvSpPr>
        <p:spPr>
          <a:xfrm>
            <a:off x="3156369" y="2236218"/>
            <a:ext cx="1132936" cy="40011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/>
              <a:t>Father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DB5BA8-5FA3-494F-9D46-CE98531E809F}"/>
              </a:ext>
            </a:extLst>
          </p:cNvPr>
          <p:cNvSpPr txBox="1"/>
          <p:nvPr/>
        </p:nvSpPr>
        <p:spPr>
          <a:xfrm>
            <a:off x="1085131" y="3931849"/>
            <a:ext cx="1305464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Daughter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CC1752-8ED0-43B7-ACAC-48D28049B663}"/>
              </a:ext>
            </a:extLst>
          </p:cNvPr>
          <p:cNvSpPr txBox="1"/>
          <p:nvPr/>
        </p:nvSpPr>
        <p:spPr>
          <a:xfrm>
            <a:off x="3686534" y="3945327"/>
            <a:ext cx="1406106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Daughter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A522F69-984A-48A8-ABD5-C7D6A56A69F8}"/>
              </a:ext>
            </a:extLst>
          </p:cNvPr>
          <p:cNvSpPr txBox="1"/>
          <p:nvPr/>
        </p:nvSpPr>
        <p:spPr>
          <a:xfrm>
            <a:off x="2607334" y="3930051"/>
            <a:ext cx="730370" cy="38371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Son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96539BDE-51B4-4919-B55C-26C2C0A79710}"/>
              </a:ext>
            </a:extLst>
          </p:cNvPr>
          <p:cNvCxnSpPr/>
          <p:nvPr/>
        </p:nvCxnSpPr>
        <p:spPr>
          <a:xfrm>
            <a:off x="2204796" y="2486176"/>
            <a:ext cx="905773" cy="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7049754-113C-421E-95BB-F9208FA634E7}"/>
              </a:ext>
            </a:extLst>
          </p:cNvPr>
          <p:cNvCxnSpPr/>
          <p:nvPr/>
        </p:nvCxnSpPr>
        <p:spPr>
          <a:xfrm>
            <a:off x="2757936" y="2491956"/>
            <a:ext cx="14378" cy="97766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D29C000-7E71-4867-B984-2A1D9B7B2144}"/>
              </a:ext>
            </a:extLst>
          </p:cNvPr>
          <p:cNvCxnSpPr/>
          <p:nvPr/>
        </p:nvCxnSpPr>
        <p:spPr>
          <a:xfrm flipV="1">
            <a:off x="1599150" y="3462040"/>
            <a:ext cx="2587923" cy="1437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55D51C1-AF4E-4637-948D-4DBFBF25B9AA}"/>
              </a:ext>
            </a:extLst>
          </p:cNvPr>
          <p:cNvCxnSpPr/>
          <p:nvPr/>
        </p:nvCxnSpPr>
        <p:spPr>
          <a:xfrm>
            <a:off x="1620328" y="3482197"/>
            <a:ext cx="0" cy="38818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F8AFD2D-B8A0-4F31-AD30-FEF0E251D6D6}"/>
              </a:ext>
            </a:extLst>
          </p:cNvPr>
          <p:cNvCxnSpPr/>
          <p:nvPr/>
        </p:nvCxnSpPr>
        <p:spPr>
          <a:xfrm flipH="1">
            <a:off x="2769618" y="3438165"/>
            <a:ext cx="0" cy="4313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529B382-77A5-4710-9DD1-6CBE1729D1FB}"/>
              </a:ext>
            </a:extLst>
          </p:cNvPr>
          <p:cNvCxnSpPr/>
          <p:nvPr/>
        </p:nvCxnSpPr>
        <p:spPr>
          <a:xfrm flipH="1">
            <a:off x="4134568" y="3480399"/>
            <a:ext cx="14377" cy="46007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60289B44-2D0A-4F89-8668-42F15C4B9466}"/>
              </a:ext>
            </a:extLst>
          </p:cNvPr>
          <p:cNvSpPr txBox="1"/>
          <p:nvPr/>
        </p:nvSpPr>
        <p:spPr>
          <a:xfrm>
            <a:off x="1968440" y="4987686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 primary age son- focus of referral 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7D99C583-55D5-429E-83CD-BE0115D9ED87}"/>
              </a:ext>
            </a:extLst>
          </p:cNvPr>
          <p:cNvCxnSpPr/>
          <p:nvPr/>
        </p:nvCxnSpPr>
        <p:spPr>
          <a:xfrm flipH="1">
            <a:off x="2917374" y="4463962"/>
            <a:ext cx="5750" cy="511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EAD695-2B37-40F7-9EC0-943F54FC397E}"/>
              </a:ext>
            </a:extLst>
          </p:cNvPr>
          <p:cNvSpPr txBox="1"/>
          <p:nvPr/>
        </p:nvSpPr>
        <p:spPr>
          <a:xfrm>
            <a:off x="626852" y="5730816"/>
            <a:ext cx="648131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According to Education Government Scotland 73% of referrals come directly from schools, reason being non-attendance at school, child behaviour and parenting skills.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721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F73B4B-2DBA-D94A-8056-50575A9B6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6173" y="1139375"/>
            <a:ext cx="3456122" cy="4589717"/>
          </a:xfrm>
        </p:spPr>
        <p:txBody>
          <a:bodyPr>
            <a:normAutofit/>
          </a:bodyPr>
          <a:lstStyle/>
          <a:p>
            <a:pPr algn="l"/>
            <a:r>
              <a:rPr lang="en-US" sz="4800"/>
              <a:t>Risk Factors</a:t>
            </a:r>
            <a:br>
              <a:rPr lang="en-US" sz="4800"/>
            </a:br>
            <a:br>
              <a:rPr lang="en-US" sz="4800"/>
            </a:br>
            <a:endParaRPr lang="en-US" sz="48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38E0FC-3216-4E34-934D-A98CB79D6AE9}"/>
              </a:ext>
            </a:extLst>
          </p:cNvPr>
          <p:cNvSpPr txBox="1"/>
          <p:nvPr/>
        </p:nvSpPr>
        <p:spPr>
          <a:xfrm>
            <a:off x="1245079" y="281796"/>
            <a:ext cx="600686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6600"/>
              <a:t>Family 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0289B44-2D0A-4F89-8668-42F15C4B9466}"/>
              </a:ext>
            </a:extLst>
          </p:cNvPr>
          <p:cNvSpPr txBox="1"/>
          <p:nvPr/>
        </p:nvSpPr>
        <p:spPr>
          <a:xfrm>
            <a:off x="688855" y="2356629"/>
            <a:ext cx="5359879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Looking at family A there was many factors that put them in a vulnerable position.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Low paid jobs</a:t>
            </a:r>
          </a:p>
          <a:p>
            <a:pPr marL="285750" indent="-285750">
              <a:buFont typeface="Wingdings" pitchFamily="2" charset="2"/>
              <a:buChar char="v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Non-payment of rent</a:t>
            </a:r>
          </a:p>
          <a:p>
            <a:pPr marL="285750" indent="-285750">
              <a:buFont typeface="Wingdings" pitchFamily="2" charset="2"/>
              <a:buChar char="v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Parent alcohol problems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School attendance and behaviour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/>
              <a:buChar char="•"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494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30556E-5E4F-AD43-B9F2-6E894F12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928" y="1124998"/>
            <a:ext cx="3456122" cy="4589717"/>
          </a:xfrm>
        </p:spPr>
        <p:txBody>
          <a:bodyPr>
            <a:normAutofit/>
          </a:bodyPr>
          <a:lstStyle/>
          <a:p>
            <a:pPr algn="l"/>
            <a:r>
              <a:rPr lang="en-US" sz="480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n-US" sz="4800"/>
              <a:t> </a:t>
            </a:r>
            <a:r>
              <a:rPr lang="en-US" sz="4800" b="1"/>
              <a:t>Factors</a:t>
            </a:r>
            <a:br>
              <a:rPr lang="en-US" sz="4800" b="1"/>
            </a:br>
            <a:r>
              <a:rPr lang="en-US" sz="4800" b="1"/>
              <a:t>Vulnerability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E64A1-70C6-3D48-A656-BCB184CCA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0950" y="257175"/>
            <a:ext cx="5864970" cy="6326505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1600">
              <a:latin typeface="Arial"/>
              <a:ea typeface="+mn-lt"/>
              <a:cs typeface="Arial"/>
            </a:endParaRPr>
          </a:p>
          <a:p>
            <a:pPr>
              <a:buNone/>
            </a:pPr>
            <a:endParaRPr lang="en-US" sz="1600">
              <a:latin typeface="Arial"/>
              <a:ea typeface="+mn-lt"/>
              <a:cs typeface="Arial"/>
            </a:endParaRPr>
          </a:p>
          <a:p>
            <a:pPr>
              <a:buNone/>
            </a:pPr>
            <a:endParaRPr lang="en-US" sz="160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 sz="1600">
                <a:latin typeface="Arial"/>
                <a:ea typeface="+mn-lt"/>
                <a:cs typeface="Arial"/>
              </a:rPr>
              <a:t>Family A are also suffering from the following:</a:t>
            </a:r>
            <a:endParaRPr lang="en-US" sz="1600">
              <a:latin typeface="Arial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US" sz="1600" b="1">
                <a:latin typeface="Arial"/>
                <a:ea typeface="+mn-lt"/>
                <a:cs typeface="Arial"/>
              </a:rPr>
              <a:t>Domestic violence</a:t>
            </a:r>
            <a:endParaRPr lang="en-US" sz="1600" b="1">
              <a:latin typeface="Arial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US" sz="1600" b="1">
                <a:latin typeface="Arial"/>
                <a:ea typeface="+mn-lt"/>
                <a:cs typeface="Arial"/>
              </a:rPr>
              <a:t>Poor parenting</a:t>
            </a:r>
            <a:endParaRPr lang="en-US" sz="1600" b="1">
              <a:latin typeface="Arial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US" sz="1600" b="1">
                <a:latin typeface="Arial"/>
                <a:ea typeface="+mn-lt"/>
                <a:cs typeface="Arial"/>
              </a:rPr>
              <a:t>Poverty</a:t>
            </a:r>
            <a:endParaRPr lang="en-US" sz="1600" b="1">
              <a:latin typeface="Arial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US" sz="1600" b="1">
                <a:latin typeface="Arial"/>
                <a:ea typeface="+mn-lt"/>
                <a:cs typeface="Arial"/>
              </a:rPr>
              <a:t>Cleanliness</a:t>
            </a:r>
            <a:endParaRPr lang="en-US" sz="1600" b="1">
              <a:latin typeface="Arial"/>
              <a:cs typeface="Arial"/>
            </a:endParaRPr>
          </a:p>
          <a:p>
            <a:pPr marL="0" indent="0">
              <a:buNone/>
            </a:pP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>
                <a:latin typeface="Arial"/>
                <a:cs typeface="Arial"/>
              </a:rPr>
              <a:t>Vulnerability is most often associated with </a:t>
            </a:r>
            <a:r>
              <a:rPr lang="en-US" sz="1600"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poverty</a:t>
            </a:r>
            <a:r>
              <a:rPr lang="en-US" sz="1600">
                <a:latin typeface="Arial"/>
                <a:cs typeface="Arial"/>
              </a:rPr>
              <a:t>, but it can also arise when people are isolated, insecure and defenseless in the face of risk, or stress (</a:t>
            </a:r>
            <a:r>
              <a:rPr lang="en-GB" sz="1600">
                <a:latin typeface="Arial"/>
                <a:cs typeface="Arial"/>
              </a:rPr>
              <a:t>G </a:t>
            </a:r>
            <a:r>
              <a:rPr lang="en-GB" sz="1600" err="1">
                <a:latin typeface="Arial"/>
                <a:cs typeface="Arial"/>
              </a:rPr>
              <a:t>Kamanou</a:t>
            </a:r>
            <a:r>
              <a:rPr lang="en-GB" sz="1600">
                <a:latin typeface="Arial"/>
                <a:cs typeface="Arial"/>
              </a:rPr>
              <a:t>, </a:t>
            </a:r>
            <a:r>
              <a:rPr lang="en-US" sz="1600">
                <a:latin typeface="Arial"/>
                <a:cs typeface="Arial"/>
              </a:rPr>
              <a:t>2002).</a:t>
            </a:r>
          </a:p>
          <a:p>
            <a:pPr marL="57150" indent="-285750">
              <a:buFont typeface="Wingdings" pitchFamily="2" charset="2"/>
              <a:buChar char="v"/>
            </a:pPr>
            <a:r>
              <a:rPr lang="en-US" sz="1600">
                <a:latin typeface="Arial"/>
                <a:cs typeface="Arial"/>
              </a:rPr>
              <a:t>To determine people’s vulnerability, two questions need to be asked:</a:t>
            </a:r>
          </a:p>
          <a:p>
            <a:pPr marL="57150" indent="-285750">
              <a:buFont typeface="Wingdings" pitchFamily="2" charset="2"/>
              <a:buChar char="v"/>
            </a:pPr>
            <a:r>
              <a:rPr lang="en-US" sz="1600" b="1">
                <a:latin typeface="Arial"/>
                <a:cs typeface="Arial"/>
              </a:rPr>
              <a:t> what</a:t>
            </a:r>
            <a:r>
              <a:rPr lang="en-US" sz="1600">
                <a:latin typeface="Arial"/>
                <a:cs typeface="Arial"/>
              </a:rPr>
              <a:t> threat or hazard </a:t>
            </a:r>
            <a:r>
              <a:rPr lang="en-US" sz="1600" b="1">
                <a:latin typeface="Arial"/>
                <a:cs typeface="Arial"/>
              </a:rPr>
              <a:t>are they vulnerable</a:t>
            </a:r>
            <a:r>
              <a:rPr lang="en-US" sz="1600">
                <a:latin typeface="Arial"/>
                <a:cs typeface="Arial"/>
              </a:rPr>
              <a:t>?</a:t>
            </a:r>
          </a:p>
          <a:p>
            <a:pPr marL="57150" indent="-285750">
              <a:buFont typeface="Wingdings" pitchFamily="2" charset="2"/>
              <a:buChar char="v"/>
            </a:pPr>
            <a:r>
              <a:rPr lang="en-US" sz="1600" b="1">
                <a:latin typeface="Arial"/>
                <a:cs typeface="Arial"/>
              </a:rPr>
              <a:t>what makes them vulnerable</a:t>
            </a:r>
            <a:r>
              <a:rPr lang="en-US" sz="1600">
                <a:latin typeface="Arial"/>
                <a:cs typeface="Arial"/>
              </a:rPr>
              <a:t> to that threat or hazard?</a:t>
            </a:r>
          </a:p>
          <a:p>
            <a:pPr>
              <a:buNone/>
            </a:pP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172722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2577D-0E60-7842-901C-F9262BF41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928" y="1124998"/>
            <a:ext cx="3456122" cy="4589717"/>
          </a:xfrm>
        </p:spPr>
        <p:txBody>
          <a:bodyPr>
            <a:normAutofit/>
          </a:bodyPr>
          <a:lstStyle/>
          <a:p>
            <a:pPr algn="l"/>
            <a:r>
              <a:rPr lang="en-US" sz="4800">
                <a:cs typeface="Calibri Light"/>
              </a:rPr>
              <a:t>The impact it has on the Family?</a:t>
            </a: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5CFC8-0253-E041-9487-D365DA933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577" y="675801"/>
            <a:ext cx="5466550" cy="53668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1600">
                <a:latin typeface="Arial"/>
                <a:ea typeface="+mn-lt"/>
                <a:cs typeface="Arial"/>
              </a:rPr>
              <a:t>This situation has effected the child in many ways, the impact it has left him with has been noticed in school due to him having behavioral problems.</a:t>
            </a:r>
            <a:endParaRPr lang="en-US" sz="1600">
              <a:latin typeface="Arial"/>
              <a:cs typeface="Arial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sz="1600">
                <a:latin typeface="Arial"/>
                <a:ea typeface="+mn-lt"/>
                <a:cs typeface="Arial"/>
              </a:rPr>
              <a:t>His mental health is effected by his home life, the neglect from his parents, the trauma, the fear is all being noticed in behavioral problems.</a:t>
            </a:r>
            <a:endParaRPr lang="en-US" sz="1600">
              <a:latin typeface="Arial"/>
              <a:cs typeface="Arial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sz="1600">
                <a:latin typeface="Arial"/>
                <a:ea typeface="+mn-lt"/>
                <a:cs typeface="Arial"/>
              </a:rPr>
              <a:t>The home itself is not a clean safe environment for all three children</a:t>
            </a:r>
            <a:endParaRPr lang="en-US" sz="1600">
              <a:latin typeface="Arial"/>
              <a:cs typeface="Arial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sz="1600">
                <a:latin typeface="Arial"/>
                <a:ea typeface="+mn-lt"/>
                <a:cs typeface="Arial"/>
              </a:rPr>
              <a:t>The parents are making him a vulnerable child</a:t>
            </a:r>
            <a:endParaRPr lang="en-US" sz="1600">
              <a:latin typeface="Arial"/>
              <a:cs typeface="Arial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sz="1600">
                <a:latin typeface="Arial"/>
                <a:ea typeface="+mn-lt"/>
                <a:cs typeface="Arial"/>
              </a:rPr>
              <a:t> Any child exposed to violence in the home are also victims of physical abuse.</a:t>
            </a:r>
            <a:endParaRPr lang="en-US" sz="16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42616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85378B-B744-4B4E-9A06-C67E998BE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0676" y="800100"/>
            <a:ext cx="3687097" cy="1628776"/>
          </a:xfrm>
        </p:spPr>
        <p:txBody>
          <a:bodyPr>
            <a:normAutofit fontScale="90000"/>
          </a:bodyPr>
          <a:lstStyle/>
          <a:p>
            <a:r>
              <a:rPr lang="en-US" sz="4800"/>
              <a:t>Analysis of the rationale</a:t>
            </a:r>
            <a:br>
              <a:rPr lang="en-US" sz="4800"/>
            </a:b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FC929-9A46-A841-A53C-286BED71C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927" y="186431"/>
            <a:ext cx="5639788" cy="6188969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1500">
                <a:latin typeface="Arial"/>
                <a:cs typeface="Arial"/>
              </a:rPr>
              <a:t>f</a:t>
            </a: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3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6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6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5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6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6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6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6400">
                <a:latin typeface="Arial"/>
                <a:cs typeface="Arial"/>
              </a:rPr>
              <a:t>Looking at the case study, features of safeguarding is taking action to promote welfare for children from harm.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6400">
              <a:latin typeface="Arial"/>
              <a:cs typeface="Arial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The organizations involved In the case study are as follow: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endParaRPr lang="en-US" sz="6400">
              <a:latin typeface="Arial"/>
              <a:cs typeface="Arial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 Safeguarding team 	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 Connections		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 Job Centre Plus		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 Neighbourhood services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 Education services used for sons' mother	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 Metropolitan Police			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 Antisocial behaviour team </a:t>
            </a:r>
            <a:endParaRPr lang="en-US" sz="6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US" sz="6400">
                <a:latin typeface="Arial"/>
                <a:cs typeface="Arial"/>
              </a:rPr>
              <a:t>Child and adolescent mental health services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6400">
                <a:latin typeface="Arial"/>
                <a:cs typeface="Arial"/>
              </a:rPr>
              <a:t>		</a:t>
            </a:r>
          </a:p>
          <a:p>
            <a:pPr>
              <a:lnSpc>
                <a:spcPct val="110000"/>
              </a:lnSpc>
            </a:pPr>
            <a:endParaRPr lang="en-US" sz="6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500"/>
          </a:p>
          <a:p>
            <a:pPr>
              <a:lnSpc>
                <a:spcPct val="110000"/>
              </a:lnSpc>
            </a:pPr>
            <a:endParaRPr lang="en-US" sz="1500"/>
          </a:p>
          <a:p>
            <a:pPr>
              <a:lnSpc>
                <a:spcPct val="110000"/>
              </a:lnSpc>
            </a:pPr>
            <a:endParaRPr lang="en-US" sz="1500"/>
          </a:p>
        </p:txBody>
      </p:sp>
      <p:pic>
        <p:nvPicPr>
          <p:cNvPr id="2052" name="Picture 4" descr="safeguarding image">
            <a:extLst>
              <a:ext uri="{FF2B5EF4-FFF2-40B4-BE49-F238E27FC236}">
                <a16:creationId xmlns:a16="http://schemas.microsoft.com/office/drawing/2014/main" id="{C14EFB70-B5C0-2547-BF1D-C8BD5B7AF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890" y="2743200"/>
            <a:ext cx="4360883" cy="267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341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46EDA9-DDAC-F04E-A049-82CD98288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7766" y="3429001"/>
            <a:ext cx="3616505" cy="2071688"/>
          </a:xfrm>
        </p:spPr>
        <p:txBody>
          <a:bodyPr>
            <a:normAutofit/>
          </a:bodyPr>
          <a:lstStyle/>
          <a:p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DE727-6D12-5F42-B8F6-88313E2CA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136" y="329184"/>
            <a:ext cx="5518579" cy="59009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sz="1600" b="1">
                <a:latin typeface="Arial"/>
                <a:cs typeface="Arial"/>
              </a:rPr>
              <a:t>Duties of safeguarding </a:t>
            </a:r>
            <a:r>
              <a:rPr lang="en-US" sz="1600">
                <a:latin typeface="Arial"/>
                <a:cs typeface="Arial"/>
              </a:rPr>
              <a:t>Protection, accountability, empowering, partnership, importance (The care Act 2014).</a:t>
            </a:r>
          </a:p>
          <a:p>
            <a:pPr algn="just">
              <a:buFont typeface="Wingdings" pitchFamily="2" charset="2"/>
              <a:buChar char="v"/>
            </a:pPr>
            <a:r>
              <a:rPr lang="en-US" sz="1600" b="1">
                <a:latin typeface="Arial"/>
                <a:cs typeface="Arial"/>
              </a:rPr>
              <a:t>Police</a:t>
            </a:r>
            <a:r>
              <a:rPr lang="en-US" sz="1600">
                <a:latin typeface="Arial"/>
                <a:cs typeface="Arial"/>
              </a:rPr>
              <a:t> were involved to protect the welfare of children,</a:t>
            </a:r>
          </a:p>
          <a:p>
            <a:pPr algn="just">
              <a:buFont typeface="Wingdings" pitchFamily="2" charset="2"/>
              <a:buChar char="v"/>
            </a:pPr>
            <a:r>
              <a:rPr lang="en-US" sz="1600" b="1">
                <a:latin typeface="Arial"/>
                <a:cs typeface="Arial"/>
              </a:rPr>
              <a:t>Neighbourhood</a:t>
            </a:r>
            <a:r>
              <a:rPr lang="en-US" sz="1600">
                <a:latin typeface="Arial"/>
                <a:cs typeface="Arial"/>
              </a:rPr>
              <a:t> services was used to prevent homeless by providing accommodation earlier.</a:t>
            </a:r>
          </a:p>
          <a:p>
            <a:pPr algn="just">
              <a:buFont typeface="Wingdings" pitchFamily="2" charset="2"/>
              <a:buChar char="v"/>
            </a:pPr>
            <a:r>
              <a:rPr lang="en-US" sz="1600" b="1">
                <a:latin typeface="Arial"/>
                <a:cs typeface="Arial"/>
              </a:rPr>
              <a:t>CAMHS </a:t>
            </a:r>
            <a:r>
              <a:rPr lang="en-US" sz="1600">
                <a:latin typeface="Arial"/>
                <a:cs typeface="Arial"/>
              </a:rPr>
              <a:t>were involved for supporting the son since previous autumn but did not seem to have a positive impact on the family's engagement.</a:t>
            </a:r>
          </a:p>
          <a:p>
            <a:endParaRPr lang="en-US" sz="1600"/>
          </a:p>
        </p:txBody>
      </p:sp>
      <p:pic>
        <p:nvPicPr>
          <p:cNvPr id="4098" name="Picture 2" descr="Good neighbourhoods - apse">
            <a:extLst>
              <a:ext uri="{FF2B5EF4-FFF2-40B4-BE49-F238E27FC236}">
                <a16:creationId xmlns:a16="http://schemas.microsoft.com/office/drawing/2014/main" id="{41EDD866-A0E4-4F47-A7D2-42C4E7AC5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677" y="1196272"/>
            <a:ext cx="3743594" cy="430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153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7158E-D6B6-D747-B5CF-05312BF59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577" y="794042"/>
            <a:ext cx="5427137" cy="524862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>
                <a:latin typeface="Arial"/>
                <a:cs typeface="Arial"/>
              </a:rPr>
              <a:t>CAMHS benefits for the most part supporting youngsters encountering: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  Violent or angry behaviour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  Anxiety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  Depression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  Eating difficulties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  Low self-esteem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  Self-harming and the effects of abuse or traumatic events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600">
                <a:latin typeface="Arial"/>
                <a:cs typeface="Arial"/>
              </a:rPr>
              <a:t>                 The Mental capacity Act 2005</a:t>
            </a:r>
          </a:p>
          <a:p>
            <a:pPr>
              <a:lnSpc>
                <a:spcPct val="110000"/>
              </a:lnSpc>
            </a:pPr>
            <a:endParaRPr lang="en-US" sz="1600"/>
          </a:p>
        </p:txBody>
      </p:sp>
      <p:pic>
        <p:nvPicPr>
          <p:cNvPr id="3076" name="Picture 4" descr="Our specialist CAMHS services - City &amp; Hackney CAMHS">
            <a:extLst>
              <a:ext uri="{FF2B5EF4-FFF2-40B4-BE49-F238E27FC236}">
                <a16:creationId xmlns:a16="http://schemas.microsoft.com/office/drawing/2014/main" id="{76061B11-87C5-1A40-BF2A-755967ACE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746" y="2102552"/>
            <a:ext cx="3565525" cy="209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292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841C5A-8BDF-3645-85CC-5D9AA3064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8456" y="968822"/>
            <a:ext cx="3456122" cy="4589717"/>
          </a:xfrm>
        </p:spPr>
        <p:txBody>
          <a:bodyPr>
            <a:normAutofit/>
          </a:bodyPr>
          <a:lstStyle/>
          <a:p>
            <a:pPr algn="l"/>
            <a:br>
              <a:rPr lang="en-GB" b="1"/>
            </a:b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5F346-60FF-DF42-95E5-92D0B8DD4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2481" y="365760"/>
            <a:ext cx="5433234" cy="5676904"/>
          </a:xfrm>
        </p:spPr>
        <p:txBody>
          <a:bodyPr>
            <a:normAutofit/>
          </a:bodyPr>
          <a:lstStyle/>
          <a:p>
            <a:endParaRPr lang="en-GB" b="1" u="sng"/>
          </a:p>
          <a:p>
            <a:pPr marL="0" indent="0" algn="ctr">
              <a:buNone/>
            </a:pPr>
            <a:r>
              <a:rPr lang="en-GB" sz="1700" b="1" u="sng">
                <a:latin typeface="Arial" panose="020B0604020202020204" pitchFamily="34" charset="0"/>
                <a:cs typeface="Arial" panose="020B0604020202020204" pitchFamily="34" charset="0"/>
              </a:rPr>
              <a:t>Metropolitan Police</a:t>
            </a:r>
          </a:p>
          <a:p>
            <a:pPr marL="0" indent="0">
              <a:buNone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Officials play an indispensable role in guarding London's community safe, regardless of whether they're in the city, working eye to eye with the overall population, or in the background, conveying a scope of master benefits and improving how we police the capital.</a:t>
            </a:r>
          </a:p>
          <a:p>
            <a:pPr>
              <a:buFont typeface="Wingdings" pitchFamily="2" charset="2"/>
              <a:buChar char="v"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 The Antisocial Behaviour (ASB), Crime and Policing Act 2014.</a:t>
            </a:r>
          </a:p>
          <a:p>
            <a:pPr>
              <a:buFont typeface="Wingdings" pitchFamily="2" charset="2"/>
              <a:buChar char="v"/>
            </a:pPr>
            <a:endParaRPr lang="en-GB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Antisocial behaviour can lastingly affect areas and networks as it frequently prompts an expansion in crime, especially violence and criminal harm.</a:t>
            </a:r>
            <a:endParaRPr lang="en-GB"/>
          </a:p>
          <a:p>
            <a:endParaRPr lang="en-US" sz="1600"/>
          </a:p>
        </p:txBody>
      </p:sp>
      <p:pic>
        <p:nvPicPr>
          <p:cNvPr id="1028" name="Picture 4" descr="Brand Health Check: Metropolitan Police">
            <a:extLst>
              <a:ext uri="{FF2B5EF4-FFF2-40B4-BE49-F238E27FC236}">
                <a16:creationId xmlns:a16="http://schemas.microsoft.com/office/drawing/2014/main" id="{A88CD672-ABE4-D34D-A377-5DC4827EA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676" y="1592952"/>
            <a:ext cx="3467100" cy="241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7ABF6B-D4D2-E04D-B62F-F4905645D412}"/>
              </a:ext>
            </a:extLst>
          </p:cNvPr>
          <p:cNvSpPr txBox="1"/>
          <p:nvPr/>
        </p:nvSpPr>
        <p:spPr>
          <a:xfrm>
            <a:off x="12491649" y="5872219"/>
            <a:ext cx="63295" cy="108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1030" name="Picture 6" descr="Logo">
            <a:extLst>
              <a:ext uri="{FF2B5EF4-FFF2-40B4-BE49-F238E27FC236}">
                <a16:creationId xmlns:a16="http://schemas.microsoft.com/office/drawing/2014/main" id="{8B8F2B04-E465-9C4F-AC10-6BBCC0609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901" y="4636852"/>
            <a:ext cx="4177352" cy="75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147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9DB231-81CF-9B45-A329-807C416DB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928" y="1124998"/>
            <a:ext cx="3456122" cy="4589717"/>
          </a:xfrm>
        </p:spPr>
        <p:txBody>
          <a:bodyPr>
            <a:normAutofit/>
          </a:bodyPr>
          <a:lstStyle/>
          <a:p>
            <a:r>
              <a:rPr lang="en-US" sz="4800"/>
              <a:t>Policies and professional  interventions in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23E6D-4564-1148-8A54-16355BB7F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577" y="794042"/>
            <a:ext cx="5427137" cy="524862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The Equality Act 2010: Protects children, young people and adults against harassment, discrimination and victimization.</a:t>
            </a:r>
          </a:p>
          <a:p>
            <a:pPr marL="0" indent="0">
              <a:buNone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The service also operates in compliance with Mental Health Act 1983, as amended by the Mental Health Act 2007. Legislative frameworks of the Children Act 2004.</a:t>
            </a:r>
          </a:p>
          <a:p>
            <a:pPr marL="0" indent="0">
              <a:buNone/>
            </a:pPr>
            <a:endParaRPr lang="en-US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Importance of early intervention </a:t>
            </a: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is to prevent problems before they occur and avoid issues to escalate.</a:t>
            </a:r>
          </a:p>
          <a:p>
            <a:pPr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Keeping families safe by giving support when needed and keeping children safe from abuse by securing their homes. </a:t>
            </a:r>
          </a:p>
          <a:p>
            <a:pPr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Prevent crime by giving support.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809159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7">
            <a:extLst>
              <a:ext uri="{FF2B5EF4-FFF2-40B4-BE49-F238E27FC236}">
                <a16:creationId xmlns:a16="http://schemas.microsoft.com/office/drawing/2014/main" id="{15E1AC81-83F2-45A8-9054-15570F4E2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B15AA7C5-9BFE-4B90-A119-467AFACE9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944AB87D-35AF-4719-9940-5822E7702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E8B33BE3-7890-4628-9322-7EFBA3375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id="{01AD3ECF-519E-45E2-99DA-F5C1B5071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C050E700-0FF1-4D25-B54C-84BA04FCD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>
              <a:extLst>
                <a:ext uri="{FF2B5EF4-FFF2-40B4-BE49-F238E27FC236}">
                  <a16:creationId xmlns:a16="http://schemas.microsoft.com/office/drawing/2014/main" id="{720D9C11-F5C9-41B0-B2F2-EE20BC3D0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623A9DA0-857E-4CDE-80EA-F30F1CE55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C48B8F4C-2C83-46F6-AFCD-58166AEB18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234C3795-C44D-41A7-A8F6-891387A66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91CC36F4-5DFA-4954-B354-97B180E98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7087A08E-C024-457D-8F99-1F340CED61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61CFBC61-7F57-45D7-860E-BF51B0EDA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id="{2591C3DB-4880-431E-BC3D-37F1378AC5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79557EFE-4199-4E24-8A13-1B9CC1715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9">
              <a:extLst>
                <a:ext uri="{FF2B5EF4-FFF2-40B4-BE49-F238E27FC236}">
                  <a16:creationId xmlns:a16="http://schemas.microsoft.com/office/drawing/2014/main" id="{0B965615-6052-4907-A136-9CAD14604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F788FFC4-205D-47C1-91E7-DD1A52E0A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21">
              <a:extLst>
                <a:ext uri="{FF2B5EF4-FFF2-40B4-BE49-F238E27FC236}">
                  <a16:creationId xmlns:a16="http://schemas.microsoft.com/office/drawing/2014/main" id="{462FADD6-C927-46ED-A6E6-273B35C2F1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AF64005E-134D-4444-9425-FB1C188985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E2565CA7-A8CB-463D-8D25-4F41235BC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41ABBFC0-4EEA-4634-A73B-945729D6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E422F11F-726A-4A93-9D1B-B1400B061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BF129BC-EA9E-4D20-898B-399F7727D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FF42BAE-3249-46C8-9108-A83C87206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3" name="Isosceles Triangle 22">
              <a:extLst>
                <a:ext uri="{FF2B5EF4-FFF2-40B4-BE49-F238E27FC236}">
                  <a16:creationId xmlns:a16="http://schemas.microsoft.com/office/drawing/2014/main" id="{4DDE2BA8-4174-4A99-BB09-0BA28F2685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893933-F7DD-4DA6-85C7-4CFF58741E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178C6E-4A1C-E542-AC38-73272327724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874928" y="1124998"/>
            <a:ext cx="3456122" cy="4589717"/>
          </a:xfrm>
        </p:spPr>
        <p:txBody>
          <a:bodyPr vert="horz" lIns="228600" tIns="228600" rIns="228600" bIns="228600" rtlCol="0" anchor="ctr">
            <a:normAutofit/>
          </a:bodyPr>
          <a:lstStyle/>
          <a:p>
            <a:pPr algn="l"/>
            <a:r>
              <a:rPr lang="en-US" sz="4800">
                <a:solidFill>
                  <a:srgbClr val="FFFEFF"/>
                </a:solidFill>
              </a:rPr>
              <a:t>Discuss and Evaluate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01CDC-C30C-A64C-AAEE-9AC07C61C5A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8577" y="794042"/>
            <a:ext cx="5427137" cy="524862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algn="ctr"/>
            <a:r>
              <a:rPr lang="en-US" sz="1600" b="1" u="sng"/>
              <a:t>MULTIDISCIPLINARY TEAMS</a:t>
            </a:r>
          </a:p>
          <a:p>
            <a:pPr marL="0"/>
            <a:endParaRPr lang="en-US" sz="1600"/>
          </a:p>
          <a:p>
            <a:pPr marL="57150" indent="-285750">
              <a:buFont typeface="Wingdings" pitchFamily="2" charset="2"/>
              <a:buChar char="v"/>
            </a:pPr>
            <a:r>
              <a:rPr lang="en-US" sz="1600"/>
              <a:t>MDT's are groups of people from different professional backgrounds, for example: </a:t>
            </a:r>
          </a:p>
          <a:p>
            <a:pPr>
              <a:buFont typeface="Wingdings" pitchFamily="2" charset="2"/>
              <a:buChar char="v"/>
            </a:pPr>
            <a:r>
              <a:rPr lang="en-US" sz="1600"/>
              <a:t>Health</a:t>
            </a:r>
          </a:p>
          <a:p>
            <a:pPr>
              <a:buFont typeface="Wingdings" pitchFamily="2" charset="2"/>
              <a:buChar char="v"/>
            </a:pPr>
            <a:r>
              <a:rPr lang="en-US" sz="1600"/>
              <a:t>Education</a:t>
            </a:r>
          </a:p>
          <a:p>
            <a:pPr>
              <a:buFont typeface="Wingdings" pitchFamily="2" charset="2"/>
              <a:buChar char="v"/>
            </a:pPr>
            <a:r>
              <a:rPr lang="en-US" sz="1600"/>
              <a:t>Employment</a:t>
            </a:r>
          </a:p>
          <a:p>
            <a:pPr>
              <a:buFont typeface="Wingdings" pitchFamily="2" charset="2"/>
              <a:buChar char="v"/>
            </a:pPr>
            <a:r>
              <a:rPr lang="en-US" sz="1600"/>
              <a:t>Criminal Justice</a:t>
            </a:r>
          </a:p>
          <a:p>
            <a:pPr>
              <a:buFont typeface="Wingdings" pitchFamily="2" charset="2"/>
              <a:buChar char="v"/>
            </a:pPr>
            <a:r>
              <a:rPr lang="en-US" sz="1600"/>
              <a:t>Social Care</a:t>
            </a:r>
          </a:p>
          <a:p>
            <a:pPr marL="57150" indent="-285750">
              <a:buFont typeface="Wingdings" pitchFamily="2" charset="2"/>
              <a:buChar char="v"/>
            </a:pPr>
            <a:r>
              <a:rPr lang="en-US" sz="1600"/>
              <a:t>Who then collaborate as a team to plan and provide support to vulnerable children, young people and families.</a:t>
            </a:r>
          </a:p>
        </p:txBody>
      </p:sp>
    </p:spTree>
    <p:extLst>
      <p:ext uri="{BB962C8B-B14F-4D97-AF65-F5344CB8AC3E}">
        <p14:creationId xmlns:p14="http://schemas.microsoft.com/office/powerpoint/2010/main" val="1308113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5E1AC81-83F2-45A8-9054-15570F4E2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B15AA7C5-9BFE-4B90-A119-467AFACE9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944AB87D-35AF-4719-9940-5822E7702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E8B33BE3-7890-4628-9322-7EFBA3375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01AD3ECF-519E-45E2-99DA-F5C1B5071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C050E700-0FF1-4D25-B54C-84BA04FCD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20D9C11-F5C9-41B0-B2F2-EE20BC3D0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623A9DA0-857E-4CDE-80EA-F30F1CE55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C48B8F4C-2C83-46F6-AFCD-58166AEB18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234C3795-C44D-41A7-A8F6-891387A66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91CC36F4-5DFA-4954-B354-97B180E98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7087A08E-C024-457D-8F99-1F340CED61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61CFBC61-7F57-45D7-860E-BF51B0EDA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2591C3DB-4880-431E-BC3D-37F1378AC5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79557EFE-4199-4E24-8A13-1B9CC1715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0B965615-6052-4907-A136-9CAD14604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F788FFC4-205D-47C1-91E7-DD1A52E0A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462FADD6-C927-46ED-A6E6-273B35C2F1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AF64005E-134D-4444-9425-FB1C188985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E2565CA7-A8CB-463D-8D25-4F41235BC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41ABBFC0-4EEA-4634-A73B-945729D6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E422F11F-726A-4A93-9D1B-B1400B061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BF129BC-EA9E-4D20-898B-399F7727D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FF42BAE-3249-46C8-9108-A83C87206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3" name="Isosceles Triangle 22">
              <a:extLst>
                <a:ext uri="{FF2B5EF4-FFF2-40B4-BE49-F238E27FC236}">
                  <a16:creationId xmlns:a16="http://schemas.microsoft.com/office/drawing/2014/main" id="{4DDE2BA8-4174-4A99-BB09-0BA28F2685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893933-F7DD-4DA6-85C7-4CFF58741E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83FB0D-1437-A94B-B474-6FBD59B58469}"/>
              </a:ext>
            </a:extLst>
          </p:cNvPr>
          <p:cNvSpPr txBox="1"/>
          <p:nvPr/>
        </p:nvSpPr>
        <p:spPr>
          <a:xfrm>
            <a:off x="798577" y="794042"/>
            <a:ext cx="5427137" cy="52486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</a:pPr>
            <a:endParaRPr lang="en-US" sz="16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C2D11-541D-A041-9B12-74557A1C3490}"/>
              </a:ext>
            </a:extLst>
          </p:cNvPr>
          <p:cNvSpPr txBox="1"/>
          <p:nvPr/>
        </p:nvSpPr>
        <p:spPr>
          <a:xfrm>
            <a:off x="8441976" y="1844675"/>
            <a:ext cx="2943689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28600" algn="ctr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3200" b="1" u="sng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MDT’S</a:t>
            </a:r>
          </a:p>
          <a:p>
            <a:pPr indent="-228600" algn="ctr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endParaRPr lang="en-US" sz="3200" b="1" u="sng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ctr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ACTION</a:t>
            </a:r>
          </a:p>
          <a:p>
            <a:pPr indent="-228600" algn="ctr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FC9FE8-EBFE-594B-B7CE-0EA41F0A35E3}"/>
              </a:ext>
            </a:extLst>
          </p:cNvPr>
          <p:cNvSpPr txBox="1"/>
          <p:nvPr/>
        </p:nvSpPr>
        <p:spPr>
          <a:xfrm>
            <a:off x="2543175" y="3043238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7428EB-3E94-2D4E-B91A-70FE33A10411}"/>
              </a:ext>
            </a:extLst>
          </p:cNvPr>
          <p:cNvSpPr txBox="1"/>
          <p:nvPr/>
        </p:nvSpPr>
        <p:spPr>
          <a:xfrm>
            <a:off x="806335" y="985838"/>
            <a:ext cx="54889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>
              <a:latin typeface="Arial"/>
              <a:cs typeface="Arial"/>
            </a:endParaRPr>
          </a:p>
          <a:p>
            <a:pPr algn="ctr"/>
            <a:r>
              <a:rPr lang="en-US" b="1">
                <a:latin typeface="Arial"/>
                <a:cs typeface="Arial"/>
              </a:rPr>
              <a:t>Outlined assessments</a:t>
            </a:r>
            <a:r>
              <a:rPr lang="en-US">
                <a:latin typeface="Arial"/>
                <a:cs typeface="Arial"/>
              </a:rPr>
              <a:t>:</a:t>
            </a:r>
          </a:p>
          <a:p>
            <a:endParaRPr lang="en-US">
              <a:latin typeface="Arial"/>
              <a:cs typeface="Arial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Job opportunities for parents.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Assistance with financial issues.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Relationship guidance.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Help with cleanliness.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Time management &amp; school attendance.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Deal with aggression at home.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Counselling for children.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928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15E1AC81-83F2-45A8-9054-15570F4E2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id="{B15AA7C5-9BFE-4B90-A119-467AFACE9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944AB87D-35AF-4719-9940-5822E7702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E8B33BE3-7890-4628-9322-7EFBA3375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01AD3ECF-519E-45E2-99DA-F5C1B5071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C050E700-0FF1-4D25-B54C-84BA04FCD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id="{720D9C11-F5C9-41B0-B2F2-EE20BC3D0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623A9DA0-857E-4CDE-80EA-F30F1CE55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C48B8F4C-2C83-46F6-AFCD-58166AEB18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234C3795-C44D-41A7-A8F6-891387A66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91CC36F4-5DFA-4954-B354-97B180E98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7087A08E-C024-457D-8F99-1F340CED61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61CFBC61-7F57-45D7-860E-BF51B0EDA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7">
              <a:extLst>
                <a:ext uri="{FF2B5EF4-FFF2-40B4-BE49-F238E27FC236}">
                  <a16:creationId xmlns:a16="http://schemas.microsoft.com/office/drawing/2014/main" id="{2591C3DB-4880-431E-BC3D-37F1378AC5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8">
              <a:extLst>
                <a:ext uri="{FF2B5EF4-FFF2-40B4-BE49-F238E27FC236}">
                  <a16:creationId xmlns:a16="http://schemas.microsoft.com/office/drawing/2014/main" id="{79557EFE-4199-4E24-8A13-1B9CC1715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9">
              <a:extLst>
                <a:ext uri="{FF2B5EF4-FFF2-40B4-BE49-F238E27FC236}">
                  <a16:creationId xmlns:a16="http://schemas.microsoft.com/office/drawing/2014/main" id="{0B965615-6052-4907-A136-9CAD14604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20">
              <a:extLst>
                <a:ext uri="{FF2B5EF4-FFF2-40B4-BE49-F238E27FC236}">
                  <a16:creationId xmlns:a16="http://schemas.microsoft.com/office/drawing/2014/main" id="{F788FFC4-205D-47C1-91E7-DD1A52E0A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1">
              <a:extLst>
                <a:ext uri="{FF2B5EF4-FFF2-40B4-BE49-F238E27FC236}">
                  <a16:creationId xmlns:a16="http://schemas.microsoft.com/office/drawing/2014/main" id="{462FADD6-C927-46ED-A6E6-273B35C2F1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2">
              <a:extLst>
                <a:ext uri="{FF2B5EF4-FFF2-40B4-BE49-F238E27FC236}">
                  <a16:creationId xmlns:a16="http://schemas.microsoft.com/office/drawing/2014/main" id="{AF64005E-134D-4444-9425-FB1C188985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3">
              <a:extLst>
                <a:ext uri="{FF2B5EF4-FFF2-40B4-BE49-F238E27FC236}">
                  <a16:creationId xmlns:a16="http://schemas.microsoft.com/office/drawing/2014/main" id="{E2565CA7-A8CB-463D-8D25-4F41235BC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4">
              <a:extLst>
                <a:ext uri="{FF2B5EF4-FFF2-40B4-BE49-F238E27FC236}">
                  <a16:creationId xmlns:a16="http://schemas.microsoft.com/office/drawing/2014/main" id="{41ABBFC0-4EEA-4634-A73B-945729D6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5">
              <a:extLst>
                <a:ext uri="{FF2B5EF4-FFF2-40B4-BE49-F238E27FC236}">
                  <a16:creationId xmlns:a16="http://schemas.microsoft.com/office/drawing/2014/main" id="{E422F11F-726A-4A93-9D1B-B1400B061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BF129BC-EA9E-4D20-898B-399F7727D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FF42BAE-3249-46C8-9108-A83C87206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2" name="Isosceles Triangle 22">
              <a:extLst>
                <a:ext uri="{FF2B5EF4-FFF2-40B4-BE49-F238E27FC236}">
                  <a16:creationId xmlns:a16="http://schemas.microsoft.com/office/drawing/2014/main" id="{4DDE2BA8-4174-4A99-BB09-0BA28F2685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4A893933-F7DD-4DA6-85C7-4CFF58741E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B1ABA4-56A1-4845-A561-B4862CB078AA}"/>
              </a:ext>
            </a:extLst>
          </p:cNvPr>
          <p:cNvSpPr txBox="1"/>
          <p:nvPr/>
        </p:nvSpPr>
        <p:spPr>
          <a:xfrm>
            <a:off x="798577" y="794042"/>
            <a:ext cx="5427137" cy="52486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57150" algn="ctr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</a:pPr>
            <a:r>
              <a:rPr lang="en-US" sz="1600" b="1" u="sng">
                <a:latin typeface="Arial" panose="020B0604020202020204" pitchFamily="34" charset="0"/>
                <a:cs typeface="Arial" panose="020B0604020202020204" pitchFamily="34" charset="0"/>
              </a:rPr>
              <a:t>POSITIVES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endParaRPr lang="en-US" sz="16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Job centre plus was contacted.</a:t>
            </a: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Connections monitored rent.</a:t>
            </a: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Parents invited to counselling.</a:t>
            </a: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Personal hygiene</a:t>
            </a: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Improvements in school attendance</a:t>
            </a: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Behavioural improvement in children.</a:t>
            </a: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algn="ctr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</a:pPr>
            <a:r>
              <a:rPr lang="en-US" sz="1600" b="1" u="sng">
                <a:latin typeface="Arial" panose="020B0604020202020204" pitchFamily="34" charset="0"/>
                <a:cs typeface="Arial" panose="020B0604020202020204" pitchFamily="34" charset="0"/>
              </a:rPr>
              <a:t>NEGATIVES</a:t>
            </a: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endParaRPr lang="en-US" sz="16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Incident between father and daughter</a:t>
            </a:r>
            <a:endParaRPr lang="en-US" sz="16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itchFamily="2" charset="2"/>
              <a:buChar char="v"/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Relationship broken down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endParaRPr lang="en-US" sz="16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901E10-92CA-9B4B-9D08-8529E8931627}"/>
              </a:ext>
            </a:extLst>
          </p:cNvPr>
          <p:cNvSpPr txBox="1"/>
          <p:nvPr/>
        </p:nvSpPr>
        <p:spPr>
          <a:xfrm>
            <a:off x="9072214" y="1985963"/>
            <a:ext cx="242922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OUTCOME</a:t>
            </a:r>
          </a:p>
          <a:p>
            <a:pPr algn="ctr"/>
            <a:r>
              <a:rPr lang="en-US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GB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</a:p>
          <a:p>
            <a:pPr algn="ctr"/>
            <a:r>
              <a:rPr lang="en-GB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MDT’S  PLAN</a:t>
            </a:r>
            <a:endParaRPr lang="en-US" sz="2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12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7">
            <a:extLst>
              <a:ext uri="{FF2B5EF4-FFF2-40B4-BE49-F238E27FC236}">
                <a16:creationId xmlns:a16="http://schemas.microsoft.com/office/drawing/2014/main" id="{15E1AC81-83F2-45A8-9054-15570F4E2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B15AA7C5-9BFE-4B90-A119-467AFACE9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944AB87D-35AF-4719-9940-5822E7702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E8B33BE3-7890-4628-9322-7EFBA3375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id="{01AD3ECF-519E-45E2-99DA-F5C1B5071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C050E700-0FF1-4D25-B54C-84BA04FCD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>
              <a:extLst>
                <a:ext uri="{FF2B5EF4-FFF2-40B4-BE49-F238E27FC236}">
                  <a16:creationId xmlns:a16="http://schemas.microsoft.com/office/drawing/2014/main" id="{720D9C11-F5C9-41B0-B2F2-EE20BC3D0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623A9DA0-857E-4CDE-80EA-F30F1CE55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C48B8F4C-2C83-46F6-AFCD-58166AEB18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234C3795-C44D-41A7-A8F6-891387A66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91CC36F4-5DFA-4954-B354-97B180E98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7087A08E-C024-457D-8F99-1F340CED61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61CFBC61-7F57-45D7-860E-BF51B0EDA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id="{2591C3DB-4880-431E-BC3D-37F1378AC5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79557EFE-4199-4E24-8A13-1B9CC1715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9">
              <a:extLst>
                <a:ext uri="{FF2B5EF4-FFF2-40B4-BE49-F238E27FC236}">
                  <a16:creationId xmlns:a16="http://schemas.microsoft.com/office/drawing/2014/main" id="{0B965615-6052-4907-A136-9CAD14604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F788FFC4-205D-47C1-91E7-DD1A52E0A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21">
              <a:extLst>
                <a:ext uri="{FF2B5EF4-FFF2-40B4-BE49-F238E27FC236}">
                  <a16:creationId xmlns:a16="http://schemas.microsoft.com/office/drawing/2014/main" id="{462FADD6-C927-46ED-A6E6-273B35C2F1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AF64005E-134D-4444-9425-FB1C188985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E2565CA7-A8CB-463D-8D25-4F41235BC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41ABBFC0-4EEA-4634-A73B-945729D6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E422F11F-726A-4A93-9D1B-B1400B061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BF129BC-EA9E-4D20-898B-399F7727D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FF42BAE-3249-46C8-9108-A83C87206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3" name="Isosceles Triangle 22">
              <a:extLst>
                <a:ext uri="{FF2B5EF4-FFF2-40B4-BE49-F238E27FC236}">
                  <a16:creationId xmlns:a16="http://schemas.microsoft.com/office/drawing/2014/main" id="{4DDE2BA8-4174-4A99-BB09-0BA28F2685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893933-F7DD-4DA6-85C7-4CFF58741E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178C6E-4A1C-E542-AC38-73272327724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874928" y="1124998"/>
            <a:ext cx="3456122" cy="4589717"/>
          </a:xfrm>
        </p:spPr>
        <p:txBody>
          <a:bodyPr vert="horz" lIns="228600" tIns="228600" rIns="228600" bIns="228600" rtlCol="0" anchor="ctr">
            <a:normAutofit/>
          </a:bodyPr>
          <a:lstStyle/>
          <a:p>
            <a:pPr algn="l"/>
            <a:r>
              <a:rPr lang="en-US" sz="3600">
                <a:solidFill>
                  <a:srgbClr val="FFFEFF"/>
                </a:solidFill>
                <a:cs typeface="Calibri Light"/>
              </a:rPr>
              <a:t>Recommendation and conclusion</a:t>
            </a:r>
          </a:p>
        </p:txBody>
      </p:sp>
      <p:pic>
        <p:nvPicPr>
          <p:cNvPr id="4" name="Picture 4" descr="A group of people standing in front of a sunset&#10;&#10;Description automatically generated">
            <a:extLst>
              <a:ext uri="{FF2B5EF4-FFF2-40B4-BE49-F238E27FC236}">
                <a16:creationId xmlns:a16="http://schemas.microsoft.com/office/drawing/2014/main" id="{13E174CF-DFFC-41AC-BDF9-4E5ECC539DE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52879" y="1963283"/>
            <a:ext cx="6246646" cy="3513989"/>
          </a:xfrm>
        </p:spPr>
      </p:pic>
    </p:spTree>
    <p:extLst>
      <p:ext uri="{BB962C8B-B14F-4D97-AF65-F5344CB8AC3E}">
        <p14:creationId xmlns:p14="http://schemas.microsoft.com/office/powerpoint/2010/main" val="25248844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9CE277-0D2B-EE4C-BBC4-C98767041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928" y="1124998"/>
            <a:ext cx="3456122" cy="4589717"/>
          </a:xfrm>
        </p:spPr>
        <p:txBody>
          <a:bodyPr>
            <a:normAutofit/>
          </a:bodyPr>
          <a:lstStyle/>
          <a:p>
            <a:pPr algn="l"/>
            <a:r>
              <a:rPr lang="en-US" sz="480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2F5A9-F03A-BC4E-B44B-ECD61BEAF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577" y="794042"/>
            <a:ext cx="5602223" cy="55496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endParaRPr lang="en-GB" sz="1200">
              <a:latin typeface="Arial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GB" sz="1200">
                <a:latin typeface="Arial"/>
                <a:cs typeface="Arial"/>
              </a:rPr>
              <a:t>  </a:t>
            </a:r>
            <a:r>
              <a:rPr lang="en-GB" sz="1200">
                <a:latin typeface="Arial"/>
                <a:ea typeface="+mn-lt"/>
                <a:cs typeface="Arial"/>
              </a:rPr>
              <a:t>E</a:t>
            </a:r>
            <a:r>
              <a:rPr lang="en-GB" sz="1200">
                <a:latin typeface="Arial"/>
                <a:ea typeface="+mn-lt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ffects of domestic violence. Available at: https://www.womenshealth.gov/relationships-and-safety/domestic-violence/effects-domestic-violence-children</a:t>
            </a:r>
            <a:r>
              <a:rPr lang="en-GB" sz="1200">
                <a:latin typeface="Arial"/>
                <a:ea typeface="+mn-lt"/>
                <a:cs typeface="Arial"/>
              </a:rPr>
              <a:t>[online] (Accessed on 7</a:t>
            </a:r>
            <a:r>
              <a:rPr lang="en-GB" sz="1200" baseline="30000">
                <a:latin typeface="Arial"/>
                <a:ea typeface="+mn-lt"/>
                <a:cs typeface="Arial"/>
              </a:rPr>
              <a:t>th</a:t>
            </a:r>
            <a:r>
              <a:rPr lang="en-GB" sz="1200">
                <a:latin typeface="Arial"/>
                <a:ea typeface="+mn-lt"/>
                <a:cs typeface="Arial"/>
              </a:rPr>
              <a:t> October 2020)</a:t>
            </a:r>
          </a:p>
          <a:p>
            <a:pPr>
              <a:buFont typeface="Wingdings" pitchFamily="2" charset="2"/>
              <a:buChar char="v"/>
            </a:pPr>
            <a:r>
              <a:rPr lang="en-GB" sz="1200" err="1">
                <a:latin typeface="Arial"/>
                <a:cs typeface="Arial"/>
              </a:rPr>
              <a:t>Education.gov.scot</a:t>
            </a:r>
            <a:r>
              <a:rPr lang="en-GB" sz="1200">
                <a:latin typeface="Arial"/>
                <a:cs typeface="Arial"/>
              </a:rPr>
              <a:t>. Supporting Vulnerable </a:t>
            </a:r>
            <a:r>
              <a:rPr lang="en-GB" sz="1200" err="1">
                <a:latin typeface="Arial"/>
                <a:cs typeface="Arial"/>
              </a:rPr>
              <a:t>Familie</a:t>
            </a:r>
            <a:r>
              <a:rPr lang="en-GB" sz="1200">
                <a:latin typeface="Arial"/>
                <a:cs typeface="Arial"/>
              </a:rPr>
              <a:t>. Available at; </a:t>
            </a:r>
            <a:r>
              <a:rPr lang="en-GB" sz="1200">
                <a:ea typeface="+mn-lt"/>
                <a:cs typeface="+mn-lt"/>
                <a:hlinkClick r:id="rId3"/>
              </a:rPr>
              <a:t>https://education.gov.scot/nih/Documents/fam2-supporting-vulnerable-families.pdf</a:t>
            </a:r>
            <a:r>
              <a:rPr lang="en-GB" sz="1200">
                <a:ea typeface="+mn-lt"/>
                <a:cs typeface="+mn-lt"/>
              </a:rPr>
              <a:t>. [Accessed on 29th October 2020}</a:t>
            </a:r>
            <a:endParaRPr lang="en-GB" sz="1200">
              <a:latin typeface="Arial"/>
              <a:ea typeface="+mn-lt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GB" sz="1200">
                <a:latin typeface="Arial"/>
                <a:cs typeface="Arial"/>
              </a:rPr>
              <a:t> Gisele, K,(2002). Measuring vulnerability to poverty. [online]Available at: https://www.econstor.eu/handle/10419/53096 econstor.eu(accessed on 29</a:t>
            </a:r>
            <a:r>
              <a:rPr lang="en-GB" sz="1200" baseline="30000">
                <a:latin typeface="Arial"/>
                <a:cs typeface="Arial"/>
              </a:rPr>
              <a:t>th</a:t>
            </a:r>
            <a:r>
              <a:rPr lang="en-GB" sz="1200">
                <a:latin typeface="Arial"/>
                <a:cs typeface="Arial"/>
              </a:rPr>
              <a:t> October 2020)</a:t>
            </a:r>
            <a:endParaRPr lang="en-GB" sz="1200">
              <a:latin typeface="Arial"/>
              <a:ea typeface="+mn-lt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GB" sz="1200">
                <a:latin typeface="Arial"/>
                <a:cs typeface="Arial"/>
              </a:rPr>
              <a:t>King, E,(2018) 'Troubled Families',GOV.UK [online]  Available at: </a:t>
            </a:r>
            <a:r>
              <a:rPr lang="en-GB" sz="1200">
                <a:latin typeface="Arial"/>
                <a:ea typeface="+mn-lt"/>
                <a:cs typeface="Arial"/>
                <a:hlinkClick r:id="rId4"/>
              </a:rPr>
              <a:t>https://troubledfamilies.blog.gov.uk</a:t>
            </a:r>
            <a:r>
              <a:rPr lang="en-GB" sz="1200">
                <a:latin typeface="Arial"/>
                <a:ea typeface="+mn-lt"/>
                <a:cs typeface="Arial"/>
              </a:rPr>
              <a:t> (Accessed 28 October 2020)</a:t>
            </a:r>
            <a:endParaRPr lang="en-GB" sz="1200" b="1">
              <a:latin typeface="Arial"/>
              <a:cs typeface="Arial"/>
            </a:endParaRPr>
          </a:p>
          <a:p>
            <a:pPr>
              <a:buFont typeface="Wingdings" pitchFamily="2" charset="2"/>
              <a:buChar char="v"/>
            </a:pPr>
            <a:r>
              <a:rPr lang="en-GB" sz="1200">
                <a:latin typeface="Arial"/>
                <a:cs typeface="Arial"/>
              </a:rPr>
              <a:t>Local.gov.uk (2020) </a:t>
            </a:r>
            <a:r>
              <a:rPr lang="en-GB" sz="1200" i="1">
                <a:latin typeface="Arial"/>
                <a:cs typeface="Arial"/>
              </a:rPr>
              <a:t>Local Government Association</a:t>
            </a:r>
            <a:r>
              <a:rPr lang="en-GB" sz="1200">
                <a:latin typeface="Arial"/>
                <a:cs typeface="Arial"/>
              </a:rPr>
              <a:t>. [online] Available at: &lt;https://www.local.gov.uk/&gt; [Accessed 27 October 2020].</a:t>
            </a:r>
          </a:p>
          <a:p>
            <a:pPr>
              <a:buFont typeface="Wingdings" pitchFamily="2" charset="2"/>
              <a:buChar char="v"/>
            </a:pPr>
            <a:r>
              <a:rPr lang="en-GB" sz="1200">
                <a:latin typeface="Arial"/>
                <a:cs typeface="Arial"/>
              </a:rPr>
              <a:t>Pettitt, B. and Kingdom), G., 2020. </a:t>
            </a:r>
            <a:r>
              <a:rPr lang="en-GB" sz="1200" i="1">
                <a:latin typeface="Arial"/>
                <a:cs typeface="Arial"/>
              </a:rPr>
              <a:t>Effective Joint Working Between Child And Adolescent Mental Health Services (CAMHS) And Schools</a:t>
            </a:r>
            <a:r>
              <a:rPr lang="en-GB" sz="1200">
                <a:latin typeface="Arial"/>
                <a:cs typeface="Arial"/>
              </a:rPr>
              <a:t>. [online] Core.ac.uk. Available at: &lt;https://core.ac.uk/display/40979641&gt; [Accessed 18 October 2020].</a:t>
            </a:r>
          </a:p>
          <a:p>
            <a:pPr>
              <a:buFont typeface="Wingdings" pitchFamily="2" charset="2"/>
              <a:buChar char="v"/>
            </a:pPr>
            <a:r>
              <a:rPr lang="en-GB" sz="1200">
                <a:latin typeface="Arial"/>
                <a:cs typeface="Arial"/>
              </a:rPr>
              <a:t> THOMAS, K., 2020. </a:t>
            </a:r>
            <a:r>
              <a:rPr lang="en-GB" sz="1200" i="1">
                <a:latin typeface="Arial"/>
                <a:cs typeface="Arial"/>
              </a:rPr>
              <a:t>THE GUARDIAN, [online]</a:t>
            </a:r>
            <a:endParaRPr lang="en-GB" sz="1200">
              <a:latin typeface="Arial"/>
              <a:cs typeface="Arial"/>
            </a:endParaRPr>
          </a:p>
          <a:p>
            <a:pPr marL="0" indent="0">
              <a:buNone/>
            </a:pP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9338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Atlas</vt:lpstr>
      <vt:lpstr>Children young people and Families  </vt:lpstr>
      <vt:lpstr>Introduction  </vt:lpstr>
      <vt:lpstr>Risk Factors  </vt:lpstr>
      <vt:lpstr>Risk Factors Vulnerability </vt:lpstr>
      <vt:lpstr>The impact it has on the Family?</vt:lpstr>
      <vt:lpstr>Analysis of the rationale </vt:lpstr>
      <vt:lpstr>PowerPoint Presentation</vt:lpstr>
      <vt:lpstr>PowerPoint Presentation</vt:lpstr>
      <vt:lpstr> </vt:lpstr>
      <vt:lpstr>Policies and professional  interventions in place</vt:lpstr>
      <vt:lpstr>Discuss and Evaluate </vt:lpstr>
      <vt:lpstr>PowerPoint Presentation</vt:lpstr>
      <vt:lpstr>PowerPoint Presentation</vt:lpstr>
      <vt:lpstr>Recommendation and 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 young people and Families  </dc:title>
  <dc:creator>Gulnaz Begum (1907551)</dc:creator>
  <cp:lastModifiedBy>Mohammed Miah</cp:lastModifiedBy>
  <cp:revision>2</cp:revision>
  <dcterms:created xsi:type="dcterms:W3CDTF">2020-10-29T20:40:30Z</dcterms:created>
  <dcterms:modified xsi:type="dcterms:W3CDTF">2020-10-30T02:51:56Z</dcterms:modified>
</cp:coreProperties>
</file>