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9"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67803" autoAdjust="0"/>
  </p:normalViewPr>
  <p:slideViewPr>
    <p:cSldViewPr snapToGrid="0">
      <p:cViewPr varScale="1">
        <p:scale>
          <a:sx n="77" d="100"/>
          <a:sy n="77" d="100"/>
        </p:scale>
        <p:origin x="179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23F40B-2AB9-4F10-956D-54F8DA43D41F}" type="datetimeFigureOut">
              <a:rPr lang="en-US" smtClean="0"/>
              <a:t>12/11/2022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46F924-D4D5-415F-9AD5-75830F891640}" type="slidenum">
              <a:rPr lang="en-US" smtClean="0"/>
              <a:t>‹#›</a:t>
            </a:fld>
            <a:endParaRPr lang="en-US"/>
          </a:p>
        </p:txBody>
      </p:sp>
    </p:spTree>
    <p:extLst>
      <p:ext uri="{BB962C8B-B14F-4D97-AF65-F5344CB8AC3E}">
        <p14:creationId xmlns:p14="http://schemas.microsoft.com/office/powerpoint/2010/main" val="2114163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I’m Maya Myer and today I’ll be talking about the evaluation of a simulated WLTP test of a Tesla, with the end goal of evaluating possible energy storage replacement via hydrogen fuel cell.</a:t>
            </a:r>
          </a:p>
        </p:txBody>
      </p:sp>
      <p:sp>
        <p:nvSpPr>
          <p:cNvPr id="4" name="Slide Number Placeholder 3"/>
          <p:cNvSpPr>
            <a:spLocks noGrp="1"/>
          </p:cNvSpPr>
          <p:nvPr>
            <p:ph type="sldNum" sz="quarter" idx="5"/>
          </p:nvPr>
        </p:nvSpPr>
        <p:spPr/>
        <p:txBody>
          <a:bodyPr/>
          <a:lstStyle/>
          <a:p>
            <a:fld id="{E646F924-D4D5-415F-9AD5-75830F891640}" type="slidenum">
              <a:rPr lang="en-US" smtClean="0"/>
              <a:t>1</a:t>
            </a:fld>
            <a:endParaRPr lang="en-US"/>
          </a:p>
        </p:txBody>
      </p:sp>
    </p:spTree>
    <p:extLst>
      <p:ext uri="{BB962C8B-B14F-4D97-AF65-F5344CB8AC3E}">
        <p14:creationId xmlns:p14="http://schemas.microsoft.com/office/powerpoint/2010/main" val="603775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I made an analytical model in </a:t>
            </a:r>
            <a:r>
              <a:rPr lang="en-US" dirty="0" err="1"/>
              <a:t>Matlab</a:t>
            </a:r>
            <a:r>
              <a:rPr lang="en-US" dirty="0"/>
              <a:t> using first principles equations of motion, very simple stuff. Once the basic mathematical framework was in place, I tried to make the modeled car as close to a Tesla model 3 as I could, using a range of sources—some of the data was provided by the university and some was researched and a few of them I had to estimate and fine-tune a bit with testing. I’ll get into the details of that on the next slide.</a:t>
            </a:r>
          </a:p>
          <a:p>
            <a:endParaRPr lang="en-US" dirty="0"/>
          </a:p>
          <a:p>
            <a:r>
              <a:rPr lang="en-US" dirty="0"/>
              <a:t>The result of the initial model was this WLTP duty cycle graph. As you can see, the model used rolling resistance, calculated aero resistance, that’s that red dashed line, and of course inertial forces in green there to make the total tractive load in solid blue. Just for reference I’ve also included the vehicle speed as the black dotted line which matches up to the axis on the right.</a:t>
            </a:r>
          </a:p>
          <a:p>
            <a:endParaRPr lang="en-US" dirty="0"/>
          </a:p>
          <a:p>
            <a:r>
              <a:rPr lang="en-US" dirty="0"/>
              <a:t>There’s not too much of interest here: aerodynamic drag increases with speed as you’d expect, the largest component forces are the inertial ones because the car weighs just about two tons, and in this simplified model rolling resistance is just a constant. </a:t>
            </a:r>
          </a:p>
          <a:p>
            <a:endParaRPr lang="en-US" dirty="0"/>
          </a:p>
          <a:p>
            <a:r>
              <a:rPr lang="en-US" dirty="0"/>
              <a:t>Based on simple Joules = Newtons x meters calculations I’ve also got the peak and average power demands up top—the peak is honestly a bit higher than I would have thought because the WLTP isn’t known for its harsh accelerations, but it’s still well within the limits of the Tesla’s motors.</a:t>
            </a:r>
          </a:p>
        </p:txBody>
      </p:sp>
      <p:sp>
        <p:nvSpPr>
          <p:cNvPr id="4" name="Slide Number Placeholder 3"/>
          <p:cNvSpPr>
            <a:spLocks noGrp="1"/>
          </p:cNvSpPr>
          <p:nvPr>
            <p:ph type="sldNum" sz="quarter" idx="5"/>
          </p:nvPr>
        </p:nvSpPr>
        <p:spPr/>
        <p:txBody>
          <a:bodyPr/>
          <a:lstStyle/>
          <a:p>
            <a:fld id="{E646F924-D4D5-415F-9AD5-75830F891640}" type="slidenum">
              <a:rPr lang="en-US" smtClean="0"/>
              <a:t>2</a:t>
            </a:fld>
            <a:endParaRPr lang="en-US"/>
          </a:p>
        </p:txBody>
      </p:sp>
    </p:spTree>
    <p:extLst>
      <p:ext uri="{BB962C8B-B14F-4D97-AF65-F5344CB8AC3E}">
        <p14:creationId xmlns:p14="http://schemas.microsoft.com/office/powerpoint/2010/main" val="148278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values I used to characterize the model car. You can see a lot of them are from test data provided by the university so luckily a lot of the important things were already known. There were a few variations on mass including figures I found on the Tesla site when I was looking for other things but all of them were right around the 1900 to 2000 kilogram mark.</a:t>
            </a:r>
          </a:p>
          <a:p>
            <a:endParaRPr lang="en-US" dirty="0"/>
          </a:p>
          <a:p>
            <a:r>
              <a:rPr lang="en-US" dirty="0"/>
              <a:t>Of the other given values </a:t>
            </a:r>
            <a:r>
              <a:rPr lang="en-US" dirty="0" err="1"/>
              <a:t>CdA</a:t>
            </a:r>
            <a:r>
              <a:rPr lang="en-US" dirty="0"/>
              <a:t> was a bit tricky; I had a go at calculating it myself using provided coast-down data but the values I was getting from that were a lot closer to 1.5 and 2. Even the provided numbers had a little variation, the ones attached to the coast-down data came out to about 0.6 instead of 0.5, but I think that might have been a slightly different Tesla model, so I went with the ones that were provided directly with the assignment brief.</a:t>
            </a:r>
          </a:p>
          <a:p>
            <a:endParaRPr lang="en-US" dirty="0"/>
          </a:p>
          <a:p>
            <a:r>
              <a:rPr lang="en-US" dirty="0"/>
              <a:t>Wheel slip was also relatively easy, I extracted the data as a .csv file from the provided WLTP </a:t>
            </a:r>
            <a:r>
              <a:rPr lang="en-US" dirty="0" err="1"/>
              <a:t>motec</a:t>
            </a:r>
            <a:r>
              <a:rPr lang="en-US" dirty="0"/>
              <a:t> data and then simply averaged it. There were a few absurd spikes which I weren’t sure were full slip or anomalous readings, but since there were so few of them they didn’t seem to throw off the average. Most values were in the 0 to 5% range.</a:t>
            </a:r>
          </a:p>
          <a:p>
            <a:endParaRPr lang="en-US" dirty="0"/>
          </a:p>
          <a:p>
            <a:r>
              <a:rPr lang="en-US" dirty="0"/>
              <a:t>The researched values were a bit tricky; for the equivalent mass I had to look up masses for generic wheels [1] and then found their moment of inertia based on average wheel diameter figures I found in a research paper written by a wonderful Polish scholar whose name I can’t pronounce: Grzegorz </a:t>
            </a:r>
            <a:r>
              <a:rPr lang="en-US" dirty="0" err="1"/>
              <a:t>Sieklucki</a:t>
            </a:r>
            <a:r>
              <a:rPr lang="en-US" dirty="0"/>
              <a:t> [2]. In that paper I also found values for the motor moment of inertia and also the reduction ratio. Basically just got the equivalent masses, multiplied the wheel by 4 and the motor by 2, then added those together and got 160 kilograms equivalent mass for the system.</a:t>
            </a:r>
          </a:p>
          <a:p>
            <a:endParaRPr lang="en-US" dirty="0"/>
          </a:p>
          <a:p>
            <a:r>
              <a:rPr lang="en-US" dirty="0"/>
              <a:t>Motor efficiencies I had to search for a bit; the best sources I could find on that were a couple of news blogs mentioning between 94 and 97% efficiency specifically on emissions tests, so I went with 96% as a middle ground—I think the 94% figure was for older motors which is why I stayed closer to the 97%.</a:t>
            </a:r>
          </a:p>
          <a:p>
            <a:endParaRPr lang="en-US" dirty="0"/>
          </a:p>
          <a:p>
            <a:r>
              <a:rPr lang="en-US" dirty="0"/>
              <a:t>As for other efficiencies, I could not for the life of me find anything relating to BMS, motor controller, or battery efficiencies so I estimated them at 95%. Luckily I built the </a:t>
            </a:r>
            <a:r>
              <a:rPr lang="en-US" dirty="0" err="1"/>
              <a:t>matlab</a:t>
            </a:r>
            <a:r>
              <a:rPr lang="en-US" dirty="0"/>
              <a:t> model fairly parametrically—it’s got a UI and I can change these key values right there on the front pane to fine tune them, but as it turned out my estimations at 95% efficiency across the board actually got me surprisingly close to the test data.</a:t>
            </a:r>
          </a:p>
        </p:txBody>
      </p:sp>
      <p:sp>
        <p:nvSpPr>
          <p:cNvPr id="4" name="Slide Number Placeholder 3"/>
          <p:cNvSpPr>
            <a:spLocks noGrp="1"/>
          </p:cNvSpPr>
          <p:nvPr>
            <p:ph type="sldNum" sz="quarter" idx="5"/>
          </p:nvPr>
        </p:nvSpPr>
        <p:spPr/>
        <p:txBody>
          <a:bodyPr/>
          <a:lstStyle/>
          <a:p>
            <a:fld id="{E646F924-D4D5-415F-9AD5-75830F891640}" type="slidenum">
              <a:rPr lang="en-US" smtClean="0"/>
              <a:t>3</a:t>
            </a:fld>
            <a:endParaRPr lang="en-US"/>
          </a:p>
        </p:txBody>
      </p:sp>
    </p:spTree>
    <p:extLst>
      <p:ext uri="{BB962C8B-B14F-4D97-AF65-F5344CB8AC3E}">
        <p14:creationId xmlns:p14="http://schemas.microsoft.com/office/powerpoint/2010/main" val="2198518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the comparison, along with the energies graph for the simulation. Now what’s interesting here is that even among the data that was provided by the university, there’s some pretty substantial disagreement in the numbers. That first column, the provided data, that’s what was given as values with the assignment brief. The next column over is what I got from looking at the </a:t>
            </a:r>
            <a:r>
              <a:rPr lang="en-US" dirty="0" err="1"/>
              <a:t>motec</a:t>
            </a:r>
            <a:r>
              <a:rPr lang="en-US" dirty="0"/>
              <a:t> files of the Tesla WLTP done here at the university, then there’s my simulated data, and lastly is the official numbers from Tesla [5] and, weirdly, they didn’t list their Watt hours per kilometer on the product page so I pulled it from one of the news blogs I’d looked at that also talked about motor efficiency [4].</a:t>
            </a:r>
          </a:p>
          <a:p>
            <a:endParaRPr lang="en-US" dirty="0"/>
          </a:p>
          <a:p>
            <a:r>
              <a:rPr lang="en-US" dirty="0"/>
              <a:t>You can see that as far as estimated range goes, Tesla’s figure is the highest, as you’d probably expect from someone trying to get you to buy a car. That 600km is literally just the first number that appears on that specific page, but if you look further down you can see that they have a standard model 3 and a ‘long range’ model 3 variant, and they never really say which variant the range estimate is from. So if I had to guess why Tesla’s number is higher than all the others, it may be because they gave the long range variant estimate in the hopes that no one would notice.</a:t>
            </a:r>
          </a:p>
          <a:p>
            <a:endParaRPr lang="en-US" dirty="0"/>
          </a:p>
          <a:p>
            <a:r>
              <a:rPr lang="en-US" dirty="0"/>
              <a:t>On the other end of the spectrum, the Trinity Saint David test data has an extremely short range. Now, contextually, knowing what I know about the specific vehicle that was tested, I’m fairly confident in explaining that range discrepancy as a battery health issue. As far as I’m aware, that car has been driven quite a lot and been sort of ‘stress tested’ with fast charging and running it dry and all that so it’s to be expected that it won’t have the battery life of a car right off the factory floor, which is kind of what is assumed for these other range estimates.</a:t>
            </a:r>
          </a:p>
          <a:p>
            <a:endParaRPr lang="en-US" dirty="0"/>
          </a:p>
          <a:p>
            <a:r>
              <a:rPr lang="en-US" dirty="0"/>
              <a:t>I mentioned on the last slide that my estimated efficiencies got me close to the mark right off the bat: as you can see I’m just 10 kilometers shy of the provided range, which is about a 2% difference so I’m pretty happy there; weirdly my simulated energy consumption is lower even though my range is lower too. I’m not quite sure what to make of that to be honest, but at a guess I’d probably say it’s got to do with my efficiencies since those are the obvious weak link as far as model characterization goes. It is just about bang on with the sales data, however, so there’s some hope that it isn’t totally off the mark.</a:t>
            </a:r>
          </a:p>
          <a:p>
            <a:endParaRPr lang="en-US" dirty="0"/>
          </a:p>
          <a:p>
            <a:r>
              <a:rPr lang="en-US" dirty="0"/>
              <a:t>As far as the energies graph goes, it’s pretty standard numbers there, nothing glaringly wrong. About 16MJ expended and just over 4MJ recovered—those figures are including driveline inefficiencies too, of course.  The battery loses about 3.5 kWh over the test which if you convert it out to joules is 12.6 MJ, or, in other words, the difference between energy out and energy in. So good check that the internal </a:t>
            </a:r>
            <a:r>
              <a:rPr lang="en-US" dirty="0" err="1"/>
              <a:t>maths</a:t>
            </a:r>
            <a:r>
              <a:rPr lang="en-US" dirty="0"/>
              <a:t> are working the way they should.</a:t>
            </a:r>
          </a:p>
        </p:txBody>
      </p:sp>
      <p:sp>
        <p:nvSpPr>
          <p:cNvPr id="4" name="Slide Number Placeholder 3"/>
          <p:cNvSpPr>
            <a:spLocks noGrp="1"/>
          </p:cNvSpPr>
          <p:nvPr>
            <p:ph type="sldNum" sz="quarter" idx="5"/>
          </p:nvPr>
        </p:nvSpPr>
        <p:spPr/>
        <p:txBody>
          <a:bodyPr/>
          <a:lstStyle/>
          <a:p>
            <a:fld id="{E646F924-D4D5-415F-9AD5-75830F891640}" type="slidenum">
              <a:rPr lang="en-US" smtClean="0"/>
              <a:t>4</a:t>
            </a:fld>
            <a:endParaRPr lang="en-US"/>
          </a:p>
        </p:txBody>
      </p:sp>
    </p:spTree>
    <p:extLst>
      <p:ext uri="{BB962C8B-B14F-4D97-AF65-F5344CB8AC3E}">
        <p14:creationId xmlns:p14="http://schemas.microsoft.com/office/powerpoint/2010/main" val="827042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that we’re sure the model is returning reasonable numbers, we can get to the fun part.</a:t>
            </a:r>
          </a:p>
          <a:p>
            <a:r>
              <a:rPr lang="en-US" dirty="0"/>
              <a:t>Basically, looking at provided powerpack data the original battery assembly had these 58Ah, 3.6V modules and it listed the pack has having them 108 in series and 4 in parallel. I basically just pulled out two of the series strands and a few off the end so the new configuration was 100 in series and 2 in parallel, the idea being that we keep the series more or less unchanged so we don’t have to worry about changing our operating voltage and instead we run the now reduced amperage battery pack in parallel with a fuel cell to make up the capacity.</a:t>
            </a:r>
          </a:p>
          <a:p>
            <a:endParaRPr lang="en-US" dirty="0"/>
          </a:p>
          <a:p>
            <a:r>
              <a:rPr lang="en-US" dirty="0"/>
              <a:t>As far as sizing goes, again I wanted to keep the voltage unchanged so the fuel cell had to produce 360V. Going from that, 20A gives us a power output of 7.2kW, which doesn’t seem like a lot but remember the average wattage from that initial drive cycle was under 5kW. The system would then be set up so that for any tractive demand under 7.2kW, the power cell provides that by itself and as soon as demand goes over that threshold, the battery starts discharging to make up the difference. So if tractive demand was say 15kW, 7.2 of that would be coming from the fuel cell and the remaining 7.8 comes from the battery. That way we can try to keep the fuel cell operating in its efficient range as much as possible.</a:t>
            </a:r>
          </a:p>
          <a:p>
            <a:endParaRPr lang="en-US" dirty="0"/>
          </a:p>
          <a:p>
            <a:r>
              <a:rPr lang="en-US" dirty="0"/>
              <a:t>Granted, I’m still a bit unsure of my foundational knowledge around fuel cell efficiencies and hydrogen consumption and all that stuff, but I found a few journal articles on PEM fuel cells and they seemed to be indicating peak efficiency around 0.3A/cm</a:t>
            </a:r>
            <a:r>
              <a:rPr lang="en-US" baseline="30000" dirty="0"/>
              <a:t>2</a:t>
            </a:r>
            <a:r>
              <a:rPr lang="en-US" baseline="0" dirty="0"/>
              <a:t> and 0.6V. So going from that, a fuel cell stack that can handle our 20A 360V spec would be 67cm</a:t>
            </a:r>
            <a:r>
              <a:rPr lang="en-US" baseline="30000" dirty="0"/>
              <a:t>2</a:t>
            </a:r>
            <a:r>
              <a:rPr lang="en-US" baseline="0" dirty="0"/>
              <a:t> surface area with a cool 600 cells in series.</a:t>
            </a:r>
          </a:p>
          <a:p>
            <a:endParaRPr lang="en-US" baseline="0" dirty="0"/>
          </a:p>
          <a:p>
            <a:r>
              <a:rPr lang="en-US" baseline="0" dirty="0"/>
              <a:t>For our hydrogen requirements, going off efficiencies, molar volumes, and electron charges outlined in Chemistry through Hydrogen [9], at 70% efficiency we need 65 Liters of hydrogen at STP to make up the energy capacity we lost when we yanked out half the battery pack. Based on data found with the U.S. government Office of Energy Efficiency and Renewable Energy, boring old compressed hydrogen seemed like the best storage option: unlike sequestered hydrogen you don’t have to worry about breaking bonds with the storage medium, and it seems also to provide the best monetary value coupled with a very good storage mass fraction, comparatively. </a:t>
            </a:r>
          </a:p>
          <a:p>
            <a:endParaRPr lang="en-US" baseline="0" dirty="0"/>
          </a:p>
          <a:p>
            <a:endParaRPr lang="en-US" baseline="0" dirty="0"/>
          </a:p>
          <a:p>
            <a:r>
              <a:rPr lang="en-US" baseline="0" dirty="0"/>
              <a:t>[9] A. Macdonald, M. Barry, </a:t>
            </a:r>
            <a:r>
              <a:rPr lang="en-US" i="1" baseline="0" dirty="0"/>
              <a:t>Chemistry through Hydrogen – Clean Energy for the Future (volume 2)</a:t>
            </a:r>
            <a:r>
              <a:rPr lang="en-US" i="0" baseline="0" dirty="0"/>
              <a:t>, 7</a:t>
            </a:r>
            <a:r>
              <a:rPr lang="en-US" i="0" baseline="30000" dirty="0"/>
              <a:t>th</a:t>
            </a:r>
            <a:r>
              <a:rPr lang="en-US" i="0" baseline="0" dirty="0"/>
              <a:t> ed. Berlin: </a:t>
            </a:r>
            <a:r>
              <a:rPr lang="en-US" i="0" baseline="0" dirty="0" err="1"/>
              <a:t>Heliocentris</a:t>
            </a:r>
            <a:r>
              <a:rPr lang="en-US" i="0" baseline="0" dirty="0"/>
              <a:t> Academia GmbH, 2013.</a:t>
            </a:r>
            <a:endParaRPr lang="en-US" dirty="0"/>
          </a:p>
        </p:txBody>
      </p:sp>
      <p:sp>
        <p:nvSpPr>
          <p:cNvPr id="4" name="Slide Number Placeholder 3"/>
          <p:cNvSpPr>
            <a:spLocks noGrp="1"/>
          </p:cNvSpPr>
          <p:nvPr>
            <p:ph type="sldNum" sz="quarter" idx="5"/>
          </p:nvPr>
        </p:nvSpPr>
        <p:spPr/>
        <p:txBody>
          <a:bodyPr/>
          <a:lstStyle/>
          <a:p>
            <a:fld id="{E646F924-D4D5-415F-9AD5-75830F891640}" type="slidenum">
              <a:rPr lang="en-US" smtClean="0"/>
              <a:t>5</a:t>
            </a:fld>
            <a:endParaRPr lang="en-US"/>
          </a:p>
        </p:txBody>
      </p:sp>
    </p:spTree>
    <p:extLst>
      <p:ext uri="{BB962C8B-B14F-4D97-AF65-F5344CB8AC3E}">
        <p14:creationId xmlns:p14="http://schemas.microsoft.com/office/powerpoint/2010/main" val="2280525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simulation was modified according to those operating constraints set out for the battery/fuel cell tandem system and run again, as you can see here. Range decreases, but interestingly consumption goes down as well. Mind you that 116 </a:t>
            </a:r>
            <a:r>
              <a:rPr lang="en-US" dirty="0" err="1"/>
              <a:t>Wh</a:t>
            </a:r>
            <a:r>
              <a:rPr lang="en-US" dirty="0"/>
              <a:t>/km was found by taking the lost battery energy as well as the lost hydrogen energy in kWh equivalents, so it’s counting the consumption of both ‘fuels.’ Also interesting: you can see that for the first two-thirds of the drive cycle the battery actually charges—now that’s a small error in this particular model because I neglected to tell it that it can’t overcharge the battery, but it also shows that with just 7.5kW consistently coming from the fuel cell, nearly all of the low and mid speed maneuvers are taken care of, and it’s just the highway section of the test where the battery needs to come into play. And that charging that we do see there isn’t from the fuel cell at all, this model isn’t configured to let it charge the battery, so that’s purely from regenerative braking. If we had a clever system that kept the fuel cell at 7.5kW all the time, even when tractive demand didn’t need it, and shunted whatever was left over to the battery we’d see even more charging capabilities at low speeds, provided of course you had a battery pack that wasn’t already at full SOC.</a:t>
            </a:r>
          </a:p>
          <a:p>
            <a:endParaRPr lang="en-US" dirty="0"/>
          </a:p>
          <a:p>
            <a:r>
              <a:rPr lang="en-US" dirty="0"/>
              <a:t>The weight, counterintuitively, came down from the original test, because we yanked out about 300kg of battery and put in 150kg of fuel cell and hydrogen storage. Frankly, I’m a bit doubtful of those numbers because that’s another area where I couldn’t find a good source for how much these components really weigh, so I guessed a bit there but even based on first principles stuff, I mean, 65 Liters of H</a:t>
            </a:r>
            <a:r>
              <a:rPr lang="en-US" baseline="-25000" dirty="0"/>
              <a:t>2</a:t>
            </a:r>
            <a:r>
              <a:rPr lang="en-US" baseline="0" dirty="0"/>
              <a:t> at STP is just over 5 grams based on molar mass. At 4.2% mass fraction, the storage for that weighs 130 grams which I found suspiciously low. So that along with the component efficiencies needs more refining. At 4.2% mass fraction we could probably store a heck of a lot more than just 5 grams of hydrogen and get away with it, which would help increase our range, quite likely over and above the original values.</a:t>
            </a:r>
          </a:p>
          <a:p>
            <a:endParaRPr lang="en-US" baseline="0" dirty="0"/>
          </a:p>
          <a:p>
            <a:r>
              <a:rPr lang="en-US" baseline="0" dirty="0"/>
              <a:t>I should mention also, that the range value displayed by the model is simplistic: it calculates range out to when either the battery is flat or the hydrogen is gone, whichever comes first. But realistically, you’d probably be using the fuel cell to charge the battery so the range seen here is likely an underestimate. In fact I played around briefly with different fuel cell amperages and found that at about 15 amps the range is over 600 km – that seemed promising but I felt the range calculation was still a bit too simplistic to trust it completely, so I didn’t include it here.</a:t>
            </a:r>
            <a:endParaRPr lang="en-US" dirty="0"/>
          </a:p>
        </p:txBody>
      </p:sp>
      <p:sp>
        <p:nvSpPr>
          <p:cNvPr id="4" name="Slide Number Placeholder 3"/>
          <p:cNvSpPr>
            <a:spLocks noGrp="1"/>
          </p:cNvSpPr>
          <p:nvPr>
            <p:ph type="sldNum" sz="quarter" idx="5"/>
          </p:nvPr>
        </p:nvSpPr>
        <p:spPr/>
        <p:txBody>
          <a:bodyPr/>
          <a:lstStyle/>
          <a:p>
            <a:fld id="{E646F924-D4D5-415F-9AD5-75830F891640}" type="slidenum">
              <a:rPr lang="en-US" smtClean="0"/>
              <a:t>6</a:t>
            </a:fld>
            <a:endParaRPr lang="en-US"/>
          </a:p>
        </p:txBody>
      </p:sp>
    </p:spTree>
    <p:extLst>
      <p:ext uri="{BB962C8B-B14F-4D97-AF65-F5344CB8AC3E}">
        <p14:creationId xmlns:p14="http://schemas.microsoft.com/office/powerpoint/2010/main" val="903911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brings us to the end: the limitations of the model.</a:t>
            </a:r>
          </a:p>
          <a:p>
            <a:endParaRPr lang="en-US" dirty="0"/>
          </a:p>
          <a:p>
            <a:r>
              <a:rPr lang="en-US" dirty="0"/>
              <a:t>As I said before, the obvious ones are the efficiency estimates and the simplistic interaction between the fuel cell and the battery. Also, I didn’t set any hard limits as far as wattage went, so considering that regenerative braking isn’t typically used under a certain speed, the energy in lines in my graphs are overestimates. I also didn’t configure the model to take into account things like weight distribution and load transfer, which would also affect energy harvest. These are all under the category of ‘model refinements,’ and they’re mainly just doing more research and making the math more complicated—easy enough to do with enough time.</a:t>
            </a:r>
          </a:p>
          <a:p>
            <a:endParaRPr lang="en-US" dirty="0"/>
          </a:p>
          <a:p>
            <a:r>
              <a:rPr lang="en-US" dirty="0"/>
              <a:t>But that third point on the list highlights something a bit more global which is that we’re modeling a WLTP test which is both a) not really reflective of a real world duty cycle and b) completely precludes environmental effects like hills, wind, wet or slippery surfaces, even elevation changes, although that’s a bigger problem for ICE than electric. So even if the model is ‘perfect’ in that it can mirror the real behavior of a real Tesla going through a real WLPT, it still leaves us with the question of if the simulated results are reflective of actual driving performance.</a:t>
            </a:r>
          </a:p>
        </p:txBody>
      </p:sp>
      <p:sp>
        <p:nvSpPr>
          <p:cNvPr id="4" name="Slide Number Placeholder 3"/>
          <p:cNvSpPr>
            <a:spLocks noGrp="1"/>
          </p:cNvSpPr>
          <p:nvPr>
            <p:ph type="sldNum" sz="quarter" idx="5"/>
          </p:nvPr>
        </p:nvSpPr>
        <p:spPr/>
        <p:txBody>
          <a:bodyPr/>
          <a:lstStyle/>
          <a:p>
            <a:fld id="{E646F924-D4D5-415F-9AD5-75830F891640}" type="slidenum">
              <a:rPr lang="en-US" smtClean="0"/>
              <a:t>7</a:t>
            </a:fld>
            <a:endParaRPr lang="en-US"/>
          </a:p>
        </p:txBody>
      </p:sp>
    </p:spTree>
    <p:extLst>
      <p:ext uri="{BB962C8B-B14F-4D97-AF65-F5344CB8AC3E}">
        <p14:creationId xmlns:p14="http://schemas.microsoft.com/office/powerpoint/2010/main" val="727235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I’ll now take questions.</a:t>
            </a:r>
          </a:p>
        </p:txBody>
      </p:sp>
      <p:sp>
        <p:nvSpPr>
          <p:cNvPr id="4" name="Slide Number Placeholder 3"/>
          <p:cNvSpPr>
            <a:spLocks noGrp="1"/>
          </p:cNvSpPr>
          <p:nvPr>
            <p:ph type="sldNum" sz="quarter" idx="5"/>
          </p:nvPr>
        </p:nvSpPr>
        <p:spPr/>
        <p:txBody>
          <a:bodyPr/>
          <a:lstStyle/>
          <a:p>
            <a:fld id="{E646F924-D4D5-415F-9AD5-75830F891640}" type="slidenum">
              <a:rPr lang="en-US" smtClean="0"/>
              <a:t>8</a:t>
            </a:fld>
            <a:endParaRPr lang="en-US"/>
          </a:p>
        </p:txBody>
      </p:sp>
    </p:spTree>
    <p:extLst>
      <p:ext uri="{BB962C8B-B14F-4D97-AF65-F5344CB8AC3E}">
        <p14:creationId xmlns:p14="http://schemas.microsoft.com/office/powerpoint/2010/main" val="978692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11/12/2022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11/12/2022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11/12/2022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11/12/2022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11/12/2022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35" y="2904503"/>
            <a:ext cx="11517330" cy="1782762"/>
          </a:xfrm>
        </p:spPr>
        <p:txBody>
          <a:bodyPr>
            <a:noAutofit/>
          </a:bodyPr>
          <a:lstStyle/>
          <a:p>
            <a:r>
              <a:rPr lang="en-GB" sz="4800" dirty="0"/>
              <a:t>Evaluation of a Simulated Tesla WLTP Drive Cycle Test</a:t>
            </a:r>
            <a:br>
              <a:rPr lang="en-GB" sz="4800" dirty="0"/>
            </a:br>
            <a:br>
              <a:rPr lang="en-GB" sz="2400" dirty="0"/>
            </a:br>
            <a:r>
              <a:rPr lang="en-GB" sz="2400" dirty="0"/>
              <a:t>Maya Myer</a:t>
            </a:r>
            <a:br>
              <a:rPr lang="en-GB" sz="2400" dirty="0"/>
            </a:br>
            <a:r>
              <a:rPr lang="en-GB" sz="2400" dirty="0"/>
              <a:t>1801800</a:t>
            </a:r>
            <a:br>
              <a:rPr lang="en-GB" sz="2400" dirty="0"/>
            </a:br>
            <a:br>
              <a:rPr lang="en-GB" sz="2400" dirty="0"/>
            </a:br>
            <a:br>
              <a:rPr lang="en-GB" sz="2400" dirty="0"/>
            </a:br>
            <a:br>
              <a:rPr lang="en-GB" sz="2400" dirty="0"/>
            </a:br>
            <a:r>
              <a:rPr lang="en-US" sz="1800" i="1" dirty="0">
                <a:effectLst/>
                <a:latin typeface="Times New Roman" panose="02020603050405020304" pitchFamily="18" charset="0"/>
                <a:ea typeface="Yu Mincho" panose="02020400000000000000" pitchFamily="18" charset="-128"/>
                <a:cs typeface="Times New Roman" panose="02020603050405020304" pitchFamily="18" charset="0"/>
              </a:rPr>
              <a:t>Motorcycle Engineering, University of Wales Trinity Saint David, Swansea, UK</a:t>
            </a:r>
            <a:br>
              <a:rPr lang="en-US" sz="1800" dirty="0">
                <a:effectLst/>
                <a:latin typeface="Calibri" panose="020F0502020204030204" pitchFamily="34" charset="0"/>
                <a:ea typeface="Yu Mincho" panose="02020400000000000000" pitchFamily="18" charset="-128"/>
                <a:cs typeface="Times New Roman" panose="02020603050405020304" pitchFamily="18" charset="0"/>
              </a:rPr>
            </a:br>
            <a:endParaRPr lang="en-GB" sz="2400" dirty="0"/>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5" name="TextBox 4">
            <a:extLst>
              <a:ext uri="{FF2B5EF4-FFF2-40B4-BE49-F238E27FC236}">
                <a16:creationId xmlns:a16="http://schemas.microsoft.com/office/drawing/2014/main" id="{7C3CE9BD-6CF6-42AB-B4B9-1C0199F604A5}"/>
              </a:ext>
            </a:extLst>
          </p:cNvPr>
          <p:cNvSpPr txBox="1"/>
          <p:nvPr/>
        </p:nvSpPr>
        <p:spPr>
          <a:xfrm>
            <a:off x="450209" y="122863"/>
            <a:ext cx="11291581" cy="769441"/>
          </a:xfrm>
          <a:prstGeom prst="rect">
            <a:avLst/>
          </a:prstGeom>
          <a:noFill/>
        </p:spPr>
        <p:txBody>
          <a:bodyPr wrap="square" rtlCol="0">
            <a:spAutoFit/>
          </a:bodyPr>
          <a:lstStyle/>
          <a:p>
            <a:pPr algn="ctr"/>
            <a:r>
              <a:rPr lang="en-US" sz="4400" dirty="0"/>
              <a:t>Model Development</a:t>
            </a:r>
          </a:p>
        </p:txBody>
      </p:sp>
      <p:pic>
        <p:nvPicPr>
          <p:cNvPr id="8" name="Picture 7">
            <a:extLst>
              <a:ext uri="{FF2B5EF4-FFF2-40B4-BE49-F238E27FC236}">
                <a16:creationId xmlns:a16="http://schemas.microsoft.com/office/drawing/2014/main" id="{40411454-FCD0-DBF9-F68C-AFD4CFB372DD}"/>
              </a:ext>
            </a:extLst>
          </p:cNvPr>
          <p:cNvPicPr>
            <a:picLocks noChangeAspect="1"/>
          </p:cNvPicPr>
          <p:nvPr/>
        </p:nvPicPr>
        <p:blipFill>
          <a:blip r:embed="rId3"/>
          <a:stretch>
            <a:fillRect/>
          </a:stretch>
        </p:blipFill>
        <p:spPr>
          <a:xfrm>
            <a:off x="3372375" y="1044079"/>
            <a:ext cx="8579192" cy="4351338"/>
          </a:xfrm>
          <a:prstGeom prst="rect">
            <a:avLst/>
          </a:prstGeom>
        </p:spPr>
      </p:pic>
      <p:sp>
        <p:nvSpPr>
          <p:cNvPr id="9" name="TextBox 8">
            <a:extLst>
              <a:ext uri="{FF2B5EF4-FFF2-40B4-BE49-F238E27FC236}">
                <a16:creationId xmlns:a16="http://schemas.microsoft.com/office/drawing/2014/main" id="{343D16C9-A74B-6332-4C6C-965ACEC39138}"/>
              </a:ext>
            </a:extLst>
          </p:cNvPr>
          <p:cNvSpPr txBox="1"/>
          <p:nvPr/>
        </p:nvSpPr>
        <p:spPr>
          <a:xfrm>
            <a:off x="302004" y="1417638"/>
            <a:ext cx="2910981" cy="2585323"/>
          </a:xfrm>
          <a:prstGeom prst="rect">
            <a:avLst/>
          </a:prstGeom>
          <a:noFill/>
        </p:spPr>
        <p:txBody>
          <a:bodyPr wrap="square" rtlCol="0">
            <a:spAutoFit/>
          </a:bodyPr>
          <a:lstStyle/>
          <a:p>
            <a:pPr marL="285750" indent="-285750">
              <a:buFont typeface="Arial" panose="020B0604020202020204" pitchFamily="34" charset="0"/>
              <a:buChar char="•"/>
            </a:pPr>
            <a:r>
              <a:rPr lang="en-US" dirty="0"/>
              <a:t>Analytical model created in </a:t>
            </a:r>
            <a:r>
              <a:rPr lang="en-US" dirty="0" err="1"/>
              <a:t>Matlab</a:t>
            </a:r>
            <a:r>
              <a:rPr lang="en-US" dirty="0"/>
              <a:t> environment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Known values taken from various sources</a:t>
            </a:r>
          </a:p>
          <a:p>
            <a:pPr marL="742950" lvl="1" indent="-285750">
              <a:buFont typeface="Arial" panose="020B0604020202020204" pitchFamily="34" charset="0"/>
              <a:buChar char="•"/>
            </a:pPr>
            <a:r>
              <a:rPr lang="en-US" dirty="0"/>
              <a:t>Available test data</a:t>
            </a:r>
          </a:p>
          <a:p>
            <a:pPr marL="742950" lvl="1" indent="-285750">
              <a:buFont typeface="Arial" panose="020B0604020202020204" pitchFamily="34" charset="0"/>
              <a:buChar char="•"/>
            </a:pPr>
            <a:r>
              <a:rPr lang="en-US" dirty="0"/>
              <a:t>Research</a:t>
            </a:r>
          </a:p>
          <a:p>
            <a:pPr marL="742950" lvl="1"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Some values estimated</a:t>
            </a:r>
          </a:p>
        </p:txBody>
      </p:sp>
    </p:spTree>
    <p:extLst>
      <p:ext uri="{BB962C8B-B14F-4D97-AF65-F5344CB8AC3E}">
        <p14:creationId xmlns:p14="http://schemas.microsoft.com/office/powerpoint/2010/main" val="2766868246"/>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5" name="TextBox 4">
            <a:extLst>
              <a:ext uri="{FF2B5EF4-FFF2-40B4-BE49-F238E27FC236}">
                <a16:creationId xmlns:a16="http://schemas.microsoft.com/office/drawing/2014/main" id="{7C3CE9BD-6CF6-42AB-B4B9-1C0199F604A5}"/>
              </a:ext>
            </a:extLst>
          </p:cNvPr>
          <p:cNvSpPr txBox="1"/>
          <p:nvPr/>
        </p:nvSpPr>
        <p:spPr>
          <a:xfrm>
            <a:off x="450209" y="122863"/>
            <a:ext cx="11291581" cy="769441"/>
          </a:xfrm>
          <a:prstGeom prst="rect">
            <a:avLst/>
          </a:prstGeom>
          <a:noFill/>
        </p:spPr>
        <p:txBody>
          <a:bodyPr wrap="square" rtlCol="0">
            <a:spAutoFit/>
          </a:bodyPr>
          <a:lstStyle/>
          <a:p>
            <a:pPr algn="ctr"/>
            <a:r>
              <a:rPr lang="en-US" sz="4400" dirty="0"/>
              <a:t>Model Data Sources</a:t>
            </a:r>
          </a:p>
        </p:txBody>
      </p:sp>
      <p:sp>
        <p:nvSpPr>
          <p:cNvPr id="9" name="TextBox 8">
            <a:extLst>
              <a:ext uri="{FF2B5EF4-FFF2-40B4-BE49-F238E27FC236}">
                <a16:creationId xmlns:a16="http://schemas.microsoft.com/office/drawing/2014/main" id="{343D16C9-A74B-6332-4C6C-965ACEC39138}"/>
              </a:ext>
            </a:extLst>
          </p:cNvPr>
          <p:cNvSpPr txBox="1"/>
          <p:nvPr/>
        </p:nvSpPr>
        <p:spPr>
          <a:xfrm>
            <a:off x="302004" y="1417638"/>
            <a:ext cx="5110761" cy="2862322"/>
          </a:xfrm>
          <a:prstGeom prst="rect">
            <a:avLst/>
          </a:prstGeom>
          <a:noFill/>
        </p:spPr>
        <p:txBody>
          <a:bodyPr wrap="square" rtlCol="0">
            <a:spAutoFit/>
          </a:bodyPr>
          <a:lstStyle/>
          <a:p>
            <a:pPr marL="285750" indent="-285750">
              <a:buFont typeface="Arial" panose="020B0604020202020204" pitchFamily="34" charset="0"/>
              <a:buChar char="•"/>
            </a:pPr>
            <a:r>
              <a:rPr lang="en-US" dirty="0"/>
              <a:t>Equivalent Mass includes 4 wheels and 2 motors</a:t>
            </a:r>
          </a:p>
          <a:p>
            <a:pPr marL="742950" lvl="1" indent="-285750">
              <a:buFont typeface="Arial" panose="020B0604020202020204" pitchFamily="34" charset="0"/>
              <a:buChar char="•"/>
            </a:pPr>
            <a:r>
              <a:rPr lang="en-US" dirty="0"/>
              <a:t>Wheels of 21.3 kg each = 8.72 kgm</a:t>
            </a:r>
            <a:r>
              <a:rPr lang="en-US" baseline="30000" dirty="0"/>
              <a:t>2</a:t>
            </a:r>
            <a:r>
              <a:rPr lang="en-US" dirty="0"/>
              <a:t> in total [1]</a:t>
            </a:r>
          </a:p>
          <a:p>
            <a:pPr marL="742950" lvl="1" indent="-285750">
              <a:buFont typeface="Arial" panose="020B0604020202020204" pitchFamily="34" charset="0"/>
              <a:buChar char="•"/>
            </a:pPr>
            <a:r>
              <a:rPr lang="en-US" dirty="0"/>
              <a:t>2 motors of 0.06 kgm</a:t>
            </a:r>
            <a:r>
              <a:rPr lang="en-US" baseline="30000" dirty="0"/>
              <a:t>2</a:t>
            </a:r>
            <a:r>
              <a:rPr lang="en-US" dirty="0"/>
              <a:t>, 9.73:1 gear ratio [2]</a:t>
            </a:r>
          </a:p>
          <a:p>
            <a:pPr marL="742950" lvl="1"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Motor “can register efficiency higher than 97%” [3]</a:t>
            </a:r>
          </a:p>
          <a:p>
            <a:pPr marL="742950" lvl="1" indent="-285750">
              <a:buFont typeface="Arial" panose="020B0604020202020204" pitchFamily="34" charset="0"/>
              <a:buChar char="•"/>
            </a:pPr>
            <a:r>
              <a:rPr lang="en-US" dirty="0"/>
              <a:t>Model S motor at 94% during test cycles [4]</a:t>
            </a:r>
          </a:p>
          <a:p>
            <a:pPr marL="742950" lvl="1"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Wheel slip averaged from test data</a:t>
            </a:r>
          </a:p>
        </p:txBody>
      </p:sp>
      <p:graphicFrame>
        <p:nvGraphicFramePr>
          <p:cNvPr id="3" name="Table 5">
            <a:extLst>
              <a:ext uri="{FF2B5EF4-FFF2-40B4-BE49-F238E27FC236}">
                <a16:creationId xmlns:a16="http://schemas.microsoft.com/office/drawing/2014/main" id="{7F7E4A3C-0288-03DC-8D10-E0B3CF749509}"/>
              </a:ext>
            </a:extLst>
          </p:cNvPr>
          <p:cNvGraphicFramePr>
            <a:graphicFrameLocks noGrp="1"/>
          </p:cNvGraphicFramePr>
          <p:nvPr>
            <p:extLst>
              <p:ext uri="{D42A27DB-BD31-4B8C-83A1-F6EECF244321}">
                <p14:modId xmlns:p14="http://schemas.microsoft.com/office/powerpoint/2010/main" val="3815623208"/>
              </p:ext>
            </p:extLst>
          </p:nvPr>
        </p:nvGraphicFramePr>
        <p:xfrm>
          <a:off x="5572155" y="1140802"/>
          <a:ext cx="5694260" cy="3962400"/>
        </p:xfrm>
        <a:graphic>
          <a:graphicData uri="http://schemas.openxmlformats.org/drawingml/2006/table">
            <a:tbl>
              <a:tblPr firstRow="1" bandRow="1">
                <a:tableStyleId>{7DF18680-E054-41AD-8BC1-D1AEF772440D}</a:tableStyleId>
              </a:tblPr>
              <a:tblGrid>
                <a:gridCol w="1423565">
                  <a:extLst>
                    <a:ext uri="{9D8B030D-6E8A-4147-A177-3AD203B41FA5}">
                      <a16:colId xmlns:a16="http://schemas.microsoft.com/office/drawing/2014/main" val="1352588694"/>
                    </a:ext>
                  </a:extLst>
                </a:gridCol>
                <a:gridCol w="1423565">
                  <a:extLst>
                    <a:ext uri="{9D8B030D-6E8A-4147-A177-3AD203B41FA5}">
                      <a16:colId xmlns:a16="http://schemas.microsoft.com/office/drawing/2014/main" val="2570968102"/>
                    </a:ext>
                  </a:extLst>
                </a:gridCol>
                <a:gridCol w="1423565">
                  <a:extLst>
                    <a:ext uri="{9D8B030D-6E8A-4147-A177-3AD203B41FA5}">
                      <a16:colId xmlns:a16="http://schemas.microsoft.com/office/drawing/2014/main" val="1553953382"/>
                    </a:ext>
                  </a:extLst>
                </a:gridCol>
                <a:gridCol w="1423565">
                  <a:extLst>
                    <a:ext uri="{9D8B030D-6E8A-4147-A177-3AD203B41FA5}">
                      <a16:colId xmlns:a16="http://schemas.microsoft.com/office/drawing/2014/main" val="2612086099"/>
                    </a:ext>
                  </a:extLst>
                </a:gridCol>
              </a:tblGrid>
              <a:tr h="235357">
                <a:tc>
                  <a:txBody>
                    <a:bodyPr/>
                    <a:lstStyle/>
                    <a:p>
                      <a:endParaRPr lang="en-US"/>
                    </a:p>
                  </a:txBody>
                  <a:tcPr/>
                </a:tc>
                <a:tc>
                  <a:txBody>
                    <a:bodyPr/>
                    <a:lstStyle/>
                    <a:p>
                      <a:r>
                        <a:rPr lang="en-US" dirty="0"/>
                        <a:t>Test Data</a:t>
                      </a:r>
                    </a:p>
                  </a:txBody>
                  <a:tcPr/>
                </a:tc>
                <a:tc>
                  <a:txBody>
                    <a:bodyPr/>
                    <a:lstStyle/>
                    <a:p>
                      <a:r>
                        <a:rPr lang="en-US" dirty="0"/>
                        <a:t>Research</a:t>
                      </a:r>
                    </a:p>
                  </a:txBody>
                  <a:tcPr/>
                </a:tc>
                <a:tc>
                  <a:txBody>
                    <a:bodyPr/>
                    <a:lstStyle/>
                    <a:p>
                      <a:r>
                        <a:rPr lang="en-US" dirty="0"/>
                        <a:t>Estimated</a:t>
                      </a:r>
                    </a:p>
                  </a:txBody>
                  <a:tcPr/>
                </a:tc>
                <a:extLst>
                  <a:ext uri="{0D108BD9-81ED-4DB2-BD59-A6C34878D82A}">
                    <a16:rowId xmlns:a16="http://schemas.microsoft.com/office/drawing/2014/main" val="412206915"/>
                  </a:ext>
                </a:extLst>
              </a:tr>
              <a:tr h="235357">
                <a:tc>
                  <a:txBody>
                    <a:bodyPr/>
                    <a:lstStyle/>
                    <a:p>
                      <a:r>
                        <a:rPr lang="en-US" sz="1400" dirty="0"/>
                        <a:t>Vehicle Mass</a:t>
                      </a:r>
                    </a:p>
                  </a:txBody>
                  <a:tcPr/>
                </a:tc>
                <a:tc>
                  <a:txBody>
                    <a:bodyPr/>
                    <a:lstStyle/>
                    <a:p>
                      <a:r>
                        <a:rPr lang="en-US" dirty="0"/>
                        <a:t>1980 kg</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726172434"/>
                  </a:ext>
                </a:extLst>
              </a:tr>
              <a:tr h="343509">
                <a:tc>
                  <a:txBody>
                    <a:bodyPr/>
                    <a:lstStyle/>
                    <a:p>
                      <a:r>
                        <a:rPr lang="en-US" sz="1400" dirty="0"/>
                        <a:t>Equivalent Mass</a:t>
                      </a:r>
                    </a:p>
                  </a:txBody>
                  <a:tcPr/>
                </a:tc>
                <a:tc>
                  <a:txBody>
                    <a:bodyPr/>
                    <a:lstStyle/>
                    <a:p>
                      <a:endParaRPr lang="en-US"/>
                    </a:p>
                  </a:txBody>
                  <a:tcPr/>
                </a:tc>
                <a:tc>
                  <a:txBody>
                    <a:bodyPr/>
                    <a:lstStyle/>
                    <a:p>
                      <a:r>
                        <a:rPr lang="en-US" dirty="0"/>
                        <a:t>162.5 kg</a:t>
                      </a:r>
                      <a:r>
                        <a:rPr lang="en-US" baseline="30000" dirty="0"/>
                        <a:t>[1][2]</a:t>
                      </a:r>
                      <a:endParaRPr lang="en-US" dirty="0"/>
                    </a:p>
                  </a:txBody>
                  <a:tcPr/>
                </a:tc>
                <a:tc>
                  <a:txBody>
                    <a:bodyPr/>
                    <a:lstStyle/>
                    <a:p>
                      <a:endParaRPr lang="en-US"/>
                    </a:p>
                  </a:txBody>
                  <a:tcPr/>
                </a:tc>
                <a:extLst>
                  <a:ext uri="{0D108BD9-81ED-4DB2-BD59-A6C34878D82A}">
                    <a16:rowId xmlns:a16="http://schemas.microsoft.com/office/drawing/2014/main" val="1805632526"/>
                  </a:ext>
                </a:extLst>
              </a:tr>
              <a:tr h="235357">
                <a:tc>
                  <a:txBody>
                    <a:bodyPr/>
                    <a:lstStyle/>
                    <a:p>
                      <a:r>
                        <a:rPr lang="en-US" sz="1400" dirty="0"/>
                        <a:t>Cd*A</a:t>
                      </a:r>
                    </a:p>
                  </a:txBody>
                  <a:tcPr/>
                </a:tc>
                <a:tc>
                  <a:txBody>
                    <a:bodyPr/>
                    <a:lstStyle/>
                    <a:p>
                      <a:r>
                        <a:rPr lang="en-US" dirty="0"/>
                        <a:t>0.506</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212390385"/>
                  </a:ext>
                </a:extLst>
              </a:tr>
              <a:tr h="235357">
                <a:tc>
                  <a:txBody>
                    <a:bodyPr/>
                    <a:lstStyle/>
                    <a:p>
                      <a:r>
                        <a:rPr lang="en-US" sz="1400" dirty="0"/>
                        <a:t>Wheel slip %</a:t>
                      </a:r>
                    </a:p>
                  </a:txBody>
                  <a:tcPr/>
                </a:tc>
                <a:tc>
                  <a:txBody>
                    <a:bodyPr/>
                    <a:lstStyle/>
                    <a:p>
                      <a:r>
                        <a:rPr lang="en-US" dirty="0"/>
                        <a:t>2%</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294549851"/>
                  </a:ext>
                </a:extLst>
              </a:tr>
              <a:tr h="343509">
                <a:tc>
                  <a:txBody>
                    <a:bodyPr/>
                    <a:lstStyle/>
                    <a:p>
                      <a:r>
                        <a:rPr lang="en-US" sz="1400" dirty="0"/>
                        <a:t>Rolling Resistance</a:t>
                      </a:r>
                    </a:p>
                  </a:txBody>
                  <a:tcPr/>
                </a:tc>
                <a:tc>
                  <a:txBody>
                    <a:bodyPr/>
                    <a:lstStyle/>
                    <a:p>
                      <a:r>
                        <a:rPr lang="en-US" dirty="0"/>
                        <a:t>211.8 N</a:t>
                      </a:r>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552826832"/>
                  </a:ext>
                </a:extLst>
              </a:tr>
              <a:tr h="343509">
                <a:tc>
                  <a:txBody>
                    <a:bodyPr/>
                    <a:lstStyle/>
                    <a:p>
                      <a:r>
                        <a:rPr lang="en-US" sz="1400" dirty="0"/>
                        <a:t>Battery Capacity</a:t>
                      </a:r>
                    </a:p>
                  </a:txBody>
                  <a:tcPr/>
                </a:tc>
                <a:tc>
                  <a:txBody>
                    <a:bodyPr/>
                    <a:lstStyle/>
                    <a:p>
                      <a:r>
                        <a:rPr lang="en-US" dirty="0"/>
                        <a:t>75 kWh</a:t>
                      </a:r>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1832952771"/>
                  </a:ext>
                </a:extLst>
              </a:tr>
              <a:tr h="343509">
                <a:tc>
                  <a:txBody>
                    <a:bodyPr/>
                    <a:lstStyle/>
                    <a:p>
                      <a:r>
                        <a:rPr lang="en-US" sz="1400" dirty="0"/>
                        <a:t>Nominal Voltage</a:t>
                      </a:r>
                    </a:p>
                  </a:txBody>
                  <a:tcPr/>
                </a:tc>
                <a:tc>
                  <a:txBody>
                    <a:bodyPr/>
                    <a:lstStyle/>
                    <a:p>
                      <a:r>
                        <a:rPr lang="en-US" dirty="0"/>
                        <a:t>360 V</a:t>
                      </a:r>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4054298725"/>
                  </a:ext>
                </a:extLst>
              </a:tr>
              <a:tr h="343509">
                <a:tc>
                  <a:txBody>
                    <a:bodyPr/>
                    <a:lstStyle/>
                    <a:p>
                      <a:r>
                        <a:rPr lang="en-US" sz="1400" dirty="0"/>
                        <a:t>Motor Efficiency</a:t>
                      </a:r>
                    </a:p>
                  </a:txBody>
                  <a:tcPr/>
                </a:tc>
                <a:tc>
                  <a:txBody>
                    <a:bodyPr/>
                    <a:lstStyle/>
                    <a:p>
                      <a:endParaRPr lang="en-US" dirty="0"/>
                    </a:p>
                  </a:txBody>
                  <a:tcPr/>
                </a:tc>
                <a:tc>
                  <a:txBody>
                    <a:bodyPr/>
                    <a:lstStyle/>
                    <a:p>
                      <a:r>
                        <a:rPr lang="en-US" dirty="0"/>
                        <a:t>96%</a:t>
                      </a:r>
                      <a:r>
                        <a:rPr lang="en-US" baseline="30000" dirty="0"/>
                        <a:t>[3][4]</a:t>
                      </a:r>
                      <a:endParaRPr lang="en-US" dirty="0"/>
                    </a:p>
                  </a:txBody>
                  <a:tcPr/>
                </a:tc>
                <a:tc>
                  <a:txBody>
                    <a:bodyPr/>
                    <a:lstStyle/>
                    <a:p>
                      <a:endParaRPr lang="en-US" dirty="0"/>
                    </a:p>
                  </a:txBody>
                  <a:tcPr/>
                </a:tc>
                <a:extLst>
                  <a:ext uri="{0D108BD9-81ED-4DB2-BD59-A6C34878D82A}">
                    <a16:rowId xmlns:a16="http://schemas.microsoft.com/office/drawing/2014/main" val="447443377"/>
                  </a:ext>
                </a:extLst>
              </a:tr>
              <a:tr h="343509">
                <a:tc>
                  <a:txBody>
                    <a:bodyPr/>
                    <a:lstStyle/>
                    <a:p>
                      <a:r>
                        <a:rPr lang="en-US" sz="1400" dirty="0"/>
                        <a:t>Other Efficiencies</a:t>
                      </a:r>
                    </a:p>
                  </a:txBody>
                  <a:tcPr/>
                </a:tc>
                <a:tc>
                  <a:txBody>
                    <a:bodyPr/>
                    <a:lstStyle/>
                    <a:p>
                      <a:endParaRPr lang="en-US"/>
                    </a:p>
                  </a:txBody>
                  <a:tcPr/>
                </a:tc>
                <a:tc>
                  <a:txBody>
                    <a:bodyPr/>
                    <a:lstStyle/>
                    <a:p>
                      <a:endParaRPr lang="en-US"/>
                    </a:p>
                  </a:txBody>
                  <a:tcPr/>
                </a:tc>
                <a:tc>
                  <a:txBody>
                    <a:bodyPr/>
                    <a:lstStyle/>
                    <a:p>
                      <a:r>
                        <a:rPr lang="en-US" dirty="0"/>
                        <a:t>95%</a:t>
                      </a:r>
                    </a:p>
                  </a:txBody>
                  <a:tcPr/>
                </a:tc>
                <a:extLst>
                  <a:ext uri="{0D108BD9-81ED-4DB2-BD59-A6C34878D82A}">
                    <a16:rowId xmlns:a16="http://schemas.microsoft.com/office/drawing/2014/main" val="3672383995"/>
                  </a:ext>
                </a:extLst>
              </a:tr>
            </a:tbl>
          </a:graphicData>
        </a:graphic>
      </p:graphicFrame>
    </p:spTree>
    <p:extLst>
      <p:ext uri="{BB962C8B-B14F-4D97-AF65-F5344CB8AC3E}">
        <p14:creationId xmlns:p14="http://schemas.microsoft.com/office/powerpoint/2010/main" val="4188833696"/>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5" name="TextBox 4">
            <a:extLst>
              <a:ext uri="{FF2B5EF4-FFF2-40B4-BE49-F238E27FC236}">
                <a16:creationId xmlns:a16="http://schemas.microsoft.com/office/drawing/2014/main" id="{7C3CE9BD-6CF6-42AB-B4B9-1C0199F604A5}"/>
              </a:ext>
            </a:extLst>
          </p:cNvPr>
          <p:cNvSpPr txBox="1"/>
          <p:nvPr/>
        </p:nvSpPr>
        <p:spPr>
          <a:xfrm>
            <a:off x="450209" y="122863"/>
            <a:ext cx="11291581" cy="769441"/>
          </a:xfrm>
          <a:prstGeom prst="rect">
            <a:avLst/>
          </a:prstGeom>
          <a:noFill/>
        </p:spPr>
        <p:txBody>
          <a:bodyPr wrap="square" rtlCol="0">
            <a:spAutoFit/>
          </a:bodyPr>
          <a:lstStyle/>
          <a:p>
            <a:pPr algn="ctr"/>
            <a:r>
              <a:rPr lang="en-US" sz="4400" dirty="0"/>
              <a:t>Model Comparison</a:t>
            </a:r>
          </a:p>
        </p:txBody>
      </p:sp>
      <p:sp>
        <p:nvSpPr>
          <p:cNvPr id="9" name="TextBox 8">
            <a:extLst>
              <a:ext uri="{FF2B5EF4-FFF2-40B4-BE49-F238E27FC236}">
                <a16:creationId xmlns:a16="http://schemas.microsoft.com/office/drawing/2014/main" id="{343D16C9-A74B-6332-4C6C-965ACEC39138}"/>
              </a:ext>
            </a:extLst>
          </p:cNvPr>
          <p:cNvSpPr txBox="1"/>
          <p:nvPr/>
        </p:nvSpPr>
        <p:spPr>
          <a:xfrm>
            <a:off x="302004" y="1417638"/>
            <a:ext cx="5110761" cy="2031325"/>
          </a:xfrm>
          <a:prstGeom prst="rect">
            <a:avLst/>
          </a:prstGeom>
          <a:noFill/>
        </p:spPr>
        <p:txBody>
          <a:bodyPr wrap="square" rtlCol="0">
            <a:spAutoFit/>
          </a:bodyPr>
          <a:lstStyle/>
          <a:p>
            <a:pPr marL="285750" indent="-285750">
              <a:buFont typeface="Arial" panose="020B0604020202020204" pitchFamily="34" charset="0"/>
              <a:buChar char="•"/>
            </a:pPr>
            <a:r>
              <a:rPr lang="en-US" dirty="0"/>
              <a:t>Model </a:t>
            </a:r>
            <a:r>
              <a:rPr lang="en-US" dirty="0" err="1"/>
              <a:t>Wh</a:t>
            </a:r>
            <a:r>
              <a:rPr lang="en-US" dirty="0"/>
              <a:t>/km falls short of provided data but closely matches consumer data</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Range varies across all sources</a:t>
            </a:r>
          </a:p>
          <a:p>
            <a:pPr marL="742950" lvl="1" indent="-285750">
              <a:buFont typeface="Arial" panose="020B0604020202020204" pitchFamily="34" charset="0"/>
              <a:buChar char="•"/>
            </a:pPr>
            <a:r>
              <a:rPr lang="en-US" dirty="0"/>
              <a:t>Sales data may be ‘long range’ variant</a:t>
            </a:r>
          </a:p>
          <a:p>
            <a:pPr marL="742950" lvl="1" indent="-285750">
              <a:buFont typeface="Arial" panose="020B0604020202020204" pitchFamily="34" charset="0"/>
              <a:buChar char="•"/>
            </a:pPr>
            <a:r>
              <a:rPr lang="en-US" dirty="0"/>
              <a:t>Test data may be due to reduced battery health</a:t>
            </a:r>
          </a:p>
        </p:txBody>
      </p:sp>
      <p:graphicFrame>
        <p:nvGraphicFramePr>
          <p:cNvPr id="3" name="Table 5">
            <a:extLst>
              <a:ext uri="{FF2B5EF4-FFF2-40B4-BE49-F238E27FC236}">
                <a16:creationId xmlns:a16="http://schemas.microsoft.com/office/drawing/2014/main" id="{7F7E4A3C-0288-03DC-8D10-E0B3CF749509}"/>
              </a:ext>
            </a:extLst>
          </p:cNvPr>
          <p:cNvGraphicFramePr>
            <a:graphicFrameLocks noGrp="1"/>
          </p:cNvGraphicFramePr>
          <p:nvPr>
            <p:extLst>
              <p:ext uri="{D42A27DB-BD31-4B8C-83A1-F6EECF244321}">
                <p14:modId xmlns:p14="http://schemas.microsoft.com/office/powerpoint/2010/main" val="1135175442"/>
              </p:ext>
            </p:extLst>
          </p:nvPr>
        </p:nvGraphicFramePr>
        <p:xfrm>
          <a:off x="5572155" y="1140802"/>
          <a:ext cx="5694260" cy="1524000"/>
        </p:xfrm>
        <a:graphic>
          <a:graphicData uri="http://schemas.openxmlformats.org/drawingml/2006/table">
            <a:tbl>
              <a:tblPr firstRow="1" bandRow="1">
                <a:tableStyleId>{7DF18680-E054-41AD-8BC1-D1AEF772440D}</a:tableStyleId>
              </a:tblPr>
              <a:tblGrid>
                <a:gridCol w="1138852">
                  <a:extLst>
                    <a:ext uri="{9D8B030D-6E8A-4147-A177-3AD203B41FA5}">
                      <a16:colId xmlns:a16="http://schemas.microsoft.com/office/drawing/2014/main" val="1352588694"/>
                    </a:ext>
                  </a:extLst>
                </a:gridCol>
                <a:gridCol w="1138852">
                  <a:extLst>
                    <a:ext uri="{9D8B030D-6E8A-4147-A177-3AD203B41FA5}">
                      <a16:colId xmlns:a16="http://schemas.microsoft.com/office/drawing/2014/main" val="2570968102"/>
                    </a:ext>
                  </a:extLst>
                </a:gridCol>
                <a:gridCol w="1138852">
                  <a:extLst>
                    <a:ext uri="{9D8B030D-6E8A-4147-A177-3AD203B41FA5}">
                      <a16:colId xmlns:a16="http://schemas.microsoft.com/office/drawing/2014/main" val="1553953382"/>
                    </a:ext>
                  </a:extLst>
                </a:gridCol>
                <a:gridCol w="1138852">
                  <a:extLst>
                    <a:ext uri="{9D8B030D-6E8A-4147-A177-3AD203B41FA5}">
                      <a16:colId xmlns:a16="http://schemas.microsoft.com/office/drawing/2014/main" val="2612086099"/>
                    </a:ext>
                  </a:extLst>
                </a:gridCol>
                <a:gridCol w="1138852">
                  <a:extLst>
                    <a:ext uri="{9D8B030D-6E8A-4147-A177-3AD203B41FA5}">
                      <a16:colId xmlns:a16="http://schemas.microsoft.com/office/drawing/2014/main" val="2737873595"/>
                    </a:ext>
                  </a:extLst>
                </a:gridCol>
              </a:tblGrid>
              <a:tr h="235357">
                <a:tc>
                  <a:txBody>
                    <a:bodyPr/>
                    <a:lstStyle/>
                    <a:p>
                      <a:endParaRPr lang="en-US"/>
                    </a:p>
                  </a:txBody>
                  <a:tcPr/>
                </a:tc>
                <a:tc>
                  <a:txBody>
                    <a:bodyPr/>
                    <a:lstStyle/>
                    <a:p>
                      <a:r>
                        <a:rPr lang="en-US" dirty="0"/>
                        <a:t>Provided Data</a:t>
                      </a:r>
                    </a:p>
                  </a:txBody>
                  <a:tcPr/>
                </a:tc>
                <a:tc>
                  <a:txBody>
                    <a:bodyPr/>
                    <a:lstStyle/>
                    <a:p>
                      <a:r>
                        <a:rPr lang="en-US" dirty="0"/>
                        <a:t>Test Data</a:t>
                      </a:r>
                    </a:p>
                  </a:txBody>
                  <a:tcPr/>
                </a:tc>
                <a:tc>
                  <a:txBody>
                    <a:bodyPr/>
                    <a:lstStyle/>
                    <a:p>
                      <a:r>
                        <a:rPr lang="en-US" dirty="0"/>
                        <a:t>Model Data</a:t>
                      </a:r>
                    </a:p>
                  </a:txBody>
                  <a:tcPr/>
                </a:tc>
                <a:tc>
                  <a:txBody>
                    <a:bodyPr/>
                    <a:lstStyle/>
                    <a:p>
                      <a:r>
                        <a:rPr lang="en-US" dirty="0"/>
                        <a:t>Sales Data</a:t>
                      </a:r>
                    </a:p>
                  </a:txBody>
                  <a:tcPr/>
                </a:tc>
                <a:extLst>
                  <a:ext uri="{0D108BD9-81ED-4DB2-BD59-A6C34878D82A}">
                    <a16:rowId xmlns:a16="http://schemas.microsoft.com/office/drawing/2014/main" val="412206915"/>
                  </a:ext>
                </a:extLst>
              </a:tr>
              <a:tr h="235357">
                <a:tc>
                  <a:txBody>
                    <a:bodyPr/>
                    <a:lstStyle/>
                    <a:p>
                      <a:r>
                        <a:rPr lang="en-US" sz="1400" dirty="0"/>
                        <a:t>WLTP Range (km)</a:t>
                      </a:r>
                    </a:p>
                  </a:txBody>
                  <a:tcPr/>
                </a:tc>
                <a:tc>
                  <a:txBody>
                    <a:bodyPr/>
                    <a:lstStyle/>
                    <a:p>
                      <a:r>
                        <a:rPr lang="en-US" dirty="0"/>
                        <a:t>530</a:t>
                      </a:r>
                    </a:p>
                  </a:txBody>
                  <a:tcPr/>
                </a:tc>
                <a:tc>
                  <a:txBody>
                    <a:bodyPr/>
                    <a:lstStyle/>
                    <a:p>
                      <a:r>
                        <a:rPr lang="en-US" dirty="0"/>
                        <a:t>423.5</a:t>
                      </a:r>
                    </a:p>
                  </a:txBody>
                  <a:tcPr/>
                </a:tc>
                <a:tc>
                  <a:txBody>
                    <a:bodyPr/>
                    <a:lstStyle/>
                    <a:p>
                      <a:r>
                        <a:rPr lang="en-US" dirty="0"/>
                        <a:t>520.8</a:t>
                      </a:r>
                    </a:p>
                  </a:txBody>
                  <a:tcPr/>
                </a:tc>
                <a:tc>
                  <a:txBody>
                    <a:bodyPr/>
                    <a:lstStyle/>
                    <a:p>
                      <a:r>
                        <a:rPr lang="en-US" dirty="0"/>
                        <a:t>598</a:t>
                      </a:r>
                      <a:r>
                        <a:rPr lang="en-US" baseline="30000" dirty="0"/>
                        <a:t>[5]</a:t>
                      </a:r>
                      <a:endParaRPr lang="en-US" dirty="0"/>
                    </a:p>
                  </a:txBody>
                  <a:tcPr/>
                </a:tc>
                <a:extLst>
                  <a:ext uri="{0D108BD9-81ED-4DB2-BD59-A6C34878D82A}">
                    <a16:rowId xmlns:a16="http://schemas.microsoft.com/office/drawing/2014/main" val="3726172434"/>
                  </a:ext>
                </a:extLst>
              </a:tr>
              <a:tr h="343509">
                <a:tc>
                  <a:txBody>
                    <a:bodyPr/>
                    <a:lstStyle/>
                    <a:p>
                      <a:r>
                        <a:rPr lang="en-US" sz="1400" dirty="0" err="1"/>
                        <a:t>Wh</a:t>
                      </a:r>
                      <a:r>
                        <a:rPr lang="en-US" sz="1400" dirty="0"/>
                        <a:t>/km</a:t>
                      </a:r>
                    </a:p>
                  </a:txBody>
                  <a:tcPr/>
                </a:tc>
                <a:tc>
                  <a:txBody>
                    <a:bodyPr/>
                    <a:lstStyle/>
                    <a:p>
                      <a:r>
                        <a:rPr lang="en-US" dirty="0"/>
                        <a:t>166</a:t>
                      </a:r>
                    </a:p>
                  </a:txBody>
                  <a:tcPr/>
                </a:tc>
                <a:tc>
                  <a:txBody>
                    <a:bodyPr/>
                    <a:lstStyle/>
                    <a:p>
                      <a:r>
                        <a:rPr lang="en-US" dirty="0"/>
                        <a:t>170</a:t>
                      </a:r>
                    </a:p>
                  </a:txBody>
                  <a:tcPr/>
                </a:tc>
                <a:tc>
                  <a:txBody>
                    <a:bodyPr/>
                    <a:lstStyle/>
                    <a:p>
                      <a:r>
                        <a:rPr lang="en-US" dirty="0"/>
                        <a:t>144</a:t>
                      </a:r>
                    </a:p>
                  </a:txBody>
                  <a:tcPr/>
                </a:tc>
                <a:tc>
                  <a:txBody>
                    <a:bodyPr/>
                    <a:lstStyle/>
                    <a:p>
                      <a:r>
                        <a:rPr lang="en-US" dirty="0"/>
                        <a:t>147</a:t>
                      </a:r>
                      <a:r>
                        <a:rPr lang="en-US" baseline="30000" dirty="0"/>
                        <a:t>[4]</a:t>
                      </a:r>
                      <a:endParaRPr lang="en-US" dirty="0"/>
                    </a:p>
                  </a:txBody>
                  <a:tcPr/>
                </a:tc>
                <a:extLst>
                  <a:ext uri="{0D108BD9-81ED-4DB2-BD59-A6C34878D82A}">
                    <a16:rowId xmlns:a16="http://schemas.microsoft.com/office/drawing/2014/main" val="1805632526"/>
                  </a:ext>
                </a:extLst>
              </a:tr>
            </a:tbl>
          </a:graphicData>
        </a:graphic>
      </p:graphicFrame>
      <p:pic>
        <p:nvPicPr>
          <p:cNvPr id="6" name="Picture 5">
            <a:extLst>
              <a:ext uri="{FF2B5EF4-FFF2-40B4-BE49-F238E27FC236}">
                <a16:creationId xmlns:a16="http://schemas.microsoft.com/office/drawing/2014/main" id="{AF5C74F6-992E-EFAF-A7FA-A5CA9E30B0E6}"/>
              </a:ext>
            </a:extLst>
          </p:cNvPr>
          <p:cNvPicPr>
            <a:picLocks noChangeAspect="1"/>
          </p:cNvPicPr>
          <p:nvPr/>
        </p:nvPicPr>
        <p:blipFill>
          <a:blip r:embed="rId3"/>
          <a:stretch>
            <a:fillRect/>
          </a:stretch>
        </p:blipFill>
        <p:spPr>
          <a:xfrm>
            <a:off x="5572155" y="2794059"/>
            <a:ext cx="6169635" cy="3670021"/>
          </a:xfrm>
          <a:prstGeom prst="rect">
            <a:avLst/>
          </a:prstGeom>
        </p:spPr>
      </p:pic>
    </p:spTree>
    <p:extLst>
      <p:ext uri="{BB962C8B-B14F-4D97-AF65-F5344CB8AC3E}">
        <p14:creationId xmlns:p14="http://schemas.microsoft.com/office/powerpoint/2010/main" val="1888649719"/>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5" name="TextBox 4">
            <a:extLst>
              <a:ext uri="{FF2B5EF4-FFF2-40B4-BE49-F238E27FC236}">
                <a16:creationId xmlns:a16="http://schemas.microsoft.com/office/drawing/2014/main" id="{7C3CE9BD-6CF6-42AB-B4B9-1C0199F604A5}"/>
              </a:ext>
            </a:extLst>
          </p:cNvPr>
          <p:cNvSpPr txBox="1"/>
          <p:nvPr/>
        </p:nvSpPr>
        <p:spPr>
          <a:xfrm>
            <a:off x="450209" y="122863"/>
            <a:ext cx="11291581" cy="769441"/>
          </a:xfrm>
          <a:prstGeom prst="rect">
            <a:avLst/>
          </a:prstGeom>
          <a:noFill/>
        </p:spPr>
        <p:txBody>
          <a:bodyPr wrap="square" rtlCol="0">
            <a:spAutoFit/>
          </a:bodyPr>
          <a:lstStyle/>
          <a:p>
            <a:pPr algn="ctr"/>
            <a:r>
              <a:rPr lang="en-US" sz="4400" dirty="0"/>
              <a:t>Battery Replacement: Fuel Cell</a:t>
            </a:r>
          </a:p>
        </p:txBody>
      </p:sp>
      <p:sp>
        <p:nvSpPr>
          <p:cNvPr id="9" name="TextBox 8">
            <a:extLst>
              <a:ext uri="{FF2B5EF4-FFF2-40B4-BE49-F238E27FC236}">
                <a16:creationId xmlns:a16="http://schemas.microsoft.com/office/drawing/2014/main" id="{343D16C9-A74B-6332-4C6C-965ACEC39138}"/>
              </a:ext>
            </a:extLst>
          </p:cNvPr>
          <p:cNvSpPr txBox="1"/>
          <p:nvPr/>
        </p:nvSpPr>
        <p:spPr>
          <a:xfrm>
            <a:off x="302005" y="1417638"/>
            <a:ext cx="3951214" cy="3693319"/>
          </a:xfrm>
          <a:prstGeom prst="rect">
            <a:avLst/>
          </a:prstGeom>
          <a:noFill/>
        </p:spPr>
        <p:txBody>
          <a:bodyPr wrap="square" rtlCol="0">
            <a:spAutoFit/>
          </a:bodyPr>
          <a:lstStyle/>
          <a:p>
            <a:pPr marL="285750" indent="-285750">
              <a:buFont typeface="Arial" panose="020B0604020202020204" pitchFamily="34" charset="0"/>
              <a:buChar char="•"/>
            </a:pPr>
            <a:r>
              <a:rPr lang="en-US" dirty="0"/>
              <a:t>Replaced ~50% of battery capacity with a fuel cell</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Sizing: determined 20A, 360V capable fuel cell optimal</a:t>
            </a:r>
          </a:p>
          <a:p>
            <a:pPr marL="742950" lvl="1" indent="-285750">
              <a:buFont typeface="Arial" panose="020B0604020202020204" pitchFamily="34" charset="0"/>
              <a:buChar char="•"/>
            </a:pPr>
            <a:r>
              <a:rPr lang="en-US" dirty="0"/>
              <a:t>Efficient energy density at ~0.3A/cm</a:t>
            </a:r>
            <a:r>
              <a:rPr lang="en-US" baseline="30000" dirty="0"/>
              <a:t>2</a:t>
            </a:r>
            <a:r>
              <a:rPr lang="en-US" dirty="0"/>
              <a:t> [6]</a:t>
            </a:r>
          </a:p>
          <a:p>
            <a:pPr marL="742950" lvl="1" indent="-285750">
              <a:buFont typeface="Arial" panose="020B0604020202020204" pitchFamily="34" charset="0"/>
              <a:buChar char="•"/>
            </a:pPr>
            <a:r>
              <a:rPr lang="en-US" dirty="0"/>
              <a:t>Resultant voltage 0.6V/cell [7]</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Require 65L H</a:t>
            </a:r>
            <a:r>
              <a:rPr lang="en-US" baseline="-25000" dirty="0"/>
              <a:t>2</a:t>
            </a:r>
            <a:r>
              <a:rPr lang="en-US" dirty="0"/>
              <a:t> @ STP to make up missing energy storage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Decided on compressed storage [8]</a:t>
            </a:r>
          </a:p>
        </p:txBody>
      </p:sp>
      <p:pic>
        <p:nvPicPr>
          <p:cNvPr id="7" name="Picture 6">
            <a:extLst>
              <a:ext uri="{FF2B5EF4-FFF2-40B4-BE49-F238E27FC236}">
                <a16:creationId xmlns:a16="http://schemas.microsoft.com/office/drawing/2014/main" id="{F733B2B3-27FE-6930-8011-64B55C53031F}"/>
              </a:ext>
            </a:extLst>
          </p:cNvPr>
          <p:cNvPicPr>
            <a:picLocks noChangeAspect="1"/>
          </p:cNvPicPr>
          <p:nvPr/>
        </p:nvPicPr>
        <p:blipFill>
          <a:blip r:embed="rId3"/>
          <a:stretch>
            <a:fillRect/>
          </a:stretch>
        </p:blipFill>
        <p:spPr>
          <a:xfrm>
            <a:off x="4560814" y="892304"/>
            <a:ext cx="3613789" cy="2533491"/>
          </a:xfrm>
          <a:prstGeom prst="rect">
            <a:avLst/>
          </a:prstGeom>
        </p:spPr>
      </p:pic>
      <p:pic>
        <p:nvPicPr>
          <p:cNvPr id="10" name="Picture 9">
            <a:extLst>
              <a:ext uri="{FF2B5EF4-FFF2-40B4-BE49-F238E27FC236}">
                <a16:creationId xmlns:a16="http://schemas.microsoft.com/office/drawing/2014/main" id="{EE66DC2D-A64C-C8F7-468F-DCB07DA772B6}"/>
              </a:ext>
            </a:extLst>
          </p:cNvPr>
          <p:cNvPicPr>
            <a:picLocks noChangeAspect="1"/>
          </p:cNvPicPr>
          <p:nvPr/>
        </p:nvPicPr>
        <p:blipFill>
          <a:blip r:embed="rId4"/>
          <a:stretch>
            <a:fillRect/>
          </a:stretch>
        </p:blipFill>
        <p:spPr>
          <a:xfrm>
            <a:off x="8221339" y="1066164"/>
            <a:ext cx="3440756" cy="2185769"/>
          </a:xfrm>
          <a:prstGeom prst="rect">
            <a:avLst/>
          </a:prstGeom>
        </p:spPr>
      </p:pic>
      <p:graphicFrame>
        <p:nvGraphicFramePr>
          <p:cNvPr id="11" name="Table 11">
            <a:extLst>
              <a:ext uri="{FF2B5EF4-FFF2-40B4-BE49-F238E27FC236}">
                <a16:creationId xmlns:a16="http://schemas.microsoft.com/office/drawing/2014/main" id="{CDEEDF73-7734-6B5B-708A-F14022D6729A}"/>
              </a:ext>
            </a:extLst>
          </p:cNvPr>
          <p:cNvGraphicFramePr>
            <a:graphicFrameLocks noGrp="1"/>
          </p:cNvGraphicFramePr>
          <p:nvPr>
            <p:extLst>
              <p:ext uri="{D42A27DB-BD31-4B8C-83A1-F6EECF244321}">
                <p14:modId xmlns:p14="http://schemas.microsoft.com/office/powerpoint/2010/main" val="338775914"/>
              </p:ext>
            </p:extLst>
          </p:nvPr>
        </p:nvGraphicFramePr>
        <p:xfrm>
          <a:off x="4475189" y="3731903"/>
          <a:ext cx="7492300" cy="1737360"/>
        </p:xfrm>
        <a:graphic>
          <a:graphicData uri="http://schemas.openxmlformats.org/drawingml/2006/table">
            <a:tbl>
              <a:tblPr firstRow="1" bandRow="1">
                <a:tableStyleId>{7DF18680-E054-41AD-8BC1-D1AEF772440D}</a:tableStyleId>
              </a:tblPr>
              <a:tblGrid>
                <a:gridCol w="1873075">
                  <a:extLst>
                    <a:ext uri="{9D8B030D-6E8A-4147-A177-3AD203B41FA5}">
                      <a16:colId xmlns:a16="http://schemas.microsoft.com/office/drawing/2014/main" val="1294250031"/>
                    </a:ext>
                  </a:extLst>
                </a:gridCol>
                <a:gridCol w="1873075">
                  <a:extLst>
                    <a:ext uri="{9D8B030D-6E8A-4147-A177-3AD203B41FA5}">
                      <a16:colId xmlns:a16="http://schemas.microsoft.com/office/drawing/2014/main" val="2681146934"/>
                    </a:ext>
                  </a:extLst>
                </a:gridCol>
                <a:gridCol w="1873075">
                  <a:extLst>
                    <a:ext uri="{9D8B030D-6E8A-4147-A177-3AD203B41FA5}">
                      <a16:colId xmlns:a16="http://schemas.microsoft.com/office/drawing/2014/main" val="591791323"/>
                    </a:ext>
                  </a:extLst>
                </a:gridCol>
                <a:gridCol w="1873075">
                  <a:extLst>
                    <a:ext uri="{9D8B030D-6E8A-4147-A177-3AD203B41FA5}">
                      <a16:colId xmlns:a16="http://schemas.microsoft.com/office/drawing/2014/main" val="2506792251"/>
                    </a:ext>
                  </a:extLst>
                </a:gridCol>
              </a:tblGrid>
              <a:tr h="312679">
                <a:tc>
                  <a:txBody>
                    <a:bodyPr/>
                    <a:lstStyle/>
                    <a:p>
                      <a:endParaRPr lang="en-US"/>
                    </a:p>
                  </a:txBody>
                  <a:tcPr/>
                </a:tc>
                <a:tc>
                  <a:txBody>
                    <a:bodyPr/>
                    <a:lstStyle/>
                    <a:p>
                      <a:r>
                        <a:rPr lang="en-US" sz="1400" dirty="0"/>
                        <a:t>Gravimetric density (kg H</a:t>
                      </a:r>
                      <a:r>
                        <a:rPr lang="en-US" sz="1400" baseline="-25000" dirty="0"/>
                        <a:t>2</a:t>
                      </a:r>
                      <a:r>
                        <a:rPr lang="en-US" sz="1400" baseline="0" dirty="0"/>
                        <a:t> / kg storage)</a:t>
                      </a:r>
                      <a:endParaRPr lang="en-US" sz="1400" dirty="0"/>
                    </a:p>
                  </a:txBody>
                  <a:tcPr/>
                </a:tc>
                <a:tc>
                  <a:txBody>
                    <a:bodyPr/>
                    <a:lstStyle/>
                    <a:p>
                      <a:r>
                        <a:rPr lang="en-US" sz="1400" dirty="0"/>
                        <a:t>Cost (USD / kWh)</a:t>
                      </a:r>
                    </a:p>
                  </a:txBody>
                  <a:tcPr/>
                </a:tc>
                <a:tc>
                  <a:txBody>
                    <a:bodyPr/>
                    <a:lstStyle/>
                    <a:p>
                      <a:r>
                        <a:rPr lang="en-US" sz="1400" dirty="0"/>
                        <a:t>Energy required to release?</a:t>
                      </a:r>
                    </a:p>
                  </a:txBody>
                  <a:tcPr/>
                </a:tc>
                <a:extLst>
                  <a:ext uri="{0D108BD9-81ED-4DB2-BD59-A6C34878D82A}">
                    <a16:rowId xmlns:a16="http://schemas.microsoft.com/office/drawing/2014/main" val="3641544723"/>
                  </a:ext>
                </a:extLst>
              </a:tr>
              <a:tr h="167508">
                <a:tc>
                  <a:txBody>
                    <a:bodyPr/>
                    <a:lstStyle/>
                    <a:p>
                      <a:r>
                        <a:rPr lang="en-US" sz="1400" dirty="0"/>
                        <a:t>Metal Hydride</a:t>
                      </a:r>
                    </a:p>
                  </a:txBody>
                  <a:tcPr/>
                </a:tc>
                <a:tc>
                  <a:txBody>
                    <a:bodyPr/>
                    <a:lstStyle/>
                    <a:p>
                      <a:r>
                        <a:rPr lang="en-US" sz="1400" dirty="0"/>
                        <a:t>0.012</a:t>
                      </a:r>
                    </a:p>
                  </a:txBody>
                  <a:tcPr/>
                </a:tc>
                <a:tc>
                  <a:txBody>
                    <a:bodyPr/>
                    <a:lstStyle/>
                    <a:p>
                      <a:r>
                        <a:rPr lang="en-US" sz="1400" dirty="0"/>
                        <a:t>$43</a:t>
                      </a:r>
                    </a:p>
                  </a:txBody>
                  <a:tcPr/>
                </a:tc>
                <a:tc>
                  <a:txBody>
                    <a:bodyPr/>
                    <a:lstStyle/>
                    <a:p>
                      <a:r>
                        <a:rPr lang="en-US" sz="1400" dirty="0"/>
                        <a:t>Yes</a:t>
                      </a:r>
                    </a:p>
                  </a:txBody>
                  <a:tcPr/>
                </a:tc>
                <a:extLst>
                  <a:ext uri="{0D108BD9-81ED-4DB2-BD59-A6C34878D82A}">
                    <a16:rowId xmlns:a16="http://schemas.microsoft.com/office/drawing/2014/main" val="3519666348"/>
                  </a:ext>
                </a:extLst>
              </a:tr>
              <a:tr h="167508">
                <a:tc>
                  <a:txBody>
                    <a:bodyPr/>
                    <a:lstStyle/>
                    <a:p>
                      <a:r>
                        <a:rPr lang="en-US" sz="1400" dirty="0"/>
                        <a:t>Sorbents</a:t>
                      </a:r>
                    </a:p>
                  </a:txBody>
                  <a:tcPr/>
                </a:tc>
                <a:tc>
                  <a:txBody>
                    <a:bodyPr/>
                    <a:lstStyle/>
                    <a:p>
                      <a:r>
                        <a:rPr lang="en-US" sz="1400" dirty="0"/>
                        <a:t>0.038</a:t>
                      </a:r>
                    </a:p>
                  </a:txBody>
                  <a:tcPr/>
                </a:tc>
                <a:tc>
                  <a:txBody>
                    <a:bodyPr/>
                    <a:lstStyle/>
                    <a:p>
                      <a:r>
                        <a:rPr lang="en-US" sz="1400" dirty="0"/>
                        <a:t>$15</a:t>
                      </a:r>
                    </a:p>
                  </a:txBody>
                  <a:tcPr/>
                </a:tc>
                <a:tc>
                  <a:txBody>
                    <a:bodyPr/>
                    <a:lstStyle/>
                    <a:p>
                      <a:r>
                        <a:rPr lang="en-US" sz="1400" dirty="0"/>
                        <a:t>Yes</a:t>
                      </a:r>
                    </a:p>
                  </a:txBody>
                  <a:tcPr/>
                </a:tc>
                <a:extLst>
                  <a:ext uri="{0D108BD9-81ED-4DB2-BD59-A6C34878D82A}">
                    <a16:rowId xmlns:a16="http://schemas.microsoft.com/office/drawing/2014/main" val="3233337777"/>
                  </a:ext>
                </a:extLst>
              </a:tr>
              <a:tr h="167508">
                <a:tc>
                  <a:txBody>
                    <a:bodyPr/>
                    <a:lstStyle/>
                    <a:p>
                      <a:r>
                        <a:rPr lang="en-US" sz="1400" dirty="0"/>
                        <a:t>Chemical Storage</a:t>
                      </a:r>
                    </a:p>
                  </a:txBody>
                  <a:tcPr/>
                </a:tc>
                <a:tc>
                  <a:txBody>
                    <a:bodyPr/>
                    <a:lstStyle/>
                    <a:p>
                      <a:r>
                        <a:rPr lang="en-US" sz="1400" dirty="0"/>
                        <a:t>0.046</a:t>
                      </a:r>
                    </a:p>
                  </a:txBody>
                  <a:tcPr/>
                </a:tc>
                <a:tc>
                  <a:txBody>
                    <a:bodyPr/>
                    <a:lstStyle/>
                    <a:p>
                      <a:r>
                        <a:rPr lang="en-US" sz="1400" dirty="0"/>
                        <a:t>$17</a:t>
                      </a:r>
                    </a:p>
                  </a:txBody>
                  <a:tcPr/>
                </a:tc>
                <a:tc>
                  <a:txBody>
                    <a:bodyPr/>
                    <a:lstStyle/>
                    <a:p>
                      <a:r>
                        <a:rPr lang="en-US" sz="1400" dirty="0"/>
                        <a:t>Yes</a:t>
                      </a:r>
                    </a:p>
                  </a:txBody>
                  <a:tcPr/>
                </a:tc>
                <a:extLst>
                  <a:ext uri="{0D108BD9-81ED-4DB2-BD59-A6C34878D82A}">
                    <a16:rowId xmlns:a16="http://schemas.microsoft.com/office/drawing/2014/main" val="605623469"/>
                  </a:ext>
                </a:extLst>
              </a:tr>
              <a:tr h="167508">
                <a:tc>
                  <a:txBody>
                    <a:bodyPr/>
                    <a:lstStyle/>
                    <a:p>
                      <a:r>
                        <a:rPr lang="en-US" sz="1400" dirty="0"/>
                        <a:t>700 bar compressed</a:t>
                      </a:r>
                    </a:p>
                  </a:txBody>
                  <a:tcPr/>
                </a:tc>
                <a:tc>
                  <a:txBody>
                    <a:bodyPr/>
                    <a:lstStyle/>
                    <a:p>
                      <a:r>
                        <a:rPr lang="en-US" sz="1400" dirty="0"/>
                        <a:t>0.042</a:t>
                      </a:r>
                    </a:p>
                  </a:txBody>
                  <a:tcPr/>
                </a:tc>
                <a:tc>
                  <a:txBody>
                    <a:bodyPr/>
                    <a:lstStyle/>
                    <a:p>
                      <a:r>
                        <a:rPr lang="en-US" sz="1400" dirty="0"/>
                        <a:t>$15</a:t>
                      </a:r>
                    </a:p>
                  </a:txBody>
                  <a:tcPr/>
                </a:tc>
                <a:tc>
                  <a:txBody>
                    <a:bodyPr/>
                    <a:lstStyle/>
                    <a:p>
                      <a:r>
                        <a:rPr lang="en-US" sz="1400" dirty="0"/>
                        <a:t>no</a:t>
                      </a:r>
                    </a:p>
                  </a:txBody>
                  <a:tcPr/>
                </a:tc>
                <a:extLst>
                  <a:ext uri="{0D108BD9-81ED-4DB2-BD59-A6C34878D82A}">
                    <a16:rowId xmlns:a16="http://schemas.microsoft.com/office/drawing/2014/main" val="3433480315"/>
                  </a:ext>
                </a:extLst>
              </a:tr>
            </a:tbl>
          </a:graphicData>
        </a:graphic>
      </p:graphicFrame>
      <p:sp>
        <p:nvSpPr>
          <p:cNvPr id="12" name="TextBox 11">
            <a:extLst>
              <a:ext uri="{FF2B5EF4-FFF2-40B4-BE49-F238E27FC236}">
                <a16:creationId xmlns:a16="http://schemas.microsoft.com/office/drawing/2014/main" id="{5E27A8D4-3FFC-6251-3AA6-6307DDEF6DCB}"/>
              </a:ext>
            </a:extLst>
          </p:cNvPr>
          <p:cNvSpPr txBox="1"/>
          <p:nvPr/>
        </p:nvSpPr>
        <p:spPr>
          <a:xfrm>
            <a:off x="4756558" y="3363985"/>
            <a:ext cx="3280095" cy="400110"/>
          </a:xfrm>
          <a:prstGeom prst="rect">
            <a:avLst/>
          </a:prstGeom>
          <a:noFill/>
        </p:spPr>
        <p:txBody>
          <a:bodyPr wrap="square" rtlCol="0">
            <a:spAutoFit/>
          </a:bodyPr>
          <a:lstStyle/>
          <a:p>
            <a:r>
              <a:rPr lang="en-US" sz="1000" dirty="0"/>
              <a:t>[6] Experimental data shows power peaking at about 350 mA/cm</a:t>
            </a:r>
            <a:r>
              <a:rPr lang="en-US" sz="1000" baseline="30000" dirty="0"/>
              <a:t>2</a:t>
            </a:r>
            <a:endParaRPr lang="en-US" sz="1000" dirty="0"/>
          </a:p>
        </p:txBody>
      </p:sp>
      <p:sp>
        <p:nvSpPr>
          <p:cNvPr id="13" name="TextBox 12">
            <a:extLst>
              <a:ext uri="{FF2B5EF4-FFF2-40B4-BE49-F238E27FC236}">
                <a16:creationId xmlns:a16="http://schemas.microsoft.com/office/drawing/2014/main" id="{182A5D81-7513-5067-92A5-F08CF20164FE}"/>
              </a:ext>
            </a:extLst>
          </p:cNvPr>
          <p:cNvSpPr txBox="1"/>
          <p:nvPr/>
        </p:nvSpPr>
        <p:spPr>
          <a:xfrm>
            <a:off x="8455972" y="3331793"/>
            <a:ext cx="3280095" cy="246221"/>
          </a:xfrm>
          <a:prstGeom prst="rect">
            <a:avLst/>
          </a:prstGeom>
          <a:noFill/>
        </p:spPr>
        <p:txBody>
          <a:bodyPr wrap="square" rtlCol="0">
            <a:spAutoFit/>
          </a:bodyPr>
          <a:lstStyle/>
          <a:p>
            <a:r>
              <a:rPr lang="en-US" sz="1000" dirty="0"/>
              <a:t>[7] At 300 mA/cm</a:t>
            </a:r>
            <a:r>
              <a:rPr lang="en-US" sz="1000" baseline="30000" dirty="0"/>
              <a:t>2</a:t>
            </a:r>
            <a:r>
              <a:rPr lang="en-US" sz="1000" dirty="0"/>
              <a:t>, one PEM cell generates about 0.6V</a:t>
            </a:r>
          </a:p>
        </p:txBody>
      </p:sp>
      <p:sp>
        <p:nvSpPr>
          <p:cNvPr id="14" name="TextBox 13">
            <a:extLst>
              <a:ext uri="{FF2B5EF4-FFF2-40B4-BE49-F238E27FC236}">
                <a16:creationId xmlns:a16="http://schemas.microsoft.com/office/drawing/2014/main" id="{37A78A69-50C3-DC2C-3F16-714883A11DA2}"/>
              </a:ext>
            </a:extLst>
          </p:cNvPr>
          <p:cNvSpPr txBox="1"/>
          <p:nvPr/>
        </p:nvSpPr>
        <p:spPr>
          <a:xfrm>
            <a:off x="4455951" y="5452810"/>
            <a:ext cx="7511538" cy="246221"/>
          </a:xfrm>
          <a:prstGeom prst="rect">
            <a:avLst/>
          </a:prstGeom>
          <a:noFill/>
        </p:spPr>
        <p:txBody>
          <a:bodyPr wrap="square" rtlCol="0">
            <a:spAutoFit/>
          </a:bodyPr>
          <a:lstStyle/>
          <a:p>
            <a:r>
              <a:rPr lang="en-US" sz="1000" dirty="0"/>
              <a:t>[8] Table populated by data provided by the Office of Energy Efficiency and Renewable Energy, United States Government </a:t>
            </a:r>
          </a:p>
        </p:txBody>
      </p:sp>
    </p:spTree>
    <p:extLst>
      <p:ext uri="{BB962C8B-B14F-4D97-AF65-F5344CB8AC3E}">
        <p14:creationId xmlns:p14="http://schemas.microsoft.com/office/powerpoint/2010/main" val="297628461"/>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5" name="TextBox 4">
            <a:extLst>
              <a:ext uri="{FF2B5EF4-FFF2-40B4-BE49-F238E27FC236}">
                <a16:creationId xmlns:a16="http://schemas.microsoft.com/office/drawing/2014/main" id="{7C3CE9BD-6CF6-42AB-B4B9-1C0199F604A5}"/>
              </a:ext>
            </a:extLst>
          </p:cNvPr>
          <p:cNvSpPr txBox="1"/>
          <p:nvPr/>
        </p:nvSpPr>
        <p:spPr>
          <a:xfrm>
            <a:off x="450209" y="122863"/>
            <a:ext cx="11291581" cy="769441"/>
          </a:xfrm>
          <a:prstGeom prst="rect">
            <a:avLst/>
          </a:prstGeom>
          <a:noFill/>
        </p:spPr>
        <p:txBody>
          <a:bodyPr wrap="square" rtlCol="0">
            <a:spAutoFit/>
          </a:bodyPr>
          <a:lstStyle/>
          <a:p>
            <a:pPr algn="ctr"/>
            <a:r>
              <a:rPr lang="en-US" sz="4400" dirty="0"/>
              <a:t>Fuel Cell WLPT simulation</a:t>
            </a:r>
          </a:p>
        </p:txBody>
      </p:sp>
      <p:pic>
        <p:nvPicPr>
          <p:cNvPr id="4" name="Picture 3">
            <a:extLst>
              <a:ext uri="{FF2B5EF4-FFF2-40B4-BE49-F238E27FC236}">
                <a16:creationId xmlns:a16="http://schemas.microsoft.com/office/drawing/2014/main" id="{053948B0-1BF9-125D-E826-D648F27A67F8}"/>
              </a:ext>
            </a:extLst>
          </p:cNvPr>
          <p:cNvPicPr>
            <a:picLocks noChangeAspect="1"/>
          </p:cNvPicPr>
          <p:nvPr/>
        </p:nvPicPr>
        <p:blipFill>
          <a:blip r:embed="rId3"/>
          <a:stretch>
            <a:fillRect/>
          </a:stretch>
        </p:blipFill>
        <p:spPr>
          <a:xfrm>
            <a:off x="4351045" y="1228988"/>
            <a:ext cx="7390745" cy="4099400"/>
          </a:xfrm>
          <a:prstGeom prst="rect">
            <a:avLst/>
          </a:prstGeom>
        </p:spPr>
      </p:pic>
      <p:sp>
        <p:nvSpPr>
          <p:cNvPr id="6" name="TextBox 5">
            <a:extLst>
              <a:ext uri="{FF2B5EF4-FFF2-40B4-BE49-F238E27FC236}">
                <a16:creationId xmlns:a16="http://schemas.microsoft.com/office/drawing/2014/main" id="{2E050678-C9D0-09AC-B5CA-0375F8CE9C29}"/>
              </a:ext>
            </a:extLst>
          </p:cNvPr>
          <p:cNvSpPr txBox="1"/>
          <p:nvPr/>
        </p:nvSpPr>
        <p:spPr>
          <a:xfrm>
            <a:off x="327171" y="1228988"/>
            <a:ext cx="3707934" cy="2585323"/>
          </a:xfrm>
          <a:prstGeom prst="rect">
            <a:avLst/>
          </a:prstGeom>
          <a:noFill/>
        </p:spPr>
        <p:txBody>
          <a:bodyPr wrap="square" rtlCol="0">
            <a:spAutoFit/>
          </a:bodyPr>
          <a:lstStyle/>
          <a:p>
            <a:pPr marL="285750" indent="-285750">
              <a:buFont typeface="Arial" panose="020B0604020202020204" pitchFamily="34" charset="0"/>
              <a:buChar char="•"/>
            </a:pPr>
            <a:r>
              <a:rPr lang="en-US" dirty="0"/>
              <a:t>Overall mass decreases (1830 kg)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3.04L H</a:t>
            </a:r>
            <a:r>
              <a:rPr lang="en-US" baseline="-25000" dirty="0"/>
              <a:t>2</a:t>
            </a:r>
            <a:r>
              <a:rPr lang="en-US" dirty="0"/>
              <a:t> @ STP used during cycle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Battery not used for demand wattages under 7.2kW (average 4.6 kW)</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116 </a:t>
            </a:r>
            <a:r>
              <a:rPr lang="en-US" dirty="0" err="1"/>
              <a:t>Wh</a:t>
            </a:r>
            <a:r>
              <a:rPr lang="en-US" dirty="0"/>
              <a:t>/km</a:t>
            </a:r>
          </a:p>
        </p:txBody>
      </p:sp>
    </p:spTree>
    <p:extLst>
      <p:ext uri="{BB962C8B-B14F-4D97-AF65-F5344CB8AC3E}">
        <p14:creationId xmlns:p14="http://schemas.microsoft.com/office/powerpoint/2010/main" val="4213571548"/>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5" name="TextBox 4">
            <a:extLst>
              <a:ext uri="{FF2B5EF4-FFF2-40B4-BE49-F238E27FC236}">
                <a16:creationId xmlns:a16="http://schemas.microsoft.com/office/drawing/2014/main" id="{7C3CE9BD-6CF6-42AB-B4B9-1C0199F604A5}"/>
              </a:ext>
            </a:extLst>
          </p:cNvPr>
          <p:cNvSpPr txBox="1"/>
          <p:nvPr/>
        </p:nvSpPr>
        <p:spPr>
          <a:xfrm>
            <a:off x="450209" y="122863"/>
            <a:ext cx="11291581" cy="769441"/>
          </a:xfrm>
          <a:prstGeom prst="rect">
            <a:avLst/>
          </a:prstGeom>
          <a:noFill/>
        </p:spPr>
        <p:txBody>
          <a:bodyPr wrap="square" rtlCol="0">
            <a:spAutoFit/>
          </a:bodyPr>
          <a:lstStyle/>
          <a:p>
            <a:pPr algn="ctr"/>
            <a:r>
              <a:rPr lang="en-US" sz="4400" dirty="0"/>
              <a:t>Model Limitations</a:t>
            </a:r>
          </a:p>
        </p:txBody>
      </p:sp>
      <p:sp>
        <p:nvSpPr>
          <p:cNvPr id="6" name="TextBox 5">
            <a:extLst>
              <a:ext uri="{FF2B5EF4-FFF2-40B4-BE49-F238E27FC236}">
                <a16:creationId xmlns:a16="http://schemas.microsoft.com/office/drawing/2014/main" id="{2E050678-C9D0-09AC-B5CA-0375F8CE9C29}"/>
              </a:ext>
            </a:extLst>
          </p:cNvPr>
          <p:cNvSpPr txBox="1"/>
          <p:nvPr/>
        </p:nvSpPr>
        <p:spPr>
          <a:xfrm>
            <a:off x="327170" y="1228988"/>
            <a:ext cx="11576807" cy="2246769"/>
          </a:xfrm>
          <a:prstGeom prst="rect">
            <a:avLst/>
          </a:prstGeom>
          <a:noFill/>
        </p:spPr>
        <p:txBody>
          <a:bodyPr wrap="square" rtlCol="0">
            <a:spAutoFit/>
          </a:bodyPr>
          <a:lstStyle/>
          <a:p>
            <a:pPr marL="285750" indent="-285750">
              <a:buFont typeface="Arial" panose="020B0604020202020204" pitchFamily="34" charset="0"/>
              <a:buChar char="•"/>
            </a:pPr>
            <a:r>
              <a:rPr lang="en-US" sz="2000" dirty="0"/>
              <a:t>Efficiencies estimated – difficult to acquire real data</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000" dirty="0"/>
              <a:t>Dynamic handling characteristics of vehicle ignored</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000" dirty="0"/>
              <a:t>Environmental effects ignored (general problem with WLTP)</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000" dirty="0"/>
              <a:t>Wattage Limits not fully explored</a:t>
            </a:r>
            <a:endParaRPr lang="en-US" dirty="0"/>
          </a:p>
        </p:txBody>
      </p:sp>
    </p:spTree>
    <p:extLst>
      <p:ext uri="{BB962C8B-B14F-4D97-AF65-F5344CB8AC3E}">
        <p14:creationId xmlns:p14="http://schemas.microsoft.com/office/powerpoint/2010/main" val="1831128470"/>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title"/>
          </p:nvPr>
        </p:nvSpPr>
        <p:spPr/>
        <p:txBody>
          <a:bodyPr/>
          <a:lstStyle/>
          <a:p>
            <a:r>
              <a:rPr lang="en-GB" b="0" i="0" dirty="0">
                <a:solidFill>
                  <a:srgbClr val="000000"/>
                </a:solidFill>
                <a:effectLst/>
                <a:latin typeface="Calibri Light" panose="020F0302020204030204" pitchFamily="34" charset="0"/>
              </a:rPr>
              <a:t>​</a:t>
            </a:r>
            <a:endParaRPr lang="en-GB" dirty="0"/>
          </a:p>
        </p:txBody>
      </p:sp>
      <p:sp>
        <p:nvSpPr>
          <p:cNvPr id="5" name="TextBox 4">
            <a:extLst>
              <a:ext uri="{FF2B5EF4-FFF2-40B4-BE49-F238E27FC236}">
                <a16:creationId xmlns:a16="http://schemas.microsoft.com/office/drawing/2014/main" id="{7C3CE9BD-6CF6-42AB-B4B9-1C0199F604A5}"/>
              </a:ext>
            </a:extLst>
          </p:cNvPr>
          <p:cNvSpPr txBox="1"/>
          <p:nvPr/>
        </p:nvSpPr>
        <p:spPr>
          <a:xfrm>
            <a:off x="450209" y="122863"/>
            <a:ext cx="11291581" cy="769441"/>
          </a:xfrm>
          <a:prstGeom prst="rect">
            <a:avLst/>
          </a:prstGeom>
          <a:noFill/>
        </p:spPr>
        <p:txBody>
          <a:bodyPr wrap="square" rtlCol="0">
            <a:spAutoFit/>
          </a:bodyPr>
          <a:lstStyle/>
          <a:p>
            <a:pPr algn="ctr"/>
            <a:r>
              <a:rPr lang="en-US" sz="4400" dirty="0"/>
              <a:t>Sources</a:t>
            </a:r>
          </a:p>
        </p:txBody>
      </p:sp>
      <p:sp>
        <p:nvSpPr>
          <p:cNvPr id="6" name="TextBox 5">
            <a:extLst>
              <a:ext uri="{FF2B5EF4-FFF2-40B4-BE49-F238E27FC236}">
                <a16:creationId xmlns:a16="http://schemas.microsoft.com/office/drawing/2014/main" id="{2E050678-C9D0-09AC-B5CA-0375F8CE9C29}"/>
              </a:ext>
            </a:extLst>
          </p:cNvPr>
          <p:cNvSpPr txBox="1"/>
          <p:nvPr/>
        </p:nvSpPr>
        <p:spPr>
          <a:xfrm>
            <a:off x="327171" y="1044079"/>
            <a:ext cx="11414619" cy="4832092"/>
          </a:xfrm>
          <a:prstGeom prst="rect">
            <a:avLst/>
          </a:prstGeom>
          <a:noFill/>
        </p:spPr>
        <p:txBody>
          <a:bodyPr wrap="square" rtlCol="0">
            <a:spAutoFit/>
          </a:bodyPr>
          <a:lstStyle/>
          <a:p>
            <a:r>
              <a:rPr lang="en-US" sz="1400" dirty="0"/>
              <a:t>[1]  E. Lo, “How Much Do Car Wheels Weigh?” </a:t>
            </a:r>
            <a:r>
              <a:rPr lang="en-US" sz="1400" i="1" dirty="0"/>
              <a:t>adjustmycar.com</a:t>
            </a:r>
            <a:r>
              <a:rPr lang="en-US" sz="1400" dirty="0"/>
              <a:t>, 2022. [Online] Available at: https://adjustmycar.com/how-much-do-car-wheels-weigh/</a:t>
            </a:r>
          </a:p>
          <a:p>
            <a:endParaRPr lang="en-US" sz="1400" dirty="0"/>
          </a:p>
          <a:p>
            <a:r>
              <a:rPr lang="en-US" sz="1400" dirty="0"/>
              <a:t>[2] G. </a:t>
            </a:r>
            <a:r>
              <a:rPr lang="en-US" sz="1400" dirty="0" err="1"/>
              <a:t>Sieklucki</a:t>
            </a:r>
            <a:r>
              <a:rPr lang="en-US" sz="1400" dirty="0"/>
              <a:t>,  “An Investigation into the Induction Motor of Tesla Model S Vehicles” in </a:t>
            </a:r>
            <a:r>
              <a:rPr lang="en-US" sz="1400" i="1" dirty="0"/>
              <a:t>IEEE Transactions on Education</a:t>
            </a:r>
            <a:r>
              <a:rPr lang="en-US" sz="1400" dirty="0"/>
              <a:t>, June 2018. DOI: 10.1109/ISEM.2018.8442648</a:t>
            </a:r>
          </a:p>
          <a:p>
            <a:endParaRPr lang="en-US" sz="1400" dirty="0"/>
          </a:p>
          <a:p>
            <a:r>
              <a:rPr lang="en-US" sz="1400" dirty="0"/>
              <a:t>[3] F. Lambert, “Tesla is upgrading Model S/X with new, more efficient electric motors” </a:t>
            </a:r>
            <a:r>
              <a:rPr lang="en-US" sz="1400" i="1" dirty="0"/>
              <a:t>electrek.co, </a:t>
            </a:r>
            <a:r>
              <a:rPr lang="en-US" sz="1400" dirty="0"/>
              <a:t>April 5, 2019. [Online] Available at: https://electrek.co/2019/04/05/tesla-model-s-new-electric-motors/</a:t>
            </a:r>
          </a:p>
          <a:p>
            <a:endParaRPr lang="en-US" sz="1400" dirty="0"/>
          </a:p>
          <a:p>
            <a:r>
              <a:rPr lang="en-US" sz="1400" dirty="0"/>
              <a:t>[4] The Best About Repair, “How efficient is a Tesla motor?” </a:t>
            </a:r>
            <a:r>
              <a:rPr lang="en-US" sz="1400" i="1" dirty="0"/>
              <a:t>oldfortharleydavidson.com</a:t>
            </a:r>
            <a:r>
              <a:rPr lang="en-US" sz="1400" dirty="0"/>
              <a:t>, 2022. [Online] Available at: https://oldfortharleydavidson.com/auto-repair/how-efficient-is-a-tesla-motor.html</a:t>
            </a:r>
          </a:p>
          <a:p>
            <a:endParaRPr lang="en-US" sz="1400" dirty="0"/>
          </a:p>
          <a:p>
            <a:r>
              <a:rPr lang="en-US" sz="1400" dirty="0"/>
              <a:t>[5] Tesla, “Model 3” </a:t>
            </a:r>
            <a:r>
              <a:rPr lang="en-US" sz="1400" i="1" dirty="0"/>
              <a:t>Tesla.com</a:t>
            </a:r>
            <a:r>
              <a:rPr lang="en-US" sz="1400" dirty="0"/>
              <a:t>, 2022. [Online] Available at: https://www.tesla.com/en_gb/model3</a:t>
            </a:r>
          </a:p>
          <a:p>
            <a:endParaRPr lang="en-US" sz="1400" dirty="0"/>
          </a:p>
          <a:p>
            <a:r>
              <a:rPr lang="en-US" sz="1400" dirty="0"/>
              <a:t>[6] K. </a:t>
            </a:r>
            <a:r>
              <a:rPr lang="en-US" sz="1400" dirty="0" err="1"/>
              <a:t>Elbadawy</a:t>
            </a:r>
            <a:r>
              <a:rPr lang="en-US" sz="1400" dirty="0"/>
              <a:t>, Y. </a:t>
            </a:r>
            <a:r>
              <a:rPr lang="en-US" sz="1400" dirty="0" err="1"/>
              <a:t>Elsayed</a:t>
            </a:r>
            <a:r>
              <a:rPr lang="en-US" sz="1400" dirty="0"/>
              <a:t>, M.A. Abu-Saied et al. “Ion conducting nanocomposite membranes based on PVA-HA-HAP for fuel cell application: II. Effect of modifier agent of PVA on membrane properties”. International Journal of Electrochemical Science. 10. 6627-6644. 2015.</a:t>
            </a:r>
          </a:p>
          <a:p>
            <a:endParaRPr lang="en-US" sz="1400" dirty="0"/>
          </a:p>
          <a:p>
            <a:r>
              <a:rPr lang="en-US" sz="1400" dirty="0"/>
              <a:t>[7] M. </a:t>
            </a:r>
            <a:r>
              <a:rPr lang="en-US" sz="1400" dirty="0" err="1"/>
              <a:t>Belhadj</a:t>
            </a:r>
            <a:r>
              <a:rPr lang="en-US" sz="1400" dirty="0"/>
              <a:t>, A. Aquino, J. Heng et al. “Current density distributions in polymer electrolyte fuel cells: A tool for </a:t>
            </a:r>
            <a:r>
              <a:rPr lang="en-US" sz="1400" dirty="0" err="1"/>
              <a:t>characterisation</a:t>
            </a:r>
            <a:r>
              <a:rPr lang="en-US" sz="1400" dirty="0"/>
              <a:t> of gas distribution in the cell and its state of health”, Chemical Engineering Science, Volume 185, Pages 18-25, 2018. https://doi.org/10.1016/j.ces.2018.03.055.</a:t>
            </a:r>
          </a:p>
          <a:p>
            <a:endParaRPr lang="en-US" sz="1400" dirty="0"/>
          </a:p>
          <a:p>
            <a:r>
              <a:rPr lang="en-US" sz="1400" dirty="0"/>
              <a:t>[8] Office of Energy Efficiency &amp; Renewable Energy. “Hydrogen Storage” </a:t>
            </a:r>
            <a:r>
              <a:rPr lang="en-US" sz="1400" i="1" dirty="0"/>
              <a:t>energy.gov, </a:t>
            </a:r>
            <a:r>
              <a:rPr lang="en-US" sz="1400" dirty="0"/>
              <a:t>2022. [Online] Available at: https://www.energy.gov/eere/fuelcells/hydrogen-storage</a:t>
            </a:r>
          </a:p>
          <a:p>
            <a:endParaRPr lang="en-US" sz="1400" dirty="0"/>
          </a:p>
        </p:txBody>
      </p:sp>
    </p:spTree>
    <p:extLst>
      <p:ext uri="{BB962C8B-B14F-4D97-AF65-F5344CB8AC3E}">
        <p14:creationId xmlns:p14="http://schemas.microsoft.com/office/powerpoint/2010/main" val="318445010"/>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595</TotalTime>
  <Words>3530</Words>
  <Application>Microsoft Office PowerPoint</Application>
  <PresentationFormat>Widescreen</PresentationFormat>
  <Paragraphs>188</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Myriad Pro</vt:lpstr>
      <vt:lpstr>Times New Roman</vt:lpstr>
      <vt:lpstr>UWTSD PPT Theme</vt:lpstr>
      <vt:lpstr>Evaluation of a Simulated Tesla WLTP Drive Cycle Test  Maya Myer 1801800    Motorcycle Engineering, University of Wales Trinity Saint David, Swansea, UK </vt:lpstr>
      <vt:lpstr>​</vt:lpstr>
      <vt:lpstr>​</vt:lpstr>
      <vt:lpstr>​</vt:lpstr>
      <vt:lpstr>​</vt:lpstr>
      <vt:lpstr>​</vt:lpstr>
      <vt:lpstr>​</vt:lpstr>
      <vt:lpst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Nathan Myer</cp:lastModifiedBy>
  <cp:revision>47</cp:revision>
  <dcterms:created xsi:type="dcterms:W3CDTF">2020-09-30T08:21:31Z</dcterms:created>
  <dcterms:modified xsi:type="dcterms:W3CDTF">2022-12-11T23:59:31Z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