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>
        <p:scale>
          <a:sx n="58" d="100"/>
          <a:sy n="58" d="100"/>
        </p:scale>
        <p:origin x="-138" y="-122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fabriq.tech/en/2025/07/30/what-is-5w2h-and-why-it-matters-in-manufacturing-excellence/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4157" y="1122363"/>
            <a:ext cx="11217729" cy="4919208"/>
          </a:xfrm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3200" dirty="0">
                <a:solidFill>
                  <a:schemeClr val="tx1"/>
                </a:solidFill>
                <a:latin typeface="A"/>
              </a:rPr>
              <a:t>MODULE NAME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LEVEL 4 ASSESSMENT SPECIFICATION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/>
            </a:r>
            <a:br>
              <a:rPr lang="en-GB" sz="3200" dirty="0">
                <a:solidFill>
                  <a:schemeClr val="tx1"/>
                </a:solidFill>
                <a:latin typeface="A"/>
              </a:rPr>
            </a:br>
            <a:r>
              <a:rPr lang="en-GB" sz="3200" dirty="0">
                <a:solidFill>
                  <a:schemeClr val="tx1"/>
                </a:solidFill>
                <a:latin typeface="A"/>
              </a:rPr>
              <a:t>MODULE CODE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:  LCLM4004-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/>
            </a:r>
            <a:br>
              <a:rPr lang="en-GB" sz="3200" dirty="0">
                <a:solidFill>
                  <a:schemeClr val="tx1"/>
                </a:solidFill>
                <a:latin typeface="A"/>
              </a:rPr>
            </a:br>
            <a:r>
              <a:rPr lang="en-GB" sz="3200" dirty="0">
                <a:solidFill>
                  <a:schemeClr val="tx1"/>
                </a:solidFill>
                <a:latin typeface="A"/>
              </a:rPr>
              <a:t>STUDENT NAME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: </a:t>
            </a:r>
            <a:r>
              <a:rPr lang="en-GB" sz="3200" dirty="0" err="1">
                <a:solidFill>
                  <a:schemeClr val="tx1"/>
                </a:solidFill>
                <a:latin typeface="A"/>
              </a:rPr>
              <a:t>Bela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"/>
              </a:rPr>
              <a:t>Vuzani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/>
            </a:r>
            <a:br>
              <a:rPr lang="en-GB" sz="3200" dirty="0">
                <a:solidFill>
                  <a:schemeClr val="tx1"/>
                </a:solidFill>
                <a:latin typeface="A"/>
              </a:rPr>
            </a:br>
            <a:r>
              <a:rPr lang="en-GB" sz="3200" dirty="0">
                <a:solidFill>
                  <a:schemeClr val="tx1"/>
                </a:solidFill>
                <a:latin typeface="A"/>
              </a:rPr>
              <a:t>STUDENT ID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: 2532147</a:t>
            </a:r>
            <a:br>
              <a:rPr lang="en-GB" sz="3200" dirty="0">
                <a:solidFill>
                  <a:schemeClr val="tx1"/>
                </a:solidFill>
                <a:latin typeface="A"/>
              </a:rPr>
            </a:br>
            <a:r>
              <a:rPr lang="en-GB" sz="3200" dirty="0">
                <a:solidFill>
                  <a:schemeClr val="tx1"/>
                </a:solidFill>
                <a:latin typeface="A"/>
              </a:rPr>
              <a:t/>
            </a:r>
            <a:br>
              <a:rPr lang="en-GB" sz="3200" dirty="0">
                <a:solidFill>
                  <a:schemeClr val="tx1"/>
                </a:solidFill>
                <a:latin typeface="A"/>
              </a:rPr>
            </a:br>
            <a:r>
              <a:rPr lang="en-GB" sz="3200" dirty="0">
                <a:solidFill>
                  <a:schemeClr val="tx1"/>
                </a:solidFill>
                <a:latin typeface="A"/>
              </a:rPr>
              <a:t>LECTURER</a:t>
            </a:r>
            <a:br>
              <a:rPr lang="en-GB" sz="3200" dirty="0">
                <a:solidFill>
                  <a:schemeClr val="tx1"/>
                </a:solidFill>
                <a:latin typeface="A"/>
              </a:rPr>
            </a:br>
            <a:r>
              <a:rPr lang="en-GB" sz="3200" dirty="0">
                <a:solidFill>
                  <a:schemeClr val="tx1"/>
                </a:solidFill>
                <a:latin typeface="A"/>
              </a:rPr>
              <a:t>Assignment 1: Presentation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1287" y="3025045"/>
            <a:ext cx="2835913" cy="23241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585828" y="5515609"/>
            <a:ext cx="176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i="1" dirty="0"/>
              <a:t>Basil’s Bakery. (2023</a:t>
            </a:r>
            <a:r>
              <a:rPr lang="en-GB" b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0201" y="1589313"/>
            <a:ext cx="10384970" cy="4909457"/>
          </a:xfrm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will evaluate the Basil’s bakery an independent artisan bakery located in Coventry. Opened in 2015, the business has : </a:t>
            </a:r>
          </a:p>
          <a:p>
            <a:pPr>
              <a:lnSpc>
                <a:spcPct val="200000"/>
              </a:lnSpc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•	Strong growth before COVID-19</a:t>
            </a:r>
          </a:p>
          <a:p>
            <a:pPr>
              <a:lnSpc>
                <a:spcPct val="200000"/>
              </a:lnSpc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•	Sales remain 25% below 2019 levels</a:t>
            </a:r>
          </a:p>
          <a:p>
            <a:pPr>
              <a:lnSpc>
                <a:spcPct val="200000"/>
              </a:lnSpc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•	Objective: examine the factors contributing to sluggish </a:t>
            </a:r>
            <a:r>
              <a:rPr lang="en-US" b="1" dirty="0" smtClean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sales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will give opportunity to explore the reason and put strategies in place for recovery. The evaluation will be done with tool such as:  the 5W2H model, PESTEL Analysis, and the Fishbone Diagram</a:t>
            </a:r>
          </a:p>
          <a:p>
            <a:pPr>
              <a:lnSpc>
                <a:spcPct val="200000"/>
              </a:lnSpc>
            </a:pPr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2230" y="1289957"/>
            <a:ext cx="10002382" cy="5274129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 algn="just">
              <a:lnSpc>
                <a:spcPct val="150000"/>
              </a:lnSpc>
              <a:buFont typeface="Arial" charset="2"/>
              <a:buChar char="•"/>
            </a:pPr>
            <a:r>
              <a:rPr lang="en-GB" b="1" dirty="0"/>
              <a:t>Founded </a:t>
            </a:r>
            <a:r>
              <a:rPr lang="en-GB" b="1" dirty="0" smtClean="0"/>
              <a:t>in</a:t>
            </a:r>
            <a:r>
              <a:rPr lang="en-GB" b="1" dirty="0"/>
              <a:t> Opened in </a:t>
            </a:r>
            <a:r>
              <a:rPr lang="en-GB" b="1" dirty="0" smtClean="0"/>
              <a:t>2015</a:t>
            </a:r>
            <a:endParaRPr lang="en-GB" b="1" dirty="0"/>
          </a:p>
          <a:p>
            <a:pPr marL="342900" indent="-342900" algn="just">
              <a:lnSpc>
                <a:spcPct val="150000"/>
              </a:lnSpc>
              <a:buFont typeface="Arial" charset="2"/>
              <a:buChar char="•"/>
            </a:pPr>
            <a:r>
              <a:rPr lang="en-GB" b="1" dirty="0"/>
              <a:t>Owners: </a:t>
            </a:r>
            <a:r>
              <a:rPr lang="en-US" b="1" dirty="0"/>
              <a:t>Miles family—including son Paul Miles and his wife </a:t>
            </a:r>
            <a:r>
              <a:rPr lang="en-US" b="1" dirty="0" smtClean="0"/>
              <a:t>Tracey</a:t>
            </a:r>
            <a:endParaRPr lang="en-GB" b="1" dirty="0"/>
          </a:p>
          <a:p>
            <a:pPr marL="342900" indent="-342900" algn="just">
              <a:lnSpc>
                <a:spcPct val="150000"/>
              </a:lnSpc>
              <a:buFont typeface="Arial" charset="2"/>
              <a:buChar char="•"/>
            </a:pPr>
            <a:r>
              <a:rPr lang="en-GB" b="1" dirty="0" smtClean="0"/>
              <a:t>Sells: </a:t>
            </a:r>
            <a:r>
              <a:rPr lang="en-US" b="1" dirty="0" smtClean="0"/>
              <a:t>makes </a:t>
            </a:r>
            <a:r>
              <a:rPr lang="en-US" b="1" dirty="0"/>
              <a:t>high quality organic breads, cakes and pastries using organic ingredients sourced </a:t>
            </a:r>
            <a:r>
              <a:rPr lang="en-US" b="1" dirty="0" smtClean="0"/>
              <a:t>locally</a:t>
            </a:r>
          </a:p>
          <a:p>
            <a:pPr marL="342900" indent="-342900" algn="just">
              <a:lnSpc>
                <a:spcPct val="150000"/>
              </a:lnSpc>
              <a:buFont typeface="Arial" charset="2"/>
              <a:buChar char="•"/>
            </a:pPr>
            <a:r>
              <a:rPr lang="en-US" b="1" dirty="0" smtClean="0"/>
              <a:t>Alas</a:t>
            </a:r>
            <a:r>
              <a:rPr lang="en-US" b="1" dirty="0"/>
              <a:t>, Basil does not provide delivery </a:t>
            </a:r>
            <a:r>
              <a:rPr lang="en-US" b="1" dirty="0" smtClean="0"/>
              <a:t>service as </a:t>
            </a:r>
            <a:r>
              <a:rPr lang="en-US" b="1" dirty="0"/>
              <a:t>he is needed </a:t>
            </a:r>
          </a:p>
          <a:p>
            <a:pPr marL="342900" indent="-342900" algn="just">
              <a:lnSpc>
                <a:spcPct val="150000"/>
              </a:lnSpc>
              <a:buFont typeface="Arial" charset="2"/>
              <a:buChar char="•"/>
            </a:pPr>
            <a:r>
              <a:rPr lang="en-US" b="1" dirty="0"/>
              <a:t> unsatisfactory waiting </a:t>
            </a:r>
            <a:r>
              <a:rPr lang="en-US" b="1" dirty="0" smtClean="0"/>
              <a:t>time</a:t>
            </a:r>
          </a:p>
          <a:p>
            <a:pPr marL="342900" indent="-342900" algn="just">
              <a:lnSpc>
                <a:spcPct val="150000"/>
              </a:lnSpc>
              <a:buFont typeface="Arial" charset="2"/>
              <a:buChar char="•"/>
            </a:pPr>
            <a:r>
              <a:rPr lang="en-US" b="1" dirty="0" smtClean="0"/>
              <a:t>utility </a:t>
            </a:r>
            <a:r>
              <a:rPr lang="en-US" b="1" dirty="0"/>
              <a:t>bills; rent; business rates and insurance are considerably higher than they </a:t>
            </a:r>
            <a:r>
              <a:rPr lang="en-US" b="1" dirty="0" smtClean="0"/>
              <a:t> were </a:t>
            </a:r>
            <a:r>
              <a:rPr lang="en-US" b="1" dirty="0"/>
              <a:t>in 2019.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GB" sz="2800" b="1" dirty="0">
                <a:solidFill>
                  <a:schemeClr val="tx1"/>
                </a:solidFill>
              </a:rPr>
              <a:t>Using 5W2H</a:t>
            </a:r>
          </a:p>
          <a:p>
            <a:pPr algn="just">
              <a:lnSpc>
                <a:spcPct val="200000"/>
              </a:lnSpc>
            </a:pPr>
            <a:r>
              <a:rPr lang="en-GB" sz="2800" dirty="0">
                <a:solidFill>
                  <a:schemeClr val="tx1"/>
                </a:solidFill>
              </a:rPr>
              <a:t>What</a:t>
            </a:r>
            <a:r>
              <a:rPr lang="en-GB" sz="2800" dirty="0" smtClean="0">
                <a:solidFill>
                  <a:schemeClr val="tx1"/>
                </a:solidFill>
              </a:rPr>
              <a:t>: Declining sales and does have delivery service</a:t>
            </a:r>
            <a:endParaRPr lang="en-GB" sz="2800" dirty="0">
              <a:solidFill>
                <a:schemeClr val="tx1"/>
              </a:solidFill>
            </a:endParaRPr>
          </a:p>
          <a:p>
            <a:pPr algn="just">
              <a:lnSpc>
                <a:spcPct val="200000"/>
              </a:lnSpc>
            </a:pPr>
            <a:r>
              <a:rPr lang="en-GB" sz="2800" dirty="0">
                <a:solidFill>
                  <a:schemeClr val="tx1"/>
                </a:solidFill>
              </a:rPr>
              <a:t>Who</a:t>
            </a:r>
            <a:r>
              <a:rPr lang="en-GB" sz="2800" dirty="0" smtClean="0">
                <a:solidFill>
                  <a:schemeClr val="tx1"/>
                </a:solidFill>
              </a:rPr>
              <a:t>: Basil</a:t>
            </a:r>
            <a:r>
              <a:rPr lang="en-GB" sz="2800" dirty="0">
                <a:solidFill>
                  <a:schemeClr val="tx1"/>
                </a:solidFill>
              </a:rPr>
              <a:t>, employees, customers</a:t>
            </a:r>
            <a:endParaRPr lang="en-GB" sz="2800" dirty="0">
              <a:solidFill>
                <a:schemeClr val="tx1"/>
              </a:solidFill>
            </a:endParaRPr>
          </a:p>
          <a:p>
            <a:pPr algn="just">
              <a:lnSpc>
                <a:spcPct val="200000"/>
              </a:lnSpc>
            </a:pPr>
            <a:r>
              <a:rPr lang="en-GB" sz="2800" dirty="0">
                <a:solidFill>
                  <a:schemeClr val="tx1"/>
                </a:solidFill>
              </a:rPr>
              <a:t>Where</a:t>
            </a:r>
            <a:r>
              <a:rPr lang="en-GB" sz="2800" dirty="0" smtClean="0">
                <a:solidFill>
                  <a:schemeClr val="tx1"/>
                </a:solidFill>
              </a:rPr>
              <a:t>: </a:t>
            </a:r>
            <a:r>
              <a:rPr lang="en-US" sz="2800" dirty="0"/>
              <a:t>Coventry retail park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r>
              <a:rPr lang="en-GB" dirty="0">
                <a:solidFill>
                  <a:srgbClr val="000000"/>
                </a:solidFill>
              </a:rPr>
              <a:t/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49186" y="1219199"/>
            <a:ext cx="9855425" cy="527957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70000"/>
              </a:lnSpc>
            </a:pPr>
            <a:r>
              <a:rPr lang="en-GB" b="1" dirty="0">
                <a:solidFill>
                  <a:schemeClr val="tx1"/>
                </a:solidFill>
              </a:rPr>
              <a:t>POLITICAL</a:t>
            </a:r>
          </a:p>
          <a:p>
            <a:pPr marL="342900" indent="-3429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Business </a:t>
            </a:r>
            <a:r>
              <a:rPr lang="en-GB" b="1" dirty="0" smtClean="0">
                <a:solidFill>
                  <a:schemeClr val="tx1"/>
                </a:solidFill>
              </a:rPr>
              <a:t>rates cost increase </a:t>
            </a:r>
            <a:r>
              <a:rPr lang="en-GB" b="1" dirty="0">
                <a:solidFill>
                  <a:schemeClr val="tx1"/>
                </a:solidFill>
              </a:rPr>
              <a:t>and </a:t>
            </a:r>
            <a:endParaRPr lang="en-GB" b="1" dirty="0" smtClean="0">
              <a:solidFill>
                <a:schemeClr val="tx1"/>
              </a:solidFill>
            </a:endParaRPr>
          </a:p>
          <a:p>
            <a:pPr marL="342900" indent="-3429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chemeClr val="tx1"/>
                </a:solidFill>
              </a:rPr>
              <a:t>restrictions </a:t>
            </a:r>
            <a:r>
              <a:rPr lang="en-US" b="1" dirty="0">
                <a:solidFill>
                  <a:schemeClr val="tx1"/>
                </a:solidFill>
              </a:rPr>
              <a:t>imposed by the </a:t>
            </a:r>
            <a:r>
              <a:rPr lang="en-US" b="1" dirty="0" smtClean="0">
                <a:solidFill>
                  <a:schemeClr val="tx1"/>
                </a:solidFill>
              </a:rPr>
              <a:t>government(Lockdown)</a:t>
            </a:r>
            <a:endParaRPr lang="en-GB" b="1" dirty="0">
              <a:solidFill>
                <a:schemeClr val="tx1"/>
              </a:solidFill>
            </a:endParaRPr>
          </a:p>
          <a:p>
            <a:pPr algn="just">
              <a:lnSpc>
                <a:spcPct val="170000"/>
              </a:lnSpc>
            </a:pPr>
            <a:r>
              <a:rPr lang="en-GB" b="1" dirty="0" smtClean="0">
                <a:solidFill>
                  <a:schemeClr val="tx1"/>
                </a:solidFill>
              </a:rPr>
              <a:t>ECONOMIC:</a:t>
            </a:r>
            <a:endParaRPr lang="en-US" b="1" dirty="0" smtClean="0">
              <a:solidFill>
                <a:schemeClr val="tx1"/>
              </a:solidFill>
            </a:endParaRPr>
          </a:p>
          <a:p>
            <a:pPr marL="342900" indent="-3429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tx1"/>
                </a:solidFill>
              </a:rPr>
              <a:t>Rising inflation has </a:t>
            </a:r>
            <a:r>
              <a:rPr lang="en-US" b="1" dirty="0" smtClean="0">
                <a:solidFill>
                  <a:schemeClr val="tx1"/>
                </a:solidFill>
              </a:rPr>
              <a:t>(hit </a:t>
            </a:r>
            <a:r>
              <a:rPr lang="en-US" b="1" dirty="0">
                <a:solidFill>
                  <a:schemeClr val="tx1"/>
                </a:solidFill>
              </a:rPr>
              <a:t>rents, electricity bills, </a:t>
            </a:r>
            <a:r>
              <a:rPr lang="en-US" b="1" dirty="0" smtClean="0">
                <a:solidFill>
                  <a:schemeClr val="tx1"/>
                </a:solidFill>
              </a:rPr>
              <a:t>insurance) </a:t>
            </a:r>
            <a:r>
              <a:rPr lang="en-US" b="1" dirty="0">
                <a:solidFill>
                  <a:schemeClr val="tx1"/>
                </a:solidFill>
              </a:rPr>
              <a:t>and </a:t>
            </a:r>
            <a:endParaRPr lang="en-US" b="1" dirty="0" smtClean="0">
              <a:solidFill>
                <a:schemeClr val="tx1"/>
              </a:solidFill>
            </a:endParaRPr>
          </a:p>
          <a:p>
            <a:pPr marL="342900" indent="-3429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chemeClr val="tx1"/>
                </a:solidFill>
              </a:rPr>
              <a:t>cost </a:t>
            </a:r>
            <a:r>
              <a:rPr lang="en-US" b="1" dirty="0">
                <a:solidFill>
                  <a:schemeClr val="tx1"/>
                </a:solidFill>
              </a:rPr>
              <a:t>of organic components, </a:t>
            </a:r>
            <a:endParaRPr lang="en-GB" b="1" dirty="0">
              <a:solidFill>
                <a:schemeClr val="tx1"/>
              </a:solidFill>
            </a:endParaRPr>
          </a:p>
          <a:p>
            <a:pPr>
              <a:lnSpc>
                <a:spcPct val="170000"/>
              </a:lnSpc>
            </a:pPr>
            <a:r>
              <a:rPr lang="en-GB" b="1" dirty="0">
                <a:solidFill>
                  <a:schemeClr val="tx1"/>
                </a:solidFill>
              </a:rPr>
              <a:t>SOCIAL: </a:t>
            </a:r>
            <a:endParaRPr lang="en-GB" b="1" dirty="0" smtClean="0">
              <a:solidFill>
                <a:schemeClr val="tx1"/>
              </a:solidFill>
            </a:endParaRPr>
          </a:p>
          <a:p>
            <a:pPr marL="342900" indent="-3429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tx1"/>
                </a:solidFill>
              </a:rPr>
              <a:t>changing </a:t>
            </a:r>
            <a:r>
              <a:rPr lang="en-GB" b="1" dirty="0">
                <a:solidFill>
                  <a:schemeClr val="tx1"/>
                </a:solidFill>
              </a:rPr>
              <a:t>shopping </a:t>
            </a:r>
            <a:r>
              <a:rPr lang="en-GB" b="1" dirty="0" smtClean="0">
                <a:solidFill>
                  <a:schemeClr val="tx1"/>
                </a:solidFill>
              </a:rPr>
              <a:t>habits and </a:t>
            </a:r>
          </a:p>
          <a:p>
            <a:pPr marL="342900" indent="-3429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tx1"/>
                </a:solidFill>
              </a:rPr>
              <a:t>no delivery service for clients who want it</a:t>
            </a:r>
            <a:endParaRPr lang="en-GB" b="1" dirty="0">
              <a:solidFill>
                <a:schemeClr val="tx1"/>
              </a:solidFill>
            </a:endParaRP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r>
              <a:rPr lang="en-GB" dirty="0">
                <a:solidFill>
                  <a:srgbClr val="000000"/>
                </a:solidFill>
              </a:rPr>
              <a:t/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2698" y="1443881"/>
            <a:ext cx="9634011" cy="515286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1" dirty="0"/>
              <a:t>TECHNOLOGICAL</a:t>
            </a:r>
          </a:p>
          <a:p>
            <a:pPr>
              <a:lnSpc>
                <a:spcPct val="150000"/>
              </a:lnSpc>
            </a:pPr>
            <a:r>
              <a:rPr lang="en-GB" b="1" dirty="0"/>
              <a:t>No ordering online </a:t>
            </a:r>
            <a:endParaRPr lang="en-GB" b="1" dirty="0" smtClean="0"/>
          </a:p>
          <a:p>
            <a:pPr>
              <a:lnSpc>
                <a:spcPct val="150000"/>
              </a:lnSpc>
            </a:pPr>
            <a:r>
              <a:rPr lang="en-GB" b="1" dirty="0" smtClean="0"/>
              <a:t>No digital platform for ordering and payment  online</a:t>
            </a:r>
            <a:endParaRPr lang="en-GB" b="1" dirty="0"/>
          </a:p>
          <a:p>
            <a:pPr marL="0" indent="0">
              <a:lnSpc>
                <a:spcPct val="150000"/>
              </a:lnSpc>
              <a:buNone/>
            </a:pPr>
            <a:r>
              <a:rPr lang="en-GB" b="1" dirty="0"/>
              <a:t>LEGAL</a:t>
            </a:r>
          </a:p>
          <a:p>
            <a:pPr>
              <a:lnSpc>
                <a:spcPct val="150000"/>
              </a:lnSpc>
            </a:pPr>
            <a:r>
              <a:rPr lang="en-US" b="1" dirty="0"/>
              <a:t>Food safety and </a:t>
            </a:r>
            <a:endParaRPr lang="en-US" b="1" dirty="0" smtClean="0"/>
          </a:p>
          <a:p>
            <a:pPr>
              <a:lnSpc>
                <a:spcPct val="150000"/>
              </a:lnSpc>
            </a:pPr>
            <a:r>
              <a:rPr lang="en-US" b="1" dirty="0" smtClean="0"/>
              <a:t>employment law</a:t>
            </a:r>
            <a:endParaRPr lang="en-GB" b="1" dirty="0"/>
          </a:p>
          <a:p>
            <a:pPr marL="0" indent="0">
              <a:lnSpc>
                <a:spcPct val="150000"/>
              </a:lnSpc>
              <a:buNone/>
            </a:pPr>
            <a:r>
              <a:rPr lang="en-GB" b="1" dirty="0"/>
              <a:t>ENVIRONMENTAL </a:t>
            </a:r>
            <a:endParaRPr lang="en-GB" b="1" dirty="0" smtClean="0"/>
          </a:p>
          <a:p>
            <a:pPr>
              <a:lnSpc>
                <a:spcPct val="150000"/>
              </a:lnSpc>
            </a:pPr>
            <a:r>
              <a:rPr lang="en-GB" b="1" dirty="0"/>
              <a:t>Organic ingredient </a:t>
            </a:r>
            <a:r>
              <a:rPr lang="en-GB" b="1" dirty="0" smtClean="0"/>
              <a:t>shortages</a:t>
            </a:r>
          </a:p>
          <a:p>
            <a:pPr>
              <a:lnSpc>
                <a:spcPct val="150000"/>
              </a:lnSpc>
            </a:pPr>
            <a:r>
              <a:rPr lang="en-GB" b="1" dirty="0" smtClean="0"/>
              <a:t>Sustainability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5455608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" y="1208315"/>
            <a:ext cx="10956471" cy="5101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5900" y="1306286"/>
            <a:ext cx="10018712" cy="4849585"/>
          </a:xfrm>
          <a:ln>
            <a:solidFill>
              <a:schemeClr val="accent1"/>
            </a:solidFill>
          </a:ln>
        </p:spPr>
        <p:txBody>
          <a:bodyPr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Sales remain 25% below pre-pandemic levels.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Reduced footfall is the biggest challenge.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Rising operating costs reduce profitability.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Customer expectations have changed.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Limited digital services reduce competitiveness.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PESTEL and Fishbone identify both external and internal causes.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New services such as online ordering and delivery may improve future performance.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pPr>
              <a:lnSpc>
                <a:spcPct val="170000"/>
              </a:lnSpc>
            </a:pPr>
            <a:r>
              <a:rPr lang="en-GB" b="1" dirty="0" smtClean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Basil’s 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Bakery. (2023). SWEET TREATS | Basil’s Bakery. [online] Available at: https://www.basilsbakery.co.uk/sweettreats [Accessed 7 July 2026</a:t>
            </a:r>
            <a:r>
              <a:rPr lang="en-GB" b="1" dirty="0" smtClean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].</a:t>
            </a:r>
            <a:endParaRPr lang="en-GB" b="1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pPr>
              <a:lnSpc>
                <a:spcPct val="170000"/>
              </a:lnSpc>
            </a:pPr>
            <a:r>
              <a:rPr lang="en-GB" b="1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Brosnan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, K. (2025). What is 5W2H and Why It Matters in Manufacturing Excellence - </a:t>
            </a:r>
            <a:r>
              <a:rPr lang="en-GB" b="1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Fabriq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[online] </a:t>
            </a:r>
            <a:r>
              <a:rPr lang="en-GB" b="1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Fabriq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Available at: 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  <a:hlinkClick r:id="rId2"/>
              </a:rPr>
              <a:t>https://fabriq.tech/en/2025/07/30/what-is-5w2h-and-why-it-matters-in-manufacturing-excellence</a:t>
            </a:r>
            <a:r>
              <a:rPr lang="en-GB" b="1" dirty="0" smtClean="0">
                <a:solidFill>
                  <a:schemeClr val="tx1"/>
                </a:solidFill>
                <a:latin typeface="Arial"/>
                <a:ea typeface="Roboto"/>
                <a:cs typeface="Roboto"/>
                <a:hlinkClick r:id="rId2"/>
              </a:rPr>
              <a:t>/</a:t>
            </a:r>
            <a:r>
              <a:rPr lang="en-GB" b="1" dirty="0" smtClean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</a:t>
            </a:r>
            <a:endParaRPr lang="en-GB" b="1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pPr>
              <a:lnSpc>
                <a:spcPct val="170000"/>
              </a:lnSpc>
            </a:pPr>
            <a:r>
              <a:rPr lang="en-US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Johnson, G., Scholes, K., &amp; Whittington, R. (2020). Exploring strategy (12th ed.). </a:t>
            </a:r>
            <a:endParaRPr lang="en-GB" b="1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pPr>
              <a:lnSpc>
                <a:spcPct val="170000"/>
              </a:lnSpc>
            </a:pP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Kaoru Ishikawa (1986) Guide to Quality Control. 2nd rev. </a:t>
            </a:r>
            <a:r>
              <a:rPr lang="en-GB" b="1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edn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Tokyo: Asian Productivity Organization</a:t>
            </a:r>
            <a:r>
              <a:rPr lang="en-GB" b="1" dirty="0" smtClean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</a:t>
            </a:r>
            <a:endParaRPr lang="en-US" b="1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pPr>
              <a:lnSpc>
                <a:spcPct val="170000"/>
              </a:lnSpc>
            </a:pPr>
            <a:r>
              <a:rPr lang="en-US" b="1" dirty="0" err="1" smtClean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Pearson.Kotler</a:t>
            </a:r>
            <a:r>
              <a:rPr lang="en-US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, P., Bowen, J. T., </a:t>
            </a:r>
            <a:r>
              <a:rPr lang="en-US" b="1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Makens</a:t>
            </a:r>
            <a:r>
              <a:rPr lang="en-US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, J. C., &amp; </a:t>
            </a:r>
            <a:r>
              <a:rPr lang="en-US" b="1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Baloglu</a:t>
            </a:r>
            <a:r>
              <a:rPr lang="en-US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, S. (2021). Marketing for hospitality and tourism (8th ed.). Pearson</a:t>
            </a:r>
            <a:r>
              <a:rPr lang="en-US" b="1" dirty="0" smtClean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</a:t>
            </a:r>
            <a:endParaRPr lang="en-GB" sz="1800" b="1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xmlns="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300</TotalTime>
  <Words>382</Words>
  <Application>Microsoft Office PowerPoint</Application>
  <PresentationFormat>Custom</PresentationFormat>
  <Paragraphs>67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 LEVEL 4 ASSESSMENT SPECIFICATION MODULE CODE :  LCLM4004- STUDENT NAME : Bela Vuzani  STUDENT ID : 2532147  LECTURER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SKILLS4TECH_3</cp:lastModifiedBy>
  <cp:revision>97</cp:revision>
  <dcterms:created xsi:type="dcterms:W3CDTF">2024-10-08T15:58:04Z</dcterms:created>
  <dcterms:modified xsi:type="dcterms:W3CDTF">2026-07-11T15:16:21Z</dcterms:modified>
</cp:coreProperties>
</file>