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7562850" cy="10688638"/>
  <p:notesSz cx="10688638" cy="75628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904" autoAdjust="0"/>
    <p:restoredTop sz="93979" autoAdjust="0"/>
  </p:normalViewPr>
  <p:slideViewPr>
    <p:cSldViewPr snapToGrid="0" snapToObjects="1">
      <p:cViewPr>
        <p:scale>
          <a:sx n="90" d="100"/>
          <a:sy n="90" d="100"/>
        </p:scale>
        <p:origin x="213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01950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8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28600" y="228600"/>
            <a:ext cx="7104888" cy="1115568"/>
          </a:xfrm>
          <a:prstGeom prst="rect">
            <a:avLst/>
          </a:prstGeom>
          <a:solidFill>
            <a:srgbClr val="2A247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384048" y="274320"/>
            <a:ext cx="5669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Feel it. Name it. </a:t>
            </a:r>
            <a:r>
              <a:rPr lang="en-US" sz="3200" b="1" dirty="0">
                <a:solidFill>
                  <a:srgbClr val="FFB4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Then decide.</a:t>
            </a:r>
            <a:endParaRPr lang="en-US" sz="3200" dirty="0"/>
          </a:p>
        </p:txBody>
      </p:sp>
      <p:sp>
        <p:nvSpPr>
          <p:cNvPr id="4" name="Text 2"/>
          <p:cNvSpPr txBox="1"/>
          <p:nvPr/>
        </p:nvSpPr>
        <p:spPr>
          <a:xfrm>
            <a:off x="384048" y="685800"/>
            <a:ext cx="5669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D9D6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intelligence, decision-making and academic success: a personal reflection</a:t>
            </a:r>
            <a:endParaRPr lang="en-US" sz="1050" dirty="0"/>
          </a:p>
        </p:txBody>
      </p:sp>
      <p:sp>
        <p:nvSpPr>
          <p:cNvPr id="5" name="Shape 3"/>
          <p:cNvSpPr/>
          <p:nvPr/>
        </p:nvSpPr>
        <p:spPr>
          <a:xfrm>
            <a:off x="384048" y="914400"/>
            <a:ext cx="5715000" cy="347472"/>
          </a:xfrm>
          <a:prstGeom prst="roundRect">
            <a:avLst>
              <a:gd name="adj" fmla="val 21053"/>
            </a:avLst>
          </a:prstGeom>
          <a:solidFill>
            <a:srgbClr val="3C35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 txBox="1"/>
          <p:nvPr/>
        </p:nvSpPr>
        <p:spPr>
          <a:xfrm>
            <a:off x="457200" y="914400"/>
            <a:ext cx="5577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“Emotional intelligence involves monitoring one’s emotions and using them to guide thinking and decision-making.” </a:t>
            </a:r>
            <a:r>
              <a:rPr lang="en-US" sz="900" b="1" dirty="0">
                <a:solidFill>
                  <a:srgbClr val="F2B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Salovey (1997)</a:t>
            </a:r>
            <a:endParaRPr lang="en-US" sz="900" dirty="0"/>
          </a:p>
        </p:txBody>
      </p:sp>
      <p:pic>
        <p:nvPicPr>
          <p:cNvPr id="7" name="Image 0" descr="/home/claude/poster/hea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3640" y="274320"/>
            <a:ext cx="1005840" cy="1005840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228600" y="1344168"/>
            <a:ext cx="1325880" cy="384048"/>
          </a:xfrm>
          <a:prstGeom prst="rect">
            <a:avLst/>
          </a:prstGeom>
          <a:solidFill>
            <a:srgbClr val="E855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 txBox="1"/>
          <p:nvPr/>
        </p:nvSpPr>
        <p:spPr>
          <a:xfrm>
            <a:off x="301752" y="1362456"/>
            <a:ext cx="119786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100"/>
              </a:spcAft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</a:t>
            </a:r>
            <a:endParaRPr lang="en-US" sz="65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Samuel Stoican</a:t>
            </a:r>
            <a:endParaRPr lang="en-US" sz="650" dirty="0"/>
          </a:p>
        </p:txBody>
      </p:sp>
      <p:sp>
        <p:nvSpPr>
          <p:cNvPr id="10" name="Shape 7"/>
          <p:cNvSpPr/>
          <p:nvPr/>
        </p:nvSpPr>
        <p:spPr>
          <a:xfrm>
            <a:off x="1554480" y="1344168"/>
            <a:ext cx="1280160" cy="384048"/>
          </a:xfrm>
          <a:prstGeom prst="rect">
            <a:avLst/>
          </a:prstGeom>
          <a:solidFill>
            <a:srgbClr val="12877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1627632" y="1362456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100"/>
              </a:spcAft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</a:t>
            </a:r>
            <a:endParaRPr lang="en-US" sz="65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2420306</a:t>
            </a:r>
            <a:endParaRPr lang="en-US" sz="650" dirty="0"/>
          </a:p>
        </p:txBody>
      </p:sp>
      <p:sp>
        <p:nvSpPr>
          <p:cNvPr id="12" name="Shape 9"/>
          <p:cNvSpPr/>
          <p:nvPr/>
        </p:nvSpPr>
        <p:spPr>
          <a:xfrm>
            <a:off x="2834640" y="1344168"/>
            <a:ext cx="1600200" cy="384048"/>
          </a:xfrm>
          <a:prstGeom prst="rect">
            <a:avLst/>
          </a:prstGeom>
          <a:solidFill>
            <a:srgbClr val="7B48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 txBox="1"/>
          <p:nvPr/>
        </p:nvSpPr>
        <p:spPr>
          <a:xfrm>
            <a:off x="2907792" y="1362456"/>
            <a:ext cx="14721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100"/>
              </a:spcAft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 &amp; TITLE</a:t>
            </a:r>
            <a:endParaRPr lang="en-US" sz="65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LCLM5006</a:t>
            </a:r>
            <a:endParaRPr lang="en-US" sz="850" b="1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4434840" y="1344168"/>
            <a:ext cx="1280160" cy="384048"/>
          </a:xfrm>
          <a:prstGeom prst="rect">
            <a:avLst/>
          </a:prstGeom>
          <a:solidFill>
            <a:srgbClr val="2F6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4507992" y="1362456"/>
            <a:ext cx="11521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100"/>
              </a:spcAft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65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[LECTURER NAME]</a:t>
            </a:r>
            <a:endParaRPr lang="en-US" sz="650" dirty="0"/>
          </a:p>
        </p:txBody>
      </p:sp>
      <p:sp>
        <p:nvSpPr>
          <p:cNvPr id="16" name="Shape 13"/>
          <p:cNvSpPr/>
          <p:nvPr/>
        </p:nvSpPr>
        <p:spPr>
          <a:xfrm>
            <a:off x="5715000" y="1344168"/>
            <a:ext cx="1618488" cy="384048"/>
          </a:xfrm>
          <a:prstGeom prst="rect">
            <a:avLst/>
          </a:prstGeom>
          <a:solidFill>
            <a:srgbClr val="F2B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 txBox="1"/>
          <p:nvPr/>
        </p:nvSpPr>
        <p:spPr>
          <a:xfrm>
            <a:off x="5788152" y="1362456"/>
            <a:ext cx="1490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100"/>
              </a:spcAft>
              <a:buNone/>
            </a:pPr>
            <a:r>
              <a:rPr lang="en-US" sz="650" b="1" dirty="0">
                <a:solidFill>
                  <a:srgbClr val="2A2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TITLE</a:t>
            </a:r>
            <a:endParaRPr lang="en-US" sz="65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2A2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Individual Poster</a:t>
            </a:r>
            <a:endParaRPr lang="en-US" sz="650" dirty="0"/>
          </a:p>
        </p:txBody>
      </p:sp>
      <p:sp>
        <p:nvSpPr>
          <p:cNvPr id="18" name="Shape 15"/>
          <p:cNvSpPr/>
          <p:nvPr/>
        </p:nvSpPr>
        <p:spPr>
          <a:xfrm>
            <a:off x="228600" y="1801368"/>
            <a:ext cx="2307336" cy="1517904"/>
          </a:xfrm>
          <a:prstGeom prst="roundRect">
            <a:avLst>
              <a:gd name="adj" fmla="val 4819"/>
            </a:avLst>
          </a:prstGeom>
          <a:solidFill>
            <a:srgbClr val="FFE3D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 txBox="1"/>
          <p:nvPr/>
        </p:nvSpPr>
        <p:spPr>
          <a:xfrm>
            <a:off x="338328" y="1856232"/>
            <a:ext cx="21244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B23A2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1300" dirty="0"/>
          </a:p>
        </p:txBody>
      </p:sp>
      <p:sp>
        <p:nvSpPr>
          <p:cNvPr id="20" name="Text 17"/>
          <p:cNvSpPr txBox="1"/>
          <p:nvPr/>
        </p:nvSpPr>
        <p:spPr>
          <a:xfrm>
            <a:off x="338328" y="2148840"/>
            <a:ext cx="2087880" cy="11155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400"/>
              </a:spcAft>
              <a:buNone/>
            </a:pPr>
            <a:r>
              <a:rPr lang="en-US" sz="8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intelligence (EI)</a:t>
            </a: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is the ability to perceive, understand, use and manage emotions (Mayer and Salovey, 1997). Emotions are information that steers attention, risk and choice (Damasio, 1994).</a:t>
            </a:r>
            <a:endParaRPr lang="en-US" sz="80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poster analyses how my emotions shape my decisions, evaluates EI in academic success and reflects on mindfulness, drawing on my journey from army officer to entrepreneur and student.</a:t>
            </a:r>
            <a:endParaRPr lang="en-US" sz="800" dirty="0"/>
          </a:p>
        </p:txBody>
      </p:sp>
      <p:sp>
        <p:nvSpPr>
          <p:cNvPr id="21" name="Shape 18"/>
          <p:cNvSpPr/>
          <p:nvPr/>
        </p:nvSpPr>
        <p:spPr>
          <a:xfrm>
            <a:off x="2627376" y="1801368"/>
            <a:ext cx="2307336" cy="1517904"/>
          </a:xfrm>
          <a:prstGeom prst="roundRect">
            <a:avLst>
              <a:gd name="adj" fmla="val 4819"/>
            </a:avLst>
          </a:prstGeom>
          <a:solidFill>
            <a:srgbClr val="DDF2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 txBox="1"/>
          <p:nvPr/>
        </p:nvSpPr>
        <p:spPr>
          <a:xfrm>
            <a:off x="2737104" y="1856232"/>
            <a:ext cx="21244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E6F6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</a:t>
            </a:r>
            <a:endParaRPr lang="en-US" sz="1300" dirty="0"/>
          </a:p>
        </p:txBody>
      </p:sp>
      <p:sp>
        <p:nvSpPr>
          <p:cNvPr id="23" name="Text 20"/>
          <p:cNvSpPr txBox="1"/>
          <p:nvPr/>
        </p:nvSpPr>
        <p:spPr>
          <a:xfrm>
            <a:off x="2737104" y="2148840"/>
            <a:ext cx="2106168" cy="11155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8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Secondary research:</a:t>
            </a: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journals and books via Google Scholar and the university library.</a:t>
            </a:r>
            <a:endParaRPr lang="en-US" sz="800" dirty="0"/>
          </a:p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8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Keywords:</a:t>
            </a: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emotional intelligence, emotion regulation, procrastination, mindfulness.</a:t>
            </a:r>
            <a:endParaRPr lang="en-US" sz="800" dirty="0"/>
          </a:p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8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Quality:</a:t>
            </a: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meta-analyses and trials prioritised (MacCann et al., 2020; Galante et al., 2018).</a:t>
            </a:r>
            <a:endParaRPr lang="en-US" sz="800" dirty="0"/>
          </a:p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8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Reflection:</a:t>
            </a: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Gibbs’ (1988) reflective cycle.</a:t>
            </a:r>
            <a:endParaRPr lang="en-US" sz="800" dirty="0"/>
          </a:p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8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Critique:</a:t>
            </a: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Van Dam et al. (2018).</a:t>
            </a:r>
            <a:endParaRPr lang="en-US" sz="800" dirty="0"/>
          </a:p>
        </p:txBody>
      </p:sp>
      <p:sp>
        <p:nvSpPr>
          <p:cNvPr id="24" name="Shape 21"/>
          <p:cNvSpPr/>
          <p:nvPr/>
        </p:nvSpPr>
        <p:spPr>
          <a:xfrm>
            <a:off x="5026152" y="1801368"/>
            <a:ext cx="2307336" cy="1517904"/>
          </a:xfrm>
          <a:prstGeom prst="roundRect">
            <a:avLst>
              <a:gd name="adj" fmla="val 4819"/>
            </a:avLst>
          </a:prstGeom>
          <a:solidFill>
            <a:srgbClr val="FFF0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 txBox="1"/>
          <p:nvPr/>
        </p:nvSpPr>
        <p:spPr>
          <a:xfrm>
            <a:off x="5135880" y="1856232"/>
            <a:ext cx="21244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8A5A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 in numbers</a:t>
            </a:r>
            <a:endParaRPr lang="en-US" sz="1300" dirty="0"/>
          </a:p>
        </p:txBody>
      </p:sp>
      <p:pic>
        <p:nvPicPr>
          <p:cNvPr id="26" name="Image 1" descr="/home/claude/poster/donu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4168" y="2167128"/>
            <a:ext cx="457200" cy="457200"/>
          </a:xfrm>
          <a:prstGeom prst="rect">
            <a:avLst/>
          </a:prstGeom>
        </p:spPr>
      </p:pic>
      <p:sp>
        <p:nvSpPr>
          <p:cNvPr id="27" name="Text 23"/>
          <p:cNvSpPr txBox="1"/>
          <p:nvPr/>
        </p:nvSpPr>
        <p:spPr>
          <a:xfrm>
            <a:off x="5684520" y="2148840"/>
            <a:ext cx="1557528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1700" b="1" dirty="0">
                <a:solidFill>
                  <a:srgbClr val="B23A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80–95%</a:t>
            </a:r>
            <a:endParaRPr lang="en-US" sz="170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7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college students procrastinate (Steel, 2007)</a:t>
            </a:r>
            <a:endParaRPr lang="en-US" sz="1700" dirty="0"/>
          </a:p>
        </p:txBody>
      </p:sp>
      <p:sp>
        <p:nvSpPr>
          <p:cNvPr id="28" name="Shape 24"/>
          <p:cNvSpPr/>
          <p:nvPr/>
        </p:nvSpPr>
        <p:spPr>
          <a:xfrm>
            <a:off x="5135880" y="2679192"/>
            <a:ext cx="566928" cy="292608"/>
          </a:xfrm>
          <a:prstGeom prst="roundRect">
            <a:avLst>
              <a:gd name="adj" fmla="val 25000"/>
            </a:avLst>
          </a:prstGeom>
          <a:solidFill>
            <a:srgbClr val="7B48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5"/>
          <p:cNvSpPr txBox="1"/>
          <p:nvPr/>
        </p:nvSpPr>
        <p:spPr>
          <a:xfrm>
            <a:off x="5135880" y="2679192"/>
            <a:ext cx="5669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.20</a:t>
            </a:r>
            <a:endParaRPr lang="en-US" sz="1400" dirty="0"/>
          </a:p>
        </p:txBody>
      </p:sp>
      <p:sp>
        <p:nvSpPr>
          <p:cNvPr id="30" name="Text 26"/>
          <p:cNvSpPr txBox="1"/>
          <p:nvPr/>
        </p:nvSpPr>
        <p:spPr>
          <a:xfrm>
            <a:off x="5775960" y="2660904"/>
            <a:ext cx="146608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7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correlation between EI and grades: 158 studies, 42,529 students (MacCann et al., 2020)</a:t>
            </a:r>
            <a:endParaRPr lang="en-US" sz="700" dirty="0"/>
          </a:p>
        </p:txBody>
      </p:sp>
      <p:sp>
        <p:nvSpPr>
          <p:cNvPr id="31" name="Shape 27"/>
          <p:cNvSpPr/>
          <p:nvPr/>
        </p:nvSpPr>
        <p:spPr>
          <a:xfrm>
            <a:off x="5135880" y="3008376"/>
            <a:ext cx="566928" cy="292608"/>
          </a:xfrm>
          <a:prstGeom prst="roundRect">
            <a:avLst>
              <a:gd name="adj" fmla="val 25000"/>
            </a:avLst>
          </a:prstGeom>
          <a:solidFill>
            <a:srgbClr val="12877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28"/>
          <p:cNvSpPr txBox="1"/>
          <p:nvPr/>
        </p:nvSpPr>
        <p:spPr>
          <a:xfrm>
            <a:off x="5135880" y="3008376"/>
            <a:ext cx="5669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616</a:t>
            </a:r>
            <a:endParaRPr lang="en-US" sz="1400" dirty="0"/>
          </a:p>
        </p:txBody>
      </p:sp>
      <p:sp>
        <p:nvSpPr>
          <p:cNvPr id="33" name="Text 29"/>
          <p:cNvSpPr txBox="1"/>
          <p:nvPr/>
        </p:nvSpPr>
        <p:spPr>
          <a:xfrm>
            <a:off x="5775960" y="2990088"/>
            <a:ext cx="1466088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7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students in a trial where mindfulness reduced exam stress (Galante et al., 2018)</a:t>
            </a:r>
            <a:endParaRPr lang="en-US" sz="700" dirty="0"/>
          </a:p>
        </p:txBody>
      </p:sp>
      <p:sp>
        <p:nvSpPr>
          <p:cNvPr id="34" name="Shape 30"/>
          <p:cNvSpPr/>
          <p:nvPr/>
        </p:nvSpPr>
        <p:spPr>
          <a:xfrm>
            <a:off x="228600" y="3392424"/>
            <a:ext cx="7104888" cy="2013126"/>
          </a:xfrm>
          <a:prstGeom prst="rect">
            <a:avLst/>
          </a:prstGeom>
          <a:solidFill>
            <a:srgbClr val="FFFFFF"/>
          </a:solidFill>
          <a:ln w="25400">
            <a:solidFill>
              <a:srgbClr val="E855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1"/>
          <p:cNvSpPr/>
          <p:nvPr/>
        </p:nvSpPr>
        <p:spPr>
          <a:xfrm>
            <a:off x="228600" y="3392424"/>
            <a:ext cx="7104888" cy="310896"/>
          </a:xfrm>
          <a:prstGeom prst="rect">
            <a:avLst/>
          </a:prstGeom>
          <a:solidFill>
            <a:srgbClr val="E855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Shape 32"/>
          <p:cNvSpPr/>
          <p:nvPr/>
        </p:nvSpPr>
        <p:spPr>
          <a:xfrm>
            <a:off x="320040" y="3438144"/>
            <a:ext cx="237744" cy="219456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3"/>
          <p:cNvSpPr txBox="1"/>
          <p:nvPr/>
        </p:nvSpPr>
        <p:spPr>
          <a:xfrm>
            <a:off x="320040" y="3438144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855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38" name="Text 34"/>
          <p:cNvSpPr txBox="1"/>
          <p:nvPr/>
        </p:nvSpPr>
        <p:spPr>
          <a:xfrm>
            <a:off x="667512" y="3392424"/>
            <a:ext cx="655624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Analyse Emotional Awareness</a:t>
            </a:r>
            <a:endParaRPr lang="en-US" sz="1500" dirty="0"/>
          </a:p>
        </p:txBody>
      </p:sp>
      <p:pic>
        <p:nvPicPr>
          <p:cNvPr id="39" name="Image 2" descr="/home/claude/poster/scal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040" y="3831336"/>
            <a:ext cx="804672" cy="685800"/>
          </a:xfrm>
          <a:prstGeom prst="rect">
            <a:avLst/>
          </a:prstGeom>
        </p:spPr>
      </p:pic>
      <p:sp>
        <p:nvSpPr>
          <p:cNvPr id="40" name="Text 35"/>
          <p:cNvSpPr txBox="1"/>
          <p:nvPr/>
        </p:nvSpPr>
        <p:spPr>
          <a:xfrm>
            <a:off x="246888" y="4535424"/>
            <a:ext cx="9509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B23A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 ⇄ Reason</a:t>
            </a:r>
            <a:endParaRPr lang="en-US" sz="700" dirty="0"/>
          </a:p>
        </p:txBody>
      </p:sp>
      <p:sp>
        <p:nvSpPr>
          <p:cNvPr id="41" name="Text 36"/>
          <p:cNvSpPr txBox="1"/>
          <p:nvPr/>
        </p:nvSpPr>
        <p:spPr>
          <a:xfrm>
            <a:off x="1252728" y="3776472"/>
            <a:ext cx="2788920" cy="1426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b="1" i="1" dirty="0">
                <a:solidFill>
                  <a:srgbClr val="B23A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what extent do my emotions influence my thinking and decision-making?</a:t>
            </a:r>
            <a:endParaRPr lang="en-US" sz="900" dirty="0"/>
          </a:p>
          <a:p>
            <a:pPr marL="0" indent="0">
              <a:lnSpc>
                <a:spcPct val="95000"/>
              </a:lnSpc>
              <a:spcAft>
                <a:spcPts val="400"/>
              </a:spcAft>
              <a:buNone/>
            </a:pP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a large extent, especially under pressure.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Army service taught me that stress narrows thinking. In business, excitement after a good call can make me over-commit, while frustration after a lost deal can make me under-price.</a:t>
            </a:r>
            <a:endParaRPr lang="en-US" sz="90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supports this: anger increases risk-taking and fear increases caution (Lerner et al., 2015). Yet gut feelings are often valid warnings (Damasio, 1994). The key is </a:t>
            </a: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noticing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them first.</a:t>
            </a:r>
            <a:endParaRPr lang="en-US" sz="900" dirty="0"/>
          </a:p>
        </p:txBody>
      </p:sp>
      <p:sp>
        <p:nvSpPr>
          <p:cNvPr id="42" name="Text 37"/>
          <p:cNvSpPr txBox="1"/>
          <p:nvPr/>
        </p:nvSpPr>
        <p:spPr>
          <a:xfrm>
            <a:off x="4160520" y="3776472"/>
            <a:ext cx="3081528" cy="1042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b="1" i="1" dirty="0">
                <a:solidFill>
                  <a:srgbClr val="B23A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emotional awareness be developed to improve self-regulation and judgement?</a:t>
            </a:r>
            <a:endParaRPr lang="en-US" sz="900" dirty="0"/>
          </a:p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Label the feeling: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naming an emotion reduces its intensity (Lieberman et al., 2007).</a:t>
            </a:r>
            <a:endParaRPr lang="en-US" sz="900" dirty="0"/>
          </a:p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Pause for 90 seconds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before replying to a stressful email.</a:t>
            </a:r>
            <a:endParaRPr lang="en-US" sz="900" dirty="0"/>
          </a:p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 a daily emotion log: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trigger → feeling → action → result.</a:t>
            </a:r>
            <a:endParaRPr lang="en-US" sz="900" dirty="0"/>
          </a:p>
          <a:p>
            <a:pPr marL="114300" indent="-114300">
              <a:lnSpc>
                <a:spcPct val="95000"/>
              </a:lnSpc>
              <a:spcAft>
                <a:spcPts val="200"/>
              </a:spcAft>
              <a:buSzPct val="100000"/>
              <a:buChar char="•"/>
            </a:pP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Reappraise, don’t suppress: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reframe the situation (Gross, 1998).</a:t>
            </a:r>
            <a:endParaRPr lang="en-US" sz="900" dirty="0"/>
          </a:p>
        </p:txBody>
      </p:sp>
      <p:sp>
        <p:nvSpPr>
          <p:cNvPr id="43" name="Text 38"/>
          <p:cNvSpPr txBox="1"/>
          <p:nvPr/>
        </p:nvSpPr>
        <p:spPr>
          <a:xfrm>
            <a:off x="4160520" y="4963414"/>
            <a:ext cx="30175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b="1" dirty="0">
                <a:solidFill>
                  <a:srgbClr val="B23A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 – My awareness loop</a:t>
            </a:r>
            <a:endParaRPr lang="en-US" sz="700" dirty="0"/>
          </a:p>
        </p:txBody>
      </p:sp>
      <p:sp>
        <p:nvSpPr>
          <p:cNvPr id="44" name="Shape 39"/>
          <p:cNvSpPr/>
          <p:nvPr/>
        </p:nvSpPr>
        <p:spPr>
          <a:xfrm>
            <a:off x="4160520" y="5128006"/>
            <a:ext cx="640080" cy="182880"/>
          </a:xfrm>
          <a:prstGeom prst="chevron">
            <a:avLst/>
          </a:prstGeom>
          <a:solidFill>
            <a:srgbClr val="E855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0"/>
          <p:cNvSpPr txBox="1"/>
          <p:nvPr/>
        </p:nvSpPr>
        <p:spPr>
          <a:xfrm>
            <a:off x="4233672" y="5128006"/>
            <a:ext cx="51206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Notice</a:t>
            </a:r>
            <a:endParaRPr lang="en-US" sz="650" dirty="0"/>
          </a:p>
        </p:txBody>
      </p:sp>
      <p:sp>
        <p:nvSpPr>
          <p:cNvPr id="46" name="Shape 41"/>
          <p:cNvSpPr/>
          <p:nvPr/>
        </p:nvSpPr>
        <p:spPr>
          <a:xfrm>
            <a:off x="4773168" y="5128006"/>
            <a:ext cx="640080" cy="182880"/>
          </a:xfrm>
          <a:prstGeom prst="chevron">
            <a:avLst/>
          </a:prstGeom>
          <a:solidFill>
            <a:srgbClr val="F2B3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2"/>
          <p:cNvSpPr txBox="1"/>
          <p:nvPr/>
        </p:nvSpPr>
        <p:spPr>
          <a:xfrm>
            <a:off x="4846320" y="5128006"/>
            <a:ext cx="51206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2A24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</a:t>
            </a:r>
            <a:endParaRPr lang="en-US" sz="650" dirty="0"/>
          </a:p>
        </p:txBody>
      </p:sp>
      <p:sp>
        <p:nvSpPr>
          <p:cNvPr id="48" name="Shape 43"/>
          <p:cNvSpPr/>
          <p:nvPr/>
        </p:nvSpPr>
        <p:spPr>
          <a:xfrm>
            <a:off x="5385816" y="5128006"/>
            <a:ext cx="640080" cy="182880"/>
          </a:xfrm>
          <a:prstGeom prst="chevron">
            <a:avLst/>
          </a:prstGeom>
          <a:solidFill>
            <a:srgbClr val="12877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4"/>
          <p:cNvSpPr txBox="1"/>
          <p:nvPr/>
        </p:nvSpPr>
        <p:spPr>
          <a:xfrm>
            <a:off x="5458968" y="5128006"/>
            <a:ext cx="51206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Pause</a:t>
            </a:r>
            <a:endParaRPr lang="en-US" sz="650" dirty="0"/>
          </a:p>
        </p:txBody>
      </p:sp>
      <p:sp>
        <p:nvSpPr>
          <p:cNvPr id="50" name="Shape 45"/>
          <p:cNvSpPr/>
          <p:nvPr/>
        </p:nvSpPr>
        <p:spPr>
          <a:xfrm>
            <a:off x="5998464" y="5128006"/>
            <a:ext cx="640080" cy="182880"/>
          </a:xfrm>
          <a:prstGeom prst="chevron">
            <a:avLst/>
          </a:prstGeom>
          <a:solidFill>
            <a:srgbClr val="2F6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6"/>
          <p:cNvSpPr txBox="1"/>
          <p:nvPr/>
        </p:nvSpPr>
        <p:spPr>
          <a:xfrm>
            <a:off x="6071616" y="5128006"/>
            <a:ext cx="51206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Reappraise</a:t>
            </a:r>
            <a:endParaRPr lang="en-US" sz="650" dirty="0"/>
          </a:p>
        </p:txBody>
      </p:sp>
      <p:sp>
        <p:nvSpPr>
          <p:cNvPr id="52" name="Shape 47"/>
          <p:cNvSpPr/>
          <p:nvPr/>
        </p:nvSpPr>
        <p:spPr>
          <a:xfrm>
            <a:off x="6611112" y="5128006"/>
            <a:ext cx="640080" cy="182880"/>
          </a:xfrm>
          <a:prstGeom prst="chevron">
            <a:avLst/>
          </a:prstGeom>
          <a:solidFill>
            <a:srgbClr val="7B48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48"/>
          <p:cNvSpPr txBox="1"/>
          <p:nvPr/>
        </p:nvSpPr>
        <p:spPr>
          <a:xfrm>
            <a:off x="6684264" y="5128006"/>
            <a:ext cx="51206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Decide</a:t>
            </a:r>
            <a:endParaRPr lang="en-US" sz="650" dirty="0"/>
          </a:p>
        </p:txBody>
      </p:sp>
      <p:sp>
        <p:nvSpPr>
          <p:cNvPr id="54" name="Shape 49"/>
          <p:cNvSpPr/>
          <p:nvPr/>
        </p:nvSpPr>
        <p:spPr>
          <a:xfrm>
            <a:off x="228600" y="5542705"/>
            <a:ext cx="7104888" cy="2042008"/>
          </a:xfrm>
          <a:prstGeom prst="rect">
            <a:avLst/>
          </a:prstGeom>
          <a:solidFill>
            <a:srgbClr val="FFFFFF"/>
          </a:solidFill>
          <a:ln w="25400">
            <a:solidFill>
              <a:srgbClr val="12877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Shape 50"/>
          <p:cNvSpPr/>
          <p:nvPr/>
        </p:nvSpPr>
        <p:spPr>
          <a:xfrm>
            <a:off x="228600" y="5542705"/>
            <a:ext cx="7104888" cy="310896"/>
          </a:xfrm>
          <a:prstGeom prst="rect">
            <a:avLst/>
          </a:prstGeom>
          <a:solidFill>
            <a:srgbClr val="12877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6" name="Shape 51"/>
          <p:cNvSpPr/>
          <p:nvPr/>
        </p:nvSpPr>
        <p:spPr>
          <a:xfrm>
            <a:off x="320040" y="5588425"/>
            <a:ext cx="237744" cy="219456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7" name="Text 52"/>
          <p:cNvSpPr txBox="1"/>
          <p:nvPr/>
        </p:nvSpPr>
        <p:spPr>
          <a:xfrm>
            <a:off x="320040" y="5588425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2877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58" name="Text 53"/>
          <p:cNvSpPr txBox="1"/>
          <p:nvPr/>
        </p:nvSpPr>
        <p:spPr>
          <a:xfrm>
            <a:off x="667512" y="5542705"/>
            <a:ext cx="655624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Evaluate Emotional Intelligence in Academic Success</a:t>
            </a:r>
            <a:endParaRPr lang="en-US" sz="1500" dirty="0"/>
          </a:p>
        </p:txBody>
      </p:sp>
      <p:pic>
        <p:nvPicPr>
          <p:cNvPr id="59" name="Image 3" descr="/home/claude/poster/book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040" y="5999905"/>
            <a:ext cx="804672" cy="768096"/>
          </a:xfrm>
          <a:prstGeom prst="rect">
            <a:avLst/>
          </a:prstGeom>
        </p:spPr>
      </p:pic>
      <p:sp>
        <p:nvSpPr>
          <p:cNvPr id="60" name="Text 54"/>
          <p:cNvSpPr txBox="1"/>
          <p:nvPr/>
        </p:nvSpPr>
        <p:spPr>
          <a:xfrm>
            <a:off x="1252728" y="5926753"/>
            <a:ext cx="2468880" cy="9692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b="1" i="1" dirty="0">
                <a:solidFill>
                  <a:srgbClr val="0E6F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key emotional factors contribute to academic success?</a:t>
            </a:r>
            <a:endParaRPr lang="en-US" sz="90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b="1" dirty="0">
                <a:solidFill>
                  <a:srgbClr val="B23A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Stress: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moderate pressure focuses effort; chronic stress harms memory (Pekrun, 2006).</a:t>
            </a:r>
            <a:endParaRPr lang="en-US" sz="90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b="1" dirty="0">
                <a:solidFill>
                  <a:srgbClr val="6A3B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intrinsic motivation sustains deeper learning (Deci and Ryan, 2000).</a:t>
            </a:r>
            <a:endParaRPr lang="en-US" sz="900" dirty="0"/>
          </a:p>
          <a:p>
            <a:pPr marL="0" indent="0">
              <a:lnSpc>
                <a:spcPct val="95000"/>
              </a:lnSpc>
              <a:spcAft>
                <a:spcPts val="400"/>
              </a:spcAft>
              <a:buNone/>
            </a:pPr>
            <a:r>
              <a:rPr lang="en-US" sz="900" b="1" dirty="0">
                <a:solidFill>
                  <a:srgbClr val="2257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Resilience: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recovering from setbacks keeps effort steady.</a:t>
            </a:r>
            <a:endParaRPr lang="en-US" sz="900" dirty="0"/>
          </a:p>
        </p:txBody>
      </p:sp>
      <p:sp>
        <p:nvSpPr>
          <p:cNvPr id="61" name="Shape 55"/>
          <p:cNvSpPr/>
          <p:nvPr/>
        </p:nvSpPr>
        <p:spPr>
          <a:xfrm>
            <a:off x="1252728" y="7117505"/>
            <a:ext cx="2468880" cy="384048"/>
          </a:xfrm>
          <a:prstGeom prst="roundRect">
            <a:avLst>
              <a:gd name="adj" fmla="val 19048"/>
            </a:avLst>
          </a:prstGeom>
          <a:solidFill>
            <a:srgbClr val="DDF2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2" name="Text 56"/>
          <p:cNvSpPr txBox="1"/>
          <p:nvPr/>
        </p:nvSpPr>
        <p:spPr>
          <a:xfrm>
            <a:off x="1325880" y="7117505"/>
            <a:ext cx="234086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75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Evaluation:</a:t>
            </a:r>
            <a:r>
              <a:rPr lang="en-US" sz="75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EI’s link with grades is real but modest (ρ ≈ .20). It supports ability and effort, not replaces them (MacCann et al., 2020).</a:t>
            </a:r>
            <a:endParaRPr lang="en-US" sz="750" dirty="0"/>
          </a:p>
        </p:txBody>
      </p:sp>
      <p:sp>
        <p:nvSpPr>
          <p:cNvPr id="63" name="Text 57"/>
          <p:cNvSpPr txBox="1"/>
          <p:nvPr/>
        </p:nvSpPr>
        <p:spPr>
          <a:xfrm>
            <a:off x="3840480" y="5926753"/>
            <a:ext cx="340156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b="1" i="1" dirty="0">
                <a:solidFill>
                  <a:srgbClr val="0E6F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EI manage procrastination, anxiety and low motivation?</a:t>
            </a:r>
            <a:endParaRPr lang="en-US" sz="900" dirty="0"/>
          </a:p>
        </p:txBody>
      </p:sp>
      <p:graphicFrame>
        <p:nvGraphicFramePr>
          <p:cNvPr id="6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8992744"/>
              </p:ext>
            </p:extLst>
          </p:nvPr>
        </p:nvGraphicFramePr>
        <p:xfrm>
          <a:off x="3840480" y="6146209"/>
          <a:ext cx="3401568" cy="1239520"/>
        </p:xfrm>
        <a:graphic>
          <a:graphicData uri="http://schemas.openxmlformats.org/drawingml/2006/table">
            <a:tbl>
              <a:tblPr/>
              <a:tblGrid>
                <a:gridCol w="8412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6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41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116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Challenge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A247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is happening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A247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EI strategy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A24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08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Procrastination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55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dirty="0">
                          <a:solidFill>
                            <a:srgbClr val="1E1B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Avoiding a task’s bad feeling (Sirois and Pychyl, 2013)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3D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dirty="0">
                          <a:solidFill>
                            <a:srgbClr val="1E1B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Name it, start for 10 min, use if-then plans (Gollwitzer, 1999)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08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Anxiety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48C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dirty="0">
                          <a:solidFill>
                            <a:srgbClr val="1E1B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Normal exam nerves are read as a threat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E3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dirty="0">
                          <a:solidFill>
                            <a:srgbClr val="1E1B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Reappraise nerves as energy (Jamieson et al., 2010)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0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08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 motivation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6FC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dirty="0">
                          <a:solidFill>
                            <a:srgbClr val="1E1B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Task feels unconnected to my goals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9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800" dirty="0">
                          <a:solidFill>
                            <a:srgbClr val="1E1B3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Link tasks to personal goals (Deci and Ryan, 2000)</a:t>
                      </a:r>
                      <a:endParaRPr lang="en-US" sz="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25400" marB="25400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4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5" name="Shape 58"/>
          <p:cNvSpPr/>
          <p:nvPr/>
        </p:nvSpPr>
        <p:spPr>
          <a:xfrm>
            <a:off x="228600" y="7721868"/>
            <a:ext cx="7104888" cy="1837941"/>
          </a:xfrm>
          <a:prstGeom prst="rect">
            <a:avLst/>
          </a:prstGeom>
          <a:solidFill>
            <a:srgbClr val="FFFFFF"/>
          </a:solidFill>
          <a:ln w="25400">
            <a:solidFill>
              <a:srgbClr val="7B48C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Shape 59"/>
          <p:cNvSpPr/>
          <p:nvPr/>
        </p:nvSpPr>
        <p:spPr>
          <a:xfrm>
            <a:off x="228600" y="7721869"/>
            <a:ext cx="7104888" cy="310896"/>
          </a:xfrm>
          <a:prstGeom prst="rect">
            <a:avLst/>
          </a:prstGeom>
          <a:solidFill>
            <a:srgbClr val="7B48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7" name="Shape 60"/>
          <p:cNvSpPr/>
          <p:nvPr/>
        </p:nvSpPr>
        <p:spPr>
          <a:xfrm>
            <a:off x="320040" y="7767589"/>
            <a:ext cx="237744" cy="219456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8" name="Text 61"/>
          <p:cNvSpPr txBox="1"/>
          <p:nvPr/>
        </p:nvSpPr>
        <p:spPr>
          <a:xfrm>
            <a:off x="320040" y="7767589"/>
            <a:ext cx="23774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7B48C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69" name="Text 62"/>
          <p:cNvSpPr txBox="1"/>
          <p:nvPr/>
        </p:nvSpPr>
        <p:spPr>
          <a:xfrm>
            <a:off x="667512" y="7721869"/>
            <a:ext cx="655624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Critically Reflect on Personal Experience</a:t>
            </a:r>
            <a:endParaRPr lang="en-US" sz="1500" dirty="0"/>
          </a:p>
        </p:txBody>
      </p:sp>
      <p:pic>
        <p:nvPicPr>
          <p:cNvPr id="70" name="Image 4" descr="/home/claude/poster/meditat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040" y="8179069"/>
            <a:ext cx="804672" cy="804672"/>
          </a:xfrm>
          <a:prstGeom prst="rect">
            <a:avLst/>
          </a:prstGeom>
        </p:spPr>
      </p:pic>
      <p:sp>
        <p:nvSpPr>
          <p:cNvPr id="71" name="Text 63"/>
          <p:cNvSpPr txBox="1"/>
          <p:nvPr/>
        </p:nvSpPr>
        <p:spPr>
          <a:xfrm>
            <a:off x="1252728" y="8074167"/>
            <a:ext cx="336372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b="1" i="1" dirty="0">
                <a:solidFill>
                  <a:srgbClr val="6A3B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what extent can mindfulness and emotional regulation improve my learning experience?</a:t>
            </a:r>
            <a:endParaRPr lang="en-US" sz="900" dirty="0"/>
          </a:p>
          <a:p>
            <a:pPr marL="0" indent="0">
              <a:lnSpc>
                <a:spcPct val="95000"/>
              </a:lnSpc>
              <a:spcAft>
                <a:spcPts val="400"/>
              </a:spcAft>
              <a:buNone/>
            </a:pP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Experience (Gibbs, 1988):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balancing a business with several modules, my habit is to “push through”. It works short-term but hurts focus and memory.</a:t>
            </a:r>
            <a:endParaRPr lang="en-US" sz="900" dirty="0"/>
          </a:p>
          <a:p>
            <a:pPr marL="0" indent="0">
              <a:lnSpc>
                <a:spcPct val="95000"/>
              </a:lnSpc>
              <a:spcAft>
                <a:spcPts val="400"/>
              </a:spcAft>
              <a:buNone/>
            </a:pP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mindfulness helps me notice stress early, and reappraisal calms nerves before presenting (Gross, 1998). It also lowered exam stress in students (Galante et al., 2018).</a:t>
            </a:r>
            <a:endParaRPr lang="en-US" sz="90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900" b="1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Limits:</a:t>
            </a:r>
            <a:r>
              <a:rPr lang="en-US" sz="9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effects are moderate, need daily practice and are sometimes over-hyped (Van Dam et al., 2018). They cannot replace good planning.</a:t>
            </a:r>
            <a:endParaRPr lang="en-US" sz="900" dirty="0"/>
          </a:p>
        </p:txBody>
      </p:sp>
      <p:sp>
        <p:nvSpPr>
          <p:cNvPr id="72" name="Shape 64"/>
          <p:cNvSpPr/>
          <p:nvPr/>
        </p:nvSpPr>
        <p:spPr>
          <a:xfrm>
            <a:off x="4663440" y="8074167"/>
            <a:ext cx="2578608" cy="854710"/>
          </a:xfrm>
          <a:prstGeom prst="roundRect">
            <a:avLst>
              <a:gd name="adj" fmla="val 9091"/>
            </a:avLst>
          </a:prstGeom>
          <a:solidFill>
            <a:srgbClr val="2A247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3" name="Text 65"/>
          <p:cNvSpPr txBox="1"/>
          <p:nvPr/>
        </p:nvSpPr>
        <p:spPr>
          <a:xfrm>
            <a:off x="4754880" y="8160781"/>
            <a:ext cx="239572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200"/>
              </a:spcAft>
              <a:buNone/>
            </a:pPr>
            <a:r>
              <a:rPr lang="en-US" sz="1200" b="1" dirty="0">
                <a:solidFill>
                  <a:srgbClr val="F2B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200" dirty="0"/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a </a:t>
            </a:r>
            <a:r>
              <a:rPr lang="en-US" sz="800" b="1" dirty="0">
                <a:solidFill>
                  <a:srgbClr val="F2B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meaningful but conditional</a:t>
            </a: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extent. Mindfulness and regulation improve how I learn (better focus, calmer judgement) when practised consistently and combined with planning. EI is a skill to train, not a quick fix.</a:t>
            </a:r>
            <a:endParaRPr lang="en-US" sz="1200" dirty="0"/>
          </a:p>
        </p:txBody>
      </p:sp>
      <p:sp>
        <p:nvSpPr>
          <p:cNvPr id="74" name="Shape 66"/>
          <p:cNvSpPr/>
          <p:nvPr/>
        </p:nvSpPr>
        <p:spPr>
          <a:xfrm>
            <a:off x="4663440" y="8983740"/>
            <a:ext cx="2578608" cy="527945"/>
          </a:xfrm>
          <a:prstGeom prst="roundRect">
            <a:avLst>
              <a:gd name="adj" fmla="val 19048"/>
            </a:avLst>
          </a:prstGeom>
          <a:solidFill>
            <a:srgbClr val="FFF0C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5" name="Text 67"/>
          <p:cNvSpPr txBox="1"/>
          <p:nvPr/>
        </p:nvSpPr>
        <p:spPr>
          <a:xfrm>
            <a:off x="4754880" y="8992885"/>
            <a:ext cx="2395728" cy="4622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spcAft>
                <a:spcPts val="200"/>
              </a:spcAft>
              <a:buNone/>
            </a:pPr>
            <a:r>
              <a:rPr lang="en-US" sz="900" b="1" dirty="0">
                <a:solidFill>
                  <a:srgbClr val="8A5A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action plan</a:t>
            </a:r>
            <a:endParaRPr lang="en-US" sz="900" dirty="0"/>
          </a:p>
          <a:p>
            <a:pPr marL="114300" indent="-114300">
              <a:lnSpc>
                <a:spcPct val="95000"/>
              </a:lnSpc>
              <a:spcAft>
                <a:spcPts val="100"/>
              </a:spcAft>
              <a:buSzPct val="100000"/>
              <a:buChar char="•"/>
            </a:pP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minutes of mindful breathing before each study block</a:t>
            </a:r>
            <a:endParaRPr lang="en-US" sz="900" dirty="0"/>
          </a:p>
          <a:p>
            <a:pPr marL="114300" indent="-114300">
              <a:lnSpc>
                <a:spcPct val="95000"/>
              </a:lnSpc>
              <a:spcAft>
                <a:spcPts val="300"/>
              </a:spcAft>
              <a:buSzPct val="100000"/>
              <a:buChar char="•"/>
            </a:pPr>
            <a:r>
              <a:rPr lang="en-US" sz="800" dirty="0">
                <a:solidFill>
                  <a:srgbClr val="1E1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Weekly emotion log and if-then plans for deadlines</a:t>
            </a:r>
            <a:endParaRPr lang="en-US" sz="900" dirty="0"/>
          </a:p>
        </p:txBody>
      </p:sp>
      <p:sp>
        <p:nvSpPr>
          <p:cNvPr id="76" name="Shape 68"/>
          <p:cNvSpPr/>
          <p:nvPr/>
        </p:nvSpPr>
        <p:spPr>
          <a:xfrm>
            <a:off x="228600" y="9596386"/>
            <a:ext cx="7104888" cy="864349"/>
          </a:xfrm>
          <a:prstGeom prst="roundRect">
            <a:avLst>
              <a:gd name="adj" fmla="val 5161"/>
            </a:avLst>
          </a:prstGeom>
          <a:solidFill>
            <a:srgbClr val="2A247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7" name="Text 69"/>
          <p:cNvSpPr txBox="1"/>
          <p:nvPr/>
        </p:nvSpPr>
        <p:spPr>
          <a:xfrm>
            <a:off x="301752" y="9688309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2B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1400" dirty="0"/>
          </a:p>
        </p:txBody>
      </p:sp>
      <p:sp>
        <p:nvSpPr>
          <p:cNvPr id="78" name="Text 70"/>
          <p:cNvSpPr txBox="1"/>
          <p:nvPr/>
        </p:nvSpPr>
        <p:spPr>
          <a:xfrm>
            <a:off x="306324" y="9980917"/>
            <a:ext cx="6871716" cy="3951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>
              <a:lnSpc>
                <a:spcPct val="88000"/>
              </a:lnSpc>
              <a:spcAft>
                <a:spcPts val="15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Damasio, A.R. (1994) </a:t>
            </a:r>
            <a:r>
              <a:rPr lang="en-US" sz="800" i="1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Descartes’ Error: Emotion, Reason and the Human Brain</a:t>
            </a:r>
            <a:r>
              <a:rPr lang="en-US" sz="800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New York: Putnam.</a:t>
            </a:r>
            <a:endParaRPr lang="en-US" sz="800" dirty="0"/>
          </a:p>
          <a:p>
            <a:pPr marL="171450" indent="-171450">
              <a:lnSpc>
                <a:spcPct val="88000"/>
              </a:lnSpc>
              <a:spcAft>
                <a:spcPts val="15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Deci, E.L. and Ryan, R.M. (2000) ‘The “what” and “why” of goal pursuits’, </a:t>
            </a:r>
            <a:r>
              <a:rPr lang="en-US" sz="800" i="1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Inquiry</a:t>
            </a:r>
            <a:r>
              <a:rPr lang="en-US" sz="800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11(4), pp. 227–268.</a:t>
            </a:r>
            <a:endParaRPr lang="en-US" sz="800" dirty="0"/>
          </a:p>
          <a:p>
            <a:pPr marL="171450" indent="-171450">
              <a:lnSpc>
                <a:spcPct val="88000"/>
              </a:lnSpc>
              <a:spcAft>
                <a:spcPts val="150"/>
              </a:spcAft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Galante, J. et al. (2018) ‘A mindfulness-based intervention to increase resilience to stress in university students’, </a:t>
            </a:r>
            <a:r>
              <a:rPr lang="en-US" sz="800" i="1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Lancet Public Health</a:t>
            </a:r>
            <a:r>
              <a:rPr lang="en-US" sz="800" dirty="0">
                <a:solidFill>
                  <a:srgbClr val="ECEA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3(2), pp. e72–e81.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874</Words>
  <Application>Microsoft Office PowerPoint</Application>
  <PresentationFormat>Custom</PresentationFormat>
  <Paragraphs>82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Cambria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Emotional Intelligence Poster</dc:title>
  <dc:subject>PptxGenJS Presentation</dc:subject>
  <dc:creator>My PC</dc:creator>
  <cp:lastModifiedBy>j w</cp:lastModifiedBy>
  <cp:revision>7</cp:revision>
  <dcterms:created xsi:type="dcterms:W3CDTF">2026-10-19T16:07:45Z</dcterms:created>
  <dcterms:modified xsi:type="dcterms:W3CDTF">2026-10-19T20:11:48Z</dcterms:modified>
</cp:coreProperties>
</file>