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8288000" cy="10287000"/>
  <p:notesSz cx="6858000" cy="9144000"/>
  <p:embeddedFontLst>
    <p:embeddedFont>
      <p:font typeface="Prata" panose="020B0604020202020204" charset="0"/>
      <p:regular r:id="rId21"/>
    </p:embeddedFont>
    <p:embeddedFont>
      <p:font typeface="Raleway" pitchFamily="2" charset="0"/>
      <p:regular r:id="rId22"/>
    </p:embeddedFont>
    <p:embeddedFont>
      <p:font typeface="Raleway Bold"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8" d="100"/>
          <a:sy n="58" d="100"/>
        </p:scale>
        <p:origin x="400" y="68"/>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nt" Target="fonts/font1.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3.fntdata"/><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2.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1D2046-4B3A-465D-B890-59EE3D01E3B3}" type="datetimeFigureOut">
              <a:rPr lang="en-GB" smtClean="0"/>
              <a:t>03/07/2026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9AC90-212D-44BB-A9A1-4A3428173A68}" type="slidenum">
              <a:rPr lang="en-GB" smtClean="0"/>
              <a:t>‹#›</a:t>
            </a:fld>
            <a:endParaRPr lang="en-GB"/>
          </a:p>
        </p:txBody>
      </p:sp>
    </p:spTree>
    <p:extLst>
      <p:ext uri="{BB962C8B-B14F-4D97-AF65-F5344CB8AC3E}">
        <p14:creationId xmlns:p14="http://schemas.microsoft.com/office/powerpoint/2010/main" val="107286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099AC90-212D-44BB-A9A1-4A3428173A68}" type="slidenum">
              <a:rPr lang="en-GB" smtClean="0"/>
              <a:t>1</a:t>
            </a:fld>
            <a:endParaRPr lang="en-GB"/>
          </a:p>
        </p:txBody>
      </p:sp>
    </p:spTree>
    <p:extLst>
      <p:ext uri="{BB962C8B-B14F-4D97-AF65-F5344CB8AC3E}">
        <p14:creationId xmlns:p14="http://schemas.microsoft.com/office/powerpoint/2010/main" val="2695768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2.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mp4"/><Relationship Id="rId1" Type="http://schemas.microsoft.com/office/2007/relationships/media" Target="../media/media14.mp4"/><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4" name="Freeform 4"/>
          <p:cNvSpPr/>
          <p:nvPr/>
        </p:nvSpPr>
        <p:spPr>
          <a:xfrm>
            <a:off x="10278397" y="44618"/>
            <a:ext cx="6980903" cy="9258300"/>
          </a:xfrm>
          <a:custGeom>
            <a:avLst/>
            <a:gdLst/>
            <a:ahLst/>
            <a:cxnLst/>
            <a:rect l="l" t="t" r="r" b="b"/>
            <a:pathLst>
              <a:path w="6980903" h="9258300">
                <a:moveTo>
                  <a:pt x="0" y="0"/>
                </a:moveTo>
                <a:lnTo>
                  <a:pt x="6980903" y="0"/>
                </a:lnTo>
                <a:lnTo>
                  <a:pt x="6980903" y="9258300"/>
                </a:lnTo>
                <a:lnTo>
                  <a:pt x="0" y="9258300"/>
                </a:lnTo>
                <a:lnTo>
                  <a:pt x="0" y="0"/>
                </a:lnTo>
                <a:close/>
              </a:path>
            </a:pathLst>
          </a:custGeom>
          <a:blipFill>
            <a:blip r:embed="rId5"/>
            <a:stretch>
              <a:fillRect l="-43478" r="-45314"/>
            </a:stretch>
          </a:blipFill>
        </p:spPr>
        <p:txBody>
          <a:bodyPr/>
          <a:lstStyle/>
          <a:p>
            <a:endParaRPr lang="en-GB"/>
          </a:p>
        </p:txBody>
      </p:sp>
      <p:sp>
        <p:nvSpPr>
          <p:cNvPr id="5" name="TextBox 5"/>
          <p:cNvSpPr txBox="1"/>
          <p:nvPr/>
        </p:nvSpPr>
        <p:spPr>
          <a:xfrm>
            <a:off x="679915" y="3050377"/>
            <a:ext cx="8825191" cy="3332506"/>
          </a:xfrm>
          <a:prstGeom prst="rect">
            <a:avLst/>
          </a:prstGeom>
        </p:spPr>
        <p:txBody>
          <a:bodyPr lIns="0" tIns="0" rIns="0" bIns="0" rtlCol="0" anchor="t">
            <a:spAutoFit/>
          </a:bodyPr>
          <a:lstStyle/>
          <a:p>
            <a:pPr algn="ctr">
              <a:lnSpc>
                <a:spcPts val="5201"/>
              </a:lnSpc>
            </a:pPr>
            <a:r>
              <a:rPr lang="en-US" sz="5201">
                <a:solidFill>
                  <a:srgbClr val="344E41"/>
                </a:solidFill>
                <a:latin typeface="Prata"/>
                <a:ea typeface="Prata"/>
                <a:cs typeface="Prata"/>
                <a:sym typeface="Prata"/>
              </a:rPr>
              <a:t>A PERSON-CENTRED CARE PLAN FOR A FICTIONAL ADULT WITH TYPE 2 DIABETES MELLITUS</a:t>
            </a:r>
          </a:p>
        </p:txBody>
      </p:sp>
      <p:sp>
        <p:nvSpPr>
          <p:cNvPr id="6" name="TextBox 6"/>
          <p:cNvSpPr txBox="1"/>
          <p:nvPr/>
        </p:nvSpPr>
        <p:spPr>
          <a:xfrm>
            <a:off x="6187109" y="9510857"/>
            <a:ext cx="5913783" cy="415290"/>
          </a:xfrm>
          <a:prstGeom prst="rect">
            <a:avLst/>
          </a:prstGeom>
        </p:spPr>
        <p:txBody>
          <a:bodyPr lIns="0" tIns="0" rIns="0" bIns="0" rtlCol="0" anchor="t">
            <a:spAutoFit/>
          </a:bodyPr>
          <a:lstStyle/>
          <a:p>
            <a:pPr algn="ctr">
              <a:lnSpc>
                <a:spcPts val="3359"/>
              </a:lnSpc>
            </a:pPr>
            <a:r>
              <a:rPr lang="en-US" sz="2400" dirty="0">
                <a:solidFill>
                  <a:srgbClr val="344E41"/>
                </a:solidFill>
                <a:latin typeface="Raleway"/>
                <a:ea typeface="Raleway"/>
                <a:cs typeface="Raleway"/>
                <a:sym typeface="Raleway"/>
              </a:rPr>
              <a:t>STUDENT NO. 2428725</a:t>
            </a:r>
          </a:p>
        </p:txBody>
      </p:sp>
      <p:sp>
        <p:nvSpPr>
          <p:cNvPr id="7" name="TextBox 7"/>
          <p:cNvSpPr txBox="1"/>
          <p:nvPr/>
        </p:nvSpPr>
        <p:spPr>
          <a:xfrm>
            <a:off x="14091936" y="9510857"/>
            <a:ext cx="41960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MODULE CODE: BMHP5023</a:t>
            </a:r>
          </a:p>
        </p:txBody>
      </p:sp>
      <p:sp>
        <p:nvSpPr>
          <p:cNvPr id="8" name="TextBox 8"/>
          <p:cNvSpPr txBox="1"/>
          <p:nvPr/>
        </p:nvSpPr>
        <p:spPr>
          <a:xfrm>
            <a:off x="1028700" y="9510857"/>
            <a:ext cx="2956891" cy="836639"/>
          </a:xfrm>
          <a:prstGeom prst="rect">
            <a:avLst/>
          </a:prstGeom>
        </p:spPr>
        <p:txBody>
          <a:bodyPr lIns="0" tIns="0" rIns="0" bIns="0" rtlCol="0" anchor="t">
            <a:spAutoFit/>
          </a:bodyPr>
          <a:lstStyle/>
          <a:p>
            <a:pPr algn="l">
              <a:lnSpc>
                <a:spcPts val="3359"/>
              </a:lnSpc>
            </a:pPr>
            <a:r>
              <a:rPr lang="en-US" sz="2400" dirty="0">
                <a:solidFill>
                  <a:srgbClr val="344E41"/>
                </a:solidFill>
                <a:latin typeface="Raleway"/>
                <a:ea typeface="Raleway"/>
                <a:cs typeface="Raleway"/>
                <a:sym typeface="Raleway"/>
              </a:rPr>
              <a:t> student name-Nasreen Ahmed</a:t>
            </a:r>
          </a:p>
        </p:txBody>
      </p:sp>
      <p:pic>
        <p:nvPicPr>
          <p:cNvPr id="11" name="Video 10">
            <a:hlinkClick r:id="" action="ppaction://media"/>
            <a:extLst>
              <a:ext uri="{FF2B5EF4-FFF2-40B4-BE49-F238E27FC236}">
                <a16:creationId xmlns:a16="http://schemas.microsoft.com/office/drawing/2014/main" id="{57291573-3E9C-194C-EC82-258BC68BC6B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4542"/>
    </mc:Choice>
    <mc:Fallback>
      <p:transition spd="slow" advTm="34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6364290" y="2491740"/>
            <a:ext cx="10895010" cy="5741671"/>
          </a:xfrm>
          <a:prstGeom prst="rect">
            <a:avLst/>
          </a:prstGeom>
        </p:spPr>
        <p:txBody>
          <a:bodyPr lIns="0" tIns="0" rIns="0" bIns="0" rtlCol="0" anchor="t">
            <a:spAutoFit/>
          </a:bodyPr>
          <a:lstStyle/>
          <a:p>
            <a:pPr marL="604515" lvl="1" indent="-302257" algn="l">
              <a:lnSpc>
                <a:spcPts val="4199"/>
              </a:lnSpc>
              <a:buFont typeface="Arial"/>
              <a:buChar char="•"/>
            </a:pPr>
            <a:r>
              <a:rPr lang="en-US" sz="2799">
                <a:solidFill>
                  <a:srgbClr val="344E41"/>
                </a:solidFill>
                <a:latin typeface="Raleway"/>
                <a:ea typeface="Raleway"/>
                <a:cs typeface="Raleway"/>
                <a:sym typeface="Raleway"/>
              </a:rPr>
              <a:t>In this presentation, a fictional adult with Type 2 Diabetes Mellitus (T2DM) will be the focus (Ahmed et al.,2022).</a:t>
            </a:r>
          </a:p>
          <a:p>
            <a:pPr marL="604515" lvl="1" indent="-302257" algn="l">
              <a:lnSpc>
                <a:spcPts val="4199"/>
              </a:lnSpc>
              <a:buFont typeface="Arial"/>
              <a:buChar char="•"/>
            </a:pPr>
            <a:r>
              <a:rPr lang="en-US" sz="2799">
                <a:solidFill>
                  <a:srgbClr val="344E41"/>
                </a:solidFill>
                <a:latin typeface="Raleway"/>
                <a:ea typeface="Raleway"/>
                <a:cs typeface="Raleway"/>
                <a:sym typeface="Raleway"/>
              </a:rPr>
              <a:t>The body system that is covered is the endocrine system – particularly the role of the pancreas and insulin.</a:t>
            </a:r>
          </a:p>
          <a:p>
            <a:pPr marL="604515" lvl="1" indent="-302257" algn="l">
              <a:lnSpc>
                <a:spcPts val="4199"/>
              </a:lnSpc>
              <a:buFont typeface="Arial"/>
              <a:buChar char="•"/>
            </a:pPr>
            <a:r>
              <a:rPr lang="en-US" sz="2799">
                <a:solidFill>
                  <a:srgbClr val="344E41"/>
                </a:solidFill>
                <a:latin typeface="Raleway"/>
                <a:ea typeface="Raleway"/>
                <a:cs typeface="Raleway"/>
                <a:sym typeface="Raleway"/>
              </a:rPr>
              <a:t>It will describe the function of normal blood glucose control and the alterations that occur in Type 2 diabetes (NHS Type 2 Diabetes).</a:t>
            </a:r>
          </a:p>
          <a:p>
            <a:pPr marL="604515" lvl="1" indent="-302257" algn="l">
              <a:lnSpc>
                <a:spcPts val="4199"/>
              </a:lnSpc>
              <a:buFont typeface="Arial"/>
              <a:buChar char="•"/>
            </a:pPr>
            <a:r>
              <a:rPr lang="en-US" sz="2799">
                <a:solidFill>
                  <a:srgbClr val="344E41"/>
                </a:solidFill>
                <a:latin typeface="Raleway"/>
                <a:ea typeface="Raleway"/>
                <a:cs typeface="Raleway"/>
                <a:sym typeface="Raleway"/>
              </a:rPr>
              <a:t>The presentation will help to determine the risk factors and lifestyle of the service user (Zhang et al.,2023).</a:t>
            </a:r>
          </a:p>
          <a:p>
            <a:pPr marL="604515" lvl="1" indent="-302257" algn="l">
              <a:lnSpc>
                <a:spcPts val="4199"/>
              </a:lnSpc>
              <a:buFont typeface="Arial"/>
              <a:buChar char="•"/>
            </a:pPr>
            <a:r>
              <a:rPr lang="en-US" sz="2799">
                <a:solidFill>
                  <a:srgbClr val="344E41"/>
                </a:solidFill>
                <a:latin typeface="Raleway"/>
                <a:ea typeface="Raleway"/>
                <a:cs typeface="Raleway"/>
                <a:sym typeface="Raleway"/>
              </a:rPr>
              <a:t>It will suggest a person centred care plan based on regular health data, monitoring, communication and ethics.</a:t>
            </a:r>
          </a:p>
        </p:txBody>
      </p:sp>
      <p:sp>
        <p:nvSpPr>
          <p:cNvPr id="5" name="Freeform 5"/>
          <p:cNvSpPr/>
          <p:nvPr/>
        </p:nvSpPr>
        <p:spPr>
          <a:xfrm>
            <a:off x="1028700" y="2491092"/>
            <a:ext cx="4541243" cy="5304815"/>
          </a:xfrm>
          <a:custGeom>
            <a:avLst/>
            <a:gdLst/>
            <a:ahLst/>
            <a:cxnLst/>
            <a:rect l="l" t="t" r="r" b="b"/>
            <a:pathLst>
              <a:path w="4541243" h="5304815">
                <a:moveTo>
                  <a:pt x="0" y="0"/>
                </a:moveTo>
                <a:lnTo>
                  <a:pt x="4541243" y="0"/>
                </a:lnTo>
                <a:lnTo>
                  <a:pt x="4541243" y="5304816"/>
                </a:lnTo>
                <a:lnTo>
                  <a:pt x="0" y="5304816"/>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2</a:t>
            </a:r>
          </a:p>
        </p:txBody>
      </p:sp>
      <p:sp>
        <p:nvSpPr>
          <p:cNvPr id="7" name="TextBox 7"/>
          <p:cNvSpPr txBox="1"/>
          <p:nvPr/>
        </p:nvSpPr>
        <p:spPr>
          <a:xfrm>
            <a:off x="1028700" y="933450"/>
            <a:ext cx="5335590" cy="821055"/>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INTRODUCTION</a:t>
            </a:r>
          </a:p>
        </p:txBody>
      </p:sp>
      <p:pic>
        <p:nvPicPr>
          <p:cNvPr id="11" name="Video 10">
            <a:hlinkClick r:id="" action="ppaction://media"/>
            <a:extLst>
              <a:ext uri="{FF2B5EF4-FFF2-40B4-BE49-F238E27FC236}">
                <a16:creationId xmlns:a16="http://schemas.microsoft.com/office/drawing/2014/main" id="{210C06EA-01FC-51A3-309F-DBF0F9D8035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7567"/>
    </mc:Choice>
    <mc:Fallback>
      <p:transition spd="slow" advTm="47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568007"/>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Freeform 4"/>
          <p:cNvSpPr/>
          <p:nvPr/>
        </p:nvSpPr>
        <p:spPr>
          <a:xfrm>
            <a:off x="8226128" y="2250437"/>
            <a:ext cx="9586920" cy="5428594"/>
          </a:xfrm>
          <a:custGeom>
            <a:avLst/>
            <a:gdLst/>
            <a:ahLst/>
            <a:cxnLst/>
            <a:rect l="l" t="t" r="r" b="b"/>
            <a:pathLst>
              <a:path w="9586920" h="5428594">
                <a:moveTo>
                  <a:pt x="0" y="0"/>
                </a:moveTo>
                <a:lnTo>
                  <a:pt x="9586920" y="0"/>
                </a:lnTo>
                <a:lnTo>
                  <a:pt x="9586920" y="5428593"/>
                </a:lnTo>
                <a:lnTo>
                  <a:pt x="0" y="5428593"/>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3</a:t>
            </a:r>
          </a:p>
        </p:txBody>
      </p:sp>
      <p:sp>
        <p:nvSpPr>
          <p:cNvPr id="6" name="TextBox 6"/>
          <p:cNvSpPr txBox="1"/>
          <p:nvPr/>
        </p:nvSpPr>
        <p:spPr>
          <a:xfrm>
            <a:off x="1028700" y="452749"/>
            <a:ext cx="6919931" cy="1668780"/>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FICTIONAL PATIENT PROFILE</a:t>
            </a:r>
          </a:p>
        </p:txBody>
      </p:sp>
      <p:sp>
        <p:nvSpPr>
          <p:cNvPr id="7" name="TextBox 7"/>
          <p:cNvSpPr txBox="1"/>
          <p:nvPr/>
        </p:nvSpPr>
        <p:spPr>
          <a:xfrm>
            <a:off x="1028700" y="2183762"/>
            <a:ext cx="6919931" cy="7355205"/>
          </a:xfrm>
          <a:prstGeom prst="rect">
            <a:avLst/>
          </a:prstGeom>
        </p:spPr>
        <p:txBody>
          <a:bodyPr lIns="0" tIns="0" rIns="0" bIns="0" rtlCol="0" anchor="t">
            <a:spAutoFit/>
          </a:bodyPr>
          <a:lstStyle/>
          <a:p>
            <a:pPr algn="just">
              <a:lnSpc>
                <a:spcPts val="3299"/>
              </a:lnSpc>
            </a:pPr>
            <a:r>
              <a:rPr lang="en-US" sz="2199">
                <a:solidFill>
                  <a:srgbClr val="344E41"/>
                </a:solidFill>
                <a:latin typeface="Raleway"/>
                <a:ea typeface="Raleway"/>
                <a:cs typeface="Raleway"/>
                <a:sym typeface="Raleway"/>
              </a:rPr>
              <a:t>This is a fictional patient called Mr A.</a:t>
            </a:r>
          </a:p>
          <a:p>
            <a:pPr marL="474978" lvl="1" indent="-237489" algn="l">
              <a:lnSpc>
                <a:spcPts val="3299"/>
              </a:lnSpc>
              <a:buFont typeface="Arial"/>
              <a:buChar char="•"/>
            </a:pPr>
            <a:r>
              <a:rPr lang="en-US" sz="2199">
                <a:solidFill>
                  <a:srgbClr val="344E41"/>
                </a:solidFill>
                <a:latin typeface="Raleway"/>
                <a:ea typeface="Raleway"/>
                <a:cs typeface="Raleway"/>
                <a:sym typeface="Raleway"/>
              </a:rPr>
              <a:t>He is a 52 year old man residing in the UK.</a:t>
            </a:r>
          </a:p>
          <a:p>
            <a:pPr marL="474978" lvl="1" indent="-237489" algn="l">
              <a:lnSpc>
                <a:spcPts val="3299"/>
              </a:lnSpc>
              <a:buFont typeface="Arial"/>
              <a:buChar char="•"/>
            </a:pPr>
            <a:r>
              <a:rPr lang="en-US" sz="2199">
                <a:solidFill>
                  <a:srgbClr val="344E41"/>
                </a:solidFill>
                <a:latin typeface="Raleway"/>
                <a:ea typeface="Raleway"/>
                <a:cs typeface="Raleway"/>
                <a:sym typeface="Raleway"/>
              </a:rPr>
              <a:t>History of family Type 2 diabetes is a risk factor for Type 2 diabetes, particularly in people with a South Asian background</a:t>
            </a:r>
          </a:p>
          <a:p>
            <a:pPr marL="474978" lvl="1" indent="-237489" algn="l">
              <a:lnSpc>
                <a:spcPts val="3299"/>
              </a:lnSpc>
              <a:buFont typeface="Arial"/>
              <a:buChar char="•"/>
            </a:pPr>
            <a:r>
              <a:rPr lang="en-US" sz="2199">
                <a:solidFill>
                  <a:srgbClr val="344E41"/>
                </a:solidFill>
                <a:latin typeface="Raleway"/>
                <a:ea typeface="Raleway"/>
                <a:cs typeface="Raleway"/>
                <a:sym typeface="Raleway"/>
              </a:rPr>
              <a:t>Someone who has recently been diagnosed with Type 2 Diabetes Mellitus (T2DM)</a:t>
            </a:r>
          </a:p>
          <a:p>
            <a:pPr marL="474978" lvl="1" indent="-237489" algn="l">
              <a:lnSpc>
                <a:spcPts val="3299"/>
              </a:lnSpc>
              <a:buFont typeface="Arial"/>
              <a:buChar char="•"/>
            </a:pPr>
            <a:r>
              <a:rPr lang="en-US" sz="2199">
                <a:solidFill>
                  <a:srgbClr val="344E41"/>
                </a:solidFill>
                <a:latin typeface="Raleway"/>
                <a:ea typeface="Raleway"/>
                <a:cs typeface="Raleway"/>
                <a:sym typeface="Raleway"/>
              </a:rPr>
              <a:t>BMI: 31 kg/m² which is a sign of obesity.</a:t>
            </a:r>
          </a:p>
          <a:p>
            <a:pPr marL="474978" lvl="1" indent="-237489" algn="l">
              <a:lnSpc>
                <a:spcPts val="3299"/>
              </a:lnSpc>
              <a:buFont typeface="Arial"/>
              <a:buChar char="•"/>
            </a:pPr>
            <a:r>
              <a:rPr lang="en-US" sz="2199">
                <a:solidFill>
                  <a:srgbClr val="344E41"/>
                </a:solidFill>
                <a:latin typeface="Raleway"/>
                <a:ea typeface="Raleway"/>
                <a:cs typeface="Raleway"/>
                <a:sym typeface="Raleway"/>
              </a:rPr>
              <a:t>Works long shifts and has low physical activity levels</a:t>
            </a:r>
          </a:p>
          <a:p>
            <a:pPr marL="474978" lvl="1" indent="-237489" algn="l">
              <a:lnSpc>
                <a:spcPts val="3299"/>
              </a:lnSpc>
              <a:buFont typeface="Arial"/>
              <a:buChar char="•"/>
            </a:pPr>
            <a:r>
              <a:rPr lang="en-US" sz="2199">
                <a:solidFill>
                  <a:srgbClr val="344E41"/>
                </a:solidFill>
                <a:latin typeface="Raleway"/>
                <a:ea typeface="Raleway"/>
                <a:cs typeface="Raleway"/>
                <a:sym typeface="Raleway"/>
              </a:rPr>
              <a:t>Diet involves eating out, sugary drinks and refined carbohydrates.</a:t>
            </a:r>
          </a:p>
          <a:p>
            <a:pPr marL="474978" lvl="1" indent="-237489" algn="l">
              <a:lnSpc>
                <a:spcPts val="3299"/>
              </a:lnSpc>
              <a:buFont typeface="Arial"/>
              <a:buChar char="•"/>
            </a:pPr>
            <a:r>
              <a:rPr lang="en-US" sz="2199">
                <a:solidFill>
                  <a:srgbClr val="344E41"/>
                </a:solidFill>
                <a:latin typeface="Raleway"/>
                <a:ea typeface="Raleway"/>
                <a:cs typeface="Raleway"/>
                <a:sym typeface="Raleway"/>
              </a:rPr>
              <a:t>Smokes 10 cigarettes a day</a:t>
            </a:r>
          </a:p>
          <a:p>
            <a:pPr marL="474978" lvl="1" indent="-237489" algn="l">
              <a:lnSpc>
                <a:spcPts val="3299"/>
              </a:lnSpc>
              <a:buFont typeface="Arial"/>
              <a:buChar char="•"/>
            </a:pPr>
            <a:r>
              <a:rPr lang="en-US" sz="2199">
                <a:solidFill>
                  <a:srgbClr val="344E41"/>
                </a:solidFill>
                <a:latin typeface="Raleway"/>
                <a:ea typeface="Raleway"/>
                <a:cs typeface="Raleway"/>
                <a:sym typeface="Raleway"/>
              </a:rPr>
              <a:t>Diabetes and cardiovascular disease in the family.</a:t>
            </a:r>
          </a:p>
          <a:p>
            <a:pPr marL="474978" lvl="1" indent="-237489" algn="l">
              <a:lnSpc>
                <a:spcPts val="3299"/>
              </a:lnSpc>
              <a:buFont typeface="Arial"/>
              <a:buChar char="•"/>
            </a:pPr>
            <a:r>
              <a:rPr lang="en-US" sz="2199">
                <a:solidFill>
                  <a:srgbClr val="344E41"/>
                </a:solidFill>
                <a:latin typeface="Raleway"/>
                <a:ea typeface="Raleway"/>
                <a:cs typeface="Raleway"/>
                <a:sym typeface="Raleway"/>
              </a:rPr>
              <a:t>Main care concern:</a:t>
            </a:r>
          </a:p>
          <a:p>
            <a:pPr algn="just">
              <a:lnSpc>
                <a:spcPts val="3299"/>
              </a:lnSpc>
            </a:pPr>
            <a:r>
              <a:rPr lang="en-US" sz="2199">
                <a:solidFill>
                  <a:srgbClr val="344E41"/>
                </a:solidFill>
                <a:latin typeface="Raleway"/>
                <a:ea typeface="Raleway"/>
                <a:cs typeface="Raleway"/>
                <a:sym typeface="Raleway"/>
              </a:rPr>
              <a:t>Mr A requires assistance in maintaining good blood glucose control and to reduce cardiovascular risk and prevent long-term complications.</a:t>
            </a:r>
          </a:p>
        </p:txBody>
      </p:sp>
      <p:pic>
        <p:nvPicPr>
          <p:cNvPr id="10" name="Video 9">
            <a:hlinkClick r:id="" action="ppaction://media"/>
            <a:extLst>
              <a:ext uri="{FF2B5EF4-FFF2-40B4-BE49-F238E27FC236}">
                <a16:creationId xmlns:a16="http://schemas.microsoft.com/office/drawing/2014/main" id="{7CBA3A58-9A1B-5A33-802F-5611E47A16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7873"/>
    </mc:Choice>
    <mc:Fallback>
      <p:transition spd="slow" advTm="47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Freeform 4"/>
          <p:cNvSpPr/>
          <p:nvPr/>
        </p:nvSpPr>
        <p:spPr>
          <a:xfrm>
            <a:off x="9368327" y="2369176"/>
            <a:ext cx="8115300" cy="5023175"/>
          </a:xfrm>
          <a:custGeom>
            <a:avLst/>
            <a:gdLst/>
            <a:ahLst/>
            <a:cxnLst/>
            <a:rect l="l" t="t" r="r" b="b"/>
            <a:pathLst>
              <a:path w="8115300" h="5023175">
                <a:moveTo>
                  <a:pt x="0" y="0"/>
                </a:moveTo>
                <a:lnTo>
                  <a:pt x="8115300" y="0"/>
                </a:lnTo>
                <a:lnTo>
                  <a:pt x="8115300" y="5023175"/>
                </a:lnTo>
                <a:lnTo>
                  <a:pt x="0" y="5023175"/>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4</a:t>
            </a:r>
          </a:p>
        </p:txBody>
      </p:sp>
      <p:sp>
        <p:nvSpPr>
          <p:cNvPr id="6" name="TextBox 6"/>
          <p:cNvSpPr txBox="1"/>
          <p:nvPr/>
        </p:nvSpPr>
        <p:spPr>
          <a:xfrm>
            <a:off x="1028700" y="1455545"/>
            <a:ext cx="8115300" cy="7425055"/>
          </a:xfrm>
          <a:prstGeom prst="rect">
            <a:avLst/>
          </a:prstGeom>
        </p:spPr>
        <p:txBody>
          <a:bodyPr lIns="0" tIns="0" rIns="0" bIns="0" rtlCol="0" anchor="t">
            <a:spAutoFit/>
          </a:bodyPr>
          <a:lstStyle/>
          <a:p>
            <a:pPr algn="l">
              <a:lnSpc>
                <a:spcPts val="3919"/>
              </a:lnSpc>
            </a:pPr>
            <a:r>
              <a:rPr lang="en-US" sz="2799">
                <a:solidFill>
                  <a:srgbClr val="344E41"/>
                </a:solidFill>
                <a:latin typeface="Raleway"/>
                <a:ea typeface="Raleway"/>
                <a:cs typeface="Raleway"/>
                <a:sym typeface="Raleway"/>
              </a:rPr>
              <a:t>The endocrine system is made up of glands that release hormones into the bloodstream   ( Hill and Simpson, 2025). The pancreas is the most important organ in blood glucose control. Islets of Langerhans are present in the pancreas and consist of:</a:t>
            </a:r>
          </a:p>
          <a:p>
            <a:pPr marL="604518" lvl="1" indent="-302259" algn="l">
              <a:lnSpc>
                <a:spcPts val="3919"/>
              </a:lnSpc>
              <a:buFont typeface="Arial"/>
              <a:buChar char="•"/>
            </a:pPr>
            <a:r>
              <a:rPr lang="en-US" sz="2799">
                <a:solidFill>
                  <a:srgbClr val="344E41"/>
                </a:solidFill>
                <a:latin typeface="Raleway"/>
                <a:ea typeface="Raleway"/>
                <a:cs typeface="Raleway"/>
                <a:sym typeface="Raleway"/>
              </a:rPr>
              <a:t>The insulin-producing cells in the pancreas a called beta cells.</a:t>
            </a:r>
          </a:p>
          <a:p>
            <a:pPr marL="604518" lvl="1" indent="-302259" algn="l">
              <a:lnSpc>
                <a:spcPts val="3919"/>
              </a:lnSpc>
              <a:buFont typeface="Arial"/>
              <a:buChar char="•"/>
            </a:pPr>
            <a:r>
              <a:rPr lang="en-US" sz="2799">
                <a:solidFill>
                  <a:srgbClr val="344E41"/>
                </a:solidFill>
                <a:latin typeface="Raleway"/>
                <a:ea typeface="Raleway"/>
                <a:cs typeface="Raleway"/>
                <a:sym typeface="Raleway"/>
              </a:rPr>
              <a:t>Alpha cells: make glucagon</a:t>
            </a:r>
          </a:p>
          <a:p>
            <a:pPr marL="604518" lvl="1" indent="-302259" algn="l">
              <a:lnSpc>
                <a:spcPts val="3919"/>
              </a:lnSpc>
              <a:buFont typeface="Arial"/>
              <a:buChar char="•"/>
            </a:pPr>
            <a:r>
              <a:rPr lang="en-US" sz="2799">
                <a:solidFill>
                  <a:srgbClr val="344E41"/>
                </a:solidFill>
                <a:latin typeface="Raleway"/>
                <a:ea typeface="Raleway"/>
                <a:cs typeface="Raleway"/>
                <a:sym typeface="Raleway"/>
              </a:rPr>
              <a:t>Insulin aids body cells to absorb glucose out of the blood to use for energy.</a:t>
            </a:r>
          </a:p>
          <a:p>
            <a:pPr marL="604518" lvl="1" indent="-302259" algn="l">
              <a:lnSpc>
                <a:spcPts val="3919"/>
              </a:lnSpc>
              <a:buFont typeface="Arial"/>
              <a:buChar char="•"/>
            </a:pPr>
            <a:r>
              <a:rPr lang="en-US" sz="2799">
                <a:solidFill>
                  <a:srgbClr val="344E41"/>
                </a:solidFill>
                <a:latin typeface="Raleway"/>
                <a:ea typeface="Raleway"/>
                <a:cs typeface="Raleway"/>
                <a:sym typeface="Raleway"/>
              </a:rPr>
              <a:t>Glucagon raises blood sugar levels when they are low (Daskalakis et al.,2026).</a:t>
            </a:r>
          </a:p>
          <a:p>
            <a:pPr marL="604518" lvl="1" indent="-302259" algn="l">
              <a:lnSpc>
                <a:spcPts val="3919"/>
              </a:lnSpc>
              <a:buFont typeface="Arial"/>
              <a:buChar char="•"/>
            </a:pPr>
            <a:r>
              <a:rPr lang="en-US" sz="2799">
                <a:solidFill>
                  <a:srgbClr val="344E41"/>
                </a:solidFill>
                <a:latin typeface="Raleway"/>
                <a:ea typeface="Raleway"/>
                <a:cs typeface="Raleway"/>
                <a:sym typeface="Raleway"/>
              </a:rPr>
              <a:t>Glucose stored and used by the liver, skeletals and adipose tissues.</a:t>
            </a:r>
          </a:p>
        </p:txBody>
      </p:sp>
      <p:sp>
        <p:nvSpPr>
          <p:cNvPr id="7" name="TextBox 7"/>
          <p:cNvSpPr txBox="1"/>
          <p:nvPr/>
        </p:nvSpPr>
        <p:spPr>
          <a:xfrm>
            <a:off x="1028700" y="452749"/>
            <a:ext cx="13842024" cy="821055"/>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ANATOMY OF THE ENDOCRINE SYSTEM</a:t>
            </a:r>
          </a:p>
        </p:txBody>
      </p:sp>
      <p:pic>
        <p:nvPicPr>
          <p:cNvPr id="10" name="Video 9">
            <a:hlinkClick r:id="" action="ppaction://media"/>
            <a:extLst>
              <a:ext uri="{FF2B5EF4-FFF2-40B4-BE49-F238E27FC236}">
                <a16:creationId xmlns:a16="http://schemas.microsoft.com/office/drawing/2014/main" id="{63B1543B-6F2E-49DC-3172-CA0AD8DDF45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4397527" y="6101858"/>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177"/>
    </mc:Choice>
    <mc:Fallback>
      <p:transition spd="slow" advTm="62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4874307" y="2055815"/>
            <a:ext cx="7542200" cy="7202485"/>
          </a:xfrm>
          <a:prstGeom prst="rect">
            <a:avLst/>
          </a:prstGeom>
        </p:spPr>
        <p:txBody>
          <a:bodyPr lIns="0" tIns="0" rIns="0" bIns="0" rtlCol="0" anchor="t">
            <a:spAutoFit/>
          </a:bodyPr>
          <a:lstStyle/>
          <a:p>
            <a:pPr marL="494789" lvl="1" indent="-247394" algn="l">
              <a:lnSpc>
                <a:spcPts val="3208"/>
              </a:lnSpc>
              <a:buFont typeface="Arial"/>
              <a:buChar char="•"/>
            </a:pPr>
            <a:r>
              <a:rPr lang="en-US" sz="2291">
                <a:solidFill>
                  <a:srgbClr val="344E41"/>
                </a:solidFill>
                <a:latin typeface="Raleway"/>
                <a:ea typeface="Raleway"/>
                <a:cs typeface="Raleway"/>
                <a:sym typeface="Raleway"/>
              </a:rPr>
              <a:t>Blood glucose levels vary in relation to food, activity and fasting.</a:t>
            </a:r>
          </a:p>
          <a:p>
            <a:pPr marL="494789" lvl="1" indent="-247394" algn="l">
              <a:lnSpc>
                <a:spcPts val="3208"/>
              </a:lnSpc>
              <a:buFont typeface="Arial"/>
              <a:buChar char="•"/>
            </a:pPr>
            <a:r>
              <a:rPr lang="en-US" sz="2291">
                <a:solidFill>
                  <a:srgbClr val="344E41"/>
                </a:solidFill>
                <a:latin typeface="Raleway"/>
                <a:ea typeface="Raleway"/>
                <a:cs typeface="Raleway"/>
                <a:sym typeface="Raleway"/>
              </a:rPr>
              <a:t>Carbohydrates are converted into glucose and absorbed into the bloodstream after they are eaten (Mughal et al., 2024).</a:t>
            </a:r>
          </a:p>
          <a:p>
            <a:pPr marL="494789" lvl="1" indent="-247394" algn="l">
              <a:lnSpc>
                <a:spcPts val="3208"/>
              </a:lnSpc>
              <a:buFont typeface="Arial"/>
              <a:buChar char="•"/>
            </a:pPr>
            <a:r>
              <a:rPr lang="en-US" sz="2291">
                <a:solidFill>
                  <a:srgbClr val="344E41"/>
                </a:solidFill>
                <a:latin typeface="Raleway"/>
                <a:ea typeface="Raleway"/>
                <a:cs typeface="Raleway"/>
                <a:sym typeface="Raleway"/>
              </a:rPr>
              <a:t>As blood glucose increases, insulin is secreted from the beta cells of the pancreas.</a:t>
            </a:r>
          </a:p>
          <a:p>
            <a:pPr marL="494789" lvl="1" indent="-247394" algn="l">
              <a:lnSpc>
                <a:spcPts val="3208"/>
              </a:lnSpc>
              <a:buFont typeface="Arial"/>
              <a:buChar char="•"/>
            </a:pPr>
            <a:r>
              <a:rPr lang="en-US" sz="2291">
                <a:solidFill>
                  <a:srgbClr val="344E41"/>
                </a:solidFill>
                <a:latin typeface="Raleway"/>
                <a:ea typeface="Raleway"/>
                <a:cs typeface="Raleway"/>
                <a:sym typeface="Raleway"/>
              </a:rPr>
              <a:t>Insulin enables the body cells to absorb glucose, which then gets used for energy, particularly by the muscle and fat cells.</a:t>
            </a:r>
          </a:p>
          <a:p>
            <a:pPr marL="494789" lvl="1" indent="-247394" algn="l">
              <a:lnSpc>
                <a:spcPts val="3208"/>
              </a:lnSpc>
              <a:buFont typeface="Arial"/>
              <a:buChar char="•"/>
            </a:pPr>
            <a:r>
              <a:rPr lang="en-US" sz="2291">
                <a:solidFill>
                  <a:srgbClr val="344E41"/>
                </a:solidFill>
                <a:latin typeface="Raleway"/>
                <a:ea typeface="Raleway"/>
                <a:cs typeface="Raleway"/>
                <a:sym typeface="Raleway"/>
              </a:rPr>
              <a:t>Glucose is stored as glycogen in the liver and muscles.</a:t>
            </a:r>
          </a:p>
          <a:p>
            <a:pPr marL="494789" lvl="1" indent="-247394" algn="l">
              <a:lnSpc>
                <a:spcPts val="3208"/>
              </a:lnSpc>
              <a:buFont typeface="Arial"/>
              <a:buChar char="•"/>
            </a:pPr>
            <a:r>
              <a:rPr lang="en-US" sz="2291">
                <a:solidFill>
                  <a:srgbClr val="344E41"/>
                </a:solidFill>
                <a:latin typeface="Raleway"/>
                <a:ea typeface="Raleway"/>
                <a:cs typeface="Raleway"/>
                <a:sym typeface="Raleway"/>
              </a:rPr>
              <a:t>Pancreatic alpha cells secrete glucagon in response to low blood glucose levels.</a:t>
            </a:r>
          </a:p>
          <a:p>
            <a:pPr marL="494789" lvl="1" indent="-247394" algn="l">
              <a:lnSpc>
                <a:spcPts val="3208"/>
              </a:lnSpc>
              <a:buFont typeface="Arial"/>
              <a:buChar char="•"/>
            </a:pPr>
            <a:r>
              <a:rPr lang="en-US" sz="2291">
                <a:solidFill>
                  <a:srgbClr val="344E41"/>
                </a:solidFill>
                <a:latin typeface="Raleway"/>
                <a:ea typeface="Raleway"/>
                <a:cs typeface="Raleway"/>
                <a:sym typeface="Raleway"/>
              </a:rPr>
              <a:t>Glucagon stimulates the liver to liberate stored glucose into the blood.</a:t>
            </a:r>
          </a:p>
          <a:p>
            <a:pPr marL="494789" lvl="1" indent="-247394" algn="l">
              <a:lnSpc>
                <a:spcPts val="3208"/>
              </a:lnSpc>
              <a:buFont typeface="Arial"/>
              <a:buChar char="•"/>
            </a:pPr>
            <a:r>
              <a:rPr lang="en-US" sz="2291">
                <a:solidFill>
                  <a:srgbClr val="344E41"/>
                </a:solidFill>
                <a:latin typeface="Raleway"/>
                <a:ea typeface="Raleway"/>
                <a:cs typeface="Raleway"/>
                <a:sym typeface="Raleway"/>
              </a:rPr>
              <a:t>This equilibrium is important to maintain glucose homeostasis.</a:t>
            </a:r>
          </a:p>
        </p:txBody>
      </p:sp>
      <p:sp>
        <p:nvSpPr>
          <p:cNvPr id="5" name="Freeform 5"/>
          <p:cNvSpPr/>
          <p:nvPr/>
        </p:nvSpPr>
        <p:spPr>
          <a:xfrm>
            <a:off x="14091936" y="2412665"/>
            <a:ext cx="4690166" cy="6845635"/>
          </a:xfrm>
          <a:custGeom>
            <a:avLst/>
            <a:gdLst/>
            <a:ahLst/>
            <a:cxnLst/>
            <a:rect l="l" t="t" r="r" b="b"/>
            <a:pathLst>
              <a:path w="4690166" h="6845635">
                <a:moveTo>
                  <a:pt x="0" y="0"/>
                </a:moveTo>
                <a:lnTo>
                  <a:pt x="4690165" y="0"/>
                </a:lnTo>
                <a:lnTo>
                  <a:pt x="4690165" y="6845635"/>
                </a:lnTo>
                <a:lnTo>
                  <a:pt x="0" y="6845635"/>
                </a:lnTo>
                <a:lnTo>
                  <a:pt x="0" y="0"/>
                </a:lnTo>
                <a:close/>
              </a:path>
            </a:pathLst>
          </a:custGeom>
          <a:blipFill>
            <a:blip r:embed="rId4"/>
            <a:stretch>
              <a:fillRect l="-73110" t="-4591" r="-74029"/>
            </a:stretch>
          </a:blipFill>
        </p:spPr>
        <p:txBody>
          <a:bodyPr/>
          <a:lstStyle/>
          <a:p>
            <a:endParaRPr lang="en-GB"/>
          </a:p>
        </p:txBody>
      </p:sp>
      <p:sp>
        <p:nvSpPr>
          <p:cNvPr id="6" name="Freeform 6"/>
          <p:cNvSpPr/>
          <p:nvPr/>
        </p:nvSpPr>
        <p:spPr>
          <a:xfrm>
            <a:off x="0" y="2412665"/>
            <a:ext cx="4060970" cy="6845635"/>
          </a:xfrm>
          <a:custGeom>
            <a:avLst/>
            <a:gdLst/>
            <a:ahLst/>
            <a:cxnLst/>
            <a:rect l="l" t="t" r="r" b="b"/>
            <a:pathLst>
              <a:path w="4060970" h="6845635">
                <a:moveTo>
                  <a:pt x="0" y="0"/>
                </a:moveTo>
                <a:lnTo>
                  <a:pt x="4060970" y="0"/>
                </a:lnTo>
                <a:lnTo>
                  <a:pt x="4060970" y="6845635"/>
                </a:lnTo>
                <a:lnTo>
                  <a:pt x="0" y="6845635"/>
                </a:lnTo>
                <a:lnTo>
                  <a:pt x="0" y="0"/>
                </a:lnTo>
                <a:close/>
              </a:path>
            </a:pathLst>
          </a:custGeom>
          <a:blipFill>
            <a:blip r:embed="rId5"/>
            <a:stretch>
              <a:fillRect/>
            </a:stretch>
          </a:blipFill>
        </p:spPr>
        <p:txBody>
          <a:bodyPr/>
          <a:lstStyle/>
          <a:p>
            <a:endParaRPr lang="en-GB"/>
          </a:p>
        </p:txBody>
      </p:sp>
      <p:sp>
        <p:nvSpPr>
          <p:cNvPr id="7" name="TextBox 7"/>
          <p:cNvSpPr txBox="1"/>
          <p:nvPr/>
        </p:nvSpPr>
        <p:spPr>
          <a:xfrm>
            <a:off x="819919" y="429560"/>
            <a:ext cx="16439381" cy="1668780"/>
          </a:xfrm>
          <a:prstGeom prst="rect">
            <a:avLst/>
          </a:prstGeom>
        </p:spPr>
        <p:txBody>
          <a:bodyPr lIns="0" tIns="0" rIns="0" bIns="0" rtlCol="0" anchor="t">
            <a:spAutoFit/>
          </a:bodyPr>
          <a:lstStyle/>
          <a:p>
            <a:pPr algn="ctr">
              <a:lnSpc>
                <a:spcPts val="6719"/>
              </a:lnSpc>
            </a:pPr>
            <a:r>
              <a:rPr lang="en-US" sz="4800">
                <a:solidFill>
                  <a:srgbClr val="344E41"/>
                </a:solidFill>
                <a:latin typeface="Prata"/>
                <a:ea typeface="Prata"/>
                <a:cs typeface="Prata"/>
                <a:sym typeface="Prata"/>
              </a:rPr>
              <a:t>NORMAL PHYSIOLOGY - BLOOD GLUCOSE REGULATION</a:t>
            </a:r>
          </a:p>
        </p:txBody>
      </p:sp>
      <p:sp>
        <p:nvSpPr>
          <p:cNvPr id="8" name="TextBox 8"/>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6</a:t>
            </a:r>
          </a:p>
        </p:txBody>
      </p:sp>
      <p:pic>
        <p:nvPicPr>
          <p:cNvPr id="11" name="Video 10">
            <a:hlinkClick r:id="" action="ppaction://media"/>
            <a:extLst>
              <a:ext uri="{FF2B5EF4-FFF2-40B4-BE49-F238E27FC236}">
                <a16:creationId xmlns:a16="http://schemas.microsoft.com/office/drawing/2014/main" id="{786E8324-7276-5F3D-80C9-8B85609020D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191"/>
    </mc:Choice>
    <mc:Fallback>
      <p:transition spd="slow" advTm="72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TextBox 2"/>
          <p:cNvSpPr txBox="1"/>
          <p:nvPr/>
        </p:nvSpPr>
        <p:spPr>
          <a:xfrm>
            <a:off x="644139" y="933450"/>
            <a:ext cx="5012453" cy="4211955"/>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MAIN EFFECTS OF TYPE-2 DIABETES ON BODY FUNCTIONING </a:t>
            </a:r>
          </a:p>
        </p:txBody>
      </p:sp>
      <p:grpSp>
        <p:nvGrpSpPr>
          <p:cNvPr id="3" name="Group 3"/>
          <p:cNvGrpSpPr/>
          <p:nvPr/>
        </p:nvGrpSpPr>
        <p:grpSpPr>
          <a:xfrm>
            <a:off x="0" y="9258300"/>
            <a:ext cx="18288000" cy="1028700"/>
            <a:chOff x="0" y="0"/>
            <a:chExt cx="12372622" cy="695960"/>
          </a:xfrm>
        </p:grpSpPr>
        <p:sp>
          <p:nvSpPr>
            <p:cNvPr id="4" name="Freeform 4"/>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5" name="TextBox 5"/>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5</a:t>
            </a:r>
          </a:p>
        </p:txBody>
      </p:sp>
      <p:sp>
        <p:nvSpPr>
          <p:cNvPr id="6" name="AutoShape 6"/>
          <p:cNvSpPr/>
          <p:nvPr/>
        </p:nvSpPr>
        <p:spPr>
          <a:xfrm>
            <a:off x="6178489" y="5055240"/>
            <a:ext cx="10739797" cy="0"/>
          </a:xfrm>
          <a:prstGeom prst="line">
            <a:avLst/>
          </a:prstGeom>
          <a:ln w="9525" cap="flat">
            <a:solidFill>
              <a:srgbClr val="804F3B"/>
            </a:solidFill>
            <a:prstDash val="solid"/>
            <a:headEnd type="none" w="sm" len="sm"/>
            <a:tailEnd type="none" w="sm" len="sm"/>
          </a:ln>
        </p:spPr>
        <p:txBody>
          <a:bodyPr/>
          <a:lstStyle/>
          <a:p>
            <a:endParaRPr lang="en-GB"/>
          </a:p>
        </p:txBody>
      </p:sp>
      <p:sp>
        <p:nvSpPr>
          <p:cNvPr id="7" name="AutoShape 7"/>
          <p:cNvSpPr/>
          <p:nvPr/>
        </p:nvSpPr>
        <p:spPr>
          <a:xfrm>
            <a:off x="11548387" y="1649440"/>
            <a:ext cx="0" cy="6826195"/>
          </a:xfrm>
          <a:prstGeom prst="line">
            <a:avLst/>
          </a:prstGeom>
          <a:ln w="9525" cap="flat">
            <a:solidFill>
              <a:srgbClr val="804F3B"/>
            </a:solidFill>
            <a:prstDash val="solid"/>
            <a:headEnd type="none" w="sm" len="sm"/>
            <a:tailEnd type="none" w="sm" len="sm"/>
          </a:ln>
        </p:spPr>
        <p:txBody>
          <a:bodyPr/>
          <a:lstStyle/>
          <a:p>
            <a:endParaRPr lang="en-GB"/>
          </a:p>
        </p:txBody>
      </p:sp>
      <p:sp>
        <p:nvSpPr>
          <p:cNvPr id="8" name="TextBox 8"/>
          <p:cNvSpPr txBox="1"/>
          <p:nvPr/>
        </p:nvSpPr>
        <p:spPr>
          <a:xfrm>
            <a:off x="6666242" y="2097654"/>
            <a:ext cx="4343866" cy="431800"/>
          </a:xfrm>
          <a:prstGeom prst="rect">
            <a:avLst/>
          </a:prstGeom>
        </p:spPr>
        <p:txBody>
          <a:bodyPr lIns="0" tIns="0" rIns="0" bIns="0" rtlCol="0" anchor="t">
            <a:spAutoFit/>
          </a:bodyPr>
          <a:lstStyle/>
          <a:p>
            <a:pPr algn="l">
              <a:lnSpc>
                <a:spcPts val="3499"/>
              </a:lnSpc>
            </a:pPr>
            <a:r>
              <a:rPr lang="en-US" sz="2499" b="1">
                <a:solidFill>
                  <a:srgbClr val="344E41"/>
                </a:solidFill>
                <a:latin typeface="Raleway Bold"/>
                <a:ea typeface="Raleway Bold"/>
                <a:cs typeface="Raleway Bold"/>
                <a:sym typeface="Raleway Bold"/>
              </a:rPr>
              <a:t>Insulin Resistance</a:t>
            </a:r>
          </a:p>
        </p:txBody>
      </p:sp>
      <p:sp>
        <p:nvSpPr>
          <p:cNvPr id="9" name="TextBox 9"/>
          <p:cNvSpPr txBox="1"/>
          <p:nvPr/>
        </p:nvSpPr>
        <p:spPr>
          <a:xfrm>
            <a:off x="6666242" y="2764155"/>
            <a:ext cx="4343866" cy="1558290"/>
          </a:xfrm>
          <a:prstGeom prst="rect">
            <a:avLst/>
          </a:prstGeom>
        </p:spPr>
        <p:txBody>
          <a:bodyPr lIns="0" tIns="0" rIns="0" bIns="0" rtlCol="0" anchor="t">
            <a:spAutoFit/>
          </a:bodyPr>
          <a:lstStyle/>
          <a:p>
            <a:pPr algn="l">
              <a:lnSpc>
                <a:spcPts val="3149"/>
              </a:lnSpc>
            </a:pPr>
            <a:r>
              <a:rPr lang="en-US" sz="2099">
                <a:solidFill>
                  <a:srgbClr val="344E41"/>
                </a:solidFill>
                <a:latin typeface="Raleway"/>
                <a:ea typeface="Raleway"/>
                <a:cs typeface="Raleway"/>
                <a:sym typeface="Raleway"/>
              </a:rPr>
              <a:t>Insulin is not being recognized by the body cells, and the glucose cannot enter the cells effectively.</a:t>
            </a:r>
          </a:p>
          <a:p>
            <a:pPr algn="l">
              <a:lnSpc>
                <a:spcPts val="3149"/>
              </a:lnSpc>
            </a:pPr>
            <a:r>
              <a:rPr lang="en-US" sz="2099">
                <a:solidFill>
                  <a:srgbClr val="344E41"/>
                </a:solidFill>
                <a:latin typeface="Raleway"/>
                <a:ea typeface="Raleway"/>
                <a:cs typeface="Raleway"/>
                <a:sym typeface="Raleway"/>
              </a:rPr>
              <a:t>(Lee et al., 2022)</a:t>
            </a:r>
          </a:p>
        </p:txBody>
      </p:sp>
      <p:sp>
        <p:nvSpPr>
          <p:cNvPr id="10" name="TextBox 10"/>
          <p:cNvSpPr txBox="1"/>
          <p:nvPr/>
        </p:nvSpPr>
        <p:spPr>
          <a:xfrm>
            <a:off x="12126380" y="2097654"/>
            <a:ext cx="4343866" cy="431800"/>
          </a:xfrm>
          <a:prstGeom prst="rect">
            <a:avLst/>
          </a:prstGeom>
        </p:spPr>
        <p:txBody>
          <a:bodyPr lIns="0" tIns="0" rIns="0" bIns="0" rtlCol="0" anchor="t">
            <a:spAutoFit/>
          </a:bodyPr>
          <a:lstStyle/>
          <a:p>
            <a:pPr algn="l">
              <a:lnSpc>
                <a:spcPts val="3499"/>
              </a:lnSpc>
            </a:pPr>
            <a:r>
              <a:rPr lang="en-US" sz="2499" b="1">
                <a:solidFill>
                  <a:srgbClr val="344E41"/>
                </a:solidFill>
                <a:latin typeface="Raleway Bold"/>
                <a:ea typeface="Raleway Bold"/>
                <a:cs typeface="Raleway Bold"/>
                <a:sym typeface="Raleway Bold"/>
              </a:rPr>
              <a:t>Reduced Beta cell Function</a:t>
            </a:r>
          </a:p>
        </p:txBody>
      </p:sp>
      <p:sp>
        <p:nvSpPr>
          <p:cNvPr id="11" name="TextBox 11"/>
          <p:cNvSpPr txBox="1"/>
          <p:nvPr/>
        </p:nvSpPr>
        <p:spPr>
          <a:xfrm>
            <a:off x="12126380" y="2764155"/>
            <a:ext cx="4343866" cy="1167765"/>
          </a:xfrm>
          <a:prstGeom prst="rect">
            <a:avLst/>
          </a:prstGeom>
        </p:spPr>
        <p:txBody>
          <a:bodyPr lIns="0" tIns="0" rIns="0" bIns="0" rtlCol="0" anchor="t">
            <a:spAutoFit/>
          </a:bodyPr>
          <a:lstStyle/>
          <a:p>
            <a:pPr algn="l">
              <a:lnSpc>
                <a:spcPts val="3149"/>
              </a:lnSpc>
            </a:pPr>
            <a:r>
              <a:rPr lang="en-US" sz="2099">
                <a:solidFill>
                  <a:srgbClr val="344E41"/>
                </a:solidFill>
                <a:latin typeface="Raleway"/>
                <a:ea typeface="Raleway"/>
                <a:cs typeface="Raleway"/>
                <a:sym typeface="Raleway"/>
              </a:rPr>
              <a:t>The pancreas may not make enough insulin to take care of the body's needs</a:t>
            </a:r>
          </a:p>
        </p:txBody>
      </p:sp>
      <p:sp>
        <p:nvSpPr>
          <p:cNvPr id="12" name="TextBox 12"/>
          <p:cNvSpPr txBox="1"/>
          <p:nvPr/>
        </p:nvSpPr>
        <p:spPr>
          <a:xfrm>
            <a:off x="6666242" y="5505450"/>
            <a:ext cx="4343866" cy="431800"/>
          </a:xfrm>
          <a:prstGeom prst="rect">
            <a:avLst/>
          </a:prstGeom>
        </p:spPr>
        <p:txBody>
          <a:bodyPr lIns="0" tIns="0" rIns="0" bIns="0" rtlCol="0" anchor="t">
            <a:spAutoFit/>
          </a:bodyPr>
          <a:lstStyle/>
          <a:p>
            <a:pPr algn="l">
              <a:lnSpc>
                <a:spcPts val="3499"/>
              </a:lnSpc>
            </a:pPr>
            <a:r>
              <a:rPr lang="en-US" sz="2499" b="1">
                <a:solidFill>
                  <a:srgbClr val="344E41"/>
                </a:solidFill>
                <a:latin typeface="Raleway Bold"/>
                <a:ea typeface="Raleway Bold"/>
                <a:cs typeface="Raleway Bold"/>
                <a:sym typeface="Raleway Bold"/>
              </a:rPr>
              <a:t>Hyperglycaemia</a:t>
            </a:r>
          </a:p>
        </p:txBody>
      </p:sp>
      <p:sp>
        <p:nvSpPr>
          <p:cNvPr id="13" name="TextBox 13"/>
          <p:cNvSpPr txBox="1"/>
          <p:nvPr/>
        </p:nvSpPr>
        <p:spPr>
          <a:xfrm>
            <a:off x="6666242" y="6591051"/>
            <a:ext cx="4343866" cy="1558290"/>
          </a:xfrm>
          <a:prstGeom prst="rect">
            <a:avLst/>
          </a:prstGeom>
        </p:spPr>
        <p:txBody>
          <a:bodyPr lIns="0" tIns="0" rIns="0" bIns="0" rtlCol="0" anchor="t">
            <a:spAutoFit/>
          </a:bodyPr>
          <a:lstStyle/>
          <a:p>
            <a:pPr algn="l">
              <a:lnSpc>
                <a:spcPts val="3149"/>
              </a:lnSpc>
            </a:pPr>
            <a:r>
              <a:rPr lang="en-US" sz="2099">
                <a:solidFill>
                  <a:srgbClr val="344E41"/>
                </a:solidFill>
                <a:latin typeface="Raleway"/>
                <a:ea typeface="Raleway"/>
                <a:cs typeface="Raleway"/>
                <a:sym typeface="Raleway"/>
              </a:rPr>
              <a:t>Glucose stays in the blood and this results in high blood glucose levels all the time (NHS Diabetes Prevention).</a:t>
            </a:r>
          </a:p>
        </p:txBody>
      </p:sp>
      <p:sp>
        <p:nvSpPr>
          <p:cNvPr id="14" name="TextBox 14"/>
          <p:cNvSpPr txBox="1"/>
          <p:nvPr/>
        </p:nvSpPr>
        <p:spPr>
          <a:xfrm>
            <a:off x="12126380" y="5505450"/>
            <a:ext cx="4343866" cy="834390"/>
          </a:xfrm>
          <a:prstGeom prst="rect">
            <a:avLst/>
          </a:prstGeom>
        </p:spPr>
        <p:txBody>
          <a:bodyPr lIns="0" tIns="0" rIns="0" bIns="0" rtlCol="0" anchor="t">
            <a:spAutoFit/>
          </a:bodyPr>
          <a:lstStyle/>
          <a:p>
            <a:pPr algn="l">
              <a:lnSpc>
                <a:spcPts val="3359"/>
              </a:lnSpc>
            </a:pPr>
            <a:r>
              <a:rPr lang="en-US" sz="2400" b="1">
                <a:solidFill>
                  <a:srgbClr val="344E41"/>
                </a:solidFill>
                <a:latin typeface="Raleway Bold"/>
                <a:ea typeface="Raleway Bold"/>
                <a:cs typeface="Raleway Bold"/>
                <a:sym typeface="Raleway Bold"/>
              </a:rPr>
              <a:t>Damage to Blood vessels and nerves </a:t>
            </a:r>
          </a:p>
        </p:txBody>
      </p:sp>
      <p:sp>
        <p:nvSpPr>
          <p:cNvPr id="15" name="TextBox 15"/>
          <p:cNvSpPr txBox="1"/>
          <p:nvPr/>
        </p:nvSpPr>
        <p:spPr>
          <a:xfrm>
            <a:off x="12126380" y="6591051"/>
            <a:ext cx="4343866" cy="1948815"/>
          </a:xfrm>
          <a:prstGeom prst="rect">
            <a:avLst/>
          </a:prstGeom>
        </p:spPr>
        <p:txBody>
          <a:bodyPr lIns="0" tIns="0" rIns="0" bIns="0" rtlCol="0" anchor="t">
            <a:spAutoFit/>
          </a:bodyPr>
          <a:lstStyle/>
          <a:p>
            <a:pPr algn="l">
              <a:lnSpc>
                <a:spcPts val="3149"/>
              </a:lnSpc>
            </a:pPr>
            <a:r>
              <a:rPr lang="en-US" sz="2099">
                <a:solidFill>
                  <a:srgbClr val="344E41"/>
                </a:solidFill>
                <a:latin typeface="Raleway"/>
                <a:ea typeface="Raleway"/>
                <a:cs typeface="Raleway"/>
                <a:sym typeface="Raleway"/>
              </a:rPr>
              <a:t>High blood sugar over time can harm blood vessels and nerves, leading to heart disease, stroke, kidney disease, eye problems and foot ulcers.</a:t>
            </a:r>
          </a:p>
        </p:txBody>
      </p:sp>
      <p:pic>
        <p:nvPicPr>
          <p:cNvPr id="18" name="Video 17">
            <a:hlinkClick r:id="" action="ppaction://media"/>
            <a:extLst>
              <a:ext uri="{FF2B5EF4-FFF2-40B4-BE49-F238E27FC236}">
                <a16:creationId xmlns:a16="http://schemas.microsoft.com/office/drawing/2014/main" id="{8748483D-1B99-8770-F1CE-3A6338931B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248"/>
    </mc:Choice>
    <mc:Fallback>
      <p:transition spd="slow" advTm="54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1028700" y="933450"/>
            <a:ext cx="14380082" cy="821055"/>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LIFESTYLE AND DISEASE RISK FACTORS</a:t>
            </a:r>
          </a:p>
        </p:txBody>
      </p:sp>
      <p:sp>
        <p:nvSpPr>
          <p:cNvPr id="5" name="TextBox 5"/>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7</a:t>
            </a:r>
          </a:p>
        </p:txBody>
      </p:sp>
      <p:sp>
        <p:nvSpPr>
          <p:cNvPr id="6" name="TextBox 6"/>
          <p:cNvSpPr txBox="1"/>
          <p:nvPr/>
        </p:nvSpPr>
        <p:spPr>
          <a:xfrm>
            <a:off x="1028700" y="1918970"/>
            <a:ext cx="13913441" cy="6391910"/>
          </a:xfrm>
          <a:prstGeom prst="rect">
            <a:avLst/>
          </a:prstGeom>
        </p:spPr>
        <p:txBody>
          <a:bodyPr lIns="0" tIns="0" rIns="0" bIns="0" rtlCol="0" anchor="t">
            <a:spAutoFit/>
          </a:bodyPr>
          <a:lstStyle/>
          <a:p>
            <a:pPr marL="561339" lvl="1" indent="-280669" algn="l">
              <a:lnSpc>
                <a:spcPts val="3639"/>
              </a:lnSpc>
              <a:buFont typeface="Arial"/>
              <a:buChar char="•"/>
            </a:pPr>
            <a:r>
              <a:rPr lang="en-US" sz="2599" b="1">
                <a:solidFill>
                  <a:srgbClr val="344E41"/>
                </a:solidFill>
                <a:latin typeface="Raleway Bold"/>
                <a:ea typeface="Raleway Bold"/>
                <a:cs typeface="Raleway Bold"/>
                <a:sym typeface="Raleway Bold"/>
              </a:rPr>
              <a:t>Obesity — BMI 31 kg/m²</a:t>
            </a:r>
          </a:p>
          <a:p>
            <a:pPr algn="l">
              <a:lnSpc>
                <a:spcPts val="3639"/>
              </a:lnSpc>
            </a:pPr>
            <a:r>
              <a:rPr lang="en-US" sz="2599">
                <a:solidFill>
                  <a:srgbClr val="344E41"/>
                </a:solidFill>
                <a:latin typeface="Raleway"/>
                <a:ea typeface="Raleway"/>
                <a:cs typeface="Raleway"/>
                <a:sym typeface="Raleway"/>
              </a:rPr>
              <a:t>Too much body weight makes it harder to control blood glucose, making it more insulin resistant.</a:t>
            </a:r>
          </a:p>
          <a:p>
            <a:pPr marL="561339" lvl="1" indent="-280669" algn="l">
              <a:lnSpc>
                <a:spcPts val="3639"/>
              </a:lnSpc>
              <a:buFont typeface="Arial"/>
              <a:buChar char="•"/>
            </a:pPr>
            <a:r>
              <a:rPr lang="en-US" sz="2599" b="1">
                <a:solidFill>
                  <a:srgbClr val="344E41"/>
                </a:solidFill>
                <a:latin typeface="Raleway Bold"/>
                <a:ea typeface="Raleway Bold"/>
                <a:cs typeface="Raleway Bold"/>
                <a:sym typeface="Raleway Bold"/>
              </a:rPr>
              <a:t>Low physical activity</a:t>
            </a:r>
          </a:p>
          <a:p>
            <a:pPr algn="l">
              <a:lnSpc>
                <a:spcPts val="3639"/>
              </a:lnSpc>
            </a:pPr>
            <a:r>
              <a:rPr lang="en-US" sz="2599">
                <a:solidFill>
                  <a:srgbClr val="344E41"/>
                </a:solidFill>
                <a:latin typeface="Raleway"/>
                <a:ea typeface="Raleway"/>
                <a:cs typeface="Raleway"/>
                <a:sym typeface="Raleway"/>
              </a:rPr>
              <a:t>When you are less active your muscles require less glucose and this can make your blood glucose get worse.</a:t>
            </a:r>
          </a:p>
          <a:p>
            <a:pPr marL="561339" lvl="1" indent="-280669" algn="l">
              <a:lnSpc>
                <a:spcPts val="3639"/>
              </a:lnSpc>
              <a:buFont typeface="Arial"/>
              <a:buChar char="•"/>
            </a:pPr>
            <a:r>
              <a:rPr lang="en-US" sz="2599" b="1">
                <a:solidFill>
                  <a:srgbClr val="344E41"/>
                </a:solidFill>
                <a:latin typeface="Raleway Bold"/>
                <a:ea typeface="Raleway Bold"/>
                <a:cs typeface="Raleway Bold"/>
                <a:sym typeface="Raleway Bold"/>
              </a:rPr>
              <a:t>Unhealthy diet</a:t>
            </a:r>
          </a:p>
          <a:p>
            <a:pPr algn="l">
              <a:lnSpc>
                <a:spcPts val="3639"/>
              </a:lnSpc>
            </a:pPr>
            <a:r>
              <a:rPr lang="en-US" sz="2599">
                <a:solidFill>
                  <a:srgbClr val="344E41"/>
                </a:solidFill>
                <a:latin typeface="Raleway"/>
                <a:ea typeface="Raleway"/>
                <a:cs typeface="Raleway"/>
                <a:sym typeface="Raleway"/>
              </a:rPr>
              <a:t>Sweets, fast foods and refined carbohydrates can lead to weight gain, higher blood sugar.</a:t>
            </a:r>
          </a:p>
          <a:p>
            <a:pPr marL="561339" lvl="1" indent="-280669" algn="l">
              <a:lnSpc>
                <a:spcPts val="3639"/>
              </a:lnSpc>
              <a:buFont typeface="Arial"/>
              <a:buChar char="•"/>
            </a:pPr>
            <a:r>
              <a:rPr lang="en-US" sz="2599" b="1">
                <a:solidFill>
                  <a:srgbClr val="344E41"/>
                </a:solidFill>
                <a:latin typeface="Raleway Bold"/>
                <a:ea typeface="Raleway Bold"/>
                <a:cs typeface="Raleway Bold"/>
                <a:sym typeface="Raleway Bold"/>
              </a:rPr>
              <a:t>Smoking</a:t>
            </a:r>
          </a:p>
          <a:p>
            <a:pPr algn="l">
              <a:lnSpc>
                <a:spcPts val="3639"/>
              </a:lnSpc>
            </a:pPr>
            <a:r>
              <a:rPr lang="en-US" sz="2599">
                <a:solidFill>
                  <a:srgbClr val="344E41"/>
                </a:solidFill>
                <a:latin typeface="Raleway"/>
                <a:ea typeface="Raleway"/>
                <a:cs typeface="Raleway"/>
                <a:sym typeface="Raleway"/>
              </a:rPr>
              <a:t>Complications of Type 2 diabetes are more likely to happen in people who smoke, particularly cardiovascular diseases.</a:t>
            </a:r>
          </a:p>
          <a:p>
            <a:pPr marL="561339" lvl="1" indent="-280669" algn="l">
              <a:lnSpc>
                <a:spcPts val="3639"/>
              </a:lnSpc>
              <a:buFont typeface="Arial"/>
              <a:buChar char="•"/>
            </a:pPr>
            <a:r>
              <a:rPr lang="en-US" sz="2599" b="1">
                <a:solidFill>
                  <a:srgbClr val="344E41"/>
                </a:solidFill>
                <a:latin typeface="Raleway Bold"/>
                <a:ea typeface="Raleway Bold"/>
                <a:cs typeface="Raleway Bold"/>
                <a:sym typeface="Raleway Bold"/>
              </a:rPr>
              <a:t>Family history and ethnicity.</a:t>
            </a:r>
          </a:p>
          <a:p>
            <a:pPr algn="l">
              <a:lnSpc>
                <a:spcPts val="3639"/>
              </a:lnSpc>
            </a:pPr>
            <a:r>
              <a:rPr lang="en-US" sz="2599">
                <a:solidFill>
                  <a:srgbClr val="344E41"/>
                </a:solidFill>
                <a:latin typeface="Raleway"/>
                <a:ea typeface="Raleway"/>
                <a:cs typeface="Raleway"/>
                <a:sym typeface="Raleway"/>
              </a:rPr>
              <a:t>Mr A's ethnicity of South Asian origin and family history make him more likely to develop Type 2 diabetes and heart disease (Su et al.,2022).</a:t>
            </a:r>
          </a:p>
        </p:txBody>
      </p:sp>
      <p:pic>
        <p:nvPicPr>
          <p:cNvPr id="9" name="Video 8">
            <a:hlinkClick r:id="" action="ppaction://media"/>
            <a:extLst>
              <a:ext uri="{FF2B5EF4-FFF2-40B4-BE49-F238E27FC236}">
                <a16:creationId xmlns:a16="http://schemas.microsoft.com/office/drawing/2014/main" id="{705752AB-B026-C284-9D23-37DD58ECB43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392"/>
    </mc:Choice>
    <mc:Fallback>
      <p:transition spd="slow" advTm="65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Freeform 4"/>
          <p:cNvSpPr/>
          <p:nvPr/>
        </p:nvSpPr>
        <p:spPr>
          <a:xfrm>
            <a:off x="12155057" y="2710545"/>
            <a:ext cx="5578801" cy="5591715"/>
          </a:xfrm>
          <a:custGeom>
            <a:avLst/>
            <a:gdLst/>
            <a:ahLst/>
            <a:cxnLst/>
            <a:rect l="l" t="t" r="r" b="b"/>
            <a:pathLst>
              <a:path w="5578801" h="5591715">
                <a:moveTo>
                  <a:pt x="0" y="0"/>
                </a:moveTo>
                <a:lnTo>
                  <a:pt x="5578801" y="0"/>
                </a:lnTo>
                <a:lnTo>
                  <a:pt x="5578801" y="5591715"/>
                </a:lnTo>
                <a:lnTo>
                  <a:pt x="0" y="5591715"/>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1028700" y="570548"/>
            <a:ext cx="14597944" cy="821055"/>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ROUTINE DATA USED IN DIABETES CARE</a:t>
            </a:r>
          </a:p>
        </p:txBody>
      </p:sp>
      <p:sp>
        <p:nvSpPr>
          <p:cNvPr id="6" name="TextBox 6"/>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8</a:t>
            </a:r>
          </a:p>
        </p:txBody>
      </p:sp>
      <p:sp>
        <p:nvSpPr>
          <p:cNvPr id="7" name="TextBox 7"/>
          <p:cNvSpPr txBox="1"/>
          <p:nvPr/>
        </p:nvSpPr>
        <p:spPr>
          <a:xfrm>
            <a:off x="1028700" y="1697355"/>
            <a:ext cx="10112880" cy="6565900"/>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344E41"/>
                </a:solidFill>
                <a:latin typeface="Raleway"/>
                <a:ea typeface="Raleway"/>
                <a:cs typeface="Raleway"/>
                <a:sym typeface="Raleway"/>
              </a:rPr>
              <a:t>An HbA1c blood test is used to measure the average blood glucose level of the past 2-3 months (to check for Mr A).</a:t>
            </a:r>
          </a:p>
          <a:p>
            <a:pPr marL="539749" lvl="1" indent="-269875" algn="l">
              <a:lnSpc>
                <a:spcPts val="3499"/>
              </a:lnSpc>
              <a:buFont typeface="Arial"/>
              <a:buChar char="•"/>
            </a:pPr>
            <a:r>
              <a:rPr lang="en-US" sz="2499">
                <a:solidFill>
                  <a:srgbClr val="344E41"/>
                </a:solidFill>
                <a:latin typeface="Raleway"/>
                <a:ea typeface="Raleway"/>
                <a:cs typeface="Raleway"/>
                <a:sym typeface="Raleway"/>
              </a:rPr>
              <a:t>His blood pressure is checked to determine cardiovascular risk and to determine if a need for lifestyle changes or medications exists.</a:t>
            </a:r>
          </a:p>
          <a:p>
            <a:pPr marL="539749" lvl="1" indent="-269875" algn="l">
              <a:lnSpc>
                <a:spcPts val="3499"/>
              </a:lnSpc>
              <a:buFont typeface="Arial"/>
              <a:buChar char="•"/>
            </a:pPr>
            <a:r>
              <a:rPr lang="en-US" sz="2499">
                <a:solidFill>
                  <a:srgbClr val="344E41"/>
                </a:solidFill>
                <a:latin typeface="Raleway"/>
                <a:ea typeface="Raleway"/>
                <a:cs typeface="Raleway"/>
                <a:sym typeface="Raleway"/>
              </a:rPr>
              <a:t>He is weighed and his BMI is calculated to determine his risk for obesity and appropriate weight-management objectives.</a:t>
            </a:r>
          </a:p>
          <a:p>
            <a:pPr marL="539749" lvl="1" indent="-269875" algn="l">
              <a:lnSpc>
                <a:spcPts val="3499"/>
              </a:lnSpc>
              <a:buFont typeface="Arial"/>
              <a:buChar char="•"/>
            </a:pPr>
            <a:r>
              <a:rPr lang="en-US" sz="2499">
                <a:solidFill>
                  <a:srgbClr val="344E41"/>
                </a:solidFill>
                <a:latin typeface="Raleway"/>
                <a:ea typeface="Raleway"/>
                <a:cs typeface="Raleway"/>
                <a:sym typeface="Raleway"/>
              </a:rPr>
              <a:t>His cholesterol is screened to help determine his risk of heart disease and stroke.</a:t>
            </a:r>
          </a:p>
          <a:p>
            <a:pPr marL="539749" lvl="1" indent="-269875" algn="l">
              <a:lnSpc>
                <a:spcPts val="3499"/>
              </a:lnSpc>
              <a:buFont typeface="Arial"/>
              <a:buChar char="•"/>
            </a:pPr>
            <a:r>
              <a:rPr lang="en-US" sz="2499">
                <a:solidFill>
                  <a:srgbClr val="344E41"/>
                </a:solidFill>
                <a:latin typeface="Raleway"/>
                <a:ea typeface="Raleway"/>
                <a:cs typeface="Raleway"/>
                <a:sym typeface="Raleway"/>
              </a:rPr>
              <a:t>He is tested for kidney function with eGFR and urine ACR, which are used to look for early signs of diabetic kidney disease.</a:t>
            </a:r>
          </a:p>
          <a:p>
            <a:pPr marL="539749" lvl="1" indent="-269875" algn="l">
              <a:lnSpc>
                <a:spcPts val="3499"/>
              </a:lnSpc>
              <a:buFont typeface="Arial"/>
              <a:buChar char="•"/>
            </a:pPr>
            <a:r>
              <a:rPr lang="en-US" sz="2499">
                <a:solidFill>
                  <a:srgbClr val="344E41"/>
                </a:solidFill>
                <a:latin typeface="Raleway"/>
                <a:ea typeface="Raleway"/>
                <a:cs typeface="Raleway"/>
                <a:sym typeface="Raleway"/>
              </a:rPr>
              <a:t>Eye screening and foot checks improve the chances of early detection of nerve, circulation and vision issues.</a:t>
            </a:r>
          </a:p>
          <a:p>
            <a:pPr marL="539749" lvl="1" indent="-269875" algn="l">
              <a:lnSpc>
                <a:spcPts val="3499"/>
              </a:lnSpc>
              <a:buFont typeface="Arial"/>
              <a:buChar char="•"/>
            </a:pPr>
            <a:r>
              <a:rPr lang="en-US" sz="2499">
                <a:solidFill>
                  <a:srgbClr val="344E41"/>
                </a:solidFill>
                <a:latin typeface="Raleway"/>
                <a:ea typeface="Raleway"/>
                <a:cs typeface="Raleway"/>
                <a:sym typeface="Raleway"/>
              </a:rPr>
              <a:t>This information is used regularly to track Mr A's progress, to ward off complications and to adjust his care plan.</a:t>
            </a:r>
          </a:p>
        </p:txBody>
      </p:sp>
      <p:pic>
        <p:nvPicPr>
          <p:cNvPr id="10" name="Video 9">
            <a:hlinkClick r:id="" action="ppaction://media"/>
            <a:extLst>
              <a:ext uri="{FF2B5EF4-FFF2-40B4-BE49-F238E27FC236}">
                <a16:creationId xmlns:a16="http://schemas.microsoft.com/office/drawing/2014/main" id="{49E0A5A0-4771-9AE8-D30B-19447754E46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1753"/>
    </mc:Choice>
    <mc:Fallback>
      <p:transition spd="slow" advTm="61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Freeform 4"/>
          <p:cNvSpPr/>
          <p:nvPr/>
        </p:nvSpPr>
        <p:spPr>
          <a:xfrm>
            <a:off x="0" y="0"/>
            <a:ext cx="5234299" cy="9258300"/>
          </a:xfrm>
          <a:custGeom>
            <a:avLst/>
            <a:gdLst/>
            <a:ahLst/>
            <a:cxnLst/>
            <a:rect l="l" t="t" r="r" b="b"/>
            <a:pathLst>
              <a:path w="5234299" h="9258300">
                <a:moveTo>
                  <a:pt x="0" y="0"/>
                </a:moveTo>
                <a:lnTo>
                  <a:pt x="5234299" y="0"/>
                </a:lnTo>
                <a:lnTo>
                  <a:pt x="5234299" y="9258300"/>
                </a:lnTo>
                <a:lnTo>
                  <a:pt x="0" y="9258300"/>
                </a:lnTo>
                <a:lnTo>
                  <a:pt x="0" y="0"/>
                </a:lnTo>
                <a:close/>
              </a:path>
            </a:pathLst>
          </a:custGeom>
          <a:blipFill>
            <a:blip r:embed="rId4"/>
            <a:stretch>
              <a:fillRect t="-48240" r="-74693"/>
            </a:stretch>
          </a:blipFill>
        </p:spPr>
        <p:txBody>
          <a:bodyPr/>
          <a:lstStyle/>
          <a:p>
            <a:endParaRPr lang="en-GB"/>
          </a:p>
        </p:txBody>
      </p:sp>
      <p:sp>
        <p:nvSpPr>
          <p:cNvPr id="5" name="TextBox 5"/>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9</a:t>
            </a:r>
          </a:p>
        </p:txBody>
      </p:sp>
      <p:sp>
        <p:nvSpPr>
          <p:cNvPr id="6" name="TextBox 6"/>
          <p:cNvSpPr txBox="1"/>
          <p:nvPr/>
        </p:nvSpPr>
        <p:spPr>
          <a:xfrm>
            <a:off x="6109201" y="388656"/>
            <a:ext cx="11406473" cy="1668780"/>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 CARE PLAN PRIORITIES AND SMART GOALS</a:t>
            </a:r>
          </a:p>
        </p:txBody>
      </p:sp>
      <p:sp>
        <p:nvSpPr>
          <p:cNvPr id="7" name="TextBox 7"/>
          <p:cNvSpPr txBox="1"/>
          <p:nvPr/>
        </p:nvSpPr>
        <p:spPr>
          <a:xfrm>
            <a:off x="5643429" y="2308824"/>
            <a:ext cx="10914048" cy="6701790"/>
          </a:xfrm>
          <a:prstGeom prst="rect">
            <a:avLst/>
          </a:prstGeom>
        </p:spPr>
        <p:txBody>
          <a:bodyPr lIns="0" tIns="0" rIns="0" bIns="0" rtlCol="0" anchor="t">
            <a:spAutoFit/>
          </a:bodyPr>
          <a:lstStyle/>
          <a:p>
            <a:pPr marL="518160" lvl="1" indent="-259080" algn="l">
              <a:lnSpc>
                <a:spcPts val="3359"/>
              </a:lnSpc>
              <a:buFont typeface="Arial"/>
              <a:buChar char="•"/>
            </a:pPr>
            <a:r>
              <a:rPr lang="en-US" sz="2400">
                <a:solidFill>
                  <a:srgbClr val="344E41"/>
                </a:solidFill>
                <a:latin typeface="Raleway"/>
                <a:ea typeface="Raleway"/>
                <a:cs typeface="Raleway"/>
                <a:sym typeface="Raleway"/>
              </a:rPr>
              <a:t>Mr A's first priority of care is making lifestyle changes and sticking to his medicines, and monitoring his blood glucose regularly, to help his blood sugar levels to get better.</a:t>
            </a:r>
          </a:p>
          <a:p>
            <a:pPr marL="518160" lvl="1" indent="-259080" algn="l">
              <a:lnSpc>
                <a:spcPts val="3359"/>
              </a:lnSpc>
              <a:buFont typeface="Arial"/>
              <a:buChar char="•"/>
            </a:pPr>
            <a:r>
              <a:rPr lang="en-US" sz="2400">
                <a:solidFill>
                  <a:srgbClr val="344E41"/>
                </a:solidFill>
                <a:latin typeface="Raleway"/>
                <a:ea typeface="Raleway"/>
                <a:cs typeface="Raleway"/>
                <a:sym typeface="Raleway"/>
              </a:rPr>
              <a:t>With his GP or diabetes nurse he should work to lower his HbA1c in the next 3-6 months.</a:t>
            </a:r>
          </a:p>
          <a:p>
            <a:pPr marL="518160" lvl="1" indent="-259080" algn="l">
              <a:lnSpc>
                <a:spcPts val="3359"/>
              </a:lnSpc>
              <a:buFont typeface="Arial"/>
              <a:buChar char="•"/>
            </a:pPr>
            <a:r>
              <a:rPr lang="en-US" sz="2400">
                <a:solidFill>
                  <a:srgbClr val="344E41"/>
                </a:solidFill>
                <a:latin typeface="Raleway"/>
                <a:ea typeface="Raleway"/>
                <a:cs typeface="Raleway"/>
                <a:sym typeface="Raleway"/>
              </a:rPr>
              <a:t>He needs to gradually work towards weight loss through a healthy diet and exercise.</a:t>
            </a:r>
          </a:p>
          <a:p>
            <a:pPr marL="518160" lvl="1" indent="-259080" algn="l">
              <a:lnSpc>
                <a:spcPts val="3359"/>
              </a:lnSpc>
              <a:buFont typeface="Arial"/>
              <a:buChar char="•"/>
            </a:pPr>
            <a:r>
              <a:rPr lang="en-US" sz="2400">
                <a:solidFill>
                  <a:srgbClr val="344E41"/>
                </a:solidFill>
                <a:latin typeface="Raleway"/>
                <a:ea typeface="Raleway"/>
                <a:cs typeface="Raleway"/>
                <a:sym typeface="Raleway"/>
              </a:rPr>
              <a:t>He should minimize cardiovascular risk by checking his blood pressure, cholesterol and smoking status.</a:t>
            </a:r>
          </a:p>
          <a:p>
            <a:pPr marL="518160" lvl="1" indent="-259080" algn="l">
              <a:lnSpc>
                <a:spcPts val="3359"/>
              </a:lnSpc>
              <a:buFont typeface="Arial"/>
              <a:buChar char="•"/>
            </a:pPr>
            <a:r>
              <a:rPr lang="en-US" sz="2400">
                <a:solidFill>
                  <a:srgbClr val="344E41"/>
                </a:solidFill>
                <a:latin typeface="Raleway"/>
                <a:ea typeface="Raleway"/>
                <a:cs typeface="Raleway"/>
                <a:sym typeface="Raleway"/>
              </a:rPr>
              <a:t>He needs to see his diabetes specialist on a regular basis, including having his eyes checked, his feet checked, and his kidneys checked.</a:t>
            </a:r>
          </a:p>
          <a:p>
            <a:pPr marL="518160" lvl="1" indent="-259080" algn="l">
              <a:lnSpc>
                <a:spcPts val="3359"/>
              </a:lnSpc>
              <a:buFont typeface="Arial"/>
              <a:buChar char="•"/>
            </a:pPr>
            <a:r>
              <a:rPr lang="en-US" sz="2400">
                <a:solidFill>
                  <a:srgbClr val="344E41"/>
                </a:solidFill>
                <a:latin typeface="Raleway"/>
                <a:ea typeface="Raleway"/>
                <a:cs typeface="Raleway"/>
                <a:sym typeface="Raleway"/>
              </a:rPr>
              <a:t>He should be supported by quitting smoking to decrease his risk for heart disease, stroke and poor circulation (England ,2023).</a:t>
            </a:r>
          </a:p>
          <a:p>
            <a:pPr marL="518160" lvl="1" indent="-259080" algn="l">
              <a:lnSpc>
                <a:spcPts val="3359"/>
              </a:lnSpc>
              <a:buFont typeface="Arial"/>
              <a:buChar char="•"/>
            </a:pPr>
            <a:r>
              <a:rPr lang="en-US" sz="2400">
                <a:solidFill>
                  <a:srgbClr val="344E41"/>
                </a:solidFill>
                <a:latin typeface="Raleway"/>
                <a:ea typeface="Raleway"/>
                <a:cs typeface="Raleway"/>
                <a:sym typeface="Raleway"/>
              </a:rPr>
              <a:t>The care plan should be reviewed regularly and modified as and when Mr A's progress and his routine health data shows him to be doing better (Mikkola et al.,2022).</a:t>
            </a:r>
          </a:p>
        </p:txBody>
      </p:sp>
      <p:pic>
        <p:nvPicPr>
          <p:cNvPr id="10" name="Video 9">
            <a:hlinkClick r:id="" action="ppaction://media"/>
            <a:extLst>
              <a:ext uri="{FF2B5EF4-FFF2-40B4-BE49-F238E27FC236}">
                <a16:creationId xmlns:a16="http://schemas.microsoft.com/office/drawing/2014/main" id="{238601BD-92E1-9814-FA16-92F6CC4B95A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8969"/>
    </mc:Choice>
    <mc:Fallback>
      <p:transition spd="slow" advTm="58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5643429" y="2074386"/>
            <a:ext cx="10914048" cy="6434455"/>
          </a:xfrm>
          <a:prstGeom prst="rect">
            <a:avLst/>
          </a:prstGeom>
        </p:spPr>
        <p:txBody>
          <a:bodyPr lIns="0" tIns="0" rIns="0" bIns="0" rtlCol="0" anchor="t">
            <a:spAutoFit/>
          </a:bodyPr>
          <a:lstStyle/>
          <a:p>
            <a:pPr marL="604518" lvl="1" indent="-302259" algn="l">
              <a:lnSpc>
                <a:spcPts val="3919"/>
              </a:lnSpc>
              <a:buFont typeface="Arial"/>
              <a:buChar char="•"/>
            </a:pPr>
            <a:r>
              <a:rPr lang="en-US" sz="2799">
                <a:solidFill>
                  <a:srgbClr val="344E41"/>
                </a:solidFill>
                <a:latin typeface="Raleway"/>
                <a:ea typeface="Raleway"/>
                <a:cs typeface="Raleway"/>
                <a:sym typeface="Raleway"/>
              </a:rPr>
              <a:t>Mr A should cut back on the amount of sugary drinks and refined carbohydrates and eat a well balanced diet.</a:t>
            </a:r>
          </a:p>
          <a:p>
            <a:pPr marL="604518" lvl="1" indent="-302259" algn="l">
              <a:lnSpc>
                <a:spcPts val="3919"/>
              </a:lnSpc>
              <a:buFont typeface="Arial"/>
              <a:buChar char="•"/>
            </a:pPr>
            <a:r>
              <a:rPr lang="en-US" sz="2799">
                <a:solidFill>
                  <a:srgbClr val="344E41"/>
                </a:solidFill>
                <a:latin typeface="Raleway"/>
                <a:ea typeface="Raleway"/>
                <a:cs typeface="Raleway"/>
                <a:sym typeface="Raleway"/>
              </a:rPr>
              <a:t>He needs to build up his Physical activity step-by-step, including walking one hour a day.</a:t>
            </a:r>
          </a:p>
          <a:p>
            <a:pPr marL="604518" lvl="1" indent="-302259" algn="l">
              <a:lnSpc>
                <a:spcPts val="3919"/>
              </a:lnSpc>
              <a:buFont typeface="Arial"/>
              <a:buChar char="•"/>
            </a:pPr>
            <a:r>
              <a:rPr lang="en-US" sz="2799">
                <a:solidFill>
                  <a:srgbClr val="344E41"/>
                </a:solidFill>
                <a:latin typeface="Raleway"/>
                <a:ea typeface="Raleway"/>
                <a:cs typeface="Raleway"/>
                <a:sym typeface="Raleway"/>
              </a:rPr>
              <a:t>He should try to lose weight slowly to become more insulin sensitive.</a:t>
            </a:r>
          </a:p>
          <a:p>
            <a:pPr marL="604518" lvl="1" indent="-302259" algn="l">
              <a:lnSpc>
                <a:spcPts val="3919"/>
              </a:lnSpc>
              <a:buFont typeface="Arial"/>
              <a:buChar char="•"/>
            </a:pPr>
            <a:r>
              <a:rPr lang="en-US" sz="2799">
                <a:solidFill>
                  <a:srgbClr val="344E41"/>
                </a:solidFill>
                <a:latin typeface="Raleway"/>
                <a:ea typeface="Raleway"/>
                <a:cs typeface="Raleway"/>
                <a:sym typeface="Raleway"/>
              </a:rPr>
              <a:t>He should use his prescribed medication as directed and inform the prescriber of any adverse effects that occur.</a:t>
            </a:r>
          </a:p>
          <a:p>
            <a:pPr marL="604518" lvl="1" indent="-302259" algn="l">
              <a:lnSpc>
                <a:spcPts val="3919"/>
              </a:lnSpc>
              <a:buFont typeface="Arial"/>
              <a:buChar char="•"/>
            </a:pPr>
            <a:r>
              <a:rPr lang="en-US" sz="2799">
                <a:solidFill>
                  <a:srgbClr val="344E41"/>
                </a:solidFill>
                <a:latin typeface="Raleway"/>
                <a:ea typeface="Raleway"/>
                <a:cs typeface="Raleway"/>
                <a:sym typeface="Raleway"/>
              </a:rPr>
              <a:t>He should seek help for quitting smoking.</a:t>
            </a:r>
          </a:p>
          <a:p>
            <a:pPr marL="604518" lvl="1" indent="-302259" algn="l">
              <a:lnSpc>
                <a:spcPts val="3919"/>
              </a:lnSpc>
              <a:buFont typeface="Arial"/>
              <a:buChar char="•"/>
            </a:pPr>
            <a:r>
              <a:rPr lang="en-US" sz="2799">
                <a:solidFill>
                  <a:srgbClr val="344E41"/>
                </a:solidFill>
                <a:latin typeface="Raleway"/>
                <a:ea typeface="Raleway"/>
                <a:cs typeface="Raleway"/>
                <a:sym typeface="Raleway"/>
              </a:rPr>
              <a:t>He should remember to look at his feet frequently and to go for diabetes reviews.</a:t>
            </a:r>
          </a:p>
          <a:p>
            <a:pPr marL="604518" lvl="1" indent="-302259" algn="l">
              <a:lnSpc>
                <a:spcPts val="3919"/>
              </a:lnSpc>
              <a:buFont typeface="Arial"/>
              <a:buChar char="•"/>
            </a:pPr>
            <a:r>
              <a:rPr lang="en-US" sz="2799">
                <a:solidFill>
                  <a:srgbClr val="344E41"/>
                </a:solidFill>
                <a:latin typeface="Raleway"/>
                <a:ea typeface="Raleway"/>
                <a:cs typeface="Raleway"/>
                <a:sym typeface="Raleway"/>
              </a:rPr>
              <a:t>Care must be realistic, focused on the person and culturally appropriate.</a:t>
            </a:r>
          </a:p>
        </p:txBody>
      </p:sp>
      <p:sp>
        <p:nvSpPr>
          <p:cNvPr id="5" name="Freeform 5"/>
          <p:cNvSpPr/>
          <p:nvPr/>
        </p:nvSpPr>
        <p:spPr>
          <a:xfrm>
            <a:off x="64535" y="1941303"/>
            <a:ext cx="5305315" cy="7316997"/>
          </a:xfrm>
          <a:custGeom>
            <a:avLst/>
            <a:gdLst/>
            <a:ahLst/>
            <a:cxnLst/>
            <a:rect l="l" t="t" r="r" b="b"/>
            <a:pathLst>
              <a:path w="5305315" h="7316997">
                <a:moveTo>
                  <a:pt x="0" y="0"/>
                </a:moveTo>
                <a:lnTo>
                  <a:pt x="5305315" y="0"/>
                </a:lnTo>
                <a:lnTo>
                  <a:pt x="5305315" y="7316997"/>
                </a:lnTo>
                <a:lnTo>
                  <a:pt x="0" y="7316997"/>
                </a:lnTo>
                <a:lnTo>
                  <a:pt x="0" y="0"/>
                </a:lnTo>
                <a:close/>
              </a:path>
            </a:pathLst>
          </a:custGeom>
          <a:blipFill>
            <a:blip r:embed="rId4"/>
            <a:stretch>
              <a:fillRect l="-4797" r="-4797"/>
            </a:stretch>
          </a:blipFill>
        </p:spPr>
        <p:txBody>
          <a:bodyPr/>
          <a:lstStyle/>
          <a:p>
            <a:endParaRPr lang="en-GB"/>
          </a:p>
        </p:txBody>
      </p:sp>
      <p:sp>
        <p:nvSpPr>
          <p:cNvPr id="6" name="TextBox 6"/>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9</a:t>
            </a:r>
          </a:p>
        </p:txBody>
      </p:sp>
      <p:sp>
        <p:nvSpPr>
          <p:cNvPr id="7" name="TextBox 7"/>
          <p:cNvSpPr txBox="1"/>
          <p:nvPr/>
        </p:nvSpPr>
        <p:spPr>
          <a:xfrm>
            <a:off x="404883" y="570548"/>
            <a:ext cx="11406473" cy="821055"/>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EVIDENCE-BASED CARE ROUTINE</a:t>
            </a:r>
          </a:p>
        </p:txBody>
      </p:sp>
      <p:pic>
        <p:nvPicPr>
          <p:cNvPr id="10" name="Video 9">
            <a:hlinkClick r:id="" action="ppaction://media"/>
            <a:extLst>
              <a:ext uri="{FF2B5EF4-FFF2-40B4-BE49-F238E27FC236}">
                <a16:creationId xmlns:a16="http://schemas.microsoft.com/office/drawing/2014/main" id="{3A319614-9BD4-EA89-EE51-73B5BEF2B19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821"/>
    </mc:Choice>
    <mc:Fallback>
      <p:transition spd="slow" advTm="60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Freeform 2"/>
          <p:cNvSpPr/>
          <p:nvPr/>
        </p:nvSpPr>
        <p:spPr>
          <a:xfrm>
            <a:off x="7100594" y="5748674"/>
            <a:ext cx="4086812" cy="4173502"/>
          </a:xfrm>
          <a:custGeom>
            <a:avLst/>
            <a:gdLst/>
            <a:ahLst/>
            <a:cxnLst/>
            <a:rect l="l" t="t" r="r" b="b"/>
            <a:pathLst>
              <a:path w="4086812" h="4173502">
                <a:moveTo>
                  <a:pt x="0" y="0"/>
                </a:moveTo>
                <a:lnTo>
                  <a:pt x="4086812" y="0"/>
                </a:lnTo>
                <a:lnTo>
                  <a:pt x="4086812" y="4173502"/>
                </a:lnTo>
                <a:lnTo>
                  <a:pt x="0" y="4173502"/>
                </a:lnTo>
                <a:lnTo>
                  <a:pt x="0" y="0"/>
                </a:lnTo>
                <a:close/>
              </a:path>
            </a:pathLst>
          </a:custGeom>
          <a:blipFill>
            <a:blip r:embed="rId4"/>
            <a:stretch>
              <a:fillRect/>
            </a:stretch>
          </a:blipFill>
        </p:spPr>
        <p:txBody>
          <a:bodyPr/>
          <a:lstStyle/>
          <a:p>
            <a:endParaRPr lang="en-GB"/>
          </a:p>
        </p:txBody>
      </p:sp>
      <p:sp>
        <p:nvSpPr>
          <p:cNvPr id="3" name="Freeform 3"/>
          <p:cNvSpPr/>
          <p:nvPr/>
        </p:nvSpPr>
        <p:spPr>
          <a:xfrm>
            <a:off x="1934617" y="5748674"/>
            <a:ext cx="4173502" cy="4173502"/>
          </a:xfrm>
          <a:custGeom>
            <a:avLst/>
            <a:gdLst/>
            <a:ahLst/>
            <a:cxnLst/>
            <a:rect l="l" t="t" r="r" b="b"/>
            <a:pathLst>
              <a:path w="4173502" h="4173502">
                <a:moveTo>
                  <a:pt x="0" y="0"/>
                </a:moveTo>
                <a:lnTo>
                  <a:pt x="4173503" y="0"/>
                </a:lnTo>
                <a:lnTo>
                  <a:pt x="4173503" y="4173502"/>
                </a:lnTo>
                <a:lnTo>
                  <a:pt x="0" y="4173502"/>
                </a:lnTo>
                <a:lnTo>
                  <a:pt x="0" y="0"/>
                </a:lnTo>
                <a:close/>
              </a:path>
            </a:pathLst>
          </a:custGeom>
          <a:blipFill>
            <a:blip r:embed="rId5"/>
            <a:stretch>
              <a:fillRect/>
            </a:stretch>
          </a:blipFill>
        </p:spPr>
        <p:txBody>
          <a:bodyPr/>
          <a:lstStyle/>
          <a:p>
            <a:endParaRPr lang="en-GB"/>
          </a:p>
        </p:txBody>
      </p:sp>
      <p:sp>
        <p:nvSpPr>
          <p:cNvPr id="4" name="Freeform 4"/>
          <p:cNvSpPr/>
          <p:nvPr/>
        </p:nvSpPr>
        <p:spPr>
          <a:xfrm>
            <a:off x="12118306" y="5748674"/>
            <a:ext cx="4113538" cy="4173502"/>
          </a:xfrm>
          <a:custGeom>
            <a:avLst/>
            <a:gdLst/>
            <a:ahLst/>
            <a:cxnLst/>
            <a:rect l="l" t="t" r="r" b="b"/>
            <a:pathLst>
              <a:path w="4113538" h="4173502">
                <a:moveTo>
                  <a:pt x="0" y="0"/>
                </a:moveTo>
                <a:lnTo>
                  <a:pt x="4113539" y="0"/>
                </a:lnTo>
                <a:lnTo>
                  <a:pt x="4113539" y="4173502"/>
                </a:lnTo>
                <a:lnTo>
                  <a:pt x="0" y="4173502"/>
                </a:lnTo>
                <a:lnTo>
                  <a:pt x="0" y="0"/>
                </a:lnTo>
                <a:close/>
              </a:path>
            </a:pathLst>
          </a:custGeom>
          <a:blipFill>
            <a:blip r:embed="rId6"/>
            <a:stretch>
              <a:fillRect/>
            </a:stretch>
          </a:blipFill>
        </p:spPr>
        <p:txBody>
          <a:bodyPr/>
          <a:lstStyle/>
          <a:p>
            <a:endParaRPr lang="en-GB"/>
          </a:p>
        </p:txBody>
      </p:sp>
      <p:sp>
        <p:nvSpPr>
          <p:cNvPr id="5" name="TextBox 5"/>
          <p:cNvSpPr txBox="1"/>
          <p:nvPr/>
        </p:nvSpPr>
        <p:spPr>
          <a:xfrm>
            <a:off x="514350" y="1655605"/>
            <a:ext cx="17773650" cy="3498850"/>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000000"/>
                </a:solidFill>
                <a:latin typeface="Raleway"/>
                <a:ea typeface="Raleway"/>
                <a:cs typeface="Raleway"/>
                <a:sym typeface="Raleway"/>
              </a:rPr>
              <a:t>It is important to monitor Mr A's HbA1c levels regularly to monitor long-term blood glucose control.</a:t>
            </a:r>
          </a:p>
          <a:p>
            <a:pPr marL="539749" lvl="1" indent="-269875" algn="l">
              <a:lnSpc>
                <a:spcPts val="3499"/>
              </a:lnSpc>
              <a:buFont typeface="Arial"/>
              <a:buChar char="•"/>
            </a:pPr>
            <a:r>
              <a:rPr lang="en-US" sz="2499">
                <a:solidFill>
                  <a:srgbClr val="000000"/>
                </a:solidFill>
                <a:latin typeface="Raleway"/>
                <a:ea typeface="Raleway"/>
                <a:cs typeface="Raleway"/>
                <a:sym typeface="Raleway"/>
              </a:rPr>
              <a:t>He needs to have his blood pressure and cholesterol levels checked to lower his heart disease risk, as well as weight and BMI.</a:t>
            </a:r>
          </a:p>
          <a:p>
            <a:pPr marL="539749" lvl="1" indent="-269875" algn="l">
              <a:lnSpc>
                <a:spcPts val="3499"/>
              </a:lnSpc>
              <a:buFont typeface="Arial"/>
              <a:buChar char="•"/>
            </a:pPr>
            <a:r>
              <a:rPr lang="en-US" sz="2499">
                <a:solidFill>
                  <a:srgbClr val="000000"/>
                </a:solidFill>
                <a:latin typeface="Raleway"/>
                <a:ea typeface="Raleway"/>
                <a:cs typeface="Raleway"/>
                <a:sym typeface="Raleway"/>
              </a:rPr>
              <a:t>Blood and urine tests should be used to check the function of the kidneys.</a:t>
            </a:r>
          </a:p>
          <a:p>
            <a:pPr marL="539749" lvl="1" indent="-269875" algn="l">
              <a:lnSpc>
                <a:spcPts val="3499"/>
              </a:lnSpc>
              <a:buFont typeface="Arial"/>
              <a:buChar char="•"/>
            </a:pPr>
            <a:r>
              <a:rPr lang="en-US" sz="2499">
                <a:solidFill>
                  <a:srgbClr val="000000"/>
                </a:solidFill>
                <a:latin typeface="Raleway"/>
                <a:ea typeface="Raleway"/>
                <a:cs typeface="Raleway"/>
                <a:sym typeface="Raleway"/>
              </a:rPr>
              <a:t>Mr A should have regular foot checks and eye screening.</a:t>
            </a:r>
          </a:p>
          <a:p>
            <a:pPr marL="539749" lvl="1" indent="-269875" algn="l">
              <a:lnSpc>
                <a:spcPts val="3499"/>
              </a:lnSpc>
              <a:buFont typeface="Arial"/>
              <a:buChar char="•"/>
            </a:pPr>
            <a:r>
              <a:rPr lang="en-US" sz="2499">
                <a:solidFill>
                  <a:srgbClr val="000000"/>
                </a:solidFill>
                <a:latin typeface="Raleway"/>
                <a:ea typeface="Raleway"/>
                <a:cs typeface="Raleway"/>
                <a:sym typeface="Raleway"/>
              </a:rPr>
              <a:t>At every visit, doctors should check on how the medication is working, any side effects as well as lifestyle progress.</a:t>
            </a:r>
          </a:p>
          <a:p>
            <a:pPr marL="539749" lvl="1" indent="-269875" algn="l">
              <a:lnSpc>
                <a:spcPts val="3499"/>
              </a:lnSpc>
              <a:buFont typeface="Arial"/>
              <a:buChar char="•"/>
            </a:pPr>
            <a:r>
              <a:rPr lang="en-US" sz="2499">
                <a:solidFill>
                  <a:srgbClr val="000000"/>
                </a:solidFill>
                <a:latin typeface="Raleway"/>
                <a:ea typeface="Raleway"/>
                <a:cs typeface="Raleway"/>
                <a:sym typeface="Raleway"/>
              </a:rPr>
              <a:t>Regular health information should be fed into the care plan and Mr A's personal progress should be reflected in the plan (NICE Type-2 Diabetes Management Plan).</a:t>
            </a:r>
          </a:p>
        </p:txBody>
      </p:sp>
      <p:sp>
        <p:nvSpPr>
          <p:cNvPr id="6" name="TextBox 6"/>
          <p:cNvSpPr txBox="1"/>
          <p:nvPr/>
        </p:nvSpPr>
        <p:spPr>
          <a:xfrm>
            <a:off x="404883" y="570548"/>
            <a:ext cx="11406473" cy="821055"/>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MONITORING AND REVIEW PLAN</a:t>
            </a:r>
          </a:p>
        </p:txBody>
      </p:sp>
      <p:pic>
        <p:nvPicPr>
          <p:cNvPr id="9" name="Video 8">
            <a:hlinkClick r:id="" action="ppaction://media"/>
            <a:extLst>
              <a:ext uri="{FF2B5EF4-FFF2-40B4-BE49-F238E27FC236}">
                <a16:creationId xmlns:a16="http://schemas.microsoft.com/office/drawing/2014/main" id="{F993DD44-7E6D-C2DE-EA4C-01F438176B6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3724"/>
    </mc:Choice>
    <mc:Fallback>
      <p:transition spd="slow" advTm="53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TextBox 2"/>
          <p:cNvSpPr txBox="1"/>
          <p:nvPr/>
        </p:nvSpPr>
        <p:spPr>
          <a:xfrm>
            <a:off x="644139" y="343562"/>
            <a:ext cx="6374617" cy="2516505"/>
          </a:xfrm>
          <a:prstGeom prst="rect">
            <a:avLst/>
          </a:prstGeom>
        </p:spPr>
        <p:txBody>
          <a:bodyPr lIns="0" tIns="0" rIns="0" bIns="0" rtlCol="0" anchor="t">
            <a:spAutoFit/>
          </a:bodyPr>
          <a:lstStyle/>
          <a:p>
            <a:pPr algn="l">
              <a:lnSpc>
                <a:spcPts val="6719"/>
              </a:lnSpc>
            </a:pPr>
            <a:r>
              <a:rPr lang="en-US" sz="4800">
                <a:solidFill>
                  <a:srgbClr val="344E41"/>
                </a:solidFill>
                <a:latin typeface="Prata"/>
                <a:ea typeface="Prata"/>
                <a:cs typeface="Prata"/>
                <a:sym typeface="Prata"/>
              </a:rPr>
              <a:t>COMMUNICATION, MDT AND ETHICAL CARE</a:t>
            </a:r>
          </a:p>
        </p:txBody>
      </p:sp>
      <p:grpSp>
        <p:nvGrpSpPr>
          <p:cNvPr id="3" name="Group 3"/>
          <p:cNvGrpSpPr/>
          <p:nvPr/>
        </p:nvGrpSpPr>
        <p:grpSpPr>
          <a:xfrm>
            <a:off x="0" y="9258300"/>
            <a:ext cx="18288000" cy="1028700"/>
            <a:chOff x="0" y="0"/>
            <a:chExt cx="12372622" cy="695960"/>
          </a:xfrm>
        </p:grpSpPr>
        <p:sp>
          <p:nvSpPr>
            <p:cNvPr id="4" name="Freeform 4"/>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5" name="TextBox 5"/>
          <p:cNvSpPr txBox="1"/>
          <p:nvPr/>
        </p:nvSpPr>
        <p:spPr>
          <a:xfrm>
            <a:off x="14091936" y="9510857"/>
            <a:ext cx="3167364" cy="415290"/>
          </a:xfrm>
          <a:prstGeom prst="rect">
            <a:avLst/>
          </a:prstGeom>
        </p:spPr>
        <p:txBody>
          <a:bodyPr lIns="0" tIns="0" rIns="0" bIns="0" rtlCol="0" anchor="t">
            <a:spAutoFit/>
          </a:bodyPr>
          <a:lstStyle/>
          <a:p>
            <a:pPr algn="r">
              <a:lnSpc>
                <a:spcPts val="3359"/>
              </a:lnSpc>
            </a:pPr>
            <a:r>
              <a:rPr lang="en-US" sz="2400">
                <a:solidFill>
                  <a:srgbClr val="344E41"/>
                </a:solidFill>
                <a:latin typeface="Raleway"/>
                <a:ea typeface="Raleway"/>
                <a:cs typeface="Raleway"/>
                <a:sym typeface="Raleway"/>
              </a:rPr>
              <a:t>5</a:t>
            </a:r>
          </a:p>
        </p:txBody>
      </p:sp>
      <p:sp>
        <p:nvSpPr>
          <p:cNvPr id="6" name="AutoShape 6"/>
          <p:cNvSpPr/>
          <p:nvPr/>
        </p:nvSpPr>
        <p:spPr>
          <a:xfrm>
            <a:off x="6178489" y="5055240"/>
            <a:ext cx="10739797" cy="0"/>
          </a:xfrm>
          <a:prstGeom prst="line">
            <a:avLst/>
          </a:prstGeom>
          <a:ln w="9525" cap="flat">
            <a:solidFill>
              <a:srgbClr val="804F3B"/>
            </a:solidFill>
            <a:prstDash val="solid"/>
            <a:headEnd type="none" w="sm" len="sm"/>
            <a:tailEnd type="none" w="sm" len="sm"/>
          </a:ln>
        </p:spPr>
        <p:txBody>
          <a:bodyPr/>
          <a:lstStyle/>
          <a:p>
            <a:endParaRPr lang="en-GB"/>
          </a:p>
        </p:txBody>
      </p:sp>
      <p:sp>
        <p:nvSpPr>
          <p:cNvPr id="7" name="AutoShape 7"/>
          <p:cNvSpPr/>
          <p:nvPr/>
        </p:nvSpPr>
        <p:spPr>
          <a:xfrm>
            <a:off x="11548387" y="1649440"/>
            <a:ext cx="0" cy="6826195"/>
          </a:xfrm>
          <a:prstGeom prst="line">
            <a:avLst/>
          </a:prstGeom>
          <a:ln w="9525" cap="flat">
            <a:solidFill>
              <a:srgbClr val="804F3B"/>
            </a:solidFill>
            <a:prstDash val="solid"/>
            <a:headEnd type="none" w="sm" len="sm"/>
            <a:tailEnd type="none" w="sm" len="sm"/>
          </a:ln>
        </p:spPr>
        <p:txBody>
          <a:bodyPr/>
          <a:lstStyle/>
          <a:p>
            <a:endParaRPr lang="en-GB"/>
          </a:p>
        </p:txBody>
      </p:sp>
      <p:sp>
        <p:nvSpPr>
          <p:cNvPr id="8" name="TextBox 8"/>
          <p:cNvSpPr txBox="1"/>
          <p:nvPr/>
        </p:nvSpPr>
        <p:spPr>
          <a:xfrm>
            <a:off x="6972067" y="2055817"/>
            <a:ext cx="4343866" cy="1775461"/>
          </a:xfrm>
          <a:prstGeom prst="rect">
            <a:avLst/>
          </a:prstGeom>
        </p:spPr>
        <p:txBody>
          <a:bodyPr lIns="0" tIns="0" rIns="0" bIns="0" rtlCol="0" anchor="t">
            <a:spAutoFit/>
          </a:bodyPr>
          <a:lstStyle/>
          <a:p>
            <a:pPr algn="l">
              <a:lnSpc>
                <a:spcPts val="3599"/>
              </a:lnSpc>
            </a:pPr>
            <a:r>
              <a:rPr lang="en-US" sz="2399">
                <a:solidFill>
                  <a:srgbClr val="344E41"/>
                </a:solidFill>
                <a:latin typeface="Raleway"/>
                <a:ea typeface="Raleway"/>
                <a:cs typeface="Raleway"/>
                <a:sym typeface="Raleway"/>
              </a:rPr>
              <a:t>Diabetes, medication, diet, activity and monitoring should be explained to Mr A in a simple and clear manner.</a:t>
            </a:r>
          </a:p>
        </p:txBody>
      </p:sp>
      <p:sp>
        <p:nvSpPr>
          <p:cNvPr id="9" name="TextBox 9"/>
          <p:cNvSpPr txBox="1"/>
          <p:nvPr/>
        </p:nvSpPr>
        <p:spPr>
          <a:xfrm>
            <a:off x="12126380" y="2055817"/>
            <a:ext cx="4343866" cy="2670811"/>
          </a:xfrm>
          <a:prstGeom prst="rect">
            <a:avLst/>
          </a:prstGeom>
        </p:spPr>
        <p:txBody>
          <a:bodyPr lIns="0" tIns="0" rIns="0" bIns="0" rtlCol="0" anchor="t">
            <a:spAutoFit/>
          </a:bodyPr>
          <a:lstStyle/>
          <a:p>
            <a:pPr algn="l">
              <a:lnSpc>
                <a:spcPts val="3599"/>
              </a:lnSpc>
            </a:pPr>
            <a:r>
              <a:rPr lang="en-US" sz="2399">
                <a:solidFill>
                  <a:srgbClr val="344E41"/>
                </a:solidFill>
                <a:latin typeface="Raleway"/>
                <a:ea typeface="Raleway"/>
                <a:cs typeface="Raleway"/>
                <a:sym typeface="Raleway"/>
              </a:rPr>
              <a:t>Professionals to review his understanding and ensure GP, diabetes nurse, dietitian, pharmacists, podiatrists eye-screening service are involved.</a:t>
            </a:r>
          </a:p>
        </p:txBody>
      </p:sp>
      <p:sp>
        <p:nvSpPr>
          <p:cNvPr id="10" name="TextBox 10"/>
          <p:cNvSpPr txBox="1"/>
          <p:nvPr/>
        </p:nvSpPr>
        <p:spPr>
          <a:xfrm>
            <a:off x="6972067" y="5618958"/>
            <a:ext cx="4343866" cy="1775461"/>
          </a:xfrm>
          <a:prstGeom prst="rect">
            <a:avLst/>
          </a:prstGeom>
        </p:spPr>
        <p:txBody>
          <a:bodyPr lIns="0" tIns="0" rIns="0" bIns="0" rtlCol="0" anchor="t">
            <a:spAutoFit/>
          </a:bodyPr>
          <a:lstStyle/>
          <a:p>
            <a:pPr algn="l">
              <a:lnSpc>
                <a:spcPts val="3599"/>
              </a:lnSpc>
            </a:pPr>
            <a:r>
              <a:rPr lang="en-US" sz="2399">
                <a:solidFill>
                  <a:srgbClr val="344E41"/>
                </a:solidFill>
                <a:latin typeface="Raleway"/>
                <a:ea typeface="Raleway"/>
                <a:cs typeface="Raleway"/>
                <a:sym typeface="Raleway"/>
              </a:rPr>
              <a:t>He must have his consent, confidentiality, dignity and autonomy respected throughout care.</a:t>
            </a:r>
          </a:p>
        </p:txBody>
      </p:sp>
      <p:sp>
        <p:nvSpPr>
          <p:cNvPr id="11" name="TextBox 11"/>
          <p:cNvSpPr txBox="1"/>
          <p:nvPr/>
        </p:nvSpPr>
        <p:spPr>
          <a:xfrm>
            <a:off x="12124650" y="5618958"/>
            <a:ext cx="4343866" cy="2223136"/>
          </a:xfrm>
          <a:prstGeom prst="rect">
            <a:avLst/>
          </a:prstGeom>
        </p:spPr>
        <p:txBody>
          <a:bodyPr lIns="0" tIns="0" rIns="0" bIns="0" rtlCol="0" anchor="t">
            <a:spAutoFit/>
          </a:bodyPr>
          <a:lstStyle/>
          <a:p>
            <a:pPr algn="l">
              <a:lnSpc>
                <a:spcPts val="3599"/>
              </a:lnSpc>
            </a:pPr>
            <a:r>
              <a:rPr lang="en-US" sz="2399">
                <a:solidFill>
                  <a:srgbClr val="344E41"/>
                </a:solidFill>
                <a:latin typeface="Raleway"/>
                <a:ea typeface="Raleway"/>
                <a:cs typeface="Raleway"/>
                <a:sym typeface="Raleway"/>
              </a:rPr>
              <a:t>Advice should be non-judgemental, realistic for his lifestyle and work routine and should be culturally sensitive (Aljafen et al.,2025).</a:t>
            </a:r>
          </a:p>
        </p:txBody>
      </p:sp>
      <p:pic>
        <p:nvPicPr>
          <p:cNvPr id="14" name="Video 13">
            <a:hlinkClick r:id="" action="ppaction://media"/>
            <a:extLst>
              <a:ext uri="{FF2B5EF4-FFF2-40B4-BE49-F238E27FC236}">
                <a16:creationId xmlns:a16="http://schemas.microsoft.com/office/drawing/2014/main" id="{43D18BE5-01C3-72F5-8E5C-9A73F0F0643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7673"/>
    </mc:Choice>
    <mc:Fallback>
      <p:transition spd="slow" advTm="87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Freeform 2"/>
          <p:cNvSpPr/>
          <p:nvPr/>
        </p:nvSpPr>
        <p:spPr>
          <a:xfrm>
            <a:off x="8849809" y="1406538"/>
            <a:ext cx="7777161" cy="7851762"/>
          </a:xfrm>
          <a:custGeom>
            <a:avLst/>
            <a:gdLst/>
            <a:ahLst/>
            <a:cxnLst/>
            <a:rect l="l" t="t" r="r" b="b"/>
            <a:pathLst>
              <a:path w="7777161" h="7851762">
                <a:moveTo>
                  <a:pt x="0" y="0"/>
                </a:moveTo>
                <a:lnTo>
                  <a:pt x="7777161" y="0"/>
                </a:lnTo>
                <a:lnTo>
                  <a:pt x="7777161" y="7851762"/>
                </a:lnTo>
                <a:lnTo>
                  <a:pt x="0" y="7851762"/>
                </a:lnTo>
                <a:lnTo>
                  <a:pt x="0" y="0"/>
                </a:lnTo>
                <a:close/>
              </a:path>
            </a:pathLst>
          </a:custGeom>
          <a:blipFill>
            <a:blip r:embed="rId4"/>
            <a:stretch>
              <a:fillRect/>
            </a:stretch>
          </a:blipFill>
        </p:spPr>
        <p:txBody>
          <a:bodyPr/>
          <a:lstStyle/>
          <a:p>
            <a:endParaRPr lang="en-GB"/>
          </a:p>
        </p:txBody>
      </p:sp>
      <p:sp>
        <p:nvSpPr>
          <p:cNvPr id="3" name="TextBox 3"/>
          <p:cNvSpPr txBox="1"/>
          <p:nvPr/>
        </p:nvSpPr>
        <p:spPr>
          <a:xfrm>
            <a:off x="-2799577" y="746112"/>
            <a:ext cx="12734892" cy="660426"/>
          </a:xfrm>
          <a:prstGeom prst="rect">
            <a:avLst/>
          </a:prstGeom>
        </p:spPr>
        <p:txBody>
          <a:bodyPr lIns="0" tIns="0" rIns="0" bIns="0" rtlCol="0" anchor="t">
            <a:spAutoFit/>
          </a:bodyPr>
          <a:lstStyle/>
          <a:p>
            <a:pPr algn="ctr">
              <a:lnSpc>
                <a:spcPts val="5001"/>
              </a:lnSpc>
            </a:pPr>
            <a:r>
              <a:rPr lang="en-US" sz="5001">
                <a:solidFill>
                  <a:srgbClr val="344E41"/>
                </a:solidFill>
                <a:latin typeface="Prata"/>
                <a:ea typeface="Prata"/>
                <a:cs typeface="Prata"/>
                <a:sym typeface="Prata"/>
              </a:rPr>
              <a:t>CONCLUSION</a:t>
            </a:r>
          </a:p>
        </p:txBody>
      </p:sp>
      <p:sp>
        <p:nvSpPr>
          <p:cNvPr id="4" name="TextBox 4"/>
          <p:cNvSpPr txBox="1"/>
          <p:nvPr/>
        </p:nvSpPr>
        <p:spPr>
          <a:xfrm>
            <a:off x="1028700" y="1905324"/>
            <a:ext cx="6505719" cy="6777991"/>
          </a:xfrm>
          <a:prstGeom prst="rect">
            <a:avLst/>
          </a:prstGeom>
        </p:spPr>
        <p:txBody>
          <a:bodyPr lIns="0" tIns="0" rIns="0" bIns="0" rtlCol="0" anchor="t">
            <a:spAutoFit/>
          </a:bodyPr>
          <a:lstStyle/>
          <a:p>
            <a:pPr algn="l">
              <a:lnSpc>
                <a:spcPts val="3899"/>
              </a:lnSpc>
            </a:pPr>
            <a:r>
              <a:rPr lang="en-US" sz="2599">
                <a:solidFill>
                  <a:srgbClr val="344E41"/>
                </a:solidFill>
                <a:latin typeface="Raleway"/>
                <a:ea typeface="Raleway"/>
                <a:cs typeface="Raleway"/>
                <a:sym typeface="Raleway"/>
              </a:rPr>
              <a:t>In type 2 diabetes, control of glucose is impaired by insulin resistance and a diminished insulin secretory capacity of the beta-cells. Mr A's care plan is to improve blood glucose control, to help him lose weight, to help him to stop smoking and to prevent him from developing long term complications. His progress is monitored with regular lab values, including HbA1c, blood pressure, BMI, cholesterol, kidney, foot, and eye screening. Person-centred and evidence-based care, overall, can assist to long-term management of diabetes with safety.</a:t>
            </a:r>
          </a:p>
        </p:txBody>
      </p:sp>
      <p:pic>
        <p:nvPicPr>
          <p:cNvPr id="7" name="Video 6">
            <a:hlinkClick r:id="" action="ppaction://media"/>
            <a:extLst>
              <a:ext uri="{FF2B5EF4-FFF2-40B4-BE49-F238E27FC236}">
                <a16:creationId xmlns:a16="http://schemas.microsoft.com/office/drawing/2014/main" id="{88C640AF-EFCD-ED6E-5B6A-F1B192D679A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444"/>
    </mc:Choice>
    <mc:Fallback>
      <p:transition spd="slow" advTm="62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TextBox 2"/>
          <p:cNvSpPr txBox="1"/>
          <p:nvPr/>
        </p:nvSpPr>
        <p:spPr>
          <a:xfrm>
            <a:off x="2776554" y="3664369"/>
            <a:ext cx="12734892" cy="2966085"/>
          </a:xfrm>
          <a:prstGeom prst="rect">
            <a:avLst/>
          </a:prstGeom>
        </p:spPr>
        <p:txBody>
          <a:bodyPr lIns="0" tIns="0" rIns="0" bIns="0" rtlCol="0" anchor="t">
            <a:spAutoFit/>
          </a:bodyPr>
          <a:lstStyle/>
          <a:p>
            <a:pPr algn="ctr">
              <a:lnSpc>
                <a:spcPts val="11400"/>
              </a:lnSpc>
            </a:pPr>
            <a:r>
              <a:rPr lang="en-US" sz="11400">
                <a:solidFill>
                  <a:srgbClr val="344E41"/>
                </a:solidFill>
                <a:latin typeface="Prata"/>
                <a:ea typeface="Prata"/>
                <a:cs typeface="Prata"/>
                <a:sym typeface="Prata"/>
              </a:rPr>
              <a:t>THANK YOU FOR LISTENING</a:t>
            </a:r>
          </a:p>
        </p:txBody>
      </p:sp>
      <p:grpSp>
        <p:nvGrpSpPr>
          <p:cNvPr id="3" name="Group 3"/>
          <p:cNvGrpSpPr/>
          <p:nvPr/>
        </p:nvGrpSpPr>
        <p:grpSpPr>
          <a:xfrm>
            <a:off x="0" y="9258300"/>
            <a:ext cx="18288000" cy="1028700"/>
            <a:chOff x="0" y="0"/>
            <a:chExt cx="12372622" cy="695960"/>
          </a:xfrm>
        </p:grpSpPr>
        <p:sp>
          <p:nvSpPr>
            <p:cNvPr id="4" name="Freeform 4"/>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5" name="TextBox 5"/>
          <p:cNvSpPr txBox="1"/>
          <p:nvPr/>
        </p:nvSpPr>
        <p:spPr>
          <a:xfrm>
            <a:off x="2776554" y="2399939"/>
            <a:ext cx="12734892" cy="873125"/>
          </a:xfrm>
          <a:prstGeom prst="rect">
            <a:avLst/>
          </a:prstGeom>
        </p:spPr>
        <p:txBody>
          <a:bodyPr lIns="0" tIns="0" rIns="0" bIns="0" rtlCol="0" anchor="t">
            <a:spAutoFit/>
          </a:bodyPr>
          <a:lstStyle/>
          <a:p>
            <a:pPr algn="ctr">
              <a:lnSpc>
                <a:spcPts val="7000"/>
              </a:lnSpc>
            </a:pPr>
            <a:r>
              <a:rPr lang="en-US" sz="5000">
                <a:solidFill>
                  <a:srgbClr val="344E41"/>
                </a:solidFill>
                <a:latin typeface="Raleway"/>
                <a:ea typeface="Raleway"/>
                <a:cs typeface="Raleway"/>
                <a:sym typeface="Raleway"/>
              </a:rPr>
              <a:t>THE END</a:t>
            </a:r>
          </a:p>
        </p:txBody>
      </p:sp>
      <p:pic>
        <p:nvPicPr>
          <p:cNvPr id="8" name="Video 7">
            <a:hlinkClick r:id="" action="ppaction://media"/>
            <a:extLst>
              <a:ext uri="{FF2B5EF4-FFF2-40B4-BE49-F238E27FC236}">
                <a16:creationId xmlns:a16="http://schemas.microsoft.com/office/drawing/2014/main" id="{2A76C179-B615-61C2-1E3F-AB247F3A1AC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546"/>
    </mc:Choice>
    <mc:Fallback>
      <p:transition spd="slow" advTm="8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TextBox 2"/>
          <p:cNvSpPr txBox="1"/>
          <p:nvPr/>
        </p:nvSpPr>
        <p:spPr>
          <a:xfrm>
            <a:off x="2776554" y="483871"/>
            <a:ext cx="12734892" cy="544829"/>
          </a:xfrm>
          <a:prstGeom prst="rect">
            <a:avLst/>
          </a:prstGeom>
        </p:spPr>
        <p:txBody>
          <a:bodyPr lIns="0" tIns="0" rIns="0" bIns="0" rtlCol="0" anchor="t">
            <a:spAutoFit/>
          </a:bodyPr>
          <a:lstStyle/>
          <a:p>
            <a:pPr algn="ctr">
              <a:lnSpc>
                <a:spcPts val="4199"/>
              </a:lnSpc>
            </a:pPr>
            <a:r>
              <a:rPr lang="en-US" sz="4199">
                <a:solidFill>
                  <a:srgbClr val="344E41"/>
                </a:solidFill>
                <a:latin typeface="Prata"/>
                <a:ea typeface="Prata"/>
                <a:cs typeface="Prata"/>
                <a:sym typeface="Prata"/>
              </a:rPr>
              <a:t>REFERENCES</a:t>
            </a:r>
          </a:p>
        </p:txBody>
      </p:sp>
      <p:sp>
        <p:nvSpPr>
          <p:cNvPr id="3" name="TextBox 3"/>
          <p:cNvSpPr txBox="1"/>
          <p:nvPr/>
        </p:nvSpPr>
        <p:spPr>
          <a:xfrm>
            <a:off x="514350" y="1332824"/>
            <a:ext cx="17773650" cy="9705975"/>
          </a:xfrm>
          <a:prstGeom prst="rect">
            <a:avLst/>
          </a:prstGeom>
        </p:spPr>
        <p:txBody>
          <a:bodyPr lIns="0" tIns="0" rIns="0" bIns="0" rtlCol="0" anchor="t">
            <a:spAutoFit/>
          </a:bodyPr>
          <a:lstStyle/>
          <a:p>
            <a:pPr algn="l">
              <a:lnSpc>
                <a:spcPts val="2940"/>
              </a:lnSpc>
              <a:spcBef>
                <a:spcPct val="0"/>
              </a:spcBef>
            </a:pPr>
            <a:r>
              <a:rPr lang="en-US" sz="2100" dirty="0">
                <a:solidFill>
                  <a:srgbClr val="344E41"/>
                </a:solidFill>
                <a:latin typeface="Raleway"/>
                <a:ea typeface="Raleway"/>
                <a:cs typeface="Raleway"/>
                <a:sym typeface="Raleway"/>
              </a:rPr>
              <a:t>Ahmad, E., Lim, S., Lamptey, R., Webb, D.R. and Davies, M.J., 2022. Type 2 diabetes. The Lancet, 400(10365), pp.1803-1820</a:t>
            </a:r>
          </a:p>
          <a:p>
            <a:pPr algn="l">
              <a:lnSpc>
                <a:spcPts val="2940"/>
              </a:lnSpc>
              <a:spcBef>
                <a:spcPct val="0"/>
              </a:spcBef>
            </a:pPr>
            <a:r>
              <a:rPr lang="en-US" sz="2100" dirty="0">
                <a:solidFill>
                  <a:srgbClr val="344E41"/>
                </a:solidFill>
                <a:latin typeface="Raleway"/>
                <a:ea typeface="Raleway"/>
                <a:cs typeface="Raleway"/>
                <a:sym typeface="Raleway"/>
              </a:rPr>
              <a:t>Zhang, Y., Yang, Y., Huang, Q., Zhang, Q., Li, M. and Wu, Y., 2023. The effectiveness of lifestyle interventions for diabetes remission on patients with type 2 diabetes mellitus: A systematic review and meta‐analysis. Worldviews on Evidence‐Based Nursing, 20(1), pp.64-78.</a:t>
            </a:r>
          </a:p>
          <a:p>
            <a:pPr algn="l">
              <a:lnSpc>
                <a:spcPts val="2940"/>
              </a:lnSpc>
              <a:spcBef>
                <a:spcPct val="0"/>
              </a:spcBef>
            </a:pPr>
            <a:r>
              <a:rPr lang="en-US" sz="2100" dirty="0">
                <a:solidFill>
                  <a:srgbClr val="344E41"/>
                </a:solidFill>
                <a:latin typeface="Raleway"/>
                <a:ea typeface="Raleway"/>
                <a:cs typeface="Raleway"/>
                <a:sym typeface="Raleway"/>
              </a:rPr>
              <a:t>Hill, B. and Simpson, D., 2025. The Anatomy and Physiology of the Endocrine System. Fundamentals of Caring for the Older Person.</a:t>
            </a:r>
          </a:p>
          <a:p>
            <a:pPr algn="l">
              <a:lnSpc>
                <a:spcPts val="2940"/>
              </a:lnSpc>
              <a:spcBef>
                <a:spcPct val="0"/>
              </a:spcBef>
            </a:pPr>
            <a:r>
              <a:rPr lang="en-US" sz="2100" dirty="0">
                <a:solidFill>
                  <a:srgbClr val="344E41"/>
                </a:solidFill>
                <a:latin typeface="Raleway"/>
                <a:ea typeface="Raleway"/>
                <a:cs typeface="Raleway"/>
                <a:sym typeface="Raleway"/>
              </a:rPr>
              <a:t>Daskalakis, D., Fisher, A., Kaysen, S. and Huang, P., 2026. The Endocrine System. Ultrasound for Medical Education and Primary Care, p.211.</a:t>
            </a:r>
          </a:p>
          <a:p>
            <a:pPr algn="l">
              <a:lnSpc>
                <a:spcPts val="2940"/>
              </a:lnSpc>
              <a:spcBef>
                <a:spcPct val="0"/>
              </a:spcBef>
            </a:pPr>
            <a:r>
              <a:rPr lang="en-US" sz="2100" dirty="0">
                <a:solidFill>
                  <a:srgbClr val="344E41"/>
                </a:solidFill>
                <a:latin typeface="Raleway"/>
                <a:ea typeface="Raleway"/>
                <a:cs typeface="Raleway"/>
                <a:sym typeface="Raleway"/>
              </a:rPr>
              <a:t>Mughal, I.S., </a:t>
            </a:r>
            <a:r>
              <a:rPr lang="en-US" sz="2100" dirty="0" err="1">
                <a:solidFill>
                  <a:srgbClr val="344E41"/>
                </a:solidFill>
                <a:latin typeface="Raleway"/>
                <a:ea typeface="Raleway"/>
                <a:cs typeface="Raleway"/>
                <a:sym typeface="Raleway"/>
              </a:rPr>
              <a:t>Patanè</a:t>
            </a:r>
            <a:r>
              <a:rPr lang="en-US" sz="2100" dirty="0">
                <a:solidFill>
                  <a:srgbClr val="344E41"/>
                </a:solidFill>
                <a:latin typeface="Raleway"/>
                <a:ea typeface="Raleway"/>
                <a:cs typeface="Raleway"/>
                <a:sym typeface="Raleway"/>
              </a:rPr>
              <a:t>, L. and Caponetto, R., 2024. A comprehensive review of models and nonlinear control strategies for blood glucose regulation in artificial pancreas. Annual Reviews in Control, 57, p.100937.</a:t>
            </a:r>
          </a:p>
          <a:p>
            <a:pPr algn="l">
              <a:lnSpc>
                <a:spcPts val="2940"/>
              </a:lnSpc>
              <a:spcBef>
                <a:spcPct val="0"/>
              </a:spcBef>
            </a:pPr>
            <a:r>
              <a:rPr lang="en-US" sz="2100" dirty="0">
                <a:solidFill>
                  <a:srgbClr val="344E41"/>
                </a:solidFill>
                <a:latin typeface="Raleway"/>
                <a:ea typeface="Raleway"/>
                <a:cs typeface="Raleway"/>
                <a:sym typeface="Raleway"/>
              </a:rPr>
              <a:t>Lee, S.H., Park, S.Y. and Choi, C.S., 2022. Insulin resistance: from mechanisms to therapeutic strategies. Diabetes &amp; metabolism journal, 46(1), pp.15-37.</a:t>
            </a:r>
          </a:p>
          <a:p>
            <a:pPr algn="l">
              <a:lnSpc>
                <a:spcPts val="2940"/>
              </a:lnSpc>
              <a:spcBef>
                <a:spcPct val="0"/>
              </a:spcBef>
            </a:pPr>
            <a:r>
              <a:rPr lang="en-US" sz="2100" dirty="0">
                <a:solidFill>
                  <a:srgbClr val="344E41"/>
                </a:solidFill>
                <a:latin typeface="Raleway"/>
                <a:ea typeface="Raleway"/>
                <a:cs typeface="Raleway"/>
                <a:sym typeface="Raleway"/>
              </a:rPr>
              <a:t>Su, M.H., Shih, Y.H., Lin, Y.F., Chen, P.C., Chen, C.Y., Hsiao, P.C., Pan, Y.J., Liu, Y.L., Tsai, S.J., Kuo, P.H. and Wu, C.S., 2022. Familial aggregation and shared genetic loading for major psychiatric disorders and type 2 diabetes. </a:t>
            </a:r>
            <a:r>
              <a:rPr lang="en-US" sz="2100" dirty="0" err="1">
                <a:solidFill>
                  <a:srgbClr val="344E41"/>
                </a:solidFill>
                <a:latin typeface="Raleway"/>
                <a:ea typeface="Raleway"/>
                <a:cs typeface="Raleway"/>
                <a:sym typeface="Raleway"/>
              </a:rPr>
              <a:t>Diabetologia</a:t>
            </a:r>
            <a:r>
              <a:rPr lang="en-US" sz="2100" dirty="0">
                <a:solidFill>
                  <a:srgbClr val="344E41"/>
                </a:solidFill>
                <a:latin typeface="Raleway"/>
                <a:ea typeface="Raleway"/>
                <a:cs typeface="Raleway"/>
                <a:sym typeface="Raleway"/>
              </a:rPr>
              <a:t>, 65(5), pp.800-810.</a:t>
            </a:r>
          </a:p>
          <a:p>
            <a:pPr algn="l">
              <a:lnSpc>
                <a:spcPts val="2940"/>
              </a:lnSpc>
              <a:spcBef>
                <a:spcPct val="0"/>
              </a:spcBef>
            </a:pPr>
            <a:r>
              <a:rPr lang="en-US" sz="2100" dirty="0">
                <a:solidFill>
                  <a:srgbClr val="344E41"/>
                </a:solidFill>
                <a:latin typeface="Raleway"/>
                <a:ea typeface="Raleway"/>
                <a:cs typeface="Raleway"/>
                <a:sym typeface="Raleway"/>
              </a:rPr>
              <a:t>Mikkola, I., Morgan, S., Winell, K., Jokelainen, J., </a:t>
            </a:r>
            <a:r>
              <a:rPr lang="en-US" sz="2100" dirty="0" err="1">
                <a:solidFill>
                  <a:srgbClr val="344E41"/>
                </a:solidFill>
                <a:latin typeface="Raleway"/>
                <a:ea typeface="Raleway"/>
                <a:cs typeface="Raleway"/>
                <a:sym typeface="Raleway"/>
              </a:rPr>
              <a:t>Frittitta</a:t>
            </a:r>
            <a:r>
              <a:rPr lang="en-US" sz="2100" dirty="0">
                <a:solidFill>
                  <a:srgbClr val="344E41"/>
                </a:solidFill>
                <a:latin typeface="Raleway"/>
                <a:ea typeface="Raleway"/>
                <a:cs typeface="Raleway"/>
                <a:sym typeface="Raleway"/>
              </a:rPr>
              <a:t>, L., </a:t>
            </a:r>
            <a:r>
              <a:rPr lang="en-US" sz="2100" dirty="0" err="1">
                <a:solidFill>
                  <a:srgbClr val="344E41"/>
                </a:solidFill>
                <a:latin typeface="Raleway"/>
                <a:ea typeface="Raleway"/>
                <a:cs typeface="Raleway"/>
                <a:sym typeface="Raleway"/>
              </a:rPr>
              <a:t>Heikkala</a:t>
            </a:r>
            <a:r>
              <a:rPr lang="en-US" sz="2100" dirty="0">
                <a:solidFill>
                  <a:srgbClr val="344E41"/>
                </a:solidFill>
                <a:latin typeface="Raleway"/>
                <a:ea typeface="Raleway"/>
                <a:cs typeface="Raleway"/>
                <a:sym typeface="Raleway"/>
              </a:rPr>
              <a:t>, E. and </a:t>
            </a:r>
            <a:r>
              <a:rPr lang="en-US" sz="2100" dirty="0" err="1">
                <a:solidFill>
                  <a:srgbClr val="344E41"/>
                </a:solidFill>
                <a:latin typeface="Raleway"/>
                <a:ea typeface="Raleway"/>
                <a:cs typeface="Raleway"/>
                <a:sym typeface="Raleway"/>
              </a:rPr>
              <a:t>Hagnäs</a:t>
            </a:r>
            <a:r>
              <a:rPr lang="en-US" sz="2100" dirty="0">
                <a:solidFill>
                  <a:srgbClr val="344E41"/>
                </a:solidFill>
                <a:latin typeface="Raleway"/>
                <a:ea typeface="Raleway"/>
                <a:cs typeface="Raleway"/>
                <a:sym typeface="Raleway"/>
              </a:rPr>
              <a:t>, M., 2022. Association of </a:t>
            </a:r>
            <a:r>
              <a:rPr lang="en-US" sz="2100" dirty="0" err="1">
                <a:solidFill>
                  <a:srgbClr val="344E41"/>
                </a:solidFill>
                <a:latin typeface="Raleway"/>
                <a:ea typeface="Raleway"/>
                <a:cs typeface="Raleway"/>
                <a:sym typeface="Raleway"/>
              </a:rPr>
              <a:t>personalised</a:t>
            </a:r>
            <a:r>
              <a:rPr lang="en-US" sz="2100" dirty="0">
                <a:solidFill>
                  <a:srgbClr val="344E41"/>
                </a:solidFill>
                <a:latin typeface="Raleway"/>
                <a:ea typeface="Raleway"/>
                <a:cs typeface="Raleway"/>
                <a:sym typeface="Raleway"/>
              </a:rPr>
              <a:t> care plans with monitoring and control of clinical outcomes, prescription of medication and </a:t>
            </a:r>
            <a:r>
              <a:rPr lang="en-US" sz="2100" dirty="0" err="1">
                <a:solidFill>
                  <a:srgbClr val="344E41"/>
                </a:solidFill>
                <a:latin typeface="Raleway"/>
                <a:ea typeface="Raleway"/>
                <a:cs typeface="Raleway"/>
                <a:sym typeface="Raleway"/>
              </a:rPr>
              <a:t>utilisation</a:t>
            </a:r>
            <a:r>
              <a:rPr lang="en-US" sz="2100" dirty="0">
                <a:solidFill>
                  <a:srgbClr val="344E41"/>
                </a:solidFill>
                <a:latin typeface="Raleway"/>
                <a:ea typeface="Raleway"/>
                <a:cs typeface="Raleway"/>
                <a:sym typeface="Raleway"/>
              </a:rPr>
              <a:t> of primary care services in patients with type 2 diabetes: an observational real-world study. Scandinavian journal of primary health care, 40(1), pp.39-47.</a:t>
            </a:r>
          </a:p>
          <a:p>
            <a:pPr algn="l">
              <a:lnSpc>
                <a:spcPts val="2940"/>
              </a:lnSpc>
              <a:spcBef>
                <a:spcPct val="0"/>
              </a:spcBef>
            </a:pPr>
            <a:r>
              <a:rPr lang="en-US" sz="2100" dirty="0" err="1">
                <a:solidFill>
                  <a:srgbClr val="344E41"/>
                </a:solidFill>
                <a:latin typeface="Raleway"/>
                <a:ea typeface="Raleway"/>
                <a:cs typeface="Raleway"/>
                <a:sym typeface="Raleway"/>
              </a:rPr>
              <a:t>Aljafen</a:t>
            </a:r>
            <a:r>
              <a:rPr lang="en-US" sz="2100" dirty="0">
                <a:solidFill>
                  <a:srgbClr val="344E41"/>
                </a:solidFill>
                <a:latin typeface="Raleway"/>
                <a:ea typeface="Raleway"/>
                <a:cs typeface="Raleway"/>
                <a:sym typeface="Raleway"/>
              </a:rPr>
              <a:t>, A.S., Alamri, S.A., </a:t>
            </a:r>
            <a:r>
              <a:rPr lang="en-US" sz="2100" dirty="0" err="1">
                <a:solidFill>
                  <a:srgbClr val="344E41"/>
                </a:solidFill>
                <a:latin typeface="Raleway"/>
                <a:ea typeface="Raleway"/>
                <a:cs typeface="Raleway"/>
                <a:sym typeface="Raleway"/>
              </a:rPr>
              <a:t>Aljhni</a:t>
            </a:r>
            <a:r>
              <a:rPr lang="en-US" sz="2100" dirty="0">
                <a:solidFill>
                  <a:srgbClr val="344E41"/>
                </a:solidFill>
                <a:latin typeface="Raleway"/>
                <a:ea typeface="Raleway"/>
                <a:cs typeface="Raleway"/>
                <a:sym typeface="Raleway"/>
              </a:rPr>
              <a:t>, A.O., </a:t>
            </a:r>
            <a:r>
              <a:rPr lang="en-US" sz="2100" dirty="0" err="1">
                <a:solidFill>
                  <a:srgbClr val="344E41"/>
                </a:solidFill>
                <a:latin typeface="Raleway"/>
                <a:ea typeface="Raleway"/>
                <a:cs typeface="Raleway"/>
                <a:sym typeface="Raleway"/>
              </a:rPr>
              <a:t>Alsubhi</a:t>
            </a:r>
            <a:r>
              <a:rPr lang="en-US" sz="2100" dirty="0">
                <a:solidFill>
                  <a:srgbClr val="344E41"/>
                </a:solidFill>
                <a:latin typeface="Raleway"/>
                <a:ea typeface="Raleway"/>
                <a:cs typeface="Raleway"/>
                <a:sym typeface="Raleway"/>
              </a:rPr>
              <a:t>, M.M., </a:t>
            </a:r>
            <a:r>
              <a:rPr lang="en-US" sz="2100" dirty="0" err="1">
                <a:solidFill>
                  <a:srgbClr val="344E41"/>
                </a:solidFill>
                <a:latin typeface="Raleway"/>
                <a:ea typeface="Raleway"/>
                <a:cs typeface="Raleway"/>
                <a:sym typeface="Raleway"/>
              </a:rPr>
              <a:t>Alnughaymishi</a:t>
            </a:r>
            <a:r>
              <a:rPr lang="en-US" sz="2100" dirty="0">
                <a:solidFill>
                  <a:srgbClr val="344E41"/>
                </a:solidFill>
                <a:latin typeface="Raleway"/>
                <a:ea typeface="Raleway"/>
                <a:cs typeface="Raleway"/>
                <a:sym typeface="Raleway"/>
              </a:rPr>
              <a:t>, A.S., </a:t>
            </a:r>
            <a:r>
              <a:rPr lang="en-US" sz="2100" dirty="0" err="1">
                <a:solidFill>
                  <a:srgbClr val="344E41"/>
                </a:solidFill>
                <a:latin typeface="Raleway"/>
                <a:ea typeface="Raleway"/>
                <a:cs typeface="Raleway"/>
                <a:sym typeface="Raleway"/>
              </a:rPr>
              <a:t>Binnwejim</a:t>
            </a:r>
            <a:r>
              <a:rPr lang="en-US" sz="2100" dirty="0">
                <a:solidFill>
                  <a:srgbClr val="344E41"/>
                </a:solidFill>
                <a:latin typeface="Raleway"/>
                <a:ea typeface="Raleway"/>
                <a:cs typeface="Raleway"/>
                <a:sym typeface="Raleway"/>
              </a:rPr>
              <a:t>, M.S. and </a:t>
            </a:r>
            <a:r>
              <a:rPr lang="en-US" sz="2100" dirty="0" err="1">
                <a:solidFill>
                  <a:srgbClr val="344E41"/>
                </a:solidFill>
                <a:latin typeface="Raleway"/>
                <a:ea typeface="Raleway"/>
                <a:cs typeface="Raleway"/>
                <a:sym typeface="Raleway"/>
              </a:rPr>
              <a:t>Althagafi</a:t>
            </a:r>
            <a:r>
              <a:rPr lang="en-US" sz="2100" dirty="0">
                <a:solidFill>
                  <a:srgbClr val="344E41"/>
                </a:solidFill>
                <a:latin typeface="Raleway"/>
                <a:ea typeface="Raleway"/>
                <a:cs typeface="Raleway"/>
                <a:sym typeface="Raleway"/>
              </a:rPr>
              <a:t>, K.A., 2025. Clinical and Ethical Considerations in Assessing Decision-Making Capacity Among Uncontrolled Type 2 Diabetic Patients Refusing Insulin Therapy.</a:t>
            </a:r>
          </a:p>
          <a:p>
            <a:pPr algn="l">
              <a:lnSpc>
                <a:spcPts val="2940"/>
              </a:lnSpc>
              <a:spcBef>
                <a:spcPct val="0"/>
              </a:spcBef>
            </a:pPr>
            <a:r>
              <a:rPr lang="en-US" sz="2100" dirty="0">
                <a:solidFill>
                  <a:srgbClr val="344E41"/>
                </a:solidFill>
                <a:latin typeface="Raleway"/>
                <a:ea typeface="Raleway"/>
                <a:cs typeface="Raleway"/>
                <a:sym typeface="Raleway"/>
              </a:rPr>
              <a:t>Valabhji, J., Gorton, T., Barron, E., </a:t>
            </a:r>
            <a:r>
              <a:rPr lang="en-US" sz="2100" dirty="0" err="1">
                <a:solidFill>
                  <a:srgbClr val="344E41"/>
                </a:solidFill>
                <a:latin typeface="Raleway"/>
                <a:ea typeface="Raleway"/>
                <a:cs typeface="Raleway"/>
                <a:sym typeface="Raleway"/>
              </a:rPr>
              <a:t>Safazadeh</a:t>
            </a:r>
            <a:r>
              <a:rPr lang="en-US" sz="2100" dirty="0">
                <a:solidFill>
                  <a:srgbClr val="344E41"/>
                </a:solidFill>
                <a:latin typeface="Raleway"/>
                <a:ea typeface="Raleway"/>
                <a:cs typeface="Raleway"/>
                <a:sym typeface="Raleway"/>
              </a:rPr>
              <a:t>, S., Earnshaw, F., Helm, C., </a:t>
            </a:r>
            <a:r>
              <a:rPr lang="en-US" sz="2100" dirty="0" err="1">
                <a:solidFill>
                  <a:srgbClr val="344E41"/>
                </a:solidFill>
                <a:latin typeface="Raleway"/>
                <a:ea typeface="Raleway"/>
                <a:cs typeface="Raleway"/>
                <a:sym typeface="Raleway"/>
              </a:rPr>
              <a:t>Virr</a:t>
            </a:r>
            <a:r>
              <a:rPr lang="en-US" sz="2100" dirty="0">
                <a:solidFill>
                  <a:srgbClr val="344E41"/>
                </a:solidFill>
                <a:latin typeface="Raleway"/>
                <a:ea typeface="Raleway"/>
                <a:cs typeface="Raleway"/>
                <a:sym typeface="Raleway"/>
              </a:rPr>
              <a:t>, M., Kernan, J., Crowe, S., Aveyard, P. and Wilding, J., 2024. Early findings from the NHS Type 2 Diabetes Path to Remission </a:t>
            </a:r>
            <a:r>
              <a:rPr lang="en-US" sz="2100" dirty="0" err="1">
                <a:solidFill>
                  <a:srgbClr val="344E41"/>
                </a:solidFill>
                <a:latin typeface="Raleway"/>
                <a:ea typeface="Raleway"/>
                <a:cs typeface="Raleway"/>
                <a:sym typeface="Raleway"/>
              </a:rPr>
              <a:t>Programme</a:t>
            </a:r>
            <a:r>
              <a:rPr lang="en-US" sz="2100" dirty="0">
                <a:solidFill>
                  <a:srgbClr val="344E41"/>
                </a:solidFill>
                <a:latin typeface="Raleway"/>
                <a:ea typeface="Raleway"/>
                <a:cs typeface="Raleway"/>
                <a:sym typeface="Raleway"/>
              </a:rPr>
              <a:t>: a prospective evaluation of real-world implementation. The Lancet Diabetes &amp; Endocrinology, 12(9), pp.653-663.</a:t>
            </a:r>
          </a:p>
          <a:p>
            <a:pPr algn="l">
              <a:lnSpc>
                <a:spcPts val="2940"/>
              </a:lnSpc>
              <a:spcBef>
                <a:spcPct val="0"/>
              </a:spcBef>
            </a:pPr>
            <a:r>
              <a:rPr lang="en-US" sz="2100" dirty="0" err="1">
                <a:solidFill>
                  <a:srgbClr val="344E41"/>
                </a:solidFill>
                <a:latin typeface="Raleway"/>
                <a:ea typeface="Raleway"/>
                <a:cs typeface="Raleway"/>
                <a:sym typeface="Raleway"/>
              </a:rPr>
              <a:t>Ravindrarajah</a:t>
            </a:r>
            <a:r>
              <a:rPr lang="en-US" sz="2100" dirty="0">
                <a:solidFill>
                  <a:srgbClr val="344E41"/>
                </a:solidFill>
                <a:latin typeface="Raleway"/>
                <a:ea typeface="Raleway"/>
                <a:cs typeface="Raleway"/>
                <a:sym typeface="Raleway"/>
              </a:rPr>
              <a:t>, R., Sutton, M., Reeves, D., Cotterill, S., </a:t>
            </a:r>
            <a:r>
              <a:rPr lang="en-US" sz="2100" dirty="0" err="1">
                <a:solidFill>
                  <a:srgbClr val="344E41"/>
                </a:solidFill>
                <a:latin typeface="Raleway"/>
                <a:ea typeface="Raleway"/>
                <a:cs typeface="Raleway"/>
                <a:sym typeface="Raleway"/>
              </a:rPr>
              <a:t>Mcmanus</a:t>
            </a:r>
            <a:r>
              <a:rPr lang="en-US" sz="2100" dirty="0">
                <a:solidFill>
                  <a:srgbClr val="344E41"/>
                </a:solidFill>
                <a:latin typeface="Raleway"/>
                <a:ea typeface="Raleway"/>
                <a:cs typeface="Raleway"/>
                <a:sym typeface="Raleway"/>
              </a:rPr>
              <a:t>, E., Meacock, R., Whittaker, W., </a:t>
            </a:r>
            <a:r>
              <a:rPr lang="en-US" sz="2100" dirty="0" err="1">
                <a:solidFill>
                  <a:srgbClr val="344E41"/>
                </a:solidFill>
                <a:latin typeface="Raleway"/>
                <a:ea typeface="Raleway"/>
                <a:cs typeface="Raleway"/>
                <a:sym typeface="Raleway"/>
              </a:rPr>
              <a:t>Soiland</a:t>
            </a:r>
            <a:r>
              <a:rPr lang="en-US" sz="2100" dirty="0">
                <a:solidFill>
                  <a:srgbClr val="344E41"/>
                </a:solidFill>
                <a:latin typeface="Raleway"/>
                <a:ea typeface="Raleway"/>
                <a:cs typeface="Raleway"/>
                <a:sym typeface="Raleway"/>
              </a:rPr>
              <a:t>-Reyes, C., Heller, S., Bower, P. and </a:t>
            </a:r>
            <a:r>
              <a:rPr lang="en-US" sz="2100" dirty="0" err="1">
                <a:solidFill>
                  <a:srgbClr val="344E41"/>
                </a:solidFill>
                <a:latin typeface="Raleway"/>
                <a:ea typeface="Raleway"/>
                <a:cs typeface="Raleway"/>
                <a:sym typeface="Raleway"/>
              </a:rPr>
              <a:t>Kontopantelis</a:t>
            </a:r>
            <a:r>
              <a:rPr lang="en-US" sz="2100" dirty="0">
                <a:solidFill>
                  <a:srgbClr val="344E41"/>
                </a:solidFill>
                <a:latin typeface="Raleway"/>
                <a:ea typeface="Raleway"/>
                <a:cs typeface="Raleway"/>
                <a:sym typeface="Raleway"/>
              </a:rPr>
              <a:t>, E., 2023. Referral to the NHS Diabetes Prevention </a:t>
            </a:r>
            <a:r>
              <a:rPr lang="en-US" sz="2100" dirty="0" err="1">
                <a:solidFill>
                  <a:srgbClr val="344E41"/>
                </a:solidFill>
                <a:latin typeface="Raleway"/>
                <a:ea typeface="Raleway"/>
                <a:cs typeface="Raleway"/>
                <a:sym typeface="Raleway"/>
              </a:rPr>
              <a:t>Programme</a:t>
            </a:r>
            <a:r>
              <a:rPr lang="en-US" sz="2100" dirty="0">
                <a:solidFill>
                  <a:srgbClr val="344E41"/>
                </a:solidFill>
                <a:latin typeface="Raleway"/>
                <a:ea typeface="Raleway"/>
                <a:cs typeface="Raleway"/>
                <a:sym typeface="Raleway"/>
              </a:rPr>
              <a:t> and conversion from nondiabetic </a:t>
            </a:r>
            <a:r>
              <a:rPr lang="en-US" sz="2100" dirty="0" err="1">
                <a:solidFill>
                  <a:srgbClr val="344E41"/>
                </a:solidFill>
                <a:latin typeface="Raleway"/>
                <a:ea typeface="Raleway"/>
                <a:cs typeface="Raleway"/>
                <a:sym typeface="Raleway"/>
              </a:rPr>
              <a:t>hyperglycaemia</a:t>
            </a:r>
            <a:r>
              <a:rPr lang="en-US" sz="2100" dirty="0">
                <a:solidFill>
                  <a:srgbClr val="344E41"/>
                </a:solidFill>
                <a:latin typeface="Raleway"/>
                <a:ea typeface="Raleway"/>
                <a:cs typeface="Raleway"/>
                <a:sym typeface="Raleway"/>
              </a:rPr>
              <a:t> to type 2 diabetes mellitus in England: a matched cohort analysis. </a:t>
            </a:r>
            <a:r>
              <a:rPr lang="en-US" sz="2100" dirty="0" err="1">
                <a:solidFill>
                  <a:srgbClr val="344E41"/>
                </a:solidFill>
                <a:latin typeface="Raleway"/>
                <a:ea typeface="Raleway"/>
                <a:cs typeface="Raleway"/>
                <a:sym typeface="Raleway"/>
              </a:rPr>
              <a:t>PLoS</a:t>
            </a:r>
            <a:r>
              <a:rPr lang="en-US" sz="2100" dirty="0">
                <a:solidFill>
                  <a:srgbClr val="344E41"/>
                </a:solidFill>
                <a:latin typeface="Raleway"/>
                <a:ea typeface="Raleway"/>
                <a:cs typeface="Raleway"/>
                <a:sym typeface="Raleway"/>
              </a:rPr>
              <a:t> medicine, 20(2), p.e1004177.</a:t>
            </a:r>
          </a:p>
          <a:p>
            <a:pPr algn="l">
              <a:lnSpc>
                <a:spcPts val="2940"/>
              </a:lnSpc>
              <a:spcBef>
                <a:spcPct val="0"/>
              </a:spcBef>
            </a:pPr>
            <a:r>
              <a:rPr lang="en-US" sz="2100" dirty="0">
                <a:solidFill>
                  <a:srgbClr val="344E41"/>
                </a:solidFill>
                <a:latin typeface="Raleway"/>
                <a:ea typeface="Raleway"/>
                <a:cs typeface="Raleway"/>
                <a:sym typeface="Raleway"/>
              </a:rPr>
              <a:t>Down, S., 2022. NICE type 2 diabetes management guidance: What's new?. Journal of Diabetes Nursing, 26(2).</a:t>
            </a:r>
          </a:p>
          <a:p>
            <a:pPr algn="l">
              <a:lnSpc>
                <a:spcPts val="2940"/>
              </a:lnSpc>
              <a:spcBef>
                <a:spcPct val="0"/>
              </a:spcBef>
            </a:pPr>
            <a:endParaRPr lang="en-US" sz="2100" dirty="0">
              <a:solidFill>
                <a:srgbClr val="344E41"/>
              </a:solidFill>
              <a:latin typeface="Raleway"/>
              <a:ea typeface="Raleway"/>
              <a:cs typeface="Raleway"/>
              <a:sym typeface="Raleway"/>
            </a:endParaRPr>
          </a:p>
          <a:p>
            <a:pPr algn="l">
              <a:lnSpc>
                <a:spcPts val="2940"/>
              </a:lnSpc>
              <a:spcBef>
                <a:spcPct val="0"/>
              </a:spcBef>
            </a:pPr>
            <a:endParaRPr lang="en-US" sz="2100" dirty="0">
              <a:solidFill>
                <a:srgbClr val="344E41"/>
              </a:solidFill>
              <a:latin typeface="Raleway"/>
              <a:ea typeface="Raleway"/>
              <a:cs typeface="Raleway"/>
              <a:sym typeface="Raleway"/>
            </a:endParaRPr>
          </a:p>
          <a:p>
            <a:pPr algn="l">
              <a:lnSpc>
                <a:spcPts val="3359"/>
              </a:lnSpc>
              <a:spcBef>
                <a:spcPct val="0"/>
              </a:spcBef>
            </a:pPr>
            <a:r>
              <a:rPr lang="en-US" sz="2400" dirty="0">
                <a:solidFill>
                  <a:srgbClr val="344E41"/>
                </a:solidFill>
                <a:latin typeface="Raleway"/>
                <a:ea typeface="Raleway"/>
                <a:cs typeface="Raleway"/>
                <a:sym typeface="Raleway"/>
              </a:rPr>
              <a:t>.</a:t>
            </a:r>
          </a:p>
        </p:txBody>
      </p:sp>
      <p:pic>
        <p:nvPicPr>
          <p:cNvPr id="6" name="Video 5">
            <a:hlinkClick r:id="" action="ppaction://media"/>
            <a:extLst>
              <a:ext uri="{FF2B5EF4-FFF2-40B4-BE49-F238E27FC236}">
                <a16:creationId xmlns:a16="http://schemas.microsoft.com/office/drawing/2014/main" id="{34EB82E5-EF7A-9068-7284-52CC7BD12F0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5115"/>
    </mc:Choice>
    <mc:Fallback>
      <p:transition spd="slow" advTm="35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990cc768f683fab878cc84ec30aa4186">
  <xsd:schema xmlns:xsd="http://www.w3.org/2001/XMLSchema" xmlns:xs="http://www.w3.org/2001/XMLSchema" xmlns:p="http://schemas.microsoft.com/office/2006/metadata/properties" xmlns:ns3="f799553d-1ac0-48da-9ae3-fe400ced9c3b" targetNamespace="http://schemas.microsoft.com/office/2006/metadata/properties" ma:root="true" ma:fieldsID="b6f08e54c8308b1aa5fad6bd9134dc02"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05C44878-EF0E-447C-BA70-4F7E1BCB60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C4D647-73E8-4E42-8365-43D3C842070C}">
  <ds:schemaRefs>
    <ds:schemaRef ds:uri="http://schemas.microsoft.com/sharepoint/v3/contenttype/forms"/>
  </ds:schemaRefs>
</ds:datastoreItem>
</file>

<file path=customXml/itemProps3.xml><?xml version="1.0" encoding="utf-8"?>
<ds:datastoreItem xmlns:ds="http://schemas.openxmlformats.org/officeDocument/2006/customXml" ds:itemID="{79D59AE1-0D90-4E2C-910D-430B14EDCD48}">
  <ds:schemaRefs>
    <ds:schemaRef ds:uri="f799553d-1ac0-48da-9ae3-fe400ced9c3b"/>
    <ds:schemaRef ds:uri="http://schemas.microsoft.com/office/2006/documentManagement/types"/>
    <ds:schemaRef ds:uri="http://www.w3.org/XML/1998/namespace"/>
    <ds:schemaRef ds:uri="http://purl.org/dc/elements/1.1/"/>
    <ds:schemaRef ds:uri="http://schemas.microsoft.com/office/2006/metadata/properties"/>
    <ds:schemaRef ds:uri="http://purl.org/dc/terms/"/>
    <ds:schemaRef ds:uri="http://purl.org/dc/dcmitype/"/>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149</TotalTime>
  <Words>2179</Words>
  <Application>Microsoft Office PowerPoint</Application>
  <PresentationFormat>Custom</PresentationFormat>
  <Paragraphs>126</Paragraphs>
  <Slides>15</Slides>
  <Notes>1</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Prata</vt:lpstr>
      <vt:lpstr>Calibri</vt:lpstr>
      <vt:lpstr>Raleway</vt:lpstr>
      <vt:lpstr>Aptos</vt:lpstr>
      <vt:lpstr>Raleway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BMHP5023</dc:title>
  <dc:creator>Nasreen Ahmed</dc:creator>
  <cp:lastModifiedBy>Nasreen Ahmed (2428725)</cp:lastModifiedBy>
  <cp:revision>5</cp:revision>
  <dcterms:created xsi:type="dcterms:W3CDTF">2006-08-16T00:00:00Z</dcterms:created>
  <dcterms:modified xsi:type="dcterms:W3CDTF">2026-07-03T15:07:14Z</dcterms:modified>
  <dc:identifier>DAHMqr_NhQM</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