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9"/>
  </p:notesMasterIdLst>
  <p:sldIdLst>
    <p:sldId id="256" r:id="rId2"/>
    <p:sldId id="257" r:id="rId3"/>
    <p:sldId id="258" r:id="rId4"/>
    <p:sldId id="259" r:id="rId5"/>
    <p:sldId id="263" r:id="rId6"/>
    <p:sldId id="264" r:id="rId7"/>
    <p:sldId id="262" r:id="rId8"/>
    <p:sldId id="267" r:id="rId9"/>
    <p:sldId id="268" r:id="rId10"/>
    <p:sldId id="269" r:id="rId11"/>
    <p:sldId id="270" r:id="rId12"/>
    <p:sldId id="271" r:id="rId13"/>
    <p:sldId id="266" r:id="rId14"/>
    <p:sldId id="272" r:id="rId15"/>
    <p:sldId id="273" r:id="rId16"/>
    <p:sldId id="282" r:id="rId17"/>
    <p:sldId id="274" r:id="rId18"/>
    <p:sldId id="275" r:id="rId19"/>
    <p:sldId id="277" r:id="rId20"/>
    <p:sldId id="278" r:id="rId21"/>
    <p:sldId id="279" r:id="rId22"/>
    <p:sldId id="276" r:id="rId23"/>
    <p:sldId id="280" r:id="rId24"/>
    <p:sldId id="283" r:id="rId25"/>
    <p:sldId id="284" r:id="rId26"/>
    <p:sldId id="285" r:id="rId27"/>
    <p:sldId id="286" r:id="rId28"/>
    <p:sldId id="287" r:id="rId29"/>
    <p:sldId id="288" r:id="rId30"/>
    <p:sldId id="289" r:id="rId31"/>
    <p:sldId id="290" r:id="rId32"/>
    <p:sldId id="291" r:id="rId33"/>
    <p:sldId id="292" r:id="rId34"/>
    <p:sldId id="294" r:id="rId35"/>
    <p:sldId id="293" r:id="rId36"/>
    <p:sldId id="260" r:id="rId37"/>
    <p:sldId id="29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4" autoAdjust="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8C0B9-80A9-45E0-923D-91951ADE3D13}" type="datetimeFigureOut">
              <a:rPr lang="en-GB" smtClean="0"/>
              <a:t>29/02/2020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9602C8-425D-4358-9907-78220E606CED}" type="slidenum">
              <a:rPr lang="en-GB" smtClean="0"/>
              <a:t>‹#›</a:t>
            </a:fld>
            <a:endParaRPr lang="en-GB" dirty="0"/>
          </a:p>
        </p:txBody>
      </p:sp>
    </p:spTree>
    <p:extLst>
      <p:ext uri="{BB962C8B-B14F-4D97-AF65-F5344CB8AC3E}">
        <p14:creationId xmlns:p14="http://schemas.microsoft.com/office/powerpoint/2010/main" val="554066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the Dispatches programme which was televised in 2017 focused upon Ramridge Primary School in Luton, which has approximately 390 children on role and another school in Glasgow,, considered as one of the most underprivileged areas in Europe and focuses upon Royston Primary School. I want you to identify the behaviours which present themselves and what strategies are put in place to manage these occurrences. </a:t>
            </a:r>
          </a:p>
        </p:txBody>
      </p:sp>
      <p:sp>
        <p:nvSpPr>
          <p:cNvPr id="4" name="Slide Number Placeholder 3"/>
          <p:cNvSpPr>
            <a:spLocks noGrp="1"/>
          </p:cNvSpPr>
          <p:nvPr>
            <p:ph type="sldNum" sz="quarter" idx="5"/>
          </p:nvPr>
        </p:nvSpPr>
        <p:spPr/>
        <p:txBody>
          <a:bodyPr/>
          <a:lstStyle/>
          <a:p>
            <a:fld id="{D09602C8-425D-4358-9907-78220E606CED}" type="slidenum">
              <a:rPr lang="en-GB" smtClean="0"/>
              <a:t>8</a:t>
            </a:fld>
            <a:endParaRPr lang="en-GB" dirty="0"/>
          </a:p>
        </p:txBody>
      </p:sp>
    </p:spTree>
    <p:extLst>
      <p:ext uri="{BB962C8B-B14F-4D97-AF65-F5344CB8AC3E}">
        <p14:creationId xmlns:p14="http://schemas.microsoft.com/office/powerpoint/2010/main" val="1611837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well-managed and structured classroom where learning can occur, which will accommodate a classroom of different needs, behaviours and attention spans.</a:t>
            </a:r>
          </a:p>
          <a:p>
            <a:r>
              <a:rPr lang="en-GB" dirty="0"/>
              <a:t>The need for clear concise classroom rules, checking frequently with the children of their understanding and repeatedly reinforce the consequences.</a:t>
            </a:r>
          </a:p>
          <a:p>
            <a:r>
              <a:rPr lang="en-GB" dirty="0"/>
              <a:t>Ensure that routines are adhered to as inconsistency is known to exacerbate behaviours. </a:t>
            </a:r>
          </a:p>
          <a:p>
            <a:r>
              <a:rPr lang="en-GB" dirty="0"/>
              <a:t>Adopt the usage of praise and peer praise to ensure motivation and a positive environment and is known to reduce a competitive classroom. The conducting of peer praise raises the esteem of all children. Vary the way you give praise and ensure you continue to give praise for perseverance and independence. On using rewards ensure that rewards are used after witnessing appositive behaviour. The choice of reward needs to be something that the children aspire to, with younger children requiring something different. For rewards to be effective they need to be immediate, consistent, achievable and fair.</a:t>
            </a:r>
          </a:p>
          <a:p>
            <a:endParaRPr lang="en-GB" dirty="0"/>
          </a:p>
          <a:p>
            <a:endParaRPr lang="en-GB" dirty="0"/>
          </a:p>
          <a:p>
            <a:endParaRPr lang="en-GB" dirty="0"/>
          </a:p>
          <a:p>
            <a:r>
              <a:rPr lang="en-GB" dirty="0"/>
              <a:t>Well managed classroom will require </a:t>
            </a:r>
          </a:p>
          <a:p>
            <a:pPr marL="171450" indent="-171450">
              <a:buFont typeface="Arial" panose="020B0604020202020204" pitchFamily="34" charset="0"/>
              <a:buChar char="•"/>
            </a:pPr>
            <a:r>
              <a:rPr lang="en-GB" dirty="0"/>
              <a:t>a clear set of rules created at the start of the year with the children helping to contribute to the detail</a:t>
            </a:r>
          </a:p>
          <a:p>
            <a:pPr marL="171450" indent="-171450">
              <a:buFont typeface="Arial" panose="020B0604020202020204" pitchFamily="34" charset="0"/>
              <a:buChar char="•"/>
            </a:pPr>
            <a:r>
              <a:rPr lang="en-GB" dirty="0"/>
              <a:t>Have agreed rewards and positive reinforcers</a:t>
            </a:r>
          </a:p>
          <a:p>
            <a:pPr marL="171450" indent="-171450">
              <a:buFont typeface="Arial" panose="020B0604020202020204" pitchFamily="34" charset="0"/>
              <a:buChar char="•"/>
            </a:pPr>
            <a:r>
              <a:rPr lang="en-GB" dirty="0"/>
              <a:t>Have clear understanding of sanctions for misbehaviour</a:t>
            </a:r>
          </a:p>
          <a:p>
            <a:pPr marL="171450" indent="-171450">
              <a:buFont typeface="Arial" panose="020B0604020202020204" pitchFamily="34" charset="0"/>
              <a:buChar char="•"/>
            </a:pPr>
            <a:r>
              <a:rPr lang="en-GB" dirty="0"/>
              <a:t>Have a variety of disciplinary options  for range of problems</a:t>
            </a:r>
          </a:p>
          <a:p>
            <a:pPr marL="171450" indent="-171450">
              <a:buFont typeface="Arial" panose="020B0604020202020204" pitchFamily="34" charset="0"/>
              <a:buChar char="•"/>
            </a:pPr>
            <a:r>
              <a:rPr lang="en-GB" dirty="0"/>
              <a:t>Ensure use of space</a:t>
            </a:r>
          </a:p>
          <a:p>
            <a:pPr marL="171450" indent="-171450">
              <a:buFont typeface="Arial" panose="020B0604020202020204" pitchFamily="34" charset="0"/>
              <a:buChar char="•"/>
            </a:pPr>
            <a:r>
              <a:rPr lang="en-GB" dirty="0"/>
              <a:t>Have well planned lessons</a:t>
            </a:r>
          </a:p>
          <a:p>
            <a:pPr marL="171450" indent="-171450">
              <a:buFont typeface="Arial" panose="020B0604020202020204" pitchFamily="34" charset="0"/>
              <a:buChar char="•"/>
            </a:pPr>
            <a:r>
              <a:rPr lang="en-GB" dirty="0"/>
              <a:t>Encourage respect and positive behaviour at all times</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9</a:t>
            </a:fld>
            <a:endParaRPr lang="en-GB" dirty="0"/>
          </a:p>
        </p:txBody>
      </p:sp>
    </p:spTree>
    <p:extLst>
      <p:ext uri="{BB962C8B-B14F-4D97-AF65-F5344CB8AC3E}">
        <p14:creationId xmlns:p14="http://schemas.microsoft.com/office/powerpoint/2010/main" val="794061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categorisation theory states that people strive to conform to their representation of the group norm, thus what the majority are doing is the norm.</a:t>
            </a:r>
          </a:p>
          <a:p>
            <a:r>
              <a:rPr lang="en-GB" dirty="0"/>
              <a:t>Teacher should  claim the classroom in a calm assertive manner.</a:t>
            </a:r>
          </a:p>
          <a:p>
            <a:r>
              <a:rPr lang="en-GB" dirty="0"/>
              <a:t>On entry there will be children who will not be ready to enter the classroom allow them time to make a decision outside the classroom, if still not ready engage all the other children and reward them for their behaviour and return to other child to see if they are ready to enter, chances are they will be.</a:t>
            </a:r>
          </a:p>
          <a:p>
            <a:endParaRPr lang="en-GB" dirty="0"/>
          </a:p>
          <a:p>
            <a:r>
              <a:rPr lang="en-GB" dirty="0"/>
              <a:t>According to the British Council, children should be easily visible, can see the board, able to move around the room easily.</a:t>
            </a:r>
          </a:p>
          <a:p>
            <a:r>
              <a:rPr lang="en-GB" dirty="0"/>
              <a:t>Those children capable of displaying inappropriate behaviour should be facing the teacher. It is recommended that inappropriate behaviour should be intercepted before it escalates.</a:t>
            </a:r>
          </a:p>
          <a:p>
            <a:endParaRPr lang="en-GB" dirty="0"/>
          </a:p>
          <a:p>
            <a:r>
              <a:rPr lang="en-GB" dirty="0"/>
              <a:t>Recommended that teacher encompasses the whole room, scanning classroom to ensure all behaviours are being observed.</a:t>
            </a:r>
          </a:p>
        </p:txBody>
      </p:sp>
      <p:sp>
        <p:nvSpPr>
          <p:cNvPr id="4" name="Slide Number Placeholder 3"/>
          <p:cNvSpPr>
            <a:spLocks noGrp="1"/>
          </p:cNvSpPr>
          <p:nvPr>
            <p:ph type="sldNum" sz="quarter" idx="5"/>
          </p:nvPr>
        </p:nvSpPr>
        <p:spPr/>
        <p:txBody>
          <a:bodyPr/>
          <a:lstStyle/>
          <a:p>
            <a:fld id="{D09602C8-425D-4358-9907-78220E606CED}" type="slidenum">
              <a:rPr lang="en-GB" smtClean="0"/>
              <a:t>12</a:t>
            </a:fld>
            <a:endParaRPr lang="en-GB" dirty="0"/>
          </a:p>
        </p:txBody>
      </p:sp>
    </p:spTree>
    <p:extLst>
      <p:ext uri="{BB962C8B-B14F-4D97-AF65-F5344CB8AC3E}">
        <p14:creationId xmlns:p14="http://schemas.microsoft.com/office/powerpoint/2010/main" val="3127928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Resulting from work undertaken by the National Behaviour and Attendance Review Board (NBAR) the general census of opiion is that there teaching practice both teachers and teaching assistants are predominantly left to deal with the social and emotional and behavioural difficulties that children experience. Majority report that they are ill prepared and not equipped to mange this situation, largely due to inadequate training in this area.</a:t>
            </a:r>
          </a:p>
          <a:p>
            <a:r>
              <a:rPr lang="en-GB" dirty="0"/>
              <a:t>As a consequence they published the document The Learning Country which highlighted the increased opportunity to engage in lifelong learning, with specific objectives to ensure all have equal access to a fully comprehensive system of learning which will address key area such as</a:t>
            </a:r>
          </a:p>
          <a:p>
            <a:endParaRPr lang="en-GB" dirty="0"/>
          </a:p>
          <a:p>
            <a:r>
              <a:rPr lang="en-GB" dirty="0"/>
              <a:t>Tackling poverty of educational opportunity, to raise standards</a:t>
            </a:r>
          </a:p>
          <a:p>
            <a:r>
              <a:rPr lang="en-GB" dirty="0"/>
              <a:t>Ensure all buildings are fit for purpose</a:t>
            </a:r>
          </a:p>
          <a:p>
            <a:r>
              <a:rPr lang="en-GB" dirty="0"/>
              <a:t>Ensure children are safe in school</a:t>
            </a:r>
          </a:p>
          <a:p>
            <a:r>
              <a:rPr lang="en-GB" dirty="0"/>
              <a:t>Encourage healthy lifestyle whilst promoting the Welsh Language</a:t>
            </a:r>
          </a:p>
          <a:p>
            <a:r>
              <a:rPr lang="en-GB" dirty="0"/>
              <a:t>Yet despite these assurances and the recognition that most schools are managing pupil behaviour and attendance it is becoming increasingly noticeable the complex needs arising.</a:t>
            </a:r>
          </a:p>
        </p:txBody>
      </p:sp>
      <p:sp>
        <p:nvSpPr>
          <p:cNvPr id="4" name="Slide Number Placeholder 3"/>
          <p:cNvSpPr>
            <a:spLocks noGrp="1"/>
          </p:cNvSpPr>
          <p:nvPr>
            <p:ph type="sldNum" sz="quarter" idx="5"/>
          </p:nvPr>
        </p:nvSpPr>
        <p:spPr/>
        <p:txBody>
          <a:bodyPr/>
          <a:lstStyle/>
          <a:p>
            <a:fld id="{D09602C8-425D-4358-9907-78220E606CED}" type="slidenum">
              <a:rPr lang="en-GB" smtClean="0"/>
              <a:t>15</a:t>
            </a:fld>
            <a:endParaRPr lang="en-GB" dirty="0"/>
          </a:p>
        </p:txBody>
      </p:sp>
    </p:spTree>
    <p:extLst>
      <p:ext uri="{BB962C8B-B14F-4D97-AF65-F5344CB8AC3E}">
        <p14:creationId xmlns:p14="http://schemas.microsoft.com/office/powerpoint/2010/main" val="3000475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centres upon Teddington Secondary School in Middlesex and Southfields Community college in South London where it is considered that the behaviours witnessed in schools have deteriorated over the last 5 – 10 years, considered as a general lack of respect and a decline in values. (Teachers TV 2011) </a:t>
            </a:r>
          </a:p>
        </p:txBody>
      </p:sp>
      <p:sp>
        <p:nvSpPr>
          <p:cNvPr id="4" name="Slide Number Placeholder 3"/>
          <p:cNvSpPr>
            <a:spLocks noGrp="1"/>
          </p:cNvSpPr>
          <p:nvPr>
            <p:ph type="sldNum" sz="quarter" idx="5"/>
          </p:nvPr>
        </p:nvSpPr>
        <p:spPr/>
        <p:txBody>
          <a:bodyPr/>
          <a:lstStyle/>
          <a:p>
            <a:fld id="{D09602C8-425D-4358-9907-78220E606CED}" type="slidenum">
              <a:rPr lang="en-GB" smtClean="0"/>
              <a:t>16</a:t>
            </a:fld>
            <a:endParaRPr lang="en-GB" dirty="0"/>
          </a:p>
        </p:txBody>
      </p:sp>
    </p:spTree>
    <p:extLst>
      <p:ext uri="{BB962C8B-B14F-4D97-AF65-F5344CB8AC3E}">
        <p14:creationId xmlns:p14="http://schemas.microsoft.com/office/powerpoint/2010/main" val="2200165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Curricular 47/2006 requires that a framework for inclusion to promote access to education, introduction of the term additional learning needs, the incorporation of attendance, anti-bullying and behaviour into a central policy, introduction of school attendance targets for primary schools, improve accessibility to information for pupils receiving information outside of school setting, greater responsibility on LA s for those pupils receiving education at home  </a:t>
            </a:r>
          </a:p>
        </p:txBody>
      </p:sp>
      <p:sp>
        <p:nvSpPr>
          <p:cNvPr id="4" name="Slide Number Placeholder 3"/>
          <p:cNvSpPr>
            <a:spLocks noGrp="1"/>
          </p:cNvSpPr>
          <p:nvPr>
            <p:ph type="sldNum" sz="quarter" idx="5"/>
          </p:nvPr>
        </p:nvSpPr>
        <p:spPr/>
        <p:txBody>
          <a:bodyPr/>
          <a:lstStyle/>
          <a:p>
            <a:fld id="{D09602C8-425D-4358-9907-78220E606CED}" type="slidenum">
              <a:rPr lang="en-GB" smtClean="0"/>
              <a:t>17</a:t>
            </a:fld>
            <a:endParaRPr lang="en-GB" dirty="0"/>
          </a:p>
        </p:txBody>
      </p:sp>
    </p:spTree>
    <p:extLst>
      <p:ext uri="{BB962C8B-B14F-4D97-AF65-F5344CB8AC3E}">
        <p14:creationId xmlns:p14="http://schemas.microsoft.com/office/powerpoint/2010/main" val="3532682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details available at https://www.assembly.wales/NAfW%20Documents/report-2.pdf%20-%2019082013/report-2-English.pdf</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18</a:t>
            </a:fld>
            <a:endParaRPr lang="en-GB" dirty="0"/>
          </a:p>
        </p:txBody>
      </p:sp>
    </p:spTree>
    <p:extLst>
      <p:ext uri="{BB962C8B-B14F-4D97-AF65-F5344CB8AC3E}">
        <p14:creationId xmlns:p14="http://schemas.microsoft.com/office/powerpoint/2010/main" val="109527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general census of opinion is that an educational reform is most effective when designed and implemented collaboratively across the whole system. This equally applies to children and young people who learn best when involved in decisions about their learning.</a:t>
            </a:r>
          </a:p>
        </p:txBody>
      </p:sp>
      <p:sp>
        <p:nvSpPr>
          <p:cNvPr id="4" name="Slide Number Placeholder 3"/>
          <p:cNvSpPr>
            <a:spLocks noGrp="1"/>
          </p:cNvSpPr>
          <p:nvPr>
            <p:ph type="sldNum" sz="quarter" idx="5"/>
          </p:nvPr>
        </p:nvSpPr>
        <p:spPr/>
        <p:txBody>
          <a:bodyPr/>
          <a:lstStyle/>
          <a:p>
            <a:fld id="{D09602C8-425D-4358-9907-78220E606CED}" type="slidenum">
              <a:rPr lang="en-GB" smtClean="0"/>
              <a:t>19</a:t>
            </a:fld>
            <a:endParaRPr lang="en-GB" dirty="0"/>
          </a:p>
        </p:txBody>
      </p:sp>
    </p:spTree>
    <p:extLst>
      <p:ext uri="{BB962C8B-B14F-4D97-AF65-F5344CB8AC3E}">
        <p14:creationId xmlns:p14="http://schemas.microsoft.com/office/powerpoint/2010/main" val="3541535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document the characteristics of soft skills other than to say the individual who is attuned to the needs of a pupil, who recognises a problem before it arises and intercepts, distracts or who invests time and genuine interest in all individuals.</a:t>
            </a:r>
          </a:p>
          <a:p>
            <a:endParaRPr lang="en-GB" dirty="0"/>
          </a:p>
          <a:p>
            <a:r>
              <a:rPr lang="en-GB" dirty="0"/>
              <a:t>Effective management and effective teaching are two interlinked activities which depend upon effectiveness in both areas to ensure learning occurs.</a:t>
            </a:r>
          </a:p>
          <a:p>
            <a:endParaRPr lang="en-GB" dirty="0"/>
          </a:p>
          <a:p>
            <a:r>
              <a:rPr lang="en-GB" dirty="0"/>
              <a:t>Effective teaching is underpinned by values pertaining to respect an equal treatment.</a:t>
            </a:r>
          </a:p>
        </p:txBody>
      </p:sp>
      <p:sp>
        <p:nvSpPr>
          <p:cNvPr id="4" name="Slide Number Placeholder 3"/>
          <p:cNvSpPr>
            <a:spLocks noGrp="1"/>
          </p:cNvSpPr>
          <p:nvPr>
            <p:ph type="sldNum" sz="quarter" idx="5"/>
          </p:nvPr>
        </p:nvSpPr>
        <p:spPr/>
        <p:txBody>
          <a:bodyPr/>
          <a:lstStyle/>
          <a:p>
            <a:fld id="{D09602C8-425D-4358-9907-78220E606CED}" type="slidenum">
              <a:rPr lang="en-GB" smtClean="0"/>
              <a:t>20</a:t>
            </a:fld>
            <a:endParaRPr lang="en-GB" dirty="0"/>
          </a:p>
        </p:txBody>
      </p:sp>
    </p:spTree>
    <p:extLst>
      <p:ext uri="{BB962C8B-B14F-4D97-AF65-F5344CB8AC3E}">
        <p14:creationId xmlns:p14="http://schemas.microsoft.com/office/powerpoint/2010/main" val="1273635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prerequisites for ensuring a  healthy child development, which ensure all children reach their potential. However where there is a deficit in any given area the ability to reach self actualisation is reduced whilst the child attempts to fulfil this gap and thus prevents children from moving on (  </a:t>
            </a:r>
          </a:p>
        </p:txBody>
      </p:sp>
      <p:sp>
        <p:nvSpPr>
          <p:cNvPr id="4" name="Slide Number Placeholder 3"/>
          <p:cNvSpPr>
            <a:spLocks noGrp="1"/>
          </p:cNvSpPr>
          <p:nvPr>
            <p:ph type="sldNum" sz="quarter" idx="5"/>
          </p:nvPr>
        </p:nvSpPr>
        <p:spPr/>
        <p:txBody>
          <a:bodyPr/>
          <a:lstStyle/>
          <a:p>
            <a:fld id="{D09602C8-425D-4358-9907-78220E606CED}" type="slidenum">
              <a:rPr lang="en-GB" smtClean="0"/>
              <a:t>22</a:t>
            </a:fld>
            <a:endParaRPr lang="en-GB" dirty="0"/>
          </a:p>
        </p:txBody>
      </p:sp>
    </p:spTree>
    <p:extLst>
      <p:ext uri="{BB962C8B-B14F-4D97-AF65-F5344CB8AC3E}">
        <p14:creationId xmlns:p14="http://schemas.microsoft.com/office/powerpoint/2010/main" val="3357645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theory of Dewey for ‘progressive education’ which is underpinned by the factors outlined in Maslow’s  Hierarchy of Needs, yet developed to recognise that certain stances are involved in education, such as humanism, values of education, learner centre pedagogy, whilst reflection upon and for learning in applied. His notion was for education to be more liberating and democratic in its approach which would promote the need for inclusive practices which reflect the representation of life and school the democratic community of learning, whereby children are able to learn from each other irrespective of their social backgrounds or faiths. He advocated that the curriculum should accommodate the learners needs rather than be subject specific. He believed that students are able to learn from one another whilst the teacher acts as the facilitator, believing that the instructional approach included a natural approach of guidance and direction, whilst promoting the sequential development of behaviour (Aubrey et al, 2019) .  However Dewey’s ideology is not without criticism given current economic situation, global recession, with greater emphasis now placed upon developing more skill based economically driven education systems in order to compete with  global competitors .The 5 R’s reflect practices which build upon school readiness through the construction of agreed rights, rules and responsibilities to ensure learning and for conduct in the classroom, incorporating a  framework to address times of challenging behaviour,. The development of rules to rights and responsibilities naturally evolve from one another which will require physical representation in the classroom for both parents and child.  (Roger, 2011) </a:t>
            </a:r>
          </a:p>
          <a:p>
            <a:endParaRPr lang="en-GB" dirty="0"/>
          </a:p>
          <a:p>
            <a:r>
              <a:rPr lang="en-GB" dirty="0"/>
              <a:t>Rules- To prevent poor behaviour negotiate and agree on rules, be fair, make them clear and concise and easy toe enforce reinforce, relate to rights, responsibilities and routines.</a:t>
            </a:r>
          </a:p>
          <a:p>
            <a:r>
              <a:rPr lang="en-GB" dirty="0"/>
              <a:t>Rights – Pupils need to feel safe, valued respected and be able to learn and teachers to teach without the first elements the final aspect will not evolve.</a:t>
            </a:r>
          </a:p>
          <a:p>
            <a:endParaRPr lang="en-GB" dirty="0"/>
          </a:p>
          <a:p>
            <a:r>
              <a:rPr lang="en-GB" dirty="0"/>
              <a:t>Responsibilities –  All parties have an equal responsibility to each other which need to bee upheld</a:t>
            </a:r>
          </a:p>
          <a:p>
            <a:endParaRPr lang="en-GB" dirty="0"/>
          </a:p>
          <a:p>
            <a:r>
              <a:rPr lang="en-GB" dirty="0"/>
              <a:t>Routines – Through teaching teachers ensure rules and rights and responsibilities are maintained by means of routines to include entering/leaving classroom, movement around classroom, asking/answering questions, between activities and reviewed and evaluated throughout the year.</a:t>
            </a:r>
          </a:p>
          <a:p>
            <a:endParaRPr lang="en-GB" dirty="0"/>
          </a:p>
          <a:p>
            <a:r>
              <a:rPr lang="en-GB" dirty="0"/>
              <a:t>Rewards -  Encourage appropriate behaviour, and respected if given immediately, distributed fairly and consistently</a:t>
            </a:r>
          </a:p>
          <a:p>
            <a:r>
              <a:rPr lang="en-GB" dirty="0"/>
              <a:t>Rewards help to build positive relationships, make the learning experience enjoyable, repeat desirable behaviours,  develop self esteem, encourage pupil to reflect on why reward has been awarded, and support with verbal recognition, use unexpected rewards as bonuses.</a:t>
            </a:r>
          </a:p>
          <a:p>
            <a:r>
              <a:rPr lang="en-GB" dirty="0"/>
              <a:t>Sanctions – used where effective rights, rules and responsibilities have been exhausted and all other options have been tried as well as exhausting all classroom strategies. When used sanctions need to be fair and appropriate, logical approach to behaviour and applied at the lowest level to achieve result. Where only sanctions used will result in a constant battle.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D09602C8-425D-4358-9907-78220E606CED}" type="slidenum">
              <a:rPr lang="en-GB" smtClean="0"/>
              <a:t>23</a:t>
            </a:fld>
            <a:endParaRPr lang="en-GB" dirty="0"/>
          </a:p>
        </p:txBody>
      </p:sp>
    </p:spTree>
    <p:extLst>
      <p:ext uri="{BB962C8B-B14F-4D97-AF65-F5344CB8AC3E}">
        <p14:creationId xmlns:p14="http://schemas.microsoft.com/office/powerpoint/2010/main" val="1192285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 the environment – ensure classroom is comfortable and safe (risk assessment), ensure ease of movements, adequate resources, transitions are prepared for.</a:t>
            </a:r>
          </a:p>
          <a:p>
            <a:r>
              <a:rPr lang="en-GB" dirty="0"/>
              <a:t>Use o f behavioural plans using IDP s to set targets which are SMART</a:t>
            </a:r>
          </a:p>
          <a:p>
            <a:endParaRPr lang="en-GB" dirty="0"/>
          </a:p>
          <a:p>
            <a:r>
              <a:rPr lang="en-GB" dirty="0"/>
              <a:t>Effective communication  - Be articulate and concise in your meanings, be assertive without being oppressive, be conscious of your body language and be aware of each other spatial needs. Use appropriate language, be respectful, any issues to be followed up after class. Use positive language and assurance that individual is responsible for their own conduct. </a:t>
            </a:r>
            <a:r>
              <a:rPr lang="en-GB" u="sng" dirty="0"/>
              <a:t>Separate the behaviour from the student</a:t>
            </a:r>
            <a:r>
              <a:rPr lang="en-GB" u="none" dirty="0"/>
              <a:t>. Model the behaviour you wish to see. Adopt the use of non verbal techniques such as nodding and smiling. Listen at tentatively. </a:t>
            </a:r>
          </a:p>
          <a:p>
            <a:r>
              <a:rPr lang="en-GB" u="none" dirty="0"/>
              <a:t>Engage with early intervention to correct behaviour such as distraction on identifying triggers.</a:t>
            </a:r>
          </a:p>
          <a:p>
            <a:r>
              <a:rPr lang="en-GB" u="none" dirty="0"/>
              <a:t>Be aware of your own teaching style</a:t>
            </a:r>
          </a:p>
          <a:p>
            <a:r>
              <a:rPr lang="en-GB" u="none" dirty="0"/>
              <a:t>Autocratic, permissive, democratic </a:t>
            </a:r>
          </a:p>
          <a:p>
            <a:r>
              <a:rPr lang="en-GB" u="none" dirty="0"/>
              <a:t>Promote pupil self esteem</a:t>
            </a:r>
          </a:p>
          <a:p>
            <a:r>
              <a:rPr lang="en-GB" u="none" dirty="0"/>
              <a:t>Appropriate questioning – no need to pursue an interrogation</a:t>
            </a:r>
          </a:p>
          <a:p>
            <a:r>
              <a:rPr lang="en-GB" u="none" dirty="0"/>
              <a:t>The use of frameworks to develop understanding of the triggers which caused a problem i.e. ABC framework</a:t>
            </a:r>
          </a:p>
        </p:txBody>
      </p:sp>
      <p:sp>
        <p:nvSpPr>
          <p:cNvPr id="4" name="Slide Number Placeholder 3"/>
          <p:cNvSpPr>
            <a:spLocks noGrp="1"/>
          </p:cNvSpPr>
          <p:nvPr>
            <p:ph type="sldNum" sz="quarter" idx="5"/>
          </p:nvPr>
        </p:nvSpPr>
        <p:spPr/>
        <p:txBody>
          <a:bodyPr/>
          <a:lstStyle/>
          <a:p>
            <a:fld id="{D09602C8-425D-4358-9907-78220E606CED}" type="slidenum">
              <a:rPr lang="en-GB" smtClean="0"/>
              <a:t>24</a:t>
            </a:fld>
            <a:endParaRPr lang="en-GB" dirty="0"/>
          </a:p>
        </p:txBody>
      </p:sp>
    </p:spTree>
    <p:extLst>
      <p:ext uri="{BB962C8B-B14F-4D97-AF65-F5344CB8AC3E}">
        <p14:creationId xmlns:p14="http://schemas.microsoft.com/office/powerpoint/2010/main" val="479345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Consists of 6 stages and can be uses for a variety of behaviours. The main factor is to ascertain at which stage the pupil is at. And then to use strategies appropriate to the stage.</a:t>
            </a:r>
          </a:p>
          <a:p>
            <a:endParaRPr lang="en-GB" dirty="0"/>
          </a:p>
          <a:p>
            <a:r>
              <a:rPr lang="en-GB" dirty="0"/>
              <a:t>Pre contemplation – no intention of changing her/his behaviour. Often unaware of their problems or need for change.</a:t>
            </a:r>
          </a:p>
          <a:p>
            <a:endParaRPr lang="en-GB" dirty="0"/>
          </a:p>
          <a:p>
            <a:r>
              <a:rPr lang="en-GB" dirty="0"/>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dirty="0"/>
          </a:p>
          <a:p>
            <a:r>
              <a:rPr lang="en-GB" dirty="0"/>
              <a:t>Contemplation – May agree to change only to revert back to old ways later on, obviously the pupil is not committed enough to change. If strategies are introduced at the action stage chances are the teacher will encounter resistance.</a:t>
            </a:r>
          </a:p>
          <a:p>
            <a:r>
              <a:rPr lang="en-GB" dirty="0"/>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dirty="0"/>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dirty="0"/>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dirty="0"/>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dirty="0"/>
              <a:t>When the change has been established exit from the cycle maybe facilitated.</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26</a:t>
            </a:fld>
            <a:endParaRPr lang="en-GB" dirty="0"/>
          </a:p>
        </p:txBody>
      </p:sp>
    </p:spTree>
    <p:extLst>
      <p:ext uri="{BB962C8B-B14F-4D97-AF65-F5344CB8AC3E}">
        <p14:creationId xmlns:p14="http://schemas.microsoft.com/office/powerpoint/2010/main" val="1741073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were developed through merging behavioural and cognitive approaches together.</a:t>
            </a:r>
          </a:p>
        </p:txBody>
      </p:sp>
      <p:sp>
        <p:nvSpPr>
          <p:cNvPr id="4" name="Slide Number Placeholder 3"/>
          <p:cNvSpPr>
            <a:spLocks noGrp="1"/>
          </p:cNvSpPr>
          <p:nvPr>
            <p:ph type="sldNum" sz="quarter" idx="5"/>
          </p:nvPr>
        </p:nvSpPr>
        <p:spPr/>
        <p:txBody>
          <a:bodyPr/>
          <a:lstStyle/>
          <a:p>
            <a:fld id="{D09602C8-425D-4358-9907-78220E606CED}" type="slidenum">
              <a:rPr lang="en-GB" smtClean="0"/>
              <a:t>28</a:t>
            </a:fld>
            <a:endParaRPr lang="en-GB" dirty="0"/>
          </a:p>
        </p:txBody>
      </p:sp>
    </p:spTree>
    <p:extLst>
      <p:ext uri="{BB962C8B-B14F-4D97-AF65-F5344CB8AC3E}">
        <p14:creationId xmlns:p14="http://schemas.microsoft.com/office/powerpoint/2010/main" val="3849556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approach aligns itself with Skinner and Pavlov theories of conditioning.</a:t>
            </a:r>
          </a:p>
        </p:txBody>
      </p:sp>
      <p:sp>
        <p:nvSpPr>
          <p:cNvPr id="4" name="Slide Number Placeholder 3"/>
          <p:cNvSpPr>
            <a:spLocks noGrp="1"/>
          </p:cNvSpPr>
          <p:nvPr>
            <p:ph type="sldNum" sz="quarter" idx="5"/>
          </p:nvPr>
        </p:nvSpPr>
        <p:spPr/>
        <p:txBody>
          <a:bodyPr/>
          <a:lstStyle/>
          <a:p>
            <a:fld id="{D09602C8-425D-4358-9907-78220E606CED}" type="slidenum">
              <a:rPr lang="en-GB" smtClean="0"/>
              <a:t>29</a:t>
            </a:fld>
            <a:endParaRPr lang="en-GB" dirty="0"/>
          </a:p>
        </p:txBody>
      </p:sp>
    </p:spTree>
    <p:extLst>
      <p:ext uri="{BB962C8B-B14F-4D97-AF65-F5344CB8AC3E}">
        <p14:creationId xmlns:p14="http://schemas.microsoft.com/office/powerpoint/2010/main" val="2487437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inference is an interpretation of an event that has happened and it is these which are tested out with evidence. Where the inferences are negative it is likely that the evidence will not support them, creating new inferences.. It is the evaluation of the inference which has a negative or positive outcome causing the emotional response.</a:t>
            </a:r>
          </a:p>
        </p:txBody>
      </p:sp>
      <p:sp>
        <p:nvSpPr>
          <p:cNvPr id="4" name="Slide Number Placeholder 3"/>
          <p:cNvSpPr>
            <a:spLocks noGrp="1"/>
          </p:cNvSpPr>
          <p:nvPr>
            <p:ph type="sldNum" sz="quarter" idx="5"/>
          </p:nvPr>
        </p:nvSpPr>
        <p:spPr/>
        <p:txBody>
          <a:bodyPr/>
          <a:lstStyle/>
          <a:p>
            <a:fld id="{D09602C8-425D-4358-9907-78220E606CED}" type="slidenum">
              <a:rPr lang="en-GB" smtClean="0"/>
              <a:t>32</a:t>
            </a:fld>
            <a:endParaRPr lang="en-GB" dirty="0"/>
          </a:p>
        </p:txBody>
      </p:sp>
    </p:spTree>
    <p:extLst>
      <p:ext uri="{BB962C8B-B14F-4D97-AF65-F5344CB8AC3E}">
        <p14:creationId xmlns:p14="http://schemas.microsoft.com/office/powerpoint/2010/main" val="205605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PRU ‘s advocate that the blinkered vision held by mainstream school on challenging students restricts their potential for gaining invaluable knowledge and experience for those pupils considered unteachable.</a:t>
            </a:r>
          </a:p>
          <a:p>
            <a:endParaRPr lang="en-GB" dirty="0"/>
          </a:p>
          <a:p>
            <a:r>
              <a:rPr lang="en-GB" dirty="0"/>
              <a:t>In mainstream school any challenging behaviour is offset against a rigorous system of strategies for managing and containing undesirable behaviours.  These systems and the bureaucracy that aligns to them are not applied to the PRU setting, where staff are educated to engage in other approaches.</a:t>
            </a:r>
          </a:p>
          <a:p>
            <a:endParaRPr lang="en-GB" dirty="0"/>
          </a:p>
          <a:p>
            <a:r>
              <a:rPr lang="en-GB" dirty="0"/>
              <a:t>It is suggested that mainstream schools fail to capitalise upon these skillsets, largely due to their restricted perception of the ramifications of exclusion, the difficult of </a:t>
            </a:r>
            <a:r>
              <a:rPr lang="en-GB" dirty="0" err="1"/>
              <a:t>tracdking</a:t>
            </a:r>
            <a:r>
              <a:rPr lang="en-GB" dirty="0"/>
              <a:t> a former pupil through the bureaucratic minefield surrounding exclusion and their ultimate placement in an often ignored PRU.</a:t>
            </a:r>
          </a:p>
          <a:p>
            <a:r>
              <a:rPr lang="en-GB" dirty="0"/>
              <a:t> It is suggested that PRU’s offer invaluable information and experience which could beneficially inform mainstream practice.</a:t>
            </a:r>
          </a:p>
          <a:p>
            <a:r>
              <a:rPr lang="en-GB" dirty="0"/>
              <a:t>Teacher Behaviour -  Teachers are encouraged to detach the undesirable behaviour from the pupil, recognising it as manifesting from external factor </a:t>
            </a:r>
            <a:r>
              <a:rPr lang="en-GB" dirty="0" err="1"/>
              <a:t>i.e</a:t>
            </a:r>
            <a:r>
              <a:rPr lang="en-GB" dirty="0"/>
              <a:t> home life.  The teaching practice response is not to react with sanctions but to explore and nurture opportunities for communication, distraction tactics and alternative activities dependent upon the behaviour displayed during the week, whilst also taking into consideration current circumstances away from school which may impact upon the pupil.. For this approach to be effective it is necessary that the teacher is in full possession of all details pertaining to the child’s background and given this information will enable the practitioner to adapt their own behaviour to accommodate the child, whose response in turn becomes less challenging</a:t>
            </a:r>
          </a:p>
          <a:p>
            <a:r>
              <a:rPr lang="en-GB" dirty="0"/>
              <a:t>Staff Development – PRU’s don’t want teachers to undertake regular mainstream practices of developing learning potential through brain training exercises, They are requiring teaching practice to haves skills relating to other areas of learning such as psychology, trauma management, social work and other professions, which can be recruited through skills scrutinising exercises, skills which can be drawn upon at any time with support from colleagues, equally experience.</a:t>
            </a:r>
          </a:p>
          <a:p>
            <a:r>
              <a:rPr lang="en-GB" dirty="0"/>
              <a:t>Consistency – It is necessary that all practitioners in PRU’s use the same approach consistently across the setting, strategies that all adhere to from the top down and which are regularly monitored to work towards meeting expectations for the setting and the wider community.</a:t>
            </a:r>
          </a:p>
          <a:p>
            <a:r>
              <a:rPr lang="en-GB" dirty="0"/>
              <a:t>Flexibility – Teachers are required to have a comprehensive understanding of all their students to recognise the dynamic of the class and to devise lessons and lesson content around these dynamics.  The teacher takes the lead, but recognises times where lapses in concentration occur and will require opportunities for rest, play or possible distraction to alternative areas to manage the class. Alternatively, the practitioner will also recognise when pupils themselves lead the activity in directions of interest to themselves, rather than based upon pedagogy. This will result in lesson planning diverging from the original path to follow more orchestrated direction according to the needs of the class., recognising that pupils will only learn when they are ready to learn.</a:t>
            </a:r>
          </a:p>
          <a:p>
            <a:r>
              <a:rPr lang="en-GB" dirty="0"/>
              <a:t>Adaption to home life – Unlike mainstream setting who fail to respond to families, where support and involvement is not witnessed, PRU ‘s respond by raising the mentoring programme, setting down a different set of reference points for behaviour management, with emphasis place upon the relationship forged with schools. This relationship is contradictory of what mainstream schooling advocates. </a:t>
            </a:r>
          </a:p>
          <a:p>
            <a:r>
              <a:rPr lang="en-GB" dirty="0"/>
              <a:t>The educational climate currently being experienced demonstrates the difficulties occurring within mainstream settings whereby the curriculum struggles to be delivered due to the excessive class sizes and the restrictive budgets under which schools are required to operate.  It is argued that where mainstream schools have embraced the practices of PRU’s the potential for effective operations within the mainstream setting is more likely to occur (Dix, 2013)     </a:t>
            </a:r>
          </a:p>
        </p:txBody>
      </p:sp>
      <p:sp>
        <p:nvSpPr>
          <p:cNvPr id="4" name="Slide Number Placeholder 3"/>
          <p:cNvSpPr>
            <a:spLocks noGrp="1"/>
          </p:cNvSpPr>
          <p:nvPr>
            <p:ph type="sldNum" sz="quarter" idx="5"/>
          </p:nvPr>
        </p:nvSpPr>
        <p:spPr/>
        <p:txBody>
          <a:bodyPr/>
          <a:lstStyle/>
          <a:p>
            <a:fld id="{D09602C8-425D-4358-9907-78220E606CED}" type="slidenum">
              <a:rPr lang="en-GB" smtClean="0"/>
              <a:t>34</a:t>
            </a:fld>
            <a:endParaRPr lang="en-GB" dirty="0"/>
          </a:p>
        </p:txBody>
      </p:sp>
    </p:spTree>
    <p:extLst>
      <p:ext uri="{BB962C8B-B14F-4D97-AF65-F5344CB8AC3E}">
        <p14:creationId xmlns:p14="http://schemas.microsoft.com/office/powerpoint/2010/main" val="6582851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2/29/2020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0FQodgXWArU"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mazlow's_hierarchy_of_needs.sv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hyperlink" Target="https://quizizz.com/join/activity/created"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hyperlink" Target="https://search-proquest-com.ezproxy.uwtsd.ac.uk/docview/1465120613?accountid=130472&amp;rfr_id=info%3Axri%2Fsid%3Aprimo"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go.microsoft.com/fwlink/p/?LinkId=255141" TargetMode="External"/><Relationship Id="rId2" Type="http://schemas.openxmlformats.org/officeDocument/2006/relationships/hyperlink" Target="https://gov.wales/sites/default/files/publications/2018-12/practical-approaches-to-behaviour-management-in-the-classroom-a-handbook-for-classroom-teachers-in-primary-school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F9D70-DC99-4710-A9B8-3989F321F3DA}"/>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Behaviour and Learning</a:t>
            </a:r>
          </a:p>
        </p:txBody>
      </p:sp>
      <p:sp>
        <p:nvSpPr>
          <p:cNvPr id="3" name="Subtitle 2">
            <a:extLst>
              <a:ext uri="{FF2B5EF4-FFF2-40B4-BE49-F238E27FC236}">
                <a16:creationId xmlns:a16="http://schemas.microsoft.com/office/drawing/2014/main" id="{B134F342-BD7A-4753-B61D-F7A2CC41EA4C}"/>
              </a:ext>
            </a:extLst>
          </p:cNvPr>
          <p:cNvSpPr>
            <a:spLocks noGrp="1"/>
          </p:cNvSpPr>
          <p:nvPr>
            <p:ph type="subTitle" idx="1"/>
          </p:nvPr>
        </p:nvSpPr>
        <p:spPr/>
        <p:txBody>
          <a:bodyPr>
            <a:normAutofit/>
          </a:bodyPr>
          <a:lstStyle/>
          <a:p>
            <a:r>
              <a:rPr lang="en-GB" sz="3600" dirty="0">
                <a:latin typeface="Arial" panose="020B0604020202020204" pitchFamily="34" charset="0"/>
                <a:cs typeface="Arial" panose="020B0604020202020204" pitchFamily="34" charset="0"/>
              </a:rPr>
              <a:t>Approaches to Classroom Management</a:t>
            </a:r>
          </a:p>
        </p:txBody>
      </p:sp>
    </p:spTree>
    <p:extLst>
      <p:ext uri="{BB962C8B-B14F-4D97-AF65-F5344CB8AC3E}">
        <p14:creationId xmlns:p14="http://schemas.microsoft.com/office/powerpoint/2010/main" val="1813543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A98D-AF8B-4A73-8EC5-2F007AA0910E}"/>
              </a:ext>
            </a:extLst>
          </p:cNvPr>
          <p:cNvSpPr>
            <a:spLocks noGrp="1"/>
          </p:cNvSpPr>
          <p:nvPr>
            <p:ph type="title"/>
          </p:nvPr>
        </p:nvSpPr>
        <p:spPr/>
        <p:txBody>
          <a:bodyPr>
            <a:normAutofit/>
          </a:bodyPr>
          <a:lstStyle/>
          <a:p>
            <a:r>
              <a:rPr lang="en-GB" sz="5400"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1603AB86-095D-47C9-B4A0-2E0238F5A6F5}"/>
              </a:ext>
            </a:extLst>
          </p:cNvPr>
          <p:cNvSpPr txBox="1"/>
          <p:nvPr/>
        </p:nvSpPr>
        <p:spPr>
          <a:xfrm>
            <a:off x="1208598" y="2957884"/>
            <a:ext cx="9947082" cy="2308324"/>
          </a:xfrm>
          <a:prstGeom prst="rect">
            <a:avLst/>
          </a:prstGeom>
          <a:noFill/>
        </p:spPr>
        <p:txBody>
          <a:bodyPr wrap="square" rtlCol="0">
            <a:spAutoFit/>
          </a:bodyPr>
          <a:lstStyle/>
          <a:p>
            <a:pPr marL="571500" indent="-571500">
              <a:buFont typeface="Arial" panose="020B0604020202020204" pitchFamily="34" charset="0"/>
              <a:buChar char="•"/>
            </a:pPr>
            <a:r>
              <a:rPr lang="en-GB" sz="2400" dirty="0">
                <a:latin typeface="Arial" panose="020B0604020202020204" pitchFamily="34" charset="0"/>
                <a:cs typeface="Arial" panose="020B0604020202020204" pitchFamily="34" charset="0"/>
              </a:rPr>
              <a:t>To critically explore the meaning of behaviour management in education</a:t>
            </a:r>
          </a:p>
          <a:p>
            <a:pPr marL="571500" indent="-5715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2400" dirty="0">
                <a:latin typeface="Arial" panose="020B0604020202020204" pitchFamily="34" charset="0"/>
                <a:cs typeface="Arial" panose="020B0604020202020204" pitchFamily="34" charset="0"/>
              </a:rPr>
              <a:t>To critically examine key behavioural theories that relate to different types of settings</a:t>
            </a:r>
          </a:p>
        </p:txBody>
      </p:sp>
    </p:spTree>
    <p:extLst>
      <p:ext uri="{BB962C8B-B14F-4D97-AF65-F5344CB8AC3E}">
        <p14:creationId xmlns:p14="http://schemas.microsoft.com/office/powerpoint/2010/main" val="2201850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9702B-9D20-485F-AE3E-EB57A1FD4AD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1</a:t>
            </a:r>
          </a:p>
        </p:txBody>
      </p:sp>
      <p:sp>
        <p:nvSpPr>
          <p:cNvPr id="3" name="TextBox 2">
            <a:extLst>
              <a:ext uri="{FF2B5EF4-FFF2-40B4-BE49-F238E27FC236}">
                <a16:creationId xmlns:a16="http://schemas.microsoft.com/office/drawing/2014/main" id="{7BBC4B09-0A97-4E86-BC28-7B4C5010CAA2}"/>
              </a:ext>
            </a:extLst>
          </p:cNvPr>
          <p:cNvSpPr txBox="1"/>
          <p:nvPr/>
        </p:nvSpPr>
        <p:spPr>
          <a:xfrm>
            <a:off x="1383527" y="2671638"/>
            <a:ext cx="9513071"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Using the KWL worksheet, identify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you currently know about behaviour management?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you would like to learn about behaviour management?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you have learnt from this session? </a:t>
            </a:r>
          </a:p>
        </p:txBody>
      </p:sp>
    </p:spTree>
    <p:extLst>
      <p:ext uri="{BB962C8B-B14F-4D97-AF65-F5344CB8AC3E}">
        <p14:creationId xmlns:p14="http://schemas.microsoft.com/office/powerpoint/2010/main" val="58121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84A7-0EEA-4B2A-AC1F-6340840903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Definition</a:t>
            </a:r>
          </a:p>
        </p:txBody>
      </p:sp>
      <p:sp>
        <p:nvSpPr>
          <p:cNvPr id="3" name="TextBox 2">
            <a:extLst>
              <a:ext uri="{FF2B5EF4-FFF2-40B4-BE49-F238E27FC236}">
                <a16:creationId xmlns:a16="http://schemas.microsoft.com/office/drawing/2014/main" id="{A61E2D8A-F46A-4066-B281-28DDD293B011}"/>
              </a:ext>
            </a:extLst>
          </p:cNvPr>
          <p:cNvSpPr txBox="1"/>
          <p:nvPr/>
        </p:nvSpPr>
        <p:spPr>
          <a:xfrm>
            <a:off x="1431235" y="2496711"/>
            <a:ext cx="9955033" cy="4339650"/>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Behaviour management involves establishing control over disruptive pupils’.</a:t>
            </a:r>
          </a:p>
          <a:p>
            <a:r>
              <a:rPr lang="en-GB" sz="2400" dirty="0">
                <a:latin typeface="Arial" panose="020B0604020202020204" pitchFamily="34" charset="0"/>
                <a:cs typeface="Arial" panose="020B0604020202020204" pitchFamily="34" charset="0"/>
              </a:rPr>
              <a:t>                                                                                            (Adams, 2009)</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‘Behaviour Management has come to mean the application of strategies designed to make students learn the consequence of their bad behaviour’</a:t>
            </a:r>
          </a:p>
          <a:p>
            <a:r>
              <a:rPr lang="en-GB" sz="2400" dirty="0"/>
              <a:t>                                                                                                 </a:t>
            </a:r>
            <a:r>
              <a:rPr lang="en-GB" sz="2400" dirty="0">
                <a:latin typeface="Arial" panose="020B0604020202020204" pitchFamily="34" charset="0"/>
                <a:cs typeface="Arial" panose="020B0604020202020204" pitchFamily="34" charset="0"/>
              </a:rPr>
              <a:t>(Geoffrey, 2016)</a:t>
            </a:r>
          </a:p>
          <a:p>
            <a:r>
              <a:rPr lang="en-GB" sz="2400" dirty="0"/>
              <a:t>                                       </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28410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8845-6F6E-4353-8F54-7CB03B57257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Task 2</a:t>
            </a:r>
          </a:p>
        </p:txBody>
      </p:sp>
      <p:sp>
        <p:nvSpPr>
          <p:cNvPr id="3" name="TextBox 2">
            <a:extLst>
              <a:ext uri="{FF2B5EF4-FFF2-40B4-BE49-F238E27FC236}">
                <a16:creationId xmlns:a16="http://schemas.microsoft.com/office/drawing/2014/main" id="{130F6D20-39B3-4A8A-811D-7E4D79746294}"/>
              </a:ext>
            </a:extLst>
          </p:cNvPr>
          <p:cNvSpPr txBox="1"/>
          <p:nvPr/>
        </p:nvSpPr>
        <p:spPr>
          <a:xfrm>
            <a:off x="1415332" y="2798859"/>
            <a:ext cx="9481265" cy="1323439"/>
          </a:xfrm>
          <a:prstGeom prst="rect">
            <a:avLst/>
          </a:prstGeom>
          <a:noFill/>
          <a:ln>
            <a:solidFill>
              <a:schemeClr val="bg1"/>
            </a:solidFill>
          </a:ln>
        </p:spPr>
        <p:txBody>
          <a:bodyPr wrap="square" rtlCol="0">
            <a:sp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‘What does Behaviour Management mean to you ?’</a:t>
            </a:r>
          </a:p>
        </p:txBody>
      </p:sp>
    </p:spTree>
    <p:extLst>
      <p:ext uri="{BB962C8B-B14F-4D97-AF65-F5344CB8AC3E}">
        <p14:creationId xmlns:p14="http://schemas.microsoft.com/office/powerpoint/2010/main" val="1300555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D83-3808-473C-9915-04E92E18F8DC}"/>
              </a:ext>
            </a:extLst>
          </p:cNvPr>
          <p:cNvSpPr>
            <a:spLocks noGrp="1"/>
          </p:cNvSpPr>
          <p:nvPr>
            <p:ph type="title"/>
          </p:nvPr>
        </p:nvSpPr>
        <p:spPr>
          <a:xfrm>
            <a:off x="866691" y="982132"/>
            <a:ext cx="10575235" cy="1303867"/>
          </a:xfrm>
        </p:spPr>
        <p:txBody>
          <a:bodyPr>
            <a:normAutofit fontScale="90000"/>
          </a:bodyPr>
          <a:lstStyle/>
          <a:p>
            <a:r>
              <a:rPr lang="en-GB" dirty="0">
                <a:latin typeface="Arial" panose="020B0604020202020204" pitchFamily="34" charset="0"/>
                <a:cs typeface="Arial" panose="020B0604020202020204" pitchFamily="34" charset="0"/>
              </a:rPr>
              <a:t>Aims and Purposes of Behaviour Management</a:t>
            </a:r>
          </a:p>
        </p:txBody>
      </p:sp>
      <p:sp>
        <p:nvSpPr>
          <p:cNvPr id="3" name="TextBox 2">
            <a:extLst>
              <a:ext uri="{FF2B5EF4-FFF2-40B4-BE49-F238E27FC236}">
                <a16:creationId xmlns:a16="http://schemas.microsoft.com/office/drawing/2014/main" id="{83E2E098-BBB8-4E15-8F33-790A42262BAD}"/>
              </a:ext>
            </a:extLst>
          </p:cNvPr>
          <p:cNvSpPr txBox="1"/>
          <p:nvPr/>
        </p:nvSpPr>
        <p:spPr>
          <a:xfrm>
            <a:off x="1113183" y="2703443"/>
            <a:ext cx="9947081"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Enables students to take control of their own behaviours in a way that respects the rights of others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Promotes the rights of others in classroom groups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Develops and supports collaborative relationships between teacher and students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(Rogers, 2002)</a:t>
            </a:r>
          </a:p>
        </p:txBody>
      </p:sp>
    </p:spTree>
    <p:extLst>
      <p:ext uri="{BB962C8B-B14F-4D97-AF65-F5344CB8AC3E}">
        <p14:creationId xmlns:p14="http://schemas.microsoft.com/office/powerpoint/2010/main" val="2209841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B534-B54C-401E-9EAA-1578C4008E7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Behaviour Management</a:t>
            </a:r>
          </a:p>
        </p:txBody>
      </p:sp>
      <p:sp>
        <p:nvSpPr>
          <p:cNvPr id="3" name="TextBox 2">
            <a:extLst>
              <a:ext uri="{FF2B5EF4-FFF2-40B4-BE49-F238E27FC236}">
                <a16:creationId xmlns:a16="http://schemas.microsoft.com/office/drawing/2014/main" id="{D1A1E83A-DE28-4ECD-973A-86BB31F7F7DE}"/>
              </a:ext>
            </a:extLst>
          </p:cNvPr>
          <p:cNvSpPr txBox="1"/>
          <p:nvPr/>
        </p:nvSpPr>
        <p:spPr>
          <a:xfrm>
            <a:off x="1295402" y="2759103"/>
            <a:ext cx="9669447" cy="255454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‘Effective behaviour management is based on the teacher’s ability to successfully create a well managed, structured classroom environment so learning can occur’ </a:t>
            </a:r>
          </a:p>
          <a:p>
            <a:r>
              <a:rPr lang="en-GB" sz="3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(Welsh Government, 2012)</a:t>
            </a:r>
          </a:p>
        </p:txBody>
      </p:sp>
    </p:spTree>
    <p:extLst>
      <p:ext uri="{BB962C8B-B14F-4D97-AF65-F5344CB8AC3E}">
        <p14:creationId xmlns:p14="http://schemas.microsoft.com/office/powerpoint/2010/main" val="381843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8001-5594-4FCB-AE4D-4132B3E571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Living Experience</a:t>
            </a:r>
          </a:p>
        </p:txBody>
      </p:sp>
      <p:sp>
        <p:nvSpPr>
          <p:cNvPr id="3" name="TextBox 2">
            <a:extLst>
              <a:ext uri="{FF2B5EF4-FFF2-40B4-BE49-F238E27FC236}">
                <a16:creationId xmlns:a16="http://schemas.microsoft.com/office/drawing/2014/main" id="{AE4F4664-0851-4343-9B98-D1D386EEA4F9}"/>
              </a:ext>
            </a:extLst>
          </p:cNvPr>
          <p:cNvSpPr txBox="1"/>
          <p:nvPr/>
        </p:nvSpPr>
        <p:spPr>
          <a:xfrm>
            <a:off x="1359243" y="2759676"/>
            <a:ext cx="9786552"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Watch a video which goes behind the scenes to explore the behaviours which present themselves at a primary school level</a:t>
            </a:r>
          </a:p>
          <a:p>
            <a:endParaRPr lang="en-GB" dirty="0"/>
          </a:p>
          <a:p>
            <a:endParaRPr lang="en-GB" dirty="0"/>
          </a:p>
          <a:p>
            <a:r>
              <a:rPr lang="en-GB" dirty="0"/>
              <a:t> https://www.youtube.com/watch?v=RlMAYaYRDJE</a:t>
            </a:r>
          </a:p>
        </p:txBody>
      </p:sp>
    </p:spTree>
    <p:extLst>
      <p:ext uri="{BB962C8B-B14F-4D97-AF65-F5344CB8AC3E}">
        <p14:creationId xmlns:p14="http://schemas.microsoft.com/office/powerpoint/2010/main" val="3859383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3B9D-D33A-4F6B-A368-B621DF639CF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Classroom Management</a:t>
            </a:r>
          </a:p>
        </p:txBody>
      </p:sp>
      <p:sp>
        <p:nvSpPr>
          <p:cNvPr id="4" name="TextBox 3">
            <a:extLst>
              <a:ext uri="{FF2B5EF4-FFF2-40B4-BE49-F238E27FC236}">
                <a16:creationId xmlns:a16="http://schemas.microsoft.com/office/drawing/2014/main" id="{B9E25C21-9E4D-4C18-B16D-C5D2CFED546C}"/>
              </a:ext>
            </a:extLst>
          </p:cNvPr>
          <p:cNvSpPr txBox="1"/>
          <p:nvPr/>
        </p:nvSpPr>
        <p:spPr>
          <a:xfrm>
            <a:off x="5638800" y="2973859"/>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5363D6B4-5581-41EA-A973-BDB0A2C0FB07}"/>
              </a:ext>
            </a:extLst>
          </p:cNvPr>
          <p:cNvSpPr txBox="1"/>
          <p:nvPr/>
        </p:nvSpPr>
        <p:spPr>
          <a:xfrm>
            <a:off x="1383957" y="2734963"/>
            <a:ext cx="9512641" cy="2438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A9363185-8807-4485-8943-8E3438AAD3EC}"/>
              </a:ext>
            </a:extLst>
          </p:cNvPr>
          <p:cNvSpPr txBox="1"/>
          <p:nvPr/>
        </p:nvSpPr>
        <p:spPr>
          <a:xfrm>
            <a:off x="1536357" y="2887363"/>
            <a:ext cx="9512641" cy="2438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20130F-9B3F-45DB-AE46-699731D42DC2}"/>
              </a:ext>
            </a:extLst>
          </p:cNvPr>
          <p:cNvSpPr txBox="1"/>
          <p:nvPr/>
        </p:nvSpPr>
        <p:spPr>
          <a:xfrm>
            <a:off x="1688757" y="3039763"/>
            <a:ext cx="9512641" cy="2438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703697CC-FB87-4F43-92FE-EEE82EE8FB10}"/>
              </a:ext>
            </a:extLst>
          </p:cNvPr>
          <p:cNvSpPr txBox="1"/>
          <p:nvPr/>
        </p:nvSpPr>
        <p:spPr>
          <a:xfrm>
            <a:off x="1841157" y="3192163"/>
            <a:ext cx="9512641" cy="2438400"/>
          </a:xfrm>
          <a:prstGeom prst="rect">
            <a:avLst/>
          </a:prstGeom>
          <a:noFill/>
        </p:spPr>
        <p:txBody>
          <a:bodyPr wrap="square" rtlCol="0">
            <a:spAutoFit/>
          </a:bodyPr>
          <a:lstStyle/>
          <a:p>
            <a:endParaRPr lang="en-GB" dirty="0"/>
          </a:p>
        </p:txBody>
      </p:sp>
      <p:pic>
        <p:nvPicPr>
          <p:cNvPr id="10" name="Picture 9" descr="A close up of a logo&#10;&#10;Description automatically generated">
            <a:extLst>
              <a:ext uri="{FF2B5EF4-FFF2-40B4-BE49-F238E27FC236}">
                <a16:creationId xmlns:a16="http://schemas.microsoft.com/office/drawing/2014/main" id="{DF48D64B-50F7-4380-A11F-6A112F283B1D}"/>
              </a:ext>
            </a:extLst>
          </p:cNvPr>
          <p:cNvPicPr>
            <a:picLocks noChangeAspect="1"/>
          </p:cNvPicPr>
          <p:nvPr/>
        </p:nvPicPr>
        <p:blipFill>
          <a:blip r:embed="rId3"/>
          <a:stretch>
            <a:fillRect/>
          </a:stretch>
        </p:blipFill>
        <p:spPr>
          <a:xfrm>
            <a:off x="5717058" y="2561968"/>
            <a:ext cx="5090985" cy="3534032"/>
          </a:xfrm>
          <a:prstGeom prst="rect">
            <a:avLst/>
          </a:prstGeom>
        </p:spPr>
      </p:pic>
      <p:sp>
        <p:nvSpPr>
          <p:cNvPr id="11" name="TextBox 10">
            <a:extLst>
              <a:ext uri="{FF2B5EF4-FFF2-40B4-BE49-F238E27FC236}">
                <a16:creationId xmlns:a16="http://schemas.microsoft.com/office/drawing/2014/main" id="{9B6D5329-2862-446C-BA73-7E59273A3230}"/>
              </a:ext>
            </a:extLst>
          </p:cNvPr>
          <p:cNvSpPr txBox="1"/>
          <p:nvPr/>
        </p:nvSpPr>
        <p:spPr>
          <a:xfrm>
            <a:off x="1383957" y="2973858"/>
            <a:ext cx="4166289" cy="1477328"/>
          </a:xfrm>
          <a:prstGeom prst="rect">
            <a:avLst/>
          </a:prstGeom>
          <a:noFill/>
          <a:ln w="38100">
            <a:solidFill>
              <a:schemeClr val="bg1"/>
            </a:solidFill>
          </a:ln>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Effective Classroom Management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Positive Relationships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Classroom</a:t>
            </a:r>
          </a:p>
        </p:txBody>
      </p:sp>
      <p:sp>
        <p:nvSpPr>
          <p:cNvPr id="9" name="TextBox 8">
            <a:extLst>
              <a:ext uri="{FF2B5EF4-FFF2-40B4-BE49-F238E27FC236}">
                <a16:creationId xmlns:a16="http://schemas.microsoft.com/office/drawing/2014/main" id="{5472CC07-D785-4F15-B208-622EDF9B61CE}"/>
              </a:ext>
            </a:extLst>
          </p:cNvPr>
          <p:cNvSpPr txBox="1"/>
          <p:nvPr/>
        </p:nvSpPr>
        <p:spPr>
          <a:xfrm>
            <a:off x="7438768" y="2673178"/>
            <a:ext cx="3138617" cy="3693319"/>
          </a:xfrm>
          <a:prstGeom prst="rect">
            <a:avLst/>
          </a:prstGeom>
          <a:noFill/>
          <a:ln>
            <a:solidFill>
              <a:schemeClr val="bg1"/>
            </a:solidFill>
          </a:ln>
        </p:spPr>
        <p:txBody>
          <a:bodyPr wrap="square" rtlCol="0">
            <a:spAutoFit/>
          </a:bodyPr>
          <a:lstStyle/>
          <a:p>
            <a:r>
              <a:rPr lang="en-GB" u="sng" dirty="0">
                <a:latin typeface="Arial" panose="020B0604020202020204" pitchFamily="34" charset="0"/>
                <a:cs typeface="Arial" panose="020B0604020202020204" pitchFamily="34" charset="0"/>
              </a:rPr>
              <a:t>Rewards</a:t>
            </a:r>
          </a:p>
          <a:p>
            <a:r>
              <a:rPr lang="en-GB" dirty="0">
                <a:latin typeface="Arial" panose="020B0604020202020204" pitchFamily="34" charset="0"/>
                <a:cs typeface="Arial" panose="020B0604020202020204" pitchFamily="34" charset="0"/>
              </a:rPr>
              <a:t>Tokens, raffle tickets, special day, certificates, free time, position of responsibility, class celebration, sticker, lucky dip, phone call home, extra play</a:t>
            </a:r>
          </a:p>
          <a:p>
            <a:endParaRPr lang="en-GB" u="sng" dirty="0"/>
          </a:p>
          <a:p>
            <a:endParaRPr lang="en-GB" u="sng" dirty="0"/>
          </a:p>
          <a:p>
            <a:endParaRPr lang="en-GB" u="sng" dirty="0"/>
          </a:p>
          <a:p>
            <a:endParaRPr lang="en-GB" u="sng" dirty="0"/>
          </a:p>
          <a:p>
            <a:endParaRPr lang="en-GB" u="sng" dirty="0"/>
          </a:p>
          <a:p>
            <a:endParaRPr lang="en-GB" u="sng" dirty="0"/>
          </a:p>
        </p:txBody>
      </p:sp>
    </p:spTree>
    <p:extLst>
      <p:ext uri="{BB962C8B-B14F-4D97-AF65-F5344CB8AC3E}">
        <p14:creationId xmlns:p14="http://schemas.microsoft.com/office/powerpoint/2010/main" val="4187954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6E17-5B83-48E5-A69D-70A5562A5F2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Classroom Management</a:t>
            </a:r>
            <a:r>
              <a:rPr lang="en-GB" dirty="0"/>
              <a:t>.</a:t>
            </a:r>
          </a:p>
        </p:txBody>
      </p:sp>
      <p:sp>
        <p:nvSpPr>
          <p:cNvPr id="3" name="TextBox 2">
            <a:extLst>
              <a:ext uri="{FF2B5EF4-FFF2-40B4-BE49-F238E27FC236}">
                <a16:creationId xmlns:a16="http://schemas.microsoft.com/office/drawing/2014/main" id="{1682D8EF-3102-4DEF-BDAA-5648BE27A29F}"/>
              </a:ext>
            </a:extLst>
          </p:cNvPr>
          <p:cNvSpPr txBox="1"/>
          <p:nvPr/>
        </p:nvSpPr>
        <p:spPr>
          <a:xfrm>
            <a:off x="1524000" y="2570205"/>
            <a:ext cx="9152238" cy="3624649"/>
          </a:xfrm>
          <a:prstGeom prst="rect">
            <a:avLst/>
          </a:prstGeom>
          <a:noFill/>
        </p:spPr>
        <p:txBody>
          <a:bodyPr wrap="square" rtlCol="0">
            <a:spAutoFit/>
          </a:bodyPr>
          <a:lstStyle/>
          <a:p>
            <a:endParaRPr lang="en-GB" dirty="0"/>
          </a:p>
        </p:txBody>
      </p:sp>
      <p:pic>
        <p:nvPicPr>
          <p:cNvPr id="5" name="Picture 4" descr="A picture containing drawing&#10;&#10;Description automatically generated">
            <a:extLst>
              <a:ext uri="{FF2B5EF4-FFF2-40B4-BE49-F238E27FC236}">
                <a16:creationId xmlns:a16="http://schemas.microsoft.com/office/drawing/2014/main" id="{27CEB18F-026A-40C0-837C-FCCE15F88DFF}"/>
              </a:ext>
            </a:extLst>
          </p:cNvPr>
          <p:cNvPicPr>
            <a:picLocks noChangeAspect="1"/>
          </p:cNvPicPr>
          <p:nvPr/>
        </p:nvPicPr>
        <p:blipFill>
          <a:blip r:embed="rId2"/>
          <a:stretch>
            <a:fillRect/>
          </a:stretch>
        </p:blipFill>
        <p:spPr>
          <a:xfrm>
            <a:off x="4456669" y="2446639"/>
            <a:ext cx="2916195" cy="3319848"/>
          </a:xfrm>
          <a:prstGeom prst="rect">
            <a:avLst/>
          </a:prstGeom>
        </p:spPr>
      </p:pic>
      <p:sp>
        <p:nvSpPr>
          <p:cNvPr id="6" name="TextBox 5">
            <a:extLst>
              <a:ext uri="{FF2B5EF4-FFF2-40B4-BE49-F238E27FC236}">
                <a16:creationId xmlns:a16="http://schemas.microsoft.com/office/drawing/2014/main" id="{9B7501CE-7CA9-4C9F-B300-AA63A993B9FA}"/>
              </a:ext>
            </a:extLst>
          </p:cNvPr>
          <p:cNvSpPr txBox="1"/>
          <p:nvPr/>
        </p:nvSpPr>
        <p:spPr>
          <a:xfrm>
            <a:off x="4151871" y="5766486"/>
            <a:ext cx="3583462"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Positive Relationships</a:t>
            </a:r>
          </a:p>
        </p:txBody>
      </p:sp>
      <p:sp>
        <p:nvSpPr>
          <p:cNvPr id="7" name="TextBox 6">
            <a:extLst>
              <a:ext uri="{FF2B5EF4-FFF2-40B4-BE49-F238E27FC236}">
                <a16:creationId xmlns:a16="http://schemas.microsoft.com/office/drawing/2014/main" id="{75F7507A-102C-4E70-8E88-69EF6808ED0B}"/>
              </a:ext>
            </a:extLst>
          </p:cNvPr>
          <p:cNvSpPr txBox="1"/>
          <p:nvPr/>
        </p:nvSpPr>
        <p:spPr>
          <a:xfrm>
            <a:off x="593124" y="2767914"/>
            <a:ext cx="3962400" cy="369332"/>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Welcome the children as they enter</a:t>
            </a:r>
          </a:p>
        </p:txBody>
      </p:sp>
      <p:sp>
        <p:nvSpPr>
          <p:cNvPr id="8" name="TextBox 7">
            <a:extLst>
              <a:ext uri="{FF2B5EF4-FFF2-40B4-BE49-F238E27FC236}">
                <a16:creationId xmlns:a16="http://schemas.microsoft.com/office/drawing/2014/main" id="{6CF5023D-DD54-4702-8689-6721B95CBCE2}"/>
              </a:ext>
            </a:extLst>
          </p:cNvPr>
          <p:cNvSpPr txBox="1"/>
          <p:nvPr/>
        </p:nvSpPr>
        <p:spPr>
          <a:xfrm>
            <a:off x="659027" y="3204519"/>
            <a:ext cx="379764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Ensure all the children know what is expected of them</a:t>
            </a:r>
          </a:p>
        </p:txBody>
      </p:sp>
      <p:sp>
        <p:nvSpPr>
          <p:cNvPr id="9" name="TextBox 8">
            <a:extLst>
              <a:ext uri="{FF2B5EF4-FFF2-40B4-BE49-F238E27FC236}">
                <a16:creationId xmlns:a16="http://schemas.microsoft.com/office/drawing/2014/main" id="{0F124200-7A44-4A0E-B77B-66A3598D714A}"/>
              </a:ext>
            </a:extLst>
          </p:cNvPr>
          <p:cNvSpPr txBox="1"/>
          <p:nvPr/>
        </p:nvSpPr>
        <p:spPr>
          <a:xfrm>
            <a:off x="642552" y="4028303"/>
            <a:ext cx="3715264" cy="923330"/>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Create a positive environment where children feel relaxed and accepted</a:t>
            </a:r>
          </a:p>
        </p:txBody>
      </p:sp>
      <p:sp>
        <p:nvSpPr>
          <p:cNvPr id="10" name="TextBox 9">
            <a:extLst>
              <a:ext uri="{FF2B5EF4-FFF2-40B4-BE49-F238E27FC236}">
                <a16:creationId xmlns:a16="http://schemas.microsoft.com/office/drawing/2014/main" id="{8008AE9F-AE32-49BE-8562-31E71E690D0D}"/>
              </a:ext>
            </a:extLst>
          </p:cNvPr>
          <p:cNvSpPr txBox="1"/>
          <p:nvPr/>
        </p:nvSpPr>
        <p:spPr>
          <a:xfrm>
            <a:off x="724930" y="5231027"/>
            <a:ext cx="3715264" cy="646331"/>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Show an interest in the children’s families and ambitions</a:t>
            </a:r>
          </a:p>
        </p:txBody>
      </p:sp>
      <p:sp>
        <p:nvSpPr>
          <p:cNvPr id="11" name="TextBox 10">
            <a:extLst>
              <a:ext uri="{FF2B5EF4-FFF2-40B4-BE49-F238E27FC236}">
                <a16:creationId xmlns:a16="http://schemas.microsoft.com/office/drawing/2014/main" id="{DA5CE44F-567B-4637-A5DB-DA9172AAB99F}"/>
              </a:ext>
            </a:extLst>
          </p:cNvPr>
          <p:cNvSpPr txBox="1"/>
          <p:nvPr/>
        </p:nvSpPr>
        <p:spPr>
          <a:xfrm>
            <a:off x="7545859" y="2685535"/>
            <a:ext cx="3929449" cy="369332"/>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Treat each child with respect</a:t>
            </a:r>
          </a:p>
        </p:txBody>
      </p:sp>
      <p:sp>
        <p:nvSpPr>
          <p:cNvPr id="12" name="TextBox 11">
            <a:extLst>
              <a:ext uri="{FF2B5EF4-FFF2-40B4-BE49-F238E27FC236}">
                <a16:creationId xmlns:a16="http://schemas.microsoft.com/office/drawing/2014/main" id="{1AF9880F-FF53-486C-8008-901BC3A94878}"/>
              </a:ext>
            </a:extLst>
          </p:cNvPr>
          <p:cNvSpPr txBox="1"/>
          <p:nvPr/>
        </p:nvSpPr>
        <p:spPr>
          <a:xfrm>
            <a:off x="7603524" y="3204519"/>
            <a:ext cx="2916195" cy="646331"/>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Share all successes with the class</a:t>
            </a:r>
          </a:p>
        </p:txBody>
      </p:sp>
      <p:sp>
        <p:nvSpPr>
          <p:cNvPr id="13" name="TextBox 12">
            <a:extLst>
              <a:ext uri="{FF2B5EF4-FFF2-40B4-BE49-F238E27FC236}">
                <a16:creationId xmlns:a16="http://schemas.microsoft.com/office/drawing/2014/main" id="{650B0A70-1C9D-4925-B0C4-81B60D8FF3CD}"/>
              </a:ext>
            </a:extLst>
          </p:cNvPr>
          <p:cNvSpPr txBox="1"/>
          <p:nvPr/>
        </p:nvSpPr>
        <p:spPr>
          <a:xfrm>
            <a:off x="7636478" y="3962400"/>
            <a:ext cx="2883241" cy="923330"/>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Believe by recognising their strengths that all children can achieve</a:t>
            </a:r>
          </a:p>
        </p:txBody>
      </p:sp>
      <p:sp>
        <p:nvSpPr>
          <p:cNvPr id="14" name="TextBox 13">
            <a:extLst>
              <a:ext uri="{FF2B5EF4-FFF2-40B4-BE49-F238E27FC236}">
                <a16:creationId xmlns:a16="http://schemas.microsoft.com/office/drawing/2014/main" id="{49448DD5-454E-4947-BCAB-1B7E71904433}"/>
              </a:ext>
            </a:extLst>
          </p:cNvPr>
          <p:cNvSpPr txBox="1"/>
          <p:nvPr/>
        </p:nvSpPr>
        <p:spPr>
          <a:xfrm>
            <a:off x="7735333" y="5140411"/>
            <a:ext cx="2784386" cy="923330"/>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Involve all children in making rules for the classroom and activities</a:t>
            </a:r>
          </a:p>
        </p:txBody>
      </p:sp>
    </p:spTree>
    <p:extLst>
      <p:ext uri="{BB962C8B-B14F-4D97-AF65-F5344CB8AC3E}">
        <p14:creationId xmlns:p14="http://schemas.microsoft.com/office/powerpoint/2010/main" val="1373062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907A-9FEE-44B6-869B-B62D1604AE1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Classroom Management</a:t>
            </a:r>
          </a:p>
        </p:txBody>
      </p:sp>
      <p:sp>
        <p:nvSpPr>
          <p:cNvPr id="3" name="TextBox 2">
            <a:extLst>
              <a:ext uri="{FF2B5EF4-FFF2-40B4-BE49-F238E27FC236}">
                <a16:creationId xmlns:a16="http://schemas.microsoft.com/office/drawing/2014/main" id="{0CDD0F10-983F-4C76-9025-3F1697322AFA}"/>
              </a:ext>
            </a:extLst>
          </p:cNvPr>
          <p:cNvSpPr txBox="1"/>
          <p:nvPr/>
        </p:nvSpPr>
        <p:spPr>
          <a:xfrm>
            <a:off x="1408670" y="2603157"/>
            <a:ext cx="9487928" cy="523220"/>
          </a:xfrm>
          <a:prstGeom prst="rect">
            <a:avLst/>
          </a:prstGeom>
          <a:noFill/>
        </p:spPr>
        <p:txBody>
          <a:bodyPr wrap="square" rtlCol="0">
            <a:spAutoFit/>
          </a:bodyPr>
          <a:lstStyle/>
          <a:p>
            <a:pPr algn="ctr"/>
            <a:r>
              <a:rPr lang="en-GB" sz="2800" u="sng" dirty="0">
                <a:latin typeface="Arial" panose="020B0604020202020204" pitchFamily="34" charset="0"/>
                <a:cs typeface="Arial" panose="020B0604020202020204" pitchFamily="34" charset="0"/>
              </a:rPr>
              <a:t>Positivity</a:t>
            </a:r>
          </a:p>
        </p:txBody>
      </p:sp>
      <p:sp>
        <p:nvSpPr>
          <p:cNvPr id="4" name="TextBox 3">
            <a:extLst>
              <a:ext uri="{FF2B5EF4-FFF2-40B4-BE49-F238E27FC236}">
                <a16:creationId xmlns:a16="http://schemas.microsoft.com/office/drawing/2014/main" id="{F1DCA4BF-812E-4015-A9B8-22E014E0A1FA}"/>
              </a:ext>
            </a:extLst>
          </p:cNvPr>
          <p:cNvSpPr txBox="1"/>
          <p:nvPr/>
        </p:nvSpPr>
        <p:spPr>
          <a:xfrm>
            <a:off x="1408670" y="3286897"/>
            <a:ext cx="9679460" cy="203132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Important to focus upon positive rather than negative statements, highlight positive actions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Encourage the use of manners and adopt and promote the appropriate social skills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Write notes to home to highlight the appropriate behaviours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Role play can help to support the appropriate behaviours</a:t>
            </a:r>
          </a:p>
        </p:txBody>
      </p:sp>
    </p:spTree>
    <p:extLst>
      <p:ext uri="{BB962C8B-B14F-4D97-AF65-F5344CB8AC3E}">
        <p14:creationId xmlns:p14="http://schemas.microsoft.com/office/powerpoint/2010/main" val="2898724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DE60-592D-4148-BC05-AE857F4F332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Classroom Management</a:t>
            </a:r>
          </a:p>
        </p:txBody>
      </p:sp>
      <p:sp>
        <p:nvSpPr>
          <p:cNvPr id="4" name="TextBox 3">
            <a:extLst>
              <a:ext uri="{FF2B5EF4-FFF2-40B4-BE49-F238E27FC236}">
                <a16:creationId xmlns:a16="http://schemas.microsoft.com/office/drawing/2014/main" id="{EE1BC46F-DAC1-4E04-8012-7C651B74BC29}"/>
              </a:ext>
            </a:extLst>
          </p:cNvPr>
          <p:cNvSpPr txBox="1"/>
          <p:nvPr/>
        </p:nvSpPr>
        <p:spPr>
          <a:xfrm>
            <a:off x="6209268" y="2605446"/>
            <a:ext cx="4687330" cy="3270422"/>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761B8555-FE7C-4B6B-8F21-EFD577FA8FB8}"/>
              </a:ext>
            </a:extLst>
          </p:cNvPr>
          <p:cNvSpPr txBox="1"/>
          <p:nvPr/>
        </p:nvSpPr>
        <p:spPr>
          <a:xfrm>
            <a:off x="6361668" y="2757846"/>
            <a:ext cx="4687330" cy="327042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4FCED506-39B5-4CF1-84AC-9504B944D5A1}"/>
              </a:ext>
            </a:extLst>
          </p:cNvPr>
          <p:cNvSpPr txBox="1"/>
          <p:nvPr/>
        </p:nvSpPr>
        <p:spPr>
          <a:xfrm>
            <a:off x="6361668" y="2605446"/>
            <a:ext cx="4839730" cy="357522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6413BD77-F09C-4183-B454-5401576FD3FD}"/>
              </a:ext>
            </a:extLst>
          </p:cNvPr>
          <p:cNvSpPr txBox="1"/>
          <p:nvPr/>
        </p:nvSpPr>
        <p:spPr>
          <a:xfrm>
            <a:off x="6361668" y="2453046"/>
            <a:ext cx="4839730" cy="357522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DF56B77-41ED-40DB-B6D1-CF194DA1E16D}"/>
              </a:ext>
            </a:extLst>
          </p:cNvPr>
          <p:cNvSpPr txBox="1"/>
          <p:nvPr/>
        </p:nvSpPr>
        <p:spPr>
          <a:xfrm>
            <a:off x="6361668" y="2300646"/>
            <a:ext cx="4839730" cy="3575222"/>
          </a:xfrm>
          <a:prstGeom prst="rect">
            <a:avLst/>
          </a:prstGeom>
          <a:noFill/>
        </p:spPr>
        <p:txBody>
          <a:bodyPr wrap="square" rtlCol="0">
            <a:spAutoFit/>
          </a:bodyPr>
          <a:lstStyle/>
          <a:p>
            <a:endParaRPr lang="en-GB" dirty="0"/>
          </a:p>
        </p:txBody>
      </p:sp>
      <p:pic>
        <p:nvPicPr>
          <p:cNvPr id="10" name="Picture 9" descr="A drawing of a person&#10;&#10;Description automatically generated">
            <a:extLst>
              <a:ext uri="{FF2B5EF4-FFF2-40B4-BE49-F238E27FC236}">
                <a16:creationId xmlns:a16="http://schemas.microsoft.com/office/drawing/2014/main" id="{2DA0790A-4227-455B-95BE-B21EB6177C52}"/>
              </a:ext>
            </a:extLst>
          </p:cNvPr>
          <p:cNvPicPr>
            <a:picLocks noChangeAspect="1"/>
          </p:cNvPicPr>
          <p:nvPr/>
        </p:nvPicPr>
        <p:blipFill>
          <a:blip r:embed="rId3"/>
          <a:stretch>
            <a:fillRect/>
          </a:stretch>
        </p:blipFill>
        <p:spPr>
          <a:xfrm>
            <a:off x="6361668" y="2605446"/>
            <a:ext cx="4534930" cy="3422822"/>
          </a:xfrm>
          <a:prstGeom prst="rect">
            <a:avLst/>
          </a:prstGeom>
        </p:spPr>
      </p:pic>
      <p:sp>
        <p:nvSpPr>
          <p:cNvPr id="11" name="TextBox 10">
            <a:extLst>
              <a:ext uri="{FF2B5EF4-FFF2-40B4-BE49-F238E27FC236}">
                <a16:creationId xmlns:a16="http://schemas.microsoft.com/office/drawing/2014/main" id="{D6D8E668-D655-4627-9E43-E4E2454011BF}"/>
              </a:ext>
            </a:extLst>
          </p:cNvPr>
          <p:cNvSpPr txBox="1"/>
          <p:nvPr/>
        </p:nvSpPr>
        <p:spPr>
          <a:xfrm>
            <a:off x="934065" y="2605446"/>
            <a:ext cx="5427603"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Important to set a structured environment from the beginning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On entry into classroom welcome each child with indication of the immediate task</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Strategic seating plans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Teacher to avoid sitting down or standing with back to children</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6444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3E182-4ABA-4CA8-BBC8-1CA900C7F61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An Overview</a:t>
            </a:r>
          </a:p>
        </p:txBody>
      </p:sp>
      <p:sp>
        <p:nvSpPr>
          <p:cNvPr id="3" name="TextBox 2">
            <a:extLst>
              <a:ext uri="{FF2B5EF4-FFF2-40B4-BE49-F238E27FC236}">
                <a16:creationId xmlns:a16="http://schemas.microsoft.com/office/drawing/2014/main" id="{EA42B01D-6B31-435F-876F-29181E8D1262}"/>
              </a:ext>
            </a:extLst>
          </p:cNvPr>
          <p:cNvSpPr txBox="1"/>
          <p:nvPr/>
        </p:nvSpPr>
        <p:spPr>
          <a:xfrm>
            <a:off x="1416907" y="2512541"/>
            <a:ext cx="9366423" cy="3785652"/>
          </a:xfrm>
          <a:prstGeom prst="rect">
            <a:avLst/>
          </a:prstGeom>
          <a:noFill/>
        </p:spPr>
        <p:txBody>
          <a:bodyPr wrap="square" rtlCol="0">
            <a:spAutoFit/>
          </a:bodyPr>
          <a:lstStyle/>
          <a:p>
            <a:pPr marL="285750" indent="-285750">
              <a:buFont typeface="Wingdings" panose="05000000000000000000" pitchFamily="2" charset="2"/>
              <a:buChar char="ü"/>
            </a:pPr>
            <a:r>
              <a:rPr lang="en-GB" sz="2400" dirty="0">
                <a:latin typeface="Arial" panose="020B0604020202020204" pitchFamily="34" charset="0"/>
                <a:cs typeface="Arial" panose="020B0604020202020204" pitchFamily="34" charset="0"/>
              </a:rPr>
              <a:t>A child will continue with a desired behaviour if it is rewarded</a:t>
            </a:r>
          </a:p>
          <a:p>
            <a:pPr marL="285750" indent="-285750">
              <a:buFont typeface="Wingdings" panose="05000000000000000000" pitchFamily="2" charset="2"/>
              <a:buChar char="ü"/>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400" dirty="0">
                <a:latin typeface="Arial" panose="020B0604020202020204" pitchFamily="34" charset="0"/>
                <a:cs typeface="Arial" panose="020B0604020202020204" pitchFamily="34" charset="0"/>
              </a:rPr>
              <a:t>Where sanctions are administered children are less likely to repeat the undesired behaviour</a:t>
            </a:r>
          </a:p>
          <a:p>
            <a:pPr marL="285750" indent="-285750">
              <a:buFont typeface="Wingdings" panose="05000000000000000000" pitchFamily="2" charset="2"/>
              <a:buChar char="ü"/>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400" dirty="0">
                <a:latin typeface="Arial" panose="020B0604020202020204" pitchFamily="34" charset="0"/>
                <a:cs typeface="Arial" panose="020B0604020202020204" pitchFamily="34" charset="0"/>
              </a:rPr>
              <a:t>Where there is no consistency with rewards/sanctions the undesirable behaviour will continue to be displayed</a:t>
            </a:r>
          </a:p>
          <a:p>
            <a:pPr marL="285750" indent="-285750">
              <a:buFont typeface="Wingdings" panose="05000000000000000000" pitchFamily="2" charset="2"/>
              <a:buChar char="ü"/>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400" dirty="0">
                <a:latin typeface="Arial" panose="020B0604020202020204" pitchFamily="34" charset="0"/>
                <a:cs typeface="Arial" panose="020B0604020202020204" pitchFamily="34" charset="0"/>
              </a:rPr>
              <a:t>The more attention undesirable behaviour receives, the greater the chance the behaviour will be repeated </a:t>
            </a:r>
          </a:p>
        </p:txBody>
      </p:sp>
    </p:spTree>
    <p:extLst>
      <p:ext uri="{BB962C8B-B14F-4D97-AF65-F5344CB8AC3E}">
        <p14:creationId xmlns:p14="http://schemas.microsoft.com/office/powerpoint/2010/main" val="782713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FD774-61A4-4290-84B9-BF7899B4B10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Secondary School Approach</a:t>
            </a:r>
          </a:p>
        </p:txBody>
      </p:sp>
      <p:sp>
        <p:nvSpPr>
          <p:cNvPr id="4" name="TextBox 3">
            <a:extLst>
              <a:ext uri="{FF2B5EF4-FFF2-40B4-BE49-F238E27FC236}">
                <a16:creationId xmlns:a16="http://schemas.microsoft.com/office/drawing/2014/main" id="{69ABFC4E-1E56-40EB-930B-C33AEA810E39}"/>
              </a:ext>
            </a:extLst>
          </p:cNvPr>
          <p:cNvSpPr txBox="1"/>
          <p:nvPr/>
        </p:nvSpPr>
        <p:spPr>
          <a:xfrm>
            <a:off x="1295402" y="2743200"/>
            <a:ext cx="9775872" cy="2185214"/>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According to the National Behaviour an Attendance Review (2013)</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is no single successful approach to behaviour issues in schools that demonstrate good practice a range of approaches are adopted’</a:t>
            </a:r>
          </a:p>
        </p:txBody>
      </p:sp>
    </p:spTree>
    <p:extLst>
      <p:ext uri="{BB962C8B-B14F-4D97-AF65-F5344CB8AC3E}">
        <p14:creationId xmlns:p14="http://schemas.microsoft.com/office/powerpoint/2010/main" val="692647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F068A-407E-418F-A063-503EC5D2701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Complexity of Problem</a:t>
            </a:r>
          </a:p>
        </p:txBody>
      </p:sp>
      <p:sp>
        <p:nvSpPr>
          <p:cNvPr id="4" name="TextBox 3">
            <a:extLst>
              <a:ext uri="{FF2B5EF4-FFF2-40B4-BE49-F238E27FC236}">
                <a16:creationId xmlns:a16="http://schemas.microsoft.com/office/drawing/2014/main" id="{F96E659F-429D-4647-918E-61169B04E9AD}"/>
              </a:ext>
            </a:extLst>
          </p:cNvPr>
          <p:cNvSpPr txBox="1"/>
          <p:nvPr/>
        </p:nvSpPr>
        <p:spPr>
          <a:xfrm>
            <a:off x="3615397" y="2635013"/>
            <a:ext cx="4656406" cy="369332"/>
          </a:xfrm>
          <a:prstGeom prst="rect">
            <a:avLst/>
          </a:prstGeom>
          <a:solidFill>
            <a:srgbClr val="0070C0"/>
          </a:solidFill>
        </p:spPr>
        <p:txBody>
          <a:bodyPr wrap="square" rtlCol="0">
            <a:spAutoFit/>
          </a:bodyPr>
          <a:lstStyle/>
          <a:p>
            <a:pPr algn="ctr"/>
            <a:r>
              <a:rPr lang="en-GB" dirty="0">
                <a:latin typeface="Arial" panose="020B0604020202020204" pitchFamily="34" charset="0"/>
                <a:cs typeface="Arial" panose="020B0604020202020204" pitchFamily="34" charset="0"/>
              </a:rPr>
              <a:t>Welsh Government Level</a:t>
            </a:r>
          </a:p>
        </p:txBody>
      </p:sp>
      <p:sp>
        <p:nvSpPr>
          <p:cNvPr id="5" name="TextBox 4">
            <a:extLst>
              <a:ext uri="{FF2B5EF4-FFF2-40B4-BE49-F238E27FC236}">
                <a16:creationId xmlns:a16="http://schemas.microsoft.com/office/drawing/2014/main" id="{9DE232F0-FDDF-431C-9AE3-DD62083B2E61}"/>
              </a:ext>
            </a:extLst>
          </p:cNvPr>
          <p:cNvSpPr txBox="1"/>
          <p:nvPr/>
        </p:nvSpPr>
        <p:spPr>
          <a:xfrm>
            <a:off x="3615397" y="3429000"/>
            <a:ext cx="4656404" cy="646331"/>
          </a:xfrm>
          <a:prstGeom prst="rect">
            <a:avLst/>
          </a:prstGeom>
          <a:solidFill>
            <a:srgbClr val="0070C0"/>
          </a:solidFill>
        </p:spPr>
        <p:txBody>
          <a:bodyPr wrap="square" rtlCol="0">
            <a:spAutoFit/>
          </a:bodyPr>
          <a:lstStyle/>
          <a:p>
            <a:pPr algn="ctr"/>
            <a:r>
              <a:rPr lang="en-GB" dirty="0">
                <a:latin typeface="Arial" panose="020B0604020202020204" pitchFamily="34" charset="0"/>
                <a:cs typeface="Arial" panose="020B0604020202020204" pitchFamily="34" charset="0"/>
              </a:rPr>
              <a:t>Local Authority, Health Services, and Volunteer Sector Level</a:t>
            </a:r>
          </a:p>
        </p:txBody>
      </p:sp>
      <p:sp>
        <p:nvSpPr>
          <p:cNvPr id="6" name="TextBox 5">
            <a:extLst>
              <a:ext uri="{FF2B5EF4-FFF2-40B4-BE49-F238E27FC236}">
                <a16:creationId xmlns:a16="http://schemas.microsoft.com/office/drawing/2014/main" id="{8E1E2451-756E-4491-AEA5-D36DFD0C2119}"/>
              </a:ext>
            </a:extLst>
          </p:cNvPr>
          <p:cNvSpPr txBox="1"/>
          <p:nvPr/>
        </p:nvSpPr>
        <p:spPr>
          <a:xfrm>
            <a:off x="3643533" y="4352330"/>
            <a:ext cx="4628268" cy="369332"/>
          </a:xfrm>
          <a:prstGeom prst="rect">
            <a:avLst/>
          </a:prstGeom>
          <a:solidFill>
            <a:srgbClr val="0070C0"/>
          </a:solidFill>
        </p:spPr>
        <p:txBody>
          <a:bodyPr wrap="square" rtlCol="0">
            <a:spAutoFit/>
          </a:bodyPr>
          <a:lstStyle/>
          <a:p>
            <a:pPr algn="ctr"/>
            <a:r>
              <a:rPr lang="en-GB" dirty="0">
                <a:latin typeface="Arial" panose="020B0604020202020204" pitchFamily="34" charset="0"/>
                <a:cs typeface="Arial" panose="020B0604020202020204" pitchFamily="34" charset="0"/>
              </a:rPr>
              <a:t>School Level</a:t>
            </a:r>
          </a:p>
        </p:txBody>
      </p:sp>
      <p:sp>
        <p:nvSpPr>
          <p:cNvPr id="7" name="TextBox 6">
            <a:extLst>
              <a:ext uri="{FF2B5EF4-FFF2-40B4-BE49-F238E27FC236}">
                <a16:creationId xmlns:a16="http://schemas.microsoft.com/office/drawing/2014/main" id="{AEBE312B-475C-4DEA-9874-847A12A61908}"/>
              </a:ext>
            </a:extLst>
          </p:cNvPr>
          <p:cNvSpPr txBox="1"/>
          <p:nvPr/>
        </p:nvSpPr>
        <p:spPr>
          <a:xfrm>
            <a:off x="3629464" y="5078437"/>
            <a:ext cx="4628253" cy="369332"/>
          </a:xfrm>
          <a:prstGeom prst="rect">
            <a:avLst/>
          </a:prstGeom>
          <a:solidFill>
            <a:srgbClr val="0070C0"/>
          </a:solidFill>
        </p:spPr>
        <p:txBody>
          <a:bodyPr wrap="square" rtlCol="0">
            <a:spAutoFit/>
          </a:bodyPr>
          <a:lstStyle/>
          <a:p>
            <a:pPr algn="ctr"/>
            <a:r>
              <a:rPr lang="en-GB" dirty="0">
                <a:latin typeface="Arial" panose="020B0604020202020204" pitchFamily="34" charset="0"/>
                <a:cs typeface="Arial" panose="020B0604020202020204" pitchFamily="34" charset="0"/>
              </a:rPr>
              <a:t>Classroom Level</a:t>
            </a:r>
          </a:p>
        </p:txBody>
      </p:sp>
      <p:sp>
        <p:nvSpPr>
          <p:cNvPr id="8" name="TextBox 7">
            <a:extLst>
              <a:ext uri="{FF2B5EF4-FFF2-40B4-BE49-F238E27FC236}">
                <a16:creationId xmlns:a16="http://schemas.microsoft.com/office/drawing/2014/main" id="{7F349535-E3DA-41F7-B2C7-D091D48BCED3}"/>
              </a:ext>
            </a:extLst>
          </p:cNvPr>
          <p:cNvSpPr txBox="1"/>
          <p:nvPr/>
        </p:nvSpPr>
        <p:spPr>
          <a:xfrm>
            <a:off x="3615397" y="5795888"/>
            <a:ext cx="4656402" cy="369332"/>
          </a:xfrm>
          <a:prstGeom prst="rect">
            <a:avLst/>
          </a:prstGeom>
          <a:solidFill>
            <a:srgbClr val="0070C0"/>
          </a:solidFill>
        </p:spPr>
        <p:txBody>
          <a:bodyPr wrap="square" rtlCol="0">
            <a:spAutoFit/>
          </a:bodyPr>
          <a:lstStyle/>
          <a:p>
            <a:pPr algn="ctr"/>
            <a:r>
              <a:rPr lang="en-GB" dirty="0">
                <a:latin typeface="Arial" panose="020B0604020202020204" pitchFamily="34" charset="0"/>
                <a:cs typeface="Arial" panose="020B0604020202020204" pitchFamily="34" charset="0"/>
              </a:rPr>
              <a:t>Individual Pupil and Family Level</a:t>
            </a:r>
          </a:p>
        </p:txBody>
      </p:sp>
      <p:cxnSp>
        <p:nvCxnSpPr>
          <p:cNvPr id="10" name="Straight Arrow Connector 9">
            <a:extLst>
              <a:ext uri="{FF2B5EF4-FFF2-40B4-BE49-F238E27FC236}">
                <a16:creationId xmlns:a16="http://schemas.microsoft.com/office/drawing/2014/main" id="{A2E8489F-E56C-418C-AD86-15AD0AA7348A}"/>
              </a:ext>
            </a:extLst>
          </p:cNvPr>
          <p:cNvCxnSpPr/>
          <p:nvPr/>
        </p:nvCxnSpPr>
        <p:spPr>
          <a:xfrm>
            <a:off x="4825219" y="3004345"/>
            <a:ext cx="0" cy="42465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28E272A6-671F-4FAC-A6FF-D10A794349A7}"/>
              </a:ext>
            </a:extLst>
          </p:cNvPr>
          <p:cNvCxnSpPr/>
          <p:nvPr/>
        </p:nvCxnSpPr>
        <p:spPr>
          <a:xfrm>
            <a:off x="5331655" y="3004345"/>
            <a:ext cx="0" cy="42465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C4AA0D4A-45A5-4E2B-A840-2EFB60D59057}"/>
              </a:ext>
            </a:extLst>
          </p:cNvPr>
          <p:cNvCxnSpPr>
            <a:cxnSpLocks/>
            <a:stCxn id="4" idx="2"/>
            <a:endCxn id="5" idx="0"/>
          </p:cNvCxnSpPr>
          <p:nvPr/>
        </p:nvCxnSpPr>
        <p:spPr>
          <a:xfrm flipH="1">
            <a:off x="5943599" y="3004345"/>
            <a:ext cx="1" cy="42465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233366FA-FBE8-4EBF-9B02-9636465CE601}"/>
              </a:ext>
            </a:extLst>
          </p:cNvPr>
          <p:cNvCxnSpPr>
            <a:cxnSpLocks/>
          </p:cNvCxnSpPr>
          <p:nvPr/>
        </p:nvCxnSpPr>
        <p:spPr>
          <a:xfrm>
            <a:off x="6583680" y="3004345"/>
            <a:ext cx="0" cy="42465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41A0D574-C6F1-4CA0-97BA-CD9B2DD8E261}"/>
              </a:ext>
            </a:extLst>
          </p:cNvPr>
          <p:cNvCxnSpPr>
            <a:cxnSpLocks/>
          </p:cNvCxnSpPr>
          <p:nvPr/>
        </p:nvCxnSpPr>
        <p:spPr>
          <a:xfrm>
            <a:off x="7174523" y="3004345"/>
            <a:ext cx="0" cy="42465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EC9B8972-3103-4021-8DA3-6B5A21E9218D}"/>
              </a:ext>
            </a:extLst>
          </p:cNvPr>
          <p:cNvCxnSpPr/>
          <p:nvPr/>
        </p:nvCxnSpPr>
        <p:spPr>
          <a:xfrm>
            <a:off x="4825219" y="4075331"/>
            <a:ext cx="0" cy="285654"/>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23BA0B8-D5DD-4BAE-8A8F-01840C567958}"/>
              </a:ext>
            </a:extLst>
          </p:cNvPr>
          <p:cNvCxnSpPr/>
          <p:nvPr/>
        </p:nvCxnSpPr>
        <p:spPr>
          <a:xfrm>
            <a:off x="5331655" y="4075331"/>
            <a:ext cx="0" cy="285654"/>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E5F1A9AA-5FE9-4FEC-A34E-09297CA15890}"/>
              </a:ext>
            </a:extLst>
          </p:cNvPr>
          <p:cNvCxnSpPr>
            <a:cxnSpLocks/>
            <a:stCxn id="5" idx="2"/>
          </p:cNvCxnSpPr>
          <p:nvPr/>
        </p:nvCxnSpPr>
        <p:spPr>
          <a:xfrm>
            <a:off x="5943599" y="4075331"/>
            <a:ext cx="28136" cy="285654"/>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31" name="Straight Arrow Connector 30">
            <a:extLst>
              <a:ext uri="{FF2B5EF4-FFF2-40B4-BE49-F238E27FC236}">
                <a16:creationId xmlns:a16="http://schemas.microsoft.com/office/drawing/2014/main" id="{A3035B5B-1005-4B12-9FE4-54C1A03BBD39}"/>
              </a:ext>
            </a:extLst>
          </p:cNvPr>
          <p:cNvCxnSpPr/>
          <p:nvPr/>
        </p:nvCxnSpPr>
        <p:spPr>
          <a:xfrm>
            <a:off x="6583680" y="4075331"/>
            <a:ext cx="0" cy="285654"/>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CA9F93B9-97A9-4C91-AD8D-04112C117DE5}"/>
              </a:ext>
            </a:extLst>
          </p:cNvPr>
          <p:cNvCxnSpPr/>
          <p:nvPr/>
        </p:nvCxnSpPr>
        <p:spPr>
          <a:xfrm>
            <a:off x="7174523" y="4075331"/>
            <a:ext cx="0" cy="285654"/>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3DCB0A6A-DC5C-4505-AFC0-369F108FB0AA}"/>
              </a:ext>
            </a:extLst>
          </p:cNvPr>
          <p:cNvCxnSpPr/>
          <p:nvPr/>
        </p:nvCxnSpPr>
        <p:spPr>
          <a:xfrm>
            <a:off x="4825219" y="4721662"/>
            <a:ext cx="0" cy="35677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8A6CC91E-B423-4CBB-8479-DAE8FE17423B}"/>
              </a:ext>
            </a:extLst>
          </p:cNvPr>
          <p:cNvCxnSpPr/>
          <p:nvPr/>
        </p:nvCxnSpPr>
        <p:spPr>
          <a:xfrm>
            <a:off x="5331655" y="4721662"/>
            <a:ext cx="0" cy="35677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8DF728BF-0394-4133-B7B1-204E7A4CB863}"/>
              </a:ext>
            </a:extLst>
          </p:cNvPr>
          <p:cNvCxnSpPr/>
          <p:nvPr/>
        </p:nvCxnSpPr>
        <p:spPr>
          <a:xfrm>
            <a:off x="5943600" y="4721662"/>
            <a:ext cx="0" cy="35677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ABF7A588-22FF-4EC4-A9FB-1F12BD9A70A4}"/>
              </a:ext>
            </a:extLst>
          </p:cNvPr>
          <p:cNvCxnSpPr/>
          <p:nvPr/>
        </p:nvCxnSpPr>
        <p:spPr>
          <a:xfrm>
            <a:off x="6583680" y="4721662"/>
            <a:ext cx="0" cy="35677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43" name="Straight Arrow Connector 42">
            <a:extLst>
              <a:ext uri="{FF2B5EF4-FFF2-40B4-BE49-F238E27FC236}">
                <a16:creationId xmlns:a16="http://schemas.microsoft.com/office/drawing/2014/main" id="{392127DE-A738-4751-B034-A04CF6649253}"/>
              </a:ext>
            </a:extLst>
          </p:cNvPr>
          <p:cNvCxnSpPr/>
          <p:nvPr/>
        </p:nvCxnSpPr>
        <p:spPr>
          <a:xfrm>
            <a:off x="7174523" y="4721662"/>
            <a:ext cx="0" cy="356775"/>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2ACC9258-85CE-43CD-8614-319FD46D007E}"/>
              </a:ext>
            </a:extLst>
          </p:cNvPr>
          <p:cNvCxnSpPr/>
          <p:nvPr/>
        </p:nvCxnSpPr>
        <p:spPr>
          <a:xfrm>
            <a:off x="4825219" y="5447769"/>
            <a:ext cx="0" cy="348119"/>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47" name="Straight Arrow Connector 46">
            <a:extLst>
              <a:ext uri="{FF2B5EF4-FFF2-40B4-BE49-F238E27FC236}">
                <a16:creationId xmlns:a16="http://schemas.microsoft.com/office/drawing/2014/main" id="{25C28A99-0EB7-4206-9EC6-6F8876620BC0}"/>
              </a:ext>
            </a:extLst>
          </p:cNvPr>
          <p:cNvCxnSpPr/>
          <p:nvPr/>
        </p:nvCxnSpPr>
        <p:spPr>
          <a:xfrm>
            <a:off x="5331655" y="5447769"/>
            <a:ext cx="0" cy="348119"/>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6E63A596-1E0F-40DA-9343-37C72CA267C9}"/>
              </a:ext>
            </a:extLst>
          </p:cNvPr>
          <p:cNvCxnSpPr/>
          <p:nvPr/>
        </p:nvCxnSpPr>
        <p:spPr>
          <a:xfrm>
            <a:off x="5943600" y="5447769"/>
            <a:ext cx="0" cy="348119"/>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2780B457-D330-4776-90DC-543CEC7A472B}"/>
              </a:ext>
            </a:extLst>
          </p:cNvPr>
          <p:cNvCxnSpPr/>
          <p:nvPr/>
        </p:nvCxnSpPr>
        <p:spPr>
          <a:xfrm>
            <a:off x="6583680" y="5447769"/>
            <a:ext cx="0" cy="348119"/>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336FF078-469B-4073-9424-2FB2F5C558DE}"/>
              </a:ext>
            </a:extLst>
          </p:cNvPr>
          <p:cNvCxnSpPr/>
          <p:nvPr/>
        </p:nvCxnSpPr>
        <p:spPr>
          <a:xfrm>
            <a:off x="7174523" y="5447769"/>
            <a:ext cx="0" cy="348119"/>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cxnSp>
        <p:nvCxnSpPr>
          <p:cNvPr id="59" name="Straight Arrow Connector 58">
            <a:extLst>
              <a:ext uri="{FF2B5EF4-FFF2-40B4-BE49-F238E27FC236}">
                <a16:creationId xmlns:a16="http://schemas.microsoft.com/office/drawing/2014/main" id="{0A0CB2F4-DB0D-4EC1-8867-C445D91211D7}"/>
              </a:ext>
            </a:extLst>
          </p:cNvPr>
          <p:cNvCxnSpPr>
            <a:endCxn id="4" idx="1"/>
          </p:cNvCxnSpPr>
          <p:nvPr/>
        </p:nvCxnSpPr>
        <p:spPr>
          <a:xfrm>
            <a:off x="3094892" y="2799471"/>
            <a:ext cx="520505" cy="2020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61" name="Straight Arrow Connector 60">
            <a:extLst>
              <a:ext uri="{FF2B5EF4-FFF2-40B4-BE49-F238E27FC236}">
                <a16:creationId xmlns:a16="http://schemas.microsoft.com/office/drawing/2014/main" id="{269A5089-A6EB-41EE-BD14-F0334754D716}"/>
              </a:ext>
            </a:extLst>
          </p:cNvPr>
          <p:cNvCxnSpPr>
            <a:endCxn id="8" idx="1"/>
          </p:cNvCxnSpPr>
          <p:nvPr/>
        </p:nvCxnSpPr>
        <p:spPr>
          <a:xfrm>
            <a:off x="3094892" y="5964702"/>
            <a:ext cx="520505" cy="1585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63" name="Straight Arrow Connector 62">
            <a:extLst>
              <a:ext uri="{FF2B5EF4-FFF2-40B4-BE49-F238E27FC236}">
                <a16:creationId xmlns:a16="http://schemas.microsoft.com/office/drawing/2014/main" id="{BD7DBBB6-3B5A-45F4-8B90-C6C81921BDC8}"/>
              </a:ext>
            </a:extLst>
          </p:cNvPr>
          <p:cNvCxnSpPr>
            <a:endCxn id="5" idx="1"/>
          </p:cNvCxnSpPr>
          <p:nvPr/>
        </p:nvCxnSpPr>
        <p:spPr>
          <a:xfrm flipV="1">
            <a:off x="3094892" y="3752166"/>
            <a:ext cx="520505" cy="17976"/>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65" name="Straight Arrow Connector 64">
            <a:extLst>
              <a:ext uri="{FF2B5EF4-FFF2-40B4-BE49-F238E27FC236}">
                <a16:creationId xmlns:a16="http://schemas.microsoft.com/office/drawing/2014/main" id="{62F0C6FB-7F69-4BD4-B5ED-A873387C2491}"/>
              </a:ext>
            </a:extLst>
          </p:cNvPr>
          <p:cNvCxnSpPr>
            <a:endCxn id="6" idx="1"/>
          </p:cNvCxnSpPr>
          <p:nvPr/>
        </p:nvCxnSpPr>
        <p:spPr>
          <a:xfrm flipV="1">
            <a:off x="3094892" y="4536996"/>
            <a:ext cx="548641" cy="6869"/>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67" name="Straight Arrow Connector 66">
            <a:extLst>
              <a:ext uri="{FF2B5EF4-FFF2-40B4-BE49-F238E27FC236}">
                <a16:creationId xmlns:a16="http://schemas.microsoft.com/office/drawing/2014/main" id="{83A8999F-D009-45C3-BA74-76F87D8ADCBA}"/>
              </a:ext>
            </a:extLst>
          </p:cNvPr>
          <p:cNvCxnSpPr>
            <a:endCxn id="7" idx="1"/>
          </p:cNvCxnSpPr>
          <p:nvPr/>
        </p:nvCxnSpPr>
        <p:spPr>
          <a:xfrm flipV="1">
            <a:off x="3094892" y="5263103"/>
            <a:ext cx="534572" cy="1228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69" name="Straight Connector 68">
            <a:extLst>
              <a:ext uri="{FF2B5EF4-FFF2-40B4-BE49-F238E27FC236}">
                <a16:creationId xmlns:a16="http://schemas.microsoft.com/office/drawing/2014/main" id="{C66A857E-DFCE-45C8-B010-D7A228AB6673}"/>
              </a:ext>
            </a:extLst>
          </p:cNvPr>
          <p:cNvCxnSpPr/>
          <p:nvPr/>
        </p:nvCxnSpPr>
        <p:spPr>
          <a:xfrm>
            <a:off x="3094892" y="2799471"/>
            <a:ext cx="0" cy="3181083"/>
          </a:xfrm>
          <a:prstGeom prst="line">
            <a:avLst/>
          </a:prstGeom>
        </p:spPr>
        <p:style>
          <a:lnRef idx="1">
            <a:schemeClr val="dk1"/>
          </a:lnRef>
          <a:fillRef idx="0">
            <a:schemeClr val="dk1"/>
          </a:fillRef>
          <a:effectRef idx="0">
            <a:schemeClr val="dk1"/>
          </a:effectRef>
          <a:fontRef idx="minor">
            <a:schemeClr val="tx1"/>
          </a:fontRef>
        </p:style>
      </p:cxnSp>
      <p:cxnSp>
        <p:nvCxnSpPr>
          <p:cNvPr id="71" name="Straight Arrow Connector 70">
            <a:extLst>
              <a:ext uri="{FF2B5EF4-FFF2-40B4-BE49-F238E27FC236}">
                <a16:creationId xmlns:a16="http://schemas.microsoft.com/office/drawing/2014/main" id="{6B39314E-7D2D-4E69-9F60-E5247881E572}"/>
              </a:ext>
            </a:extLst>
          </p:cNvPr>
          <p:cNvCxnSpPr>
            <a:endCxn id="4" idx="3"/>
          </p:cNvCxnSpPr>
          <p:nvPr/>
        </p:nvCxnSpPr>
        <p:spPr>
          <a:xfrm flipH="1">
            <a:off x="8271803" y="2799471"/>
            <a:ext cx="464234" cy="2020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73" name="Straight Arrow Connector 72">
            <a:extLst>
              <a:ext uri="{FF2B5EF4-FFF2-40B4-BE49-F238E27FC236}">
                <a16:creationId xmlns:a16="http://schemas.microsoft.com/office/drawing/2014/main" id="{33C21418-2248-448C-8D49-3CF411BD3ACD}"/>
              </a:ext>
            </a:extLst>
          </p:cNvPr>
          <p:cNvCxnSpPr>
            <a:endCxn id="5" idx="3"/>
          </p:cNvCxnSpPr>
          <p:nvPr/>
        </p:nvCxnSpPr>
        <p:spPr>
          <a:xfrm flipH="1">
            <a:off x="8271801" y="3752166"/>
            <a:ext cx="46423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75" name="Straight Arrow Connector 74">
            <a:extLst>
              <a:ext uri="{FF2B5EF4-FFF2-40B4-BE49-F238E27FC236}">
                <a16:creationId xmlns:a16="http://schemas.microsoft.com/office/drawing/2014/main" id="{84579C22-E572-41CA-AF9C-A8368EA8C2AE}"/>
              </a:ext>
            </a:extLst>
          </p:cNvPr>
          <p:cNvCxnSpPr>
            <a:endCxn id="6" idx="3"/>
          </p:cNvCxnSpPr>
          <p:nvPr/>
        </p:nvCxnSpPr>
        <p:spPr>
          <a:xfrm flipH="1">
            <a:off x="8271801" y="4536996"/>
            <a:ext cx="46423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77" name="Straight Arrow Connector 76">
            <a:extLst>
              <a:ext uri="{FF2B5EF4-FFF2-40B4-BE49-F238E27FC236}">
                <a16:creationId xmlns:a16="http://schemas.microsoft.com/office/drawing/2014/main" id="{6E4F567F-FF83-4062-BFF7-EA7857203CFA}"/>
              </a:ext>
            </a:extLst>
          </p:cNvPr>
          <p:cNvCxnSpPr>
            <a:endCxn id="7" idx="3"/>
          </p:cNvCxnSpPr>
          <p:nvPr/>
        </p:nvCxnSpPr>
        <p:spPr>
          <a:xfrm flipH="1">
            <a:off x="8257717" y="5263103"/>
            <a:ext cx="478320"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79" name="Straight Arrow Connector 78">
            <a:extLst>
              <a:ext uri="{FF2B5EF4-FFF2-40B4-BE49-F238E27FC236}">
                <a16:creationId xmlns:a16="http://schemas.microsoft.com/office/drawing/2014/main" id="{C50F7A60-188A-430E-9A43-2E000AF98AED}"/>
              </a:ext>
            </a:extLst>
          </p:cNvPr>
          <p:cNvCxnSpPr/>
          <p:nvPr/>
        </p:nvCxnSpPr>
        <p:spPr>
          <a:xfrm flipH="1">
            <a:off x="8271798" y="5875868"/>
            <a:ext cx="464239"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81" name="Straight Connector 80">
            <a:extLst>
              <a:ext uri="{FF2B5EF4-FFF2-40B4-BE49-F238E27FC236}">
                <a16:creationId xmlns:a16="http://schemas.microsoft.com/office/drawing/2014/main" id="{35CE3050-34D0-4BAE-9CF2-B09A4FAFB0A1}"/>
              </a:ext>
            </a:extLst>
          </p:cNvPr>
          <p:cNvCxnSpPr/>
          <p:nvPr/>
        </p:nvCxnSpPr>
        <p:spPr>
          <a:xfrm>
            <a:off x="8736037" y="2819679"/>
            <a:ext cx="0" cy="3056189"/>
          </a:xfrm>
          <a:prstGeom prst="line">
            <a:avLst/>
          </a:prstGeom>
          <a:ln w="28575"/>
        </p:spPr>
        <p:style>
          <a:lnRef idx="1">
            <a:schemeClr val="dk1"/>
          </a:lnRef>
          <a:fillRef idx="0">
            <a:schemeClr val="dk1"/>
          </a:fillRef>
          <a:effectRef idx="0">
            <a:schemeClr val="dk1"/>
          </a:effectRef>
          <a:fontRef idx="minor">
            <a:schemeClr val="tx1"/>
          </a:fontRef>
        </p:style>
      </p:cxnSp>
      <p:sp>
        <p:nvSpPr>
          <p:cNvPr id="82" name="TextBox 81">
            <a:extLst>
              <a:ext uri="{FF2B5EF4-FFF2-40B4-BE49-F238E27FC236}">
                <a16:creationId xmlns:a16="http://schemas.microsoft.com/office/drawing/2014/main" id="{29778273-EB9B-41B6-B882-CDE9F9B77746}"/>
              </a:ext>
            </a:extLst>
          </p:cNvPr>
          <p:cNvSpPr txBox="1"/>
          <p:nvPr/>
        </p:nvSpPr>
        <p:spPr>
          <a:xfrm>
            <a:off x="8792288" y="5447770"/>
            <a:ext cx="2883890" cy="369332"/>
          </a:xfrm>
          <a:prstGeom prst="rect">
            <a:avLst/>
          </a:prstGeom>
          <a:noFill/>
          <a:ln w="28575">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Welsh Government, 2010)</a:t>
            </a:r>
          </a:p>
        </p:txBody>
      </p:sp>
    </p:spTree>
    <p:extLst>
      <p:ext uri="{BB962C8B-B14F-4D97-AF65-F5344CB8AC3E}">
        <p14:creationId xmlns:p14="http://schemas.microsoft.com/office/powerpoint/2010/main" val="3690846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EEA1-89DB-4869-B778-4D3BC9FC3F4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Reality</a:t>
            </a:r>
          </a:p>
        </p:txBody>
      </p:sp>
      <p:sp>
        <p:nvSpPr>
          <p:cNvPr id="3" name="TextBox 2">
            <a:extLst>
              <a:ext uri="{FF2B5EF4-FFF2-40B4-BE49-F238E27FC236}">
                <a16:creationId xmlns:a16="http://schemas.microsoft.com/office/drawing/2014/main" id="{26F96A21-BE02-4D0A-9A35-9C97E7186CEA}"/>
              </a:ext>
            </a:extLst>
          </p:cNvPr>
          <p:cNvSpPr txBox="1"/>
          <p:nvPr/>
        </p:nvSpPr>
        <p:spPr>
          <a:xfrm>
            <a:off x="1295402" y="2771335"/>
            <a:ext cx="9761804" cy="329184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F96BCDF1-B745-4C1C-AEE6-2E78DD1795EA}"/>
              </a:ext>
            </a:extLst>
          </p:cNvPr>
          <p:cNvSpPr txBox="1"/>
          <p:nvPr/>
        </p:nvSpPr>
        <p:spPr>
          <a:xfrm>
            <a:off x="2307102" y="2968283"/>
            <a:ext cx="8750104"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How are behaviours in Secondary School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Let’s take a look!</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3"/>
              </a:rPr>
              <a:t>https://www.youtube.com/watch?v=0FQodgXWArU</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3588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1635-EEE6-475D-82DD-98C0165E8CA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Recommendations of the NBAR </a:t>
            </a:r>
          </a:p>
        </p:txBody>
      </p:sp>
      <p:sp>
        <p:nvSpPr>
          <p:cNvPr id="3" name="TextBox 2">
            <a:extLst>
              <a:ext uri="{FF2B5EF4-FFF2-40B4-BE49-F238E27FC236}">
                <a16:creationId xmlns:a16="http://schemas.microsoft.com/office/drawing/2014/main" id="{AFCAE97D-4F8C-4129-A30F-FE40885AD7F1}"/>
              </a:ext>
            </a:extLst>
          </p:cNvPr>
          <p:cNvSpPr txBox="1"/>
          <p:nvPr/>
        </p:nvSpPr>
        <p:spPr>
          <a:xfrm>
            <a:off x="1139483" y="2686929"/>
            <a:ext cx="9945859"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Revised assessment and curriculum arrangements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Prioritise early intervention strategies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Promote understanding of no violence against staff will be tolerated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Ensure all school and LA s rigorously adhere to Circular 1/2004 (Exclusion from Schools and Pupil Referral Units)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New legislation on exclusion in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Access of advocacy services for parents and pupils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Introduction of managed moves and transfers as an alternative to exclusion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Follow up schools with above average rates of exclusions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Establish a behavioural support team in all LA s </a:t>
            </a:r>
          </a:p>
        </p:txBody>
      </p:sp>
    </p:spTree>
    <p:extLst>
      <p:ext uri="{BB962C8B-B14F-4D97-AF65-F5344CB8AC3E}">
        <p14:creationId xmlns:p14="http://schemas.microsoft.com/office/powerpoint/2010/main" val="2025003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FA860-9614-4E7C-8A3F-C025B599D84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NBAR Proposals</a:t>
            </a:r>
          </a:p>
        </p:txBody>
      </p:sp>
      <p:sp>
        <p:nvSpPr>
          <p:cNvPr id="3" name="TextBox 2">
            <a:extLst>
              <a:ext uri="{FF2B5EF4-FFF2-40B4-BE49-F238E27FC236}">
                <a16:creationId xmlns:a16="http://schemas.microsoft.com/office/drawing/2014/main" id="{F9CEF15C-A31B-45E3-84CF-A6DC7C71CC47}"/>
              </a:ext>
            </a:extLst>
          </p:cNvPr>
          <p:cNvSpPr txBox="1"/>
          <p:nvPr/>
        </p:nvSpPr>
        <p:spPr>
          <a:xfrm>
            <a:off x="1295402" y="2447779"/>
            <a:ext cx="9705533"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Ensure attendance and behaviour strategies are at the centre of the schools framework</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Commission studies where examination of issues relating to exclusion i.e. bullying can be explored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Designate a specific officer for inclusion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Clarify/ strengthen schools use of physical intervention and use of restraint</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All secondary schools to have a designated senior manager to deal with behavioural problems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Prioritise and increase funding for training programmes on behaviour and attendance, especially in educational welfare and social work</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Increase the staffing level in Support  for Learning to support children with emotional and behavioural difficulties</a:t>
            </a:r>
          </a:p>
        </p:txBody>
      </p:sp>
    </p:spTree>
    <p:extLst>
      <p:ext uri="{BB962C8B-B14F-4D97-AF65-F5344CB8AC3E}">
        <p14:creationId xmlns:p14="http://schemas.microsoft.com/office/powerpoint/2010/main" val="1151493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27C1-C70E-4160-930F-6FC8D261AB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Responsibilities</a:t>
            </a:r>
          </a:p>
        </p:txBody>
      </p:sp>
      <p:sp>
        <p:nvSpPr>
          <p:cNvPr id="3" name="TextBox 2">
            <a:extLst>
              <a:ext uri="{FF2B5EF4-FFF2-40B4-BE49-F238E27FC236}">
                <a16:creationId xmlns:a16="http://schemas.microsoft.com/office/drawing/2014/main" id="{1401239A-8887-4949-8923-61DBF1715F83}"/>
              </a:ext>
            </a:extLst>
          </p:cNvPr>
          <p:cNvSpPr txBox="1"/>
          <p:nvPr/>
        </p:nvSpPr>
        <p:spPr>
          <a:xfrm>
            <a:off x="1295402" y="2644726"/>
            <a:ext cx="9733669"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developing these new proposals greater emphasis is now placed upon schools to consider key aspects of legislation with regards to inclusion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Human Rights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Race Equality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Disability discrimination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Welfare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Parental Rights and Responsibilities</a:t>
            </a:r>
          </a:p>
        </p:txBody>
      </p:sp>
    </p:spTree>
    <p:extLst>
      <p:ext uri="{BB962C8B-B14F-4D97-AF65-F5344CB8AC3E}">
        <p14:creationId xmlns:p14="http://schemas.microsoft.com/office/powerpoint/2010/main" val="1897103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F35E6-A11C-4F07-9EB7-708C339BBF7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Teaching</a:t>
            </a:r>
          </a:p>
        </p:txBody>
      </p:sp>
      <p:sp>
        <p:nvSpPr>
          <p:cNvPr id="3" name="TextBox 2">
            <a:extLst>
              <a:ext uri="{FF2B5EF4-FFF2-40B4-BE49-F238E27FC236}">
                <a16:creationId xmlns:a16="http://schemas.microsoft.com/office/drawing/2014/main" id="{83ED6B56-C4F4-436F-9345-AADAC8C8B04D}"/>
              </a:ext>
            </a:extLst>
          </p:cNvPr>
          <p:cNvSpPr txBox="1"/>
          <p:nvPr/>
        </p:nvSpPr>
        <p:spPr>
          <a:xfrm>
            <a:off x="1702191" y="3193365"/>
            <a:ext cx="9397218" cy="249299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Ability to undertake lessons with more challenging pupils more effectively than other practitioners, recognised as possessing ‘soft skills’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Effective teaching skills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Effective behaviour management skills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09023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8BEE-81D7-40CF-84D2-09C0CDB3169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Characteristics of the Teacher</a:t>
            </a:r>
          </a:p>
        </p:txBody>
      </p:sp>
      <p:pic>
        <p:nvPicPr>
          <p:cNvPr id="4" name="Picture 3" descr="A close up of a toy&#10;&#10;Description automatically generated">
            <a:extLst>
              <a:ext uri="{FF2B5EF4-FFF2-40B4-BE49-F238E27FC236}">
                <a16:creationId xmlns:a16="http://schemas.microsoft.com/office/drawing/2014/main" id="{B43AC7C8-63B9-4759-A67B-77DD4EA3571A}"/>
              </a:ext>
            </a:extLst>
          </p:cNvPr>
          <p:cNvPicPr>
            <a:picLocks noChangeAspect="1"/>
          </p:cNvPicPr>
          <p:nvPr/>
        </p:nvPicPr>
        <p:blipFill>
          <a:blip r:embed="rId2"/>
          <a:stretch>
            <a:fillRect/>
          </a:stretch>
        </p:blipFill>
        <p:spPr>
          <a:xfrm>
            <a:off x="4811150" y="2835680"/>
            <a:ext cx="3171225" cy="3171225"/>
          </a:xfrm>
          <a:prstGeom prst="rect">
            <a:avLst/>
          </a:prstGeom>
        </p:spPr>
      </p:pic>
      <p:sp>
        <p:nvSpPr>
          <p:cNvPr id="5" name="TextBox 4">
            <a:extLst>
              <a:ext uri="{FF2B5EF4-FFF2-40B4-BE49-F238E27FC236}">
                <a16:creationId xmlns:a16="http://schemas.microsoft.com/office/drawing/2014/main" id="{DED2ECD6-708C-464D-9FF2-EB5EE9E18E08}"/>
              </a:ext>
            </a:extLst>
          </p:cNvPr>
          <p:cNvSpPr txBox="1"/>
          <p:nvPr/>
        </p:nvSpPr>
        <p:spPr>
          <a:xfrm>
            <a:off x="1519310" y="2672862"/>
            <a:ext cx="4093699" cy="4339650"/>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Effective</a:t>
            </a:r>
          </a:p>
          <a:p>
            <a:r>
              <a:rPr lang="en-GB" dirty="0">
                <a:latin typeface="Arial" panose="020B0604020202020204" pitchFamily="34" charset="0"/>
                <a:cs typeface="Arial" panose="020B0604020202020204" pitchFamily="34" charset="0"/>
              </a:rPr>
              <a:t>   Positive                Hard working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Creative               Understanding</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Caring                  Stimulating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Patient                  Fair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Flexible                Follow things</a:t>
            </a:r>
            <a:endParaRPr lang="en-GB" u="sng"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      through</a:t>
            </a:r>
          </a:p>
          <a:p>
            <a:pPr algn="ctr"/>
            <a:endParaRPr lang="en-GB" u="sng" dirty="0">
              <a:latin typeface="Arial" panose="020B0604020202020204" pitchFamily="34" charset="0"/>
              <a:cs typeface="Arial" panose="020B0604020202020204" pitchFamily="34" charset="0"/>
            </a:endParaRPr>
          </a:p>
          <a:p>
            <a:pPr algn="ct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32213A-23E6-4008-8C64-4C47A774BE61}"/>
              </a:ext>
            </a:extLst>
          </p:cNvPr>
          <p:cNvSpPr txBox="1"/>
          <p:nvPr/>
        </p:nvSpPr>
        <p:spPr>
          <a:xfrm>
            <a:off x="7638757" y="2672862"/>
            <a:ext cx="3536984" cy="5078313"/>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Ineffective</a:t>
            </a:r>
          </a:p>
          <a:p>
            <a:r>
              <a:rPr lang="en-GB" dirty="0">
                <a:latin typeface="Arial" panose="020B0604020202020204" pitchFamily="34" charset="0"/>
                <a:cs typeface="Arial" panose="020B0604020202020204" pitchFamily="34" charset="0"/>
              </a:rPr>
              <a:t>     Lacks enthusiasm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Lacks organisation</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Ignores poor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Not a team player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Low expectations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Arrogant</a:t>
            </a: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2259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F234-1277-468F-8ADE-4D9AC2D4F9B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Theory Behind The Guidance</a:t>
            </a:r>
          </a:p>
        </p:txBody>
      </p:sp>
      <p:pic>
        <p:nvPicPr>
          <p:cNvPr id="6" name="Picture 5" descr="A screenshot of a cell phone&#10;&#10;Description automatically generated">
            <a:extLst>
              <a:ext uri="{FF2B5EF4-FFF2-40B4-BE49-F238E27FC236}">
                <a16:creationId xmlns:a16="http://schemas.microsoft.com/office/drawing/2014/main" id="{0058484A-D63C-44EB-8612-DD09662A5B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44394" y="1862559"/>
            <a:ext cx="8970498" cy="4341293"/>
          </a:xfrm>
          <a:prstGeom prst="rect">
            <a:avLst/>
          </a:prstGeom>
          <a:ln>
            <a:solidFill>
              <a:schemeClr val="bg1"/>
            </a:solidFill>
          </a:ln>
        </p:spPr>
      </p:pic>
      <p:sp>
        <p:nvSpPr>
          <p:cNvPr id="7" name="TextBox 6">
            <a:extLst>
              <a:ext uri="{FF2B5EF4-FFF2-40B4-BE49-F238E27FC236}">
                <a16:creationId xmlns:a16="http://schemas.microsoft.com/office/drawing/2014/main" id="{3B3EB1CD-432B-4E37-BB58-1FA73F78C807}"/>
              </a:ext>
            </a:extLst>
          </p:cNvPr>
          <p:cNvSpPr txBox="1"/>
          <p:nvPr/>
        </p:nvSpPr>
        <p:spPr>
          <a:xfrm>
            <a:off x="5327048" y="6917494"/>
            <a:ext cx="4797064" cy="238822"/>
          </a:xfrm>
          <a:prstGeom prst="rect">
            <a:avLst/>
          </a:prstGeom>
          <a:noFill/>
          <a:ln>
            <a:solidFill>
              <a:schemeClr val="bg1"/>
            </a:solidFill>
          </a:ln>
        </p:spPr>
        <p:txBody>
          <a:bodyPr wrap="square" rtlCol="0">
            <a:spAutoFit/>
          </a:bodyPr>
          <a:lstStyle/>
          <a:p>
            <a:r>
              <a:rPr lang="en-GB" sz="900" dirty="0">
                <a:hlinkClick r:id="rId4" tooltip="http://commons.wikimedia.org/wiki/file:mazlow's_hierarchy_of_needs.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1473710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70E02-1D6E-456D-9469-835CFDFB1D6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5 R’s Framework</a:t>
            </a:r>
          </a:p>
        </p:txBody>
      </p:sp>
      <p:sp>
        <p:nvSpPr>
          <p:cNvPr id="3" name="TextBox 2">
            <a:extLst>
              <a:ext uri="{FF2B5EF4-FFF2-40B4-BE49-F238E27FC236}">
                <a16:creationId xmlns:a16="http://schemas.microsoft.com/office/drawing/2014/main" id="{3BB2488E-4A3E-4A85-9A93-69D390FD3EA3}"/>
              </a:ext>
            </a:extLst>
          </p:cNvPr>
          <p:cNvSpPr txBox="1"/>
          <p:nvPr/>
        </p:nvSpPr>
        <p:spPr>
          <a:xfrm>
            <a:off x="2304757" y="2532185"/>
            <a:ext cx="9045526" cy="3416320"/>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Rules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Rights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Responsibilities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Routines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Rewards (and sanctions)</a:t>
            </a:r>
          </a:p>
          <a:p>
            <a:pPr marL="285750" indent="-285750">
              <a:buFont typeface="Arial" panose="020B0604020202020204" pitchFamily="34" charset="0"/>
              <a:buChar char="•"/>
            </a:pPr>
            <a:endParaRPr lang="en-GB" dirty="0"/>
          </a:p>
        </p:txBody>
      </p:sp>
      <p:pic>
        <p:nvPicPr>
          <p:cNvPr id="8" name="Picture 7" descr="A person wearing a suit and tie&#10;&#10;Description automatically generated">
            <a:extLst>
              <a:ext uri="{FF2B5EF4-FFF2-40B4-BE49-F238E27FC236}">
                <a16:creationId xmlns:a16="http://schemas.microsoft.com/office/drawing/2014/main" id="{58E08534-51E7-4D7D-A3E9-AD2C13593E21}"/>
              </a:ext>
            </a:extLst>
          </p:cNvPr>
          <p:cNvPicPr>
            <a:picLocks noChangeAspect="1"/>
          </p:cNvPicPr>
          <p:nvPr/>
        </p:nvPicPr>
        <p:blipFill>
          <a:blip r:embed="rId3"/>
          <a:stretch>
            <a:fillRect/>
          </a:stretch>
        </p:blipFill>
        <p:spPr>
          <a:xfrm>
            <a:off x="6893169" y="2771334"/>
            <a:ext cx="3798980" cy="2910207"/>
          </a:xfrm>
          <a:prstGeom prst="rect">
            <a:avLst/>
          </a:prstGeom>
        </p:spPr>
      </p:pic>
      <p:sp>
        <p:nvSpPr>
          <p:cNvPr id="9" name="TextBox 8">
            <a:extLst>
              <a:ext uri="{FF2B5EF4-FFF2-40B4-BE49-F238E27FC236}">
                <a16:creationId xmlns:a16="http://schemas.microsoft.com/office/drawing/2014/main" id="{C2379305-2B38-4E5F-AEA4-3DD3AF1A336F}"/>
              </a:ext>
            </a:extLst>
          </p:cNvPr>
          <p:cNvSpPr txBox="1"/>
          <p:nvPr/>
        </p:nvSpPr>
        <p:spPr>
          <a:xfrm>
            <a:off x="6893169" y="5681541"/>
            <a:ext cx="3798980" cy="369332"/>
          </a:xfrm>
          <a:prstGeom prst="rect">
            <a:avLst/>
          </a:prstGeom>
          <a:noFill/>
        </p:spPr>
        <p:txBody>
          <a:bodyPr wrap="square" rtlCol="0">
            <a:spAutoFit/>
          </a:bodyPr>
          <a:lstStyle/>
          <a:p>
            <a:pPr algn="ctr"/>
            <a:r>
              <a:rPr lang="en-GB" dirty="0"/>
              <a:t>John Dewey (1859 -1952)</a:t>
            </a:r>
          </a:p>
        </p:txBody>
      </p:sp>
    </p:spTree>
    <p:extLst>
      <p:ext uri="{BB962C8B-B14F-4D97-AF65-F5344CB8AC3E}">
        <p14:creationId xmlns:p14="http://schemas.microsoft.com/office/powerpoint/2010/main" val="656839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1B87-6C81-46FE-B398-391359111BE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Strategies</a:t>
            </a:r>
          </a:p>
        </p:txBody>
      </p:sp>
      <p:sp>
        <p:nvSpPr>
          <p:cNvPr id="3" name="TextBox 2">
            <a:extLst>
              <a:ext uri="{FF2B5EF4-FFF2-40B4-BE49-F238E27FC236}">
                <a16:creationId xmlns:a16="http://schemas.microsoft.com/office/drawing/2014/main" id="{B9D4B28C-FF1B-4A3B-9EBA-2B2402577AFF}"/>
              </a:ext>
            </a:extLst>
          </p:cNvPr>
          <p:cNvSpPr txBox="1"/>
          <p:nvPr/>
        </p:nvSpPr>
        <p:spPr>
          <a:xfrm>
            <a:off x="1012874" y="2715066"/>
            <a:ext cx="9862627" cy="369332"/>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p:txBody>
      </p:sp>
      <p:pic>
        <p:nvPicPr>
          <p:cNvPr id="6" name="Picture 5" descr="A picture containing woman&#10;&#10;Description automatically generated">
            <a:extLst>
              <a:ext uri="{FF2B5EF4-FFF2-40B4-BE49-F238E27FC236}">
                <a16:creationId xmlns:a16="http://schemas.microsoft.com/office/drawing/2014/main" id="{8F547D2F-8183-453C-A11E-23C7F700F0E0}"/>
              </a:ext>
            </a:extLst>
          </p:cNvPr>
          <p:cNvPicPr>
            <a:picLocks noChangeAspect="1"/>
          </p:cNvPicPr>
          <p:nvPr/>
        </p:nvPicPr>
        <p:blipFill>
          <a:blip r:embed="rId3"/>
          <a:stretch>
            <a:fillRect/>
          </a:stretch>
        </p:blipFill>
        <p:spPr>
          <a:xfrm>
            <a:off x="4825217" y="3010486"/>
            <a:ext cx="3264009" cy="2630659"/>
          </a:xfrm>
          <a:prstGeom prst="rect">
            <a:avLst/>
          </a:prstGeom>
        </p:spPr>
      </p:pic>
      <p:sp>
        <p:nvSpPr>
          <p:cNvPr id="7" name="TextBox 6">
            <a:extLst>
              <a:ext uri="{FF2B5EF4-FFF2-40B4-BE49-F238E27FC236}">
                <a16:creationId xmlns:a16="http://schemas.microsoft.com/office/drawing/2014/main" id="{43C39384-D9A3-4BF1-B186-9C7A7B4692D2}"/>
              </a:ext>
            </a:extLst>
          </p:cNvPr>
          <p:cNvSpPr txBox="1"/>
          <p:nvPr/>
        </p:nvSpPr>
        <p:spPr>
          <a:xfrm>
            <a:off x="1012874" y="2827606"/>
            <a:ext cx="355912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Manage the environment</a:t>
            </a:r>
          </a:p>
        </p:txBody>
      </p:sp>
      <p:sp>
        <p:nvSpPr>
          <p:cNvPr id="8" name="TextBox 7">
            <a:extLst>
              <a:ext uri="{FF2B5EF4-FFF2-40B4-BE49-F238E27FC236}">
                <a16:creationId xmlns:a16="http://schemas.microsoft.com/office/drawing/2014/main" id="{1B6A9C59-43CA-4AFF-B198-ED4CBA1CC5A7}"/>
              </a:ext>
            </a:extLst>
          </p:cNvPr>
          <p:cNvSpPr txBox="1"/>
          <p:nvPr/>
        </p:nvSpPr>
        <p:spPr>
          <a:xfrm>
            <a:off x="1012875" y="3615397"/>
            <a:ext cx="355912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Effective communication</a:t>
            </a:r>
          </a:p>
        </p:txBody>
      </p:sp>
      <p:sp>
        <p:nvSpPr>
          <p:cNvPr id="10" name="TextBox 9">
            <a:extLst>
              <a:ext uri="{FF2B5EF4-FFF2-40B4-BE49-F238E27FC236}">
                <a16:creationId xmlns:a16="http://schemas.microsoft.com/office/drawing/2014/main" id="{4360C428-6986-407D-A4B6-315073AC70CA}"/>
              </a:ext>
            </a:extLst>
          </p:cNvPr>
          <p:cNvSpPr txBox="1"/>
          <p:nvPr/>
        </p:nvSpPr>
        <p:spPr>
          <a:xfrm>
            <a:off x="1139483" y="4586068"/>
            <a:ext cx="326400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Promote self esteem</a:t>
            </a:r>
          </a:p>
        </p:txBody>
      </p:sp>
      <p:sp>
        <p:nvSpPr>
          <p:cNvPr id="11" name="TextBox 10">
            <a:extLst>
              <a:ext uri="{FF2B5EF4-FFF2-40B4-BE49-F238E27FC236}">
                <a16:creationId xmlns:a16="http://schemas.microsoft.com/office/drawing/2014/main" id="{0B3A5433-99F1-4153-BCD5-C8DF8EE51B4C}"/>
              </a:ext>
            </a:extLst>
          </p:cNvPr>
          <p:cNvSpPr txBox="1"/>
          <p:nvPr/>
        </p:nvSpPr>
        <p:spPr>
          <a:xfrm>
            <a:off x="7877907" y="2715066"/>
            <a:ext cx="3699803"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Effective use of questioning</a:t>
            </a:r>
          </a:p>
        </p:txBody>
      </p:sp>
      <p:sp>
        <p:nvSpPr>
          <p:cNvPr id="12" name="TextBox 11">
            <a:extLst>
              <a:ext uri="{FF2B5EF4-FFF2-40B4-BE49-F238E27FC236}">
                <a16:creationId xmlns:a16="http://schemas.microsoft.com/office/drawing/2014/main" id="{130E5201-450E-4A22-87D5-EC5FEB3512F4}"/>
              </a:ext>
            </a:extLst>
          </p:cNvPr>
          <p:cNvSpPr txBox="1"/>
          <p:nvPr/>
        </p:nvSpPr>
        <p:spPr>
          <a:xfrm>
            <a:off x="8089226" y="3872189"/>
            <a:ext cx="3375943"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Problem solving approaches</a:t>
            </a:r>
          </a:p>
        </p:txBody>
      </p:sp>
      <p:sp>
        <p:nvSpPr>
          <p:cNvPr id="13" name="TextBox 12">
            <a:extLst>
              <a:ext uri="{FF2B5EF4-FFF2-40B4-BE49-F238E27FC236}">
                <a16:creationId xmlns:a16="http://schemas.microsoft.com/office/drawing/2014/main" id="{89299DC5-EB44-495E-A2B4-52E39AFF530A}"/>
              </a:ext>
            </a:extLst>
          </p:cNvPr>
          <p:cNvSpPr txBox="1"/>
          <p:nvPr/>
        </p:nvSpPr>
        <p:spPr>
          <a:xfrm>
            <a:off x="7976382" y="4998606"/>
            <a:ext cx="2475913"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Behaviour plans (IDP s)</a:t>
            </a:r>
          </a:p>
        </p:txBody>
      </p:sp>
    </p:spTree>
    <p:extLst>
      <p:ext uri="{BB962C8B-B14F-4D97-AF65-F5344CB8AC3E}">
        <p14:creationId xmlns:p14="http://schemas.microsoft.com/office/powerpoint/2010/main" val="4112283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AB4D-1D07-40B7-9393-FB27ABEDB94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Transtheoretical Model of Change</a:t>
            </a:r>
          </a:p>
        </p:txBody>
      </p:sp>
      <p:sp>
        <p:nvSpPr>
          <p:cNvPr id="3" name="TextBox 2">
            <a:extLst>
              <a:ext uri="{FF2B5EF4-FFF2-40B4-BE49-F238E27FC236}">
                <a16:creationId xmlns:a16="http://schemas.microsoft.com/office/drawing/2014/main" id="{0AD8F14E-2CA5-43A5-A91B-547499AF2160}"/>
              </a:ext>
            </a:extLst>
          </p:cNvPr>
          <p:cNvSpPr txBox="1"/>
          <p:nvPr/>
        </p:nvSpPr>
        <p:spPr>
          <a:xfrm>
            <a:off x="1688123" y="2996418"/>
            <a:ext cx="9031459"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Independent research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is the Transtheoretical model of change?’</a:t>
            </a:r>
          </a:p>
        </p:txBody>
      </p:sp>
    </p:spTree>
    <p:extLst>
      <p:ext uri="{BB962C8B-B14F-4D97-AF65-F5344CB8AC3E}">
        <p14:creationId xmlns:p14="http://schemas.microsoft.com/office/powerpoint/2010/main" val="1749894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Transtheoretical Model of Change</a:t>
            </a:r>
          </a:p>
        </p:txBody>
      </p:sp>
      <p:sp>
        <p:nvSpPr>
          <p:cNvPr id="3" name="TextBox 2">
            <a:extLst>
              <a:ext uri="{FF2B5EF4-FFF2-40B4-BE49-F238E27FC236}">
                <a16:creationId xmlns:a16="http://schemas.microsoft.com/office/drawing/2014/main" id="{0AD7BF6B-8879-4CDD-A797-9FB351FAA40A}"/>
              </a:ext>
            </a:extLst>
          </p:cNvPr>
          <p:cNvSpPr txBox="1"/>
          <p:nvPr/>
        </p:nvSpPr>
        <p:spPr>
          <a:xfrm>
            <a:off x="1420837" y="2686929"/>
            <a:ext cx="9601196" cy="3080825"/>
          </a:xfrm>
          <a:prstGeom prst="rect">
            <a:avLst/>
          </a:prstGeom>
          <a:noFill/>
          <a:ln>
            <a:solidFill>
              <a:schemeClr val="bg1"/>
            </a:solidFill>
          </a:ln>
        </p:spPr>
        <p:txBody>
          <a:bodyPr wrap="square" rtlCol="0">
            <a:spAutoFit/>
          </a:bodyPr>
          <a:lstStyle/>
          <a:p>
            <a:endParaRPr lang="en-GB" dirty="0"/>
          </a:p>
        </p:txBody>
      </p:sp>
      <p:sp>
        <p:nvSpPr>
          <p:cNvPr id="7" name="Oval 6">
            <a:extLst>
              <a:ext uri="{FF2B5EF4-FFF2-40B4-BE49-F238E27FC236}">
                <a16:creationId xmlns:a16="http://schemas.microsoft.com/office/drawing/2014/main" id="{B9EDB249-3437-46F1-BFF9-20D74A9085F8}"/>
              </a:ext>
            </a:extLst>
          </p:cNvPr>
          <p:cNvSpPr/>
          <p:nvPr/>
        </p:nvSpPr>
        <p:spPr>
          <a:xfrm>
            <a:off x="2011680" y="2686929"/>
            <a:ext cx="6865033" cy="31889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52342587-5A02-41D3-BA0F-8EAEF62934AB}"/>
              </a:ext>
            </a:extLst>
          </p:cNvPr>
          <p:cNvSpPr/>
          <p:nvPr/>
        </p:nvSpPr>
        <p:spPr>
          <a:xfrm>
            <a:off x="4501663" y="3685735"/>
            <a:ext cx="2264898" cy="1111348"/>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A479EC6-E932-44D3-A7D9-F97907BF90B5}"/>
              </a:ext>
            </a:extLst>
          </p:cNvPr>
          <p:cNvSpPr txBox="1"/>
          <p:nvPr/>
        </p:nvSpPr>
        <p:spPr>
          <a:xfrm>
            <a:off x="4839286" y="3990796"/>
            <a:ext cx="1702191"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Relapse</a:t>
            </a:r>
          </a:p>
        </p:txBody>
      </p:sp>
      <p:cxnSp>
        <p:nvCxnSpPr>
          <p:cNvPr id="11" name="Straight Connector 10">
            <a:extLst>
              <a:ext uri="{FF2B5EF4-FFF2-40B4-BE49-F238E27FC236}">
                <a16:creationId xmlns:a16="http://schemas.microsoft.com/office/drawing/2014/main" id="{C7FA315C-189B-41DE-ACAF-44E9B3141846}"/>
              </a:ext>
            </a:extLst>
          </p:cNvPr>
          <p:cNvCxnSpPr>
            <a:cxnSpLocks/>
            <a:stCxn id="8" idx="1"/>
            <a:endCxn id="7" idx="1"/>
          </p:cNvCxnSpPr>
          <p:nvPr/>
        </p:nvCxnSpPr>
        <p:spPr>
          <a:xfrm flipH="1" flipV="1">
            <a:off x="3017041" y="3153938"/>
            <a:ext cx="1816309" cy="69455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4D850F88-3DA0-40FA-A31E-9F0D1D4345ED}"/>
              </a:ext>
            </a:extLst>
          </p:cNvPr>
          <p:cNvCxnSpPr>
            <a:cxnSpLocks/>
            <a:stCxn id="8" idx="3"/>
          </p:cNvCxnSpPr>
          <p:nvPr/>
        </p:nvCxnSpPr>
        <p:spPr>
          <a:xfrm flipH="1">
            <a:off x="3643532" y="4634330"/>
            <a:ext cx="1189818" cy="970671"/>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6A917623-3789-4699-A78C-F4D3644B6FCD}"/>
              </a:ext>
            </a:extLst>
          </p:cNvPr>
          <p:cNvCxnSpPr/>
          <p:nvPr/>
        </p:nvCxnSpPr>
        <p:spPr>
          <a:xfrm>
            <a:off x="6096000" y="4797083"/>
            <a:ext cx="550981" cy="97067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4CDA83D-E93F-42FB-A577-C131B844F375}"/>
              </a:ext>
            </a:extLst>
          </p:cNvPr>
          <p:cNvCxnSpPr>
            <a:cxnSpLocks/>
            <a:endCxn id="7" idx="6"/>
          </p:cNvCxnSpPr>
          <p:nvPr/>
        </p:nvCxnSpPr>
        <p:spPr>
          <a:xfrm>
            <a:off x="6807516" y="4248443"/>
            <a:ext cx="2069197" cy="32956"/>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EAE2CA-7996-4EE2-9383-A1F372D0B1B7}"/>
              </a:ext>
            </a:extLst>
          </p:cNvPr>
          <p:cNvCxnSpPr/>
          <p:nvPr/>
        </p:nvCxnSpPr>
        <p:spPr>
          <a:xfrm flipV="1">
            <a:off x="6096000" y="2762088"/>
            <a:ext cx="445477" cy="923647"/>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79AE77ED-E833-4977-B56B-6C826321884A}"/>
              </a:ext>
            </a:extLst>
          </p:cNvPr>
          <p:cNvSpPr txBox="1"/>
          <p:nvPr/>
        </p:nvSpPr>
        <p:spPr>
          <a:xfrm>
            <a:off x="3985848" y="2918980"/>
            <a:ext cx="2352745" cy="400110"/>
          </a:xfrm>
          <a:prstGeom prst="rect">
            <a:avLst/>
          </a:prstGeom>
          <a:noFill/>
          <a:ln>
            <a:solidFill>
              <a:schemeClr val="bg1"/>
            </a:solidFill>
          </a:ln>
        </p:spPr>
        <p:txBody>
          <a:bodyPr wrap="square" rtlCol="0">
            <a:spAutoFit/>
          </a:bodyPr>
          <a:lstStyle/>
          <a:p>
            <a:r>
              <a:rPr lang="en-GB" sz="2000" dirty="0">
                <a:latin typeface="Arial" panose="020B0604020202020204" pitchFamily="34" charset="0"/>
                <a:cs typeface="Arial" panose="020B0604020202020204" pitchFamily="34" charset="0"/>
              </a:rPr>
              <a:t>Pre awareness</a:t>
            </a:r>
          </a:p>
        </p:txBody>
      </p:sp>
      <p:sp>
        <p:nvSpPr>
          <p:cNvPr id="21" name="TextBox 20">
            <a:extLst>
              <a:ext uri="{FF2B5EF4-FFF2-40B4-BE49-F238E27FC236}">
                <a16:creationId xmlns:a16="http://schemas.microsoft.com/office/drawing/2014/main" id="{48719839-BA39-4349-A0B5-595FC57DE242}"/>
              </a:ext>
            </a:extLst>
          </p:cNvPr>
          <p:cNvSpPr txBox="1"/>
          <p:nvPr/>
        </p:nvSpPr>
        <p:spPr>
          <a:xfrm>
            <a:off x="6338593" y="3411740"/>
            <a:ext cx="2152358" cy="400110"/>
          </a:xfrm>
          <a:prstGeom prst="rect">
            <a:avLst/>
          </a:prstGeom>
          <a:noFill/>
          <a:ln>
            <a:solidFill>
              <a:schemeClr val="bg1"/>
            </a:solidFill>
          </a:ln>
        </p:spPr>
        <p:txBody>
          <a:bodyPr wrap="square" rtlCol="0">
            <a:spAutoFit/>
          </a:bodyPr>
          <a:lstStyle/>
          <a:p>
            <a:r>
              <a:rPr lang="en-GB" sz="2000" dirty="0">
                <a:latin typeface="Arial" panose="020B0604020202020204" pitchFamily="34" charset="0"/>
                <a:cs typeface="Arial" panose="020B0604020202020204" pitchFamily="34" charset="0"/>
              </a:rPr>
              <a:t>Contemplation</a:t>
            </a:r>
          </a:p>
        </p:txBody>
      </p:sp>
      <p:sp>
        <p:nvSpPr>
          <p:cNvPr id="26" name="TextBox 25">
            <a:extLst>
              <a:ext uri="{FF2B5EF4-FFF2-40B4-BE49-F238E27FC236}">
                <a16:creationId xmlns:a16="http://schemas.microsoft.com/office/drawing/2014/main" id="{1ABA598A-BB39-4F53-B91B-EE4838E642F6}"/>
              </a:ext>
            </a:extLst>
          </p:cNvPr>
          <p:cNvSpPr txBox="1"/>
          <p:nvPr/>
        </p:nvSpPr>
        <p:spPr>
          <a:xfrm>
            <a:off x="6499273" y="4502911"/>
            <a:ext cx="1702191" cy="400110"/>
          </a:xfrm>
          <a:prstGeom prst="rect">
            <a:avLst/>
          </a:prstGeom>
          <a:noFill/>
          <a:ln>
            <a:solidFill>
              <a:schemeClr val="bg1"/>
            </a:solidFill>
          </a:ln>
        </p:spPr>
        <p:txBody>
          <a:bodyPr wrap="square" rtlCol="0">
            <a:spAutoFit/>
          </a:bodyPr>
          <a:lstStyle/>
          <a:p>
            <a:r>
              <a:rPr lang="en-GB" sz="2000" dirty="0">
                <a:latin typeface="Arial" panose="020B0604020202020204" pitchFamily="34" charset="0"/>
                <a:cs typeface="Arial" panose="020B0604020202020204" pitchFamily="34" charset="0"/>
              </a:rPr>
              <a:t>The Decision</a:t>
            </a:r>
          </a:p>
        </p:txBody>
      </p:sp>
      <p:sp>
        <p:nvSpPr>
          <p:cNvPr id="27" name="TextBox 26">
            <a:extLst>
              <a:ext uri="{FF2B5EF4-FFF2-40B4-BE49-F238E27FC236}">
                <a16:creationId xmlns:a16="http://schemas.microsoft.com/office/drawing/2014/main" id="{70D750D0-D84F-429A-8EF5-C3FE33FE2C8B}"/>
              </a:ext>
            </a:extLst>
          </p:cNvPr>
          <p:cNvSpPr txBox="1"/>
          <p:nvPr/>
        </p:nvSpPr>
        <p:spPr>
          <a:xfrm>
            <a:off x="4220308" y="5050301"/>
            <a:ext cx="21182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Active Change</a:t>
            </a:r>
          </a:p>
        </p:txBody>
      </p:sp>
      <p:sp>
        <p:nvSpPr>
          <p:cNvPr id="28" name="TextBox 27">
            <a:extLst>
              <a:ext uri="{FF2B5EF4-FFF2-40B4-BE49-F238E27FC236}">
                <a16:creationId xmlns:a16="http://schemas.microsoft.com/office/drawing/2014/main" id="{A6EFF357-2D26-4DEE-8FE9-7F0B3738C3A4}"/>
              </a:ext>
            </a:extLst>
          </p:cNvPr>
          <p:cNvSpPr txBox="1"/>
          <p:nvPr/>
        </p:nvSpPr>
        <p:spPr>
          <a:xfrm>
            <a:off x="2356343" y="3873405"/>
            <a:ext cx="206091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Maintenance</a:t>
            </a:r>
          </a:p>
        </p:txBody>
      </p:sp>
      <p:cxnSp>
        <p:nvCxnSpPr>
          <p:cNvPr id="35" name="Straight Arrow Connector 34">
            <a:extLst>
              <a:ext uri="{FF2B5EF4-FFF2-40B4-BE49-F238E27FC236}">
                <a16:creationId xmlns:a16="http://schemas.microsoft.com/office/drawing/2014/main" id="{B6C70326-10C7-425F-B1BA-F9C06151B29D}"/>
              </a:ext>
            </a:extLst>
          </p:cNvPr>
          <p:cNvCxnSpPr>
            <a:stCxn id="3" idx="1"/>
          </p:cNvCxnSpPr>
          <p:nvPr/>
        </p:nvCxnSpPr>
        <p:spPr>
          <a:xfrm>
            <a:off x="1420837" y="4227342"/>
            <a:ext cx="0" cy="67567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89943980-B158-4746-852C-AFAE553AE5FA}"/>
              </a:ext>
            </a:extLst>
          </p:cNvPr>
          <p:cNvCxnSpPr>
            <a:stCxn id="3" idx="1"/>
          </p:cNvCxnSpPr>
          <p:nvPr/>
        </p:nvCxnSpPr>
        <p:spPr>
          <a:xfrm>
            <a:off x="1420837" y="4227342"/>
            <a:ext cx="590843" cy="21101"/>
          </a:xfrm>
          <a:prstGeom prst="line">
            <a:avLst/>
          </a:prstGeom>
          <a:ln w="28575"/>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3846C6C7-DF0F-47B4-90AE-CB310653A2A9}"/>
              </a:ext>
            </a:extLst>
          </p:cNvPr>
          <p:cNvCxnSpPr/>
          <p:nvPr/>
        </p:nvCxnSpPr>
        <p:spPr>
          <a:xfrm>
            <a:off x="6096000" y="3153938"/>
            <a:ext cx="445477" cy="16515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2012754F-08EF-490E-A5FD-10E7BCCB78C2}"/>
              </a:ext>
            </a:extLst>
          </p:cNvPr>
          <p:cNvCxnSpPr>
            <a:cxnSpLocks/>
          </p:cNvCxnSpPr>
          <p:nvPr/>
        </p:nvCxnSpPr>
        <p:spPr>
          <a:xfrm flipH="1">
            <a:off x="8088923" y="3990796"/>
            <a:ext cx="196947" cy="54586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ADFFF29-48F5-411F-855A-AEC86F8514BC}"/>
              </a:ext>
            </a:extLst>
          </p:cNvPr>
          <p:cNvCxnSpPr/>
          <p:nvPr/>
        </p:nvCxnSpPr>
        <p:spPr>
          <a:xfrm flipH="1">
            <a:off x="6203852" y="5050301"/>
            <a:ext cx="443129" cy="22508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0C080F73-4A30-4DCA-9367-B502CE8B9880}"/>
              </a:ext>
            </a:extLst>
          </p:cNvPr>
          <p:cNvCxnSpPr/>
          <p:nvPr/>
        </p:nvCxnSpPr>
        <p:spPr>
          <a:xfrm flipH="1" flipV="1">
            <a:off x="3868615" y="4797083"/>
            <a:ext cx="288385" cy="47830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B646BCF1-DFE2-4667-9547-EEFA7A8F1769}"/>
              </a:ext>
            </a:extLst>
          </p:cNvPr>
          <p:cNvSpPr txBox="1"/>
          <p:nvPr/>
        </p:nvSpPr>
        <p:spPr>
          <a:xfrm>
            <a:off x="1041009" y="4903021"/>
            <a:ext cx="851085" cy="369332"/>
          </a:xfrm>
          <a:prstGeom prst="rect">
            <a:avLst/>
          </a:prstGeom>
          <a:solidFill>
            <a:srgbClr val="00B0F0"/>
          </a:solidFill>
        </p:spPr>
        <p:txBody>
          <a:bodyPr wrap="square" rtlCol="0">
            <a:spAutoFit/>
          </a:bodyPr>
          <a:lstStyle/>
          <a:p>
            <a:pPr algn="ctr"/>
            <a:r>
              <a:rPr lang="en-GB" b="1" dirty="0">
                <a:latin typeface="Arial" panose="020B0604020202020204" pitchFamily="34" charset="0"/>
                <a:cs typeface="Arial" panose="020B0604020202020204" pitchFamily="34" charset="0"/>
              </a:rPr>
              <a:t>Exit</a:t>
            </a:r>
          </a:p>
        </p:txBody>
      </p:sp>
    </p:spTree>
    <p:extLst>
      <p:ext uri="{BB962C8B-B14F-4D97-AF65-F5344CB8AC3E}">
        <p14:creationId xmlns:p14="http://schemas.microsoft.com/office/powerpoint/2010/main" val="3060153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5814-96B1-4DA1-B5D3-87BF920C3A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Example</a:t>
            </a:r>
          </a:p>
        </p:txBody>
      </p:sp>
      <p:sp>
        <p:nvSpPr>
          <p:cNvPr id="5" name="TextBox 4">
            <a:extLst>
              <a:ext uri="{FF2B5EF4-FFF2-40B4-BE49-F238E27FC236}">
                <a16:creationId xmlns:a16="http://schemas.microsoft.com/office/drawing/2014/main" id="{7DF713DB-0F4D-446B-AE84-3B66EA6C31C1}"/>
              </a:ext>
            </a:extLst>
          </p:cNvPr>
          <p:cNvSpPr txBox="1"/>
          <p:nvPr/>
        </p:nvSpPr>
        <p:spPr>
          <a:xfrm>
            <a:off x="858129" y="2475915"/>
            <a:ext cx="10522634" cy="4247317"/>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  Precontemplation                            Pupil does not intend to make any change. Denial of the problem, however others do see a problem</a:t>
            </a:r>
          </a:p>
          <a:p>
            <a:r>
              <a:rPr lang="en-GB" dirty="0">
                <a:latin typeface="Arial" panose="020B0604020202020204" pitchFamily="34" charset="0"/>
                <a:cs typeface="Arial" panose="020B0604020202020204" pitchFamily="34" charset="0"/>
              </a:rPr>
              <a:t>   Contemplation                                 Pupil thinks she/he has a problem. Conflict in wanting to change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Determination                                 Decision whether to change or carry on as before. Begin to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have a strategy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Action                                             Decision is put into practice, initiates change in behaviour, could</a:t>
            </a:r>
          </a:p>
          <a:p>
            <a:r>
              <a:rPr lang="en-GB" dirty="0">
                <a:latin typeface="Arial" panose="020B0604020202020204" pitchFamily="34" charset="0"/>
                <a:cs typeface="Arial" panose="020B0604020202020204" pitchFamily="34" charset="0"/>
              </a:rPr>
              <a:t>                                                            relapse</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Maintenance                                  Change has been achieved and it is important to maintain</a:t>
            </a:r>
          </a:p>
          <a:p>
            <a:pPr algn="r"/>
            <a:endParaRPr lang="en-GB" dirty="0"/>
          </a:p>
          <a:p>
            <a:endParaRPr lang="en-GB" dirty="0"/>
          </a:p>
        </p:txBody>
      </p:sp>
    </p:spTree>
    <p:extLst>
      <p:ext uri="{BB962C8B-B14F-4D97-AF65-F5344CB8AC3E}">
        <p14:creationId xmlns:p14="http://schemas.microsoft.com/office/powerpoint/2010/main" val="818146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342E-4565-455D-B555-3D4C857F37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Cognitive Behavioural Change</a:t>
            </a:r>
          </a:p>
        </p:txBody>
      </p:sp>
      <p:sp>
        <p:nvSpPr>
          <p:cNvPr id="3" name="TextBox 2">
            <a:extLst>
              <a:ext uri="{FF2B5EF4-FFF2-40B4-BE49-F238E27FC236}">
                <a16:creationId xmlns:a16="http://schemas.microsoft.com/office/drawing/2014/main" id="{656076A9-F673-43E4-9E8F-771EAC28567E}"/>
              </a:ext>
            </a:extLst>
          </p:cNvPr>
          <p:cNvSpPr txBox="1"/>
          <p:nvPr/>
        </p:nvSpPr>
        <p:spPr>
          <a:xfrm>
            <a:off x="1393876" y="2757268"/>
            <a:ext cx="9916549"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Cognitive Behaviour approaches aim to solve the problem relating to dysfunctional emotions, and thought processes using techniques that are systemic, direct, time limited and focused on goals. Ideal for use for substance misuse, offending behaviour, anxiety, PTSD, depression eating disorders and phobias. Focusing upon the here and now to alleviate symptoms</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20087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DDB92-8DA6-4DB7-846C-1AC408A204FF}"/>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Behavioural Theories and Approaches</a:t>
            </a:r>
          </a:p>
        </p:txBody>
      </p:sp>
      <p:sp>
        <p:nvSpPr>
          <p:cNvPr id="3" name="TextBox 2">
            <a:extLst>
              <a:ext uri="{FF2B5EF4-FFF2-40B4-BE49-F238E27FC236}">
                <a16:creationId xmlns:a16="http://schemas.microsoft.com/office/drawing/2014/main" id="{1D6B4139-DDAF-4FEF-9F30-EFA64C699025}"/>
              </a:ext>
            </a:extLst>
          </p:cNvPr>
          <p:cNvSpPr txBox="1"/>
          <p:nvPr/>
        </p:nvSpPr>
        <p:spPr>
          <a:xfrm>
            <a:off x="1689297" y="3176730"/>
            <a:ext cx="9775872"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Behavioural theory is based on the principle that behaviour are learnt and therefore can be unlearnt.</a:t>
            </a:r>
          </a:p>
          <a:p>
            <a:r>
              <a:rPr lang="en-GB" sz="2400" dirty="0">
                <a:latin typeface="Arial" panose="020B0604020202020204" pitchFamily="34" charset="0"/>
                <a:cs typeface="Arial" panose="020B0604020202020204" pitchFamily="34" charset="0"/>
              </a:rPr>
              <a:t>These are concerned with the present and are used with those who require a behaviour change linked with addictions, phobias and anxiety disorders.</a:t>
            </a:r>
          </a:p>
        </p:txBody>
      </p:sp>
    </p:spTree>
    <p:extLst>
      <p:ext uri="{BB962C8B-B14F-4D97-AF65-F5344CB8AC3E}">
        <p14:creationId xmlns:p14="http://schemas.microsoft.com/office/powerpoint/2010/main" val="7902807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9DA9-10C0-474A-9C59-1F0FF4F26AC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Cognitive Theory and Approaches</a:t>
            </a:r>
          </a:p>
        </p:txBody>
      </p:sp>
      <p:sp>
        <p:nvSpPr>
          <p:cNvPr id="3" name="TextBox 2">
            <a:extLst>
              <a:ext uri="{FF2B5EF4-FFF2-40B4-BE49-F238E27FC236}">
                <a16:creationId xmlns:a16="http://schemas.microsoft.com/office/drawing/2014/main" id="{A2C630F3-7256-4EFE-A2E8-6A8517DED503}"/>
              </a:ext>
            </a:extLst>
          </p:cNvPr>
          <p:cNvSpPr txBox="1"/>
          <p:nvPr/>
        </p:nvSpPr>
        <p:spPr>
          <a:xfrm>
            <a:off x="1295402" y="2729132"/>
            <a:ext cx="9601196" cy="313932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Focus upon the way we perceive situations and how we feel about them, focusing on the present and being problem solving in orientation.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Hence where they make a mistake, their cognitive functions perceive themselves as useless which further endorses their deep rooted belief.</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By addressing these thoughts and reassessing them can lead to more flexible ways of thinking so that the individual feels more positive, hence challenging their negative belief.</a:t>
            </a:r>
          </a:p>
          <a:p>
            <a:endParaRPr lang="en-GB" dirty="0"/>
          </a:p>
        </p:txBody>
      </p:sp>
    </p:spTree>
    <p:extLst>
      <p:ext uri="{BB962C8B-B14F-4D97-AF65-F5344CB8AC3E}">
        <p14:creationId xmlns:p14="http://schemas.microsoft.com/office/powerpoint/2010/main" val="15740103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Cognitive Behavioural Theory and Approaches</a:t>
            </a:r>
            <a:endParaRPr lang="en-GB" dirty="0"/>
          </a:p>
        </p:txBody>
      </p:sp>
      <p:sp>
        <p:nvSpPr>
          <p:cNvPr id="3" name="TextBox 2">
            <a:extLst>
              <a:ext uri="{FF2B5EF4-FFF2-40B4-BE49-F238E27FC236}">
                <a16:creationId xmlns:a16="http://schemas.microsoft.com/office/drawing/2014/main" id="{528049A0-3F49-4A68-8005-65504EE4DA62}"/>
              </a:ext>
            </a:extLst>
          </p:cNvPr>
          <p:cNvSpPr txBox="1"/>
          <p:nvPr/>
        </p:nvSpPr>
        <p:spPr>
          <a:xfrm>
            <a:off x="1295402" y="2672862"/>
            <a:ext cx="9747736"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Based on the principle that individuals learn unhelpful ways of thinking and behaving over a long period of time.</a:t>
            </a:r>
          </a:p>
          <a:p>
            <a:r>
              <a:rPr lang="en-GB" sz="2000" dirty="0">
                <a:latin typeface="Arial" panose="020B0604020202020204" pitchFamily="34" charset="0"/>
                <a:cs typeface="Arial" panose="020B0604020202020204" pitchFamily="34" charset="0"/>
              </a:rPr>
              <a:t>Identification of these feelings can help challenge negative ways of thinking, leading to positive feelings and behaviour changes.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Focus is on the here and now instead of cause of problem. The larger problem is broken into smaller parts which all interact with each other I e Emotion, feelings, behaviours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Most effective for changing specific issues.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beliefs held will determine how they feel and behave in any situation</a:t>
            </a:r>
            <a:r>
              <a:rPr lang="en-GB" dirty="0"/>
              <a:t>.</a:t>
            </a:r>
          </a:p>
        </p:txBody>
      </p:sp>
    </p:spTree>
    <p:extLst>
      <p:ext uri="{BB962C8B-B14F-4D97-AF65-F5344CB8AC3E}">
        <p14:creationId xmlns:p14="http://schemas.microsoft.com/office/powerpoint/2010/main" val="738598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3C5F-E172-492B-BAD6-2D34E8FF944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Cognitive Restructuring</a:t>
            </a:r>
          </a:p>
        </p:txBody>
      </p:sp>
      <p:sp>
        <p:nvSpPr>
          <p:cNvPr id="3" name="TextBox 2">
            <a:extLst>
              <a:ext uri="{FF2B5EF4-FFF2-40B4-BE49-F238E27FC236}">
                <a16:creationId xmlns:a16="http://schemas.microsoft.com/office/drawing/2014/main" id="{8EAB46E5-0B6F-4853-9A2A-D99A94A6765C}"/>
              </a:ext>
            </a:extLst>
          </p:cNvPr>
          <p:cNvSpPr txBox="1"/>
          <p:nvPr/>
        </p:nvSpPr>
        <p:spPr>
          <a:xfrm>
            <a:off x="1463040" y="2686929"/>
            <a:ext cx="9433558" cy="292387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Cognitive restructuring involves delving into events through discussion and understanding the inferences and evaluations.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These inferences are tested against evidence which will either support or be unsupportive of thoughts.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cycle is created whereby the first evaluation is exacerbated by second inference leading to greater negativity in third inference.</a:t>
            </a:r>
          </a:p>
        </p:txBody>
      </p:sp>
    </p:spTree>
    <p:extLst>
      <p:ext uri="{BB962C8B-B14F-4D97-AF65-F5344CB8AC3E}">
        <p14:creationId xmlns:p14="http://schemas.microsoft.com/office/powerpoint/2010/main" val="3341880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2D074-FC5D-4A59-A2C0-BAF20AA6392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Problem Solving</a:t>
            </a:r>
          </a:p>
        </p:txBody>
      </p:sp>
      <p:sp>
        <p:nvSpPr>
          <p:cNvPr id="3" name="TextBox 2">
            <a:extLst>
              <a:ext uri="{FF2B5EF4-FFF2-40B4-BE49-F238E27FC236}">
                <a16:creationId xmlns:a16="http://schemas.microsoft.com/office/drawing/2014/main" id="{33D3A2FE-D857-4211-B480-37B50633B025}"/>
              </a:ext>
            </a:extLst>
          </p:cNvPr>
          <p:cNvSpPr txBox="1"/>
          <p:nvPr/>
        </p:nvSpPr>
        <p:spPr>
          <a:xfrm>
            <a:off x="1111348" y="2285999"/>
            <a:ext cx="10128738" cy="409342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Difficulties with their beliefs, thinking, emotions and behaviour and  tend to result in restricted stereotypical responses to social situations, reinforced by unhelpful thinking.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React and fight confrontation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Flight reaction, to escape difficult situations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Withdrawal inwards in response to difficult circumstances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Allows others to make decisions for them</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Some responses can be habitual and dysfunctional and will result in their rejection or exclusion from a setting</a:t>
            </a:r>
          </a:p>
        </p:txBody>
      </p:sp>
    </p:spTree>
    <p:extLst>
      <p:ext uri="{BB962C8B-B14F-4D97-AF65-F5344CB8AC3E}">
        <p14:creationId xmlns:p14="http://schemas.microsoft.com/office/powerpoint/2010/main" val="4197203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A445-38DE-4DF0-98E5-47A08B91AAE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Pupil Referral Units (PRU’s)</a:t>
            </a:r>
          </a:p>
        </p:txBody>
      </p:sp>
      <p:sp>
        <p:nvSpPr>
          <p:cNvPr id="3" name="TextBox 2">
            <a:extLst>
              <a:ext uri="{FF2B5EF4-FFF2-40B4-BE49-F238E27FC236}">
                <a16:creationId xmlns:a16="http://schemas.microsoft.com/office/drawing/2014/main" id="{8534A7A5-3240-4EAB-924F-E4F67A82EC43}"/>
              </a:ext>
            </a:extLst>
          </p:cNvPr>
          <p:cNvSpPr txBox="1"/>
          <p:nvPr/>
        </p:nvSpPr>
        <p:spPr>
          <a:xfrm>
            <a:off x="1079157" y="2463114"/>
            <a:ext cx="10140778"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Site for pupils with challenging behaviour, where mainstream management strategies fail to work and result in exclusion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Often considered ‘dispensed with’, by mainstream settings once out of their setting, who fail to recognise the benefit of learning new strategies in behaviour management undertaken by PRU’s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PRU’s approach to developing behaviour management encompasses</a:t>
            </a: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Teacher Behaviour    </a:t>
            </a:r>
          </a:p>
          <a:p>
            <a:r>
              <a:rPr lang="en-GB" dirty="0">
                <a:latin typeface="Arial" panose="020B0604020202020204" pitchFamily="34" charset="0"/>
                <a:cs typeface="Arial" panose="020B0604020202020204" pitchFamily="34" charset="0"/>
              </a:rPr>
              <a:t>                      (ii)  Staff Development</a:t>
            </a:r>
          </a:p>
          <a:p>
            <a:r>
              <a:rPr lang="en-GB" dirty="0">
                <a:latin typeface="Arial" panose="020B0604020202020204" pitchFamily="34" charset="0"/>
                <a:cs typeface="Arial" panose="020B0604020202020204" pitchFamily="34" charset="0"/>
              </a:rPr>
              <a:t>                      (iii) Consistency</a:t>
            </a:r>
          </a:p>
          <a:p>
            <a:r>
              <a:rPr lang="en-GB" dirty="0">
                <a:latin typeface="Arial" panose="020B0604020202020204" pitchFamily="34" charset="0"/>
                <a:cs typeface="Arial" panose="020B0604020202020204" pitchFamily="34" charset="0"/>
              </a:rPr>
              <a:t>                      (iv) Flexibility</a:t>
            </a:r>
          </a:p>
          <a:p>
            <a:r>
              <a:rPr lang="en-GB" dirty="0">
                <a:latin typeface="Arial" panose="020B0604020202020204" pitchFamily="34" charset="0"/>
                <a:cs typeface="Arial" panose="020B0604020202020204" pitchFamily="34" charset="0"/>
              </a:rPr>
              <a:t>                      (v)  Adaption to home life                                                                   (Dix, 2013)</a:t>
            </a:r>
          </a:p>
        </p:txBody>
      </p:sp>
    </p:spTree>
    <p:extLst>
      <p:ext uri="{BB962C8B-B14F-4D97-AF65-F5344CB8AC3E}">
        <p14:creationId xmlns:p14="http://schemas.microsoft.com/office/powerpoint/2010/main" val="34252584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3293209"/>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So what have we learnt,</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Join in the quiz to find out !</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hlinkClick r:id="rId2"/>
              </a:rPr>
              <a:t>https://quizizz.com/join/activity/created</a:t>
            </a: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ctr"/>
            <a:r>
              <a:rPr lang="en-GB" sz="4000" dirty="0">
                <a:solidFill>
                  <a:srgbClr val="FF0000"/>
                </a:solidFill>
                <a:latin typeface="Arial" panose="020B0604020202020204" pitchFamily="34" charset="0"/>
                <a:cs typeface="Arial" panose="020B0604020202020204" pitchFamily="34" charset="0"/>
              </a:rPr>
              <a:t>Thankyou for listening. Any questions! </a:t>
            </a:r>
          </a:p>
        </p:txBody>
      </p:sp>
    </p:spTree>
    <p:extLst>
      <p:ext uri="{BB962C8B-B14F-4D97-AF65-F5344CB8AC3E}">
        <p14:creationId xmlns:p14="http://schemas.microsoft.com/office/powerpoint/2010/main" val="35644892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7B11AA-C133-47D9-85B1-A2B8F10FDCC7}"/>
              </a:ext>
            </a:extLst>
          </p:cNvPr>
          <p:cNvSpPr txBox="1"/>
          <p:nvPr/>
        </p:nvSpPr>
        <p:spPr>
          <a:xfrm>
            <a:off x="4835611" y="988540"/>
            <a:ext cx="2757884" cy="400110"/>
          </a:xfrm>
          <a:prstGeom prst="rect">
            <a:avLst/>
          </a:prstGeom>
          <a:noFill/>
        </p:spPr>
        <p:txBody>
          <a:bodyPr wrap="square" rtlCol="0">
            <a:spAutoFit/>
          </a:bodyPr>
          <a:lstStyle/>
          <a:p>
            <a:pPr algn="ctr"/>
            <a:r>
              <a:rPr lang="en-GB" sz="2000"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0B027A42-D383-43D6-A867-82824F418BDD}"/>
              </a:ext>
            </a:extLst>
          </p:cNvPr>
          <p:cNvSpPr txBox="1"/>
          <p:nvPr/>
        </p:nvSpPr>
        <p:spPr>
          <a:xfrm>
            <a:off x="1145059" y="1357872"/>
            <a:ext cx="10042426"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Adams, K (2009), Behaviour for learning in the Primary School, Exeter, Learning Matters Ltd.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Aubrey, K &amp; Riley, A (2019), Understanding and Using Educational Theories,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edn. London, Sage Publications.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Dix, P (2013), Behaviour- Celebrating the work of outsiders : News, [Online] Available at </a:t>
            </a:r>
            <a:r>
              <a:rPr lang="en-GB" dirty="0">
                <a:latin typeface="Arial" panose="020B0604020202020204" pitchFamily="34" charset="0"/>
                <a:cs typeface="Arial" panose="020B0604020202020204" pitchFamily="34" charset="0"/>
                <a:hlinkClick r:id="rId2"/>
              </a:rPr>
              <a:t>https://search-proquest-com.ezproxy.uwtsd.ac.uk/docview/1465120613?accountid=130472&amp;rfr_id=info%3Axri%2Fsid%3Aprimo</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Geoffrey, J (2016), Transforming Behaviour in the Classroom: A Solution Focused Guide for New Teachers, London, sage Publications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Rogers, B (2002), Teacher Leadership and Behaviour Management, London, Sage Publications Ltd.</a:t>
            </a:r>
          </a:p>
        </p:txBody>
      </p:sp>
    </p:spTree>
    <p:extLst>
      <p:ext uri="{BB962C8B-B14F-4D97-AF65-F5344CB8AC3E}">
        <p14:creationId xmlns:p14="http://schemas.microsoft.com/office/powerpoint/2010/main" val="7225692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C8ADDF-B68B-4F0B-B756-72A503435C85}"/>
              </a:ext>
            </a:extLst>
          </p:cNvPr>
          <p:cNvSpPr txBox="1"/>
          <p:nvPr/>
        </p:nvSpPr>
        <p:spPr>
          <a:xfrm>
            <a:off x="1029730" y="889686"/>
            <a:ext cx="10198443" cy="5816977"/>
          </a:xfrm>
          <a:prstGeom prst="rect">
            <a:avLst/>
          </a:prstGeom>
          <a:noFill/>
        </p:spPr>
        <p:txBody>
          <a:bodyPr wrap="square" rtlCol="0">
            <a:spAutoFit/>
          </a:bodyPr>
          <a:lstStyle/>
          <a:p>
            <a:pPr algn="ctr"/>
            <a:r>
              <a:rPr lang="en-GB" dirty="0"/>
              <a:t> </a:t>
            </a:r>
            <a:r>
              <a:rPr lang="en-GB" sz="2000" u="sng" dirty="0">
                <a:latin typeface="Arial" panose="020B0604020202020204" pitchFamily="34" charset="0"/>
                <a:cs typeface="Arial" panose="020B0604020202020204" pitchFamily="34" charset="0"/>
              </a:rPr>
              <a:t>References.</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 B (2011), Classroom Behaviour, a Practical Guide to Effective Teaching, Behaviour Management and Colleague Support, London, Sage Publications Ltd.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Welsh Government (2012), Practical Approaches to Behaviour Management in the Classroom, [0nline] Available at: </a:t>
            </a:r>
            <a:r>
              <a:rPr lang="en-GB" dirty="0">
                <a:latin typeface="Arial" panose="020B0604020202020204" pitchFamily="34" charset="0"/>
                <a:cs typeface="Arial" panose="020B0604020202020204" pitchFamily="34" charset="0"/>
                <a:hlinkClick r:id="rId2"/>
              </a:rPr>
              <a:t>https://gov.wales/sites/default/files/publications/2018-12/practical-approaches-to-behaviour-management-in-the-classroom-a-handbook-for-classroom-teachers-in-primary-schools.pdf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National Assembly for Wales (2013), Inquiry into Attendance and Behaviour, [Online] 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3"/>
              </a:rPr>
              <a:t>:https</a:t>
            </a:r>
            <a:r>
              <a:rPr lang="en-GB" dirty="0">
                <a:latin typeface="Arial" panose="020B0604020202020204" pitchFamily="34" charset="0"/>
                <a:cs typeface="Arial" panose="020B0604020202020204" pitchFamily="34" charset="0"/>
                <a:hlinkClick r:id="rId3"/>
              </a:rPr>
              <a:t>://www.assembly.wales/NAfW%20Documents/report-2.pdf%20-%2019082013/report-2-English.pdf  </a:t>
            </a:r>
            <a:r>
              <a:rPr lang="en-GB" dirty="0">
                <a:latin typeface="Arial" panose="020B0604020202020204" pitchFamily="34" charset="0"/>
                <a:cs typeface="Arial" panose="020B0604020202020204" pitchFamily="34" charset="0"/>
              </a:rPr>
              <a:t>(Accessed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Willan, J (2017), Early Childhood Studies: A Multidisciplinary Approach, London, Palgrave.</a:t>
            </a:r>
          </a:p>
          <a:p>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7788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941</TotalTime>
  <Words>4745</Words>
  <Application>Microsoft Office PowerPoint</Application>
  <PresentationFormat>Widescreen</PresentationFormat>
  <Paragraphs>404</Paragraphs>
  <Slides>37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Garamond</vt:lpstr>
      <vt:lpstr>Wingdings</vt:lpstr>
      <vt:lpstr>Organic</vt:lpstr>
      <vt:lpstr>Behaviour and Learning</vt:lpstr>
      <vt:lpstr>Objectives</vt:lpstr>
      <vt:lpstr>Task 1</vt:lpstr>
      <vt:lpstr>Definition</vt:lpstr>
      <vt:lpstr>Task 2</vt:lpstr>
      <vt:lpstr>Aims and Purposes of Behaviour Management</vt:lpstr>
      <vt:lpstr>Behaviour Management</vt:lpstr>
      <vt:lpstr>The Living Experience</vt:lpstr>
      <vt:lpstr>Effective Classroom Management</vt:lpstr>
      <vt:lpstr>Effective Classroom Management.</vt:lpstr>
      <vt:lpstr>Effective Classroom Management</vt:lpstr>
      <vt:lpstr>Classroom Management</vt:lpstr>
      <vt:lpstr>An Overview</vt:lpstr>
      <vt:lpstr>Secondary School Approach</vt:lpstr>
      <vt:lpstr>Complexity of Problem</vt:lpstr>
      <vt:lpstr>The Reality</vt:lpstr>
      <vt:lpstr>Recommendations of the NBAR </vt:lpstr>
      <vt:lpstr>NBAR Proposals</vt:lpstr>
      <vt:lpstr>Responsibilities</vt:lpstr>
      <vt:lpstr>Effective Teaching</vt:lpstr>
      <vt:lpstr>Characteristics of the Teacher</vt:lpstr>
      <vt:lpstr>Theory Behind The Guidance</vt:lpstr>
      <vt:lpstr>The 5 R’s Framework</vt:lpstr>
      <vt:lpstr>Strategies</vt:lpstr>
      <vt:lpstr>Transtheoretical Model of Change</vt:lpstr>
      <vt:lpstr>Transtheoretical Model of Change</vt:lpstr>
      <vt:lpstr>Example</vt:lpstr>
      <vt:lpstr>Cognitive Behavioural Change</vt:lpstr>
      <vt:lpstr>Behavioural Theories and Approaches</vt:lpstr>
      <vt:lpstr>Cognitive Theory and Approaches</vt:lpstr>
      <vt:lpstr>Cognitive Behavioural Theory and Approaches</vt:lpstr>
      <vt:lpstr>Cognitive Restructuring</vt:lpstr>
      <vt:lpstr>Problem Solving</vt:lpstr>
      <vt:lpstr>Pupil Referral Units (PRU’s)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and Learning</dc:title>
  <dc:creator>Tracy Taylor (1804033)</dc:creator>
  <cp:lastModifiedBy>Tracy Taylor (1804033)</cp:lastModifiedBy>
  <cp:revision>85</cp:revision>
  <dcterms:created xsi:type="dcterms:W3CDTF">2020-02-27T17:38:28Z</dcterms:created>
  <dcterms:modified xsi:type="dcterms:W3CDTF">2020-02-29T12:29:07Z</dcterms:modified>
</cp:coreProperties>
</file>