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98" r:id="rId2"/>
    <p:sldId id="282" r:id="rId3"/>
    <p:sldId id="285" r:id="rId4"/>
    <p:sldId id="283" r:id="rId5"/>
    <p:sldId id="284" r:id="rId6"/>
    <p:sldId id="286" r:id="rId7"/>
    <p:sldId id="290" r:id="rId8"/>
    <p:sldId id="291" r:id="rId9"/>
    <p:sldId id="292" r:id="rId10"/>
    <p:sldId id="293" r:id="rId11"/>
    <p:sldId id="294" r:id="rId12"/>
    <p:sldId id="295" r:id="rId13"/>
    <p:sldId id="297" r:id="rId14"/>
    <p:sldId id="298" r:id="rId15"/>
    <p:sldId id="299" r:id="rId16"/>
    <p:sldId id="300" r:id="rId17"/>
    <p:sldId id="301" r:id="rId18"/>
    <p:sldId id="302" r:id="rId19"/>
    <p:sldId id="304" r:id="rId20"/>
    <p:sldId id="303" r:id="rId21"/>
    <p:sldId id="305" r:id="rId22"/>
    <p:sldId id="306" r:id="rId23"/>
    <p:sldId id="307" r:id="rId24"/>
    <p:sldId id="308" r:id="rId25"/>
    <p:sldId id="312" r:id="rId26"/>
    <p:sldId id="309" r:id="rId27"/>
    <p:sldId id="310" r:id="rId28"/>
    <p:sldId id="31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B80A-8B2D-CE7A-20F2-E49C7E3CAC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9EA071-0A08-174F-F4E0-01F024B48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9509BC-54E9-E6AC-95E6-60F827CEA872}"/>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5" name="Footer Placeholder 4">
            <a:extLst>
              <a:ext uri="{FF2B5EF4-FFF2-40B4-BE49-F238E27FC236}">
                <a16:creationId xmlns:a16="http://schemas.microsoft.com/office/drawing/2014/main" id="{50EBF894-A175-BE00-036B-B6EB30B6503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FBD77BA-B9B6-739B-BF1C-5153D05FEA10}"/>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3775225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75999-AAB9-9C8A-1A2C-3031B30780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73BF64-01B5-F73D-E5BD-9CA62C49E6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5EA1FB-A45C-95E5-037C-6C7566717D25}"/>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5" name="Footer Placeholder 4">
            <a:extLst>
              <a:ext uri="{FF2B5EF4-FFF2-40B4-BE49-F238E27FC236}">
                <a16:creationId xmlns:a16="http://schemas.microsoft.com/office/drawing/2014/main" id="{65D10C9B-A60B-3C85-B2B2-AC11FBD1C76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4C3AA4-827F-C9D8-349D-8D1054B98E48}"/>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65315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E53E0-A99F-2237-ED4A-2E753B4120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9DA44B-04CC-AADF-1BA1-E109798FD7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67C291-F20D-15F1-D4F1-6E526AACD3B1}"/>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5" name="Footer Placeholder 4">
            <a:extLst>
              <a:ext uri="{FF2B5EF4-FFF2-40B4-BE49-F238E27FC236}">
                <a16:creationId xmlns:a16="http://schemas.microsoft.com/office/drawing/2014/main" id="{78D760F9-DF3C-B429-697C-B990439B96A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53FB16-E15F-7E97-E042-52782F3C0703}"/>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499553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F524-38B4-F7E3-D0AE-E8442462DD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4E669E-E071-4C51-BF0C-E62835901B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8E9FCF-D4F1-E288-340E-1F5D24E5CE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5253B2-35B3-2939-F7C9-0BB4C6394379}"/>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6" name="Footer Placeholder 5">
            <a:extLst>
              <a:ext uri="{FF2B5EF4-FFF2-40B4-BE49-F238E27FC236}">
                <a16:creationId xmlns:a16="http://schemas.microsoft.com/office/drawing/2014/main" id="{061710FE-5DBC-8394-531D-B6A4CBAFAFC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0F039FB-AECD-88B2-FF3D-39D18EBA4030}"/>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628029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9B1B-8132-0649-E6F9-977BA36411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EAD119-C341-4422-A2F5-E3AABEEA25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ABEB4A-2C25-FE1A-2529-D0AD4373DD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D7C5CE-67C1-4D98-AF02-2EBB14397C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B04289-D7F8-54F5-CEE0-4F78A62743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C3125F-42C2-F1CA-63AB-F2B0943C1239}"/>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8" name="Footer Placeholder 7">
            <a:extLst>
              <a:ext uri="{FF2B5EF4-FFF2-40B4-BE49-F238E27FC236}">
                <a16:creationId xmlns:a16="http://schemas.microsoft.com/office/drawing/2014/main" id="{440E1EB0-0C40-AA1A-0A9B-DD953BC2CF6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9197FD0-B9E9-2A1A-FDA9-A1B06A92502A}"/>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999500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133B1-E48E-26C6-9320-F2CEC019CC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70423-4594-6770-4C83-8AEFC55CDDF3}"/>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4" name="Footer Placeholder 3">
            <a:extLst>
              <a:ext uri="{FF2B5EF4-FFF2-40B4-BE49-F238E27FC236}">
                <a16:creationId xmlns:a16="http://schemas.microsoft.com/office/drawing/2014/main" id="{7CE86CB5-C955-5D5E-EFBC-8ED7E40DCE7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241AFCE-9B73-8584-AAEF-440C98963851}"/>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3241752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12ED40-DAC3-BE3D-9CCF-8CA53E69EB71}"/>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3" name="Footer Placeholder 2">
            <a:extLst>
              <a:ext uri="{FF2B5EF4-FFF2-40B4-BE49-F238E27FC236}">
                <a16:creationId xmlns:a16="http://schemas.microsoft.com/office/drawing/2014/main" id="{4F29F75B-A38F-EAF7-FD08-813A7EE613D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BC670BC-7317-71BC-F495-5F8EB664CB44}"/>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212653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4E24B-9736-ED59-5A1A-1C163A4708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B128C0-56A2-776D-7227-5BCB3676F5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1B6C1D-5DBF-2D3E-986C-CD2B20E4A2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A5D8AF-9C5B-0A7A-F457-FA52A0D36A8A}"/>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6" name="Footer Placeholder 5">
            <a:extLst>
              <a:ext uri="{FF2B5EF4-FFF2-40B4-BE49-F238E27FC236}">
                <a16:creationId xmlns:a16="http://schemas.microsoft.com/office/drawing/2014/main" id="{942625E1-73A7-FE6D-BC44-75A0D53175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F70031B-88AF-DEF1-CC35-1DB17E0F5D97}"/>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71737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3BC5B-1404-34EB-6222-9BA836C47A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C2AB37-E184-0C9A-7421-1B1A171D4E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7705854-3F03-FAE6-2F85-FFE29A2D2D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E47A07-A99B-BAAC-185B-60402241DF49}"/>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6" name="Footer Placeholder 5">
            <a:extLst>
              <a:ext uri="{FF2B5EF4-FFF2-40B4-BE49-F238E27FC236}">
                <a16:creationId xmlns:a16="http://schemas.microsoft.com/office/drawing/2014/main" id="{F5D5038C-4C40-2103-31C6-0BD34F40D45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6B35CB3-DC3A-7B5B-1CDC-5F32694A1D7B}"/>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699691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B59E-AA7B-F24C-693B-611560A69B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FCC58F-5E83-0E3D-ADAA-2C99C8161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35DD4-5B08-5819-5614-D3BB51A34C98}"/>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5" name="Footer Placeholder 4">
            <a:extLst>
              <a:ext uri="{FF2B5EF4-FFF2-40B4-BE49-F238E27FC236}">
                <a16:creationId xmlns:a16="http://schemas.microsoft.com/office/drawing/2014/main" id="{0B980917-8D52-2B74-1544-31BD0B35AB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C33080-8A11-7B75-8120-91FC05A88A97}"/>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242190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C84CF7-6AAF-5704-181D-E4B5EE76BD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C3247F-087B-7F7F-D3E1-F6B57237FE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CD15EB-9DD4-FBE0-F8C3-37446407A009}"/>
              </a:ext>
            </a:extLst>
          </p:cNvPr>
          <p:cNvSpPr>
            <a:spLocks noGrp="1"/>
          </p:cNvSpPr>
          <p:nvPr>
            <p:ph type="dt" sz="half" idx="10"/>
          </p:nvPr>
        </p:nvSpPr>
        <p:spPr/>
        <p:txBody>
          <a:bodyPr/>
          <a:lstStyle/>
          <a:p>
            <a:fld id="{0A3341A7-51B1-4201-A284-5709A9CCBAD9}" type="datetimeFigureOut">
              <a:rPr lang="en-GB" smtClean="0"/>
              <a:t>16/11/2023</a:t>
            </a:fld>
            <a:endParaRPr lang="en-GB" dirty="0"/>
          </a:p>
        </p:txBody>
      </p:sp>
      <p:sp>
        <p:nvSpPr>
          <p:cNvPr id="5" name="Footer Placeholder 4">
            <a:extLst>
              <a:ext uri="{FF2B5EF4-FFF2-40B4-BE49-F238E27FC236}">
                <a16:creationId xmlns:a16="http://schemas.microsoft.com/office/drawing/2014/main" id="{1654B7A4-3306-DB55-5FEB-2FD9FB7AB1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91582E7-E33E-D1E4-E368-61823D7AA2B3}"/>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2477044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E578CD-CEF7-8D24-80AC-F417829A73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2C9FE-F2CB-4EBB-BE15-7172791E38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7A3058-69C3-A30A-B802-EC67D6D980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3341A7-51B1-4201-A284-5709A9CCBAD9}" type="datetimeFigureOut">
              <a:rPr lang="en-GB" smtClean="0"/>
              <a:t>16/11/2023</a:t>
            </a:fld>
            <a:endParaRPr lang="en-GB" dirty="0"/>
          </a:p>
        </p:txBody>
      </p:sp>
      <p:sp>
        <p:nvSpPr>
          <p:cNvPr id="5" name="Footer Placeholder 4">
            <a:extLst>
              <a:ext uri="{FF2B5EF4-FFF2-40B4-BE49-F238E27FC236}">
                <a16:creationId xmlns:a16="http://schemas.microsoft.com/office/drawing/2014/main" id="{0A7996F7-53C7-7206-BE4A-EE01A760FE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79D7809-AEE2-42A4-B311-76F9BFF8E6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37C2BE-22EA-4322-BA81-F9D753AAB44A}" type="slidenum">
              <a:rPr lang="en-GB" smtClean="0"/>
              <a:t>‹#›</a:t>
            </a:fld>
            <a:endParaRPr lang="en-GB" dirty="0"/>
          </a:p>
        </p:txBody>
      </p:sp>
    </p:spTree>
    <p:extLst>
      <p:ext uri="{BB962C8B-B14F-4D97-AF65-F5344CB8AC3E}">
        <p14:creationId xmlns:p14="http://schemas.microsoft.com/office/powerpoint/2010/main" val="3006657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medium.com/@DrNicoleLipkin/the-kind-of-power-that-builds-influence-1334898adaf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edunote.com/trait-theory-of-leadership#5-the-desire-to-lead" TargetMode="External"/><Relationship Id="rId7" Type="http://schemas.openxmlformats.org/officeDocument/2006/relationships/hyperlink" Target="https://www.iedunote.com/trait-theory-of-leadership#9-job-relevant-knowledge" TargetMode="External"/><Relationship Id="rId2" Type="http://schemas.openxmlformats.org/officeDocument/2006/relationships/hyperlink" Target="https://www.iedunote.com/trait-theory-of-leadership#4-drive" TargetMode="External"/><Relationship Id="rId1" Type="http://schemas.openxmlformats.org/officeDocument/2006/relationships/slideLayout" Target="../slideLayouts/slideLayout2.xml"/><Relationship Id="rId6" Type="http://schemas.openxmlformats.org/officeDocument/2006/relationships/hyperlink" Target="https://www.iedunote.com/trait-theory-of-leadership#8-intelligence" TargetMode="External"/><Relationship Id="rId5" Type="http://schemas.openxmlformats.org/officeDocument/2006/relationships/hyperlink" Target="https://www.iedunote.com/trait-theory-of-leadership#7-self-confidence" TargetMode="External"/><Relationship Id="rId4" Type="http://schemas.openxmlformats.org/officeDocument/2006/relationships/hyperlink" Target="https://www.iedunote.com/trait-theory-of-leadership#6-honesty-and-integrity"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hbr.org/1973/05/how-to-choose-a-leadership-patter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usinessmanagementideas.com/wp-content/uploads/2016/06/clip_image029_thumb3.jpg"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aqrinternational.co.uk/category/leadership" TargetMode="External"/><Relationship Id="rId2" Type="http://schemas.openxmlformats.org/officeDocument/2006/relationships/hyperlink" Target="https://aqrinternational.co.uk/category/authors/doug-strycharczyk" TargetMode="Externa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aqrinternational.co.uk/the-integrated-leadership-model-and-the-ilm72-a-fresh-insight#:~:text=The%20Integrated%20Leadership%20Model%20is,as%20for%20understanding%20leadership%20style"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59617" y="1132735"/>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000" b="1" dirty="0"/>
            </a:br>
            <a:br>
              <a:rPr lang="en-GB" sz="4400" b="1" dirty="0"/>
            </a:br>
            <a:r>
              <a:rPr lang="en-GB" sz="4400" b="1" dirty="0">
                <a:latin typeface="+mn-lt"/>
              </a:rPr>
              <a:t>Lecture 6.2: Leadership Theories to “name drop”.</a:t>
            </a:r>
            <a:br>
              <a:rPr lang="en-GB" sz="4400" b="1" dirty="0">
                <a:latin typeface="+mn-lt"/>
              </a:rPr>
            </a:br>
            <a:endParaRPr lang="en-GB" sz="4400" b="1" dirty="0">
              <a:latin typeface="+mn-lt"/>
            </a:endParaRP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766354" y="3864738"/>
            <a:ext cx="10659292" cy="1991777"/>
          </a:xfrm>
        </p:spPr>
        <p:txBody>
          <a:bodyPr>
            <a:normAutofit/>
          </a:bodyPr>
          <a:lstStyle/>
          <a:p>
            <a:pPr algn="l"/>
            <a:r>
              <a:rPr lang="en-GB" sz="3500" b="1" i="1" dirty="0"/>
              <a:t>Lecturer: Steve Griffiths     </a:t>
            </a:r>
            <a:r>
              <a:rPr lang="en-GB" sz="3500" i="1" dirty="0"/>
              <a:t>10 November</a:t>
            </a:r>
            <a:r>
              <a:rPr lang="en-GB" sz="3500" dirty="0"/>
              <a:t> 2023</a:t>
            </a:r>
          </a:p>
          <a:p>
            <a:pPr algn="l"/>
            <a:r>
              <a:rPr lang="en-GB" sz="4400" dirty="0">
                <a:solidFill>
                  <a:srgbClr val="FF0000"/>
                </a:solidFill>
              </a:rPr>
              <a:t>Leadership and management theories are interrelated.</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289" y="265611"/>
            <a:ext cx="4359094" cy="1471749"/>
          </a:xfrm>
          <a:prstGeom prst="rect">
            <a:avLst/>
          </a:prstGeom>
          <a:noFill/>
          <a:ln>
            <a:noFill/>
          </a:ln>
        </p:spPr>
      </p:pic>
    </p:spTree>
    <p:extLst>
      <p:ext uri="{BB962C8B-B14F-4D97-AF65-F5344CB8AC3E}">
        <p14:creationId xmlns:p14="http://schemas.microsoft.com/office/powerpoint/2010/main" val="1228069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BC217-4C45-3863-DDFD-657CB4976C4D}"/>
              </a:ext>
            </a:extLst>
          </p:cNvPr>
          <p:cNvSpPr>
            <a:spLocks noGrp="1"/>
          </p:cNvSpPr>
          <p:nvPr>
            <p:ph type="title"/>
          </p:nvPr>
        </p:nvSpPr>
        <p:spPr/>
        <p:txBody>
          <a:bodyPr/>
          <a:lstStyle/>
          <a:p>
            <a:r>
              <a:rPr lang="en-GB" sz="3200" dirty="0">
                <a:latin typeface="Calibri" panose="020F0502020204030204" pitchFamily="34" charset="0"/>
                <a:ea typeface="Calibri" panose="020F0502020204030204" pitchFamily="34" charset="0"/>
                <a:cs typeface="Times New Roman" panose="02020603050405020304" pitchFamily="18" charset="0"/>
              </a:rPr>
              <a:t>Leading and Managing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5A45506-B566-FB7C-E795-4F61B80C829D}"/>
              </a:ext>
            </a:extLst>
          </p:cNvPr>
          <p:cNvSpPr>
            <a:spLocks noGrp="1"/>
          </p:cNvSpPr>
          <p:nvPr>
            <p:ph idx="1"/>
          </p:nvPr>
        </p:nvSpPr>
        <p:spPr>
          <a:xfrm>
            <a:off x="410547" y="1138335"/>
            <a:ext cx="10943253" cy="5551714"/>
          </a:xfrm>
        </p:spPr>
        <p:txBody>
          <a:bodyPr>
            <a:normAutofit fontScale="55000" lnSpcReduction="20000"/>
          </a:bodyPr>
          <a:lstStyle/>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Is there a difference?</a:t>
            </a: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There is an idealistic answer and a more mundane/sceptical one.</a:t>
            </a:r>
          </a:p>
          <a:p>
            <a:pPr marL="0" indent="0">
              <a:lnSpc>
                <a:spcPct val="107000"/>
              </a:lnSpc>
              <a:spcAft>
                <a:spcPts val="800"/>
              </a:spcAft>
              <a:buNone/>
            </a:pPr>
            <a:r>
              <a:rPr lang="en-GB" sz="3200" dirty="0">
                <a:latin typeface="Arial" panose="020B0604020202020204" pitchFamily="34" charset="0"/>
                <a:ea typeface="Calibri" panose="020F0502020204030204" pitchFamily="34" charset="0"/>
                <a:cs typeface="Arial" panose="020B0604020202020204" pitchFamily="34" charset="0"/>
              </a:rPr>
              <a:t>The confusions can arise due to terminology, the use of idealised paradigms, inflexibility in analysing changing conditions etc.</a:t>
            </a: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Idealistically:</a:t>
            </a:r>
          </a:p>
          <a:p>
            <a:pPr marL="0" indent="0">
              <a:lnSpc>
                <a:spcPct val="107000"/>
              </a:lnSpc>
              <a:spcAft>
                <a:spcPts val="800"/>
              </a:spcAft>
              <a:buNone/>
            </a:pPr>
            <a:r>
              <a:rPr lang="en-GB" sz="3200" i="1" dirty="0">
                <a:effectLst/>
                <a:latin typeface="Arial" panose="020B0604020202020204" pitchFamily="34" charset="0"/>
                <a:ea typeface="Times New Roman" panose="02020603050405020304" pitchFamily="18" charset="0"/>
                <a:cs typeface="Arial" panose="020B0604020202020204" pitchFamily="34" charset="0"/>
              </a:rPr>
              <a:t>Leaders and managers share some essential characteristics; however, many dissimilarities make them distinct. Leadership is about building a vision for people to follow, management is looking after the day-to-day operations of a business. </a:t>
            </a:r>
          </a:p>
          <a:p>
            <a:pPr marL="0" indent="0">
              <a:lnSpc>
                <a:spcPct val="107000"/>
              </a:lnSpc>
              <a:spcAft>
                <a:spcPts val="800"/>
              </a:spcAft>
              <a:buNone/>
            </a:pPr>
            <a:endParaRPr lang="en-GB" sz="3200" i="1"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32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Leadership models are presented here.</a:t>
            </a:r>
          </a:p>
          <a:p>
            <a:pPr marL="0" indent="0">
              <a:lnSpc>
                <a:spcPct val="107000"/>
              </a:lnSpc>
              <a:spcAft>
                <a:spcPts val="800"/>
              </a:spcAft>
              <a:buNone/>
            </a:pPr>
            <a:r>
              <a:rPr lang="en-GB" sz="3200" dirty="0">
                <a:latin typeface="Arial" panose="020B0604020202020204" pitchFamily="34" charset="0"/>
                <a:ea typeface="Calibri" panose="020F0502020204030204" pitchFamily="34" charset="0"/>
                <a:cs typeface="Arial" panose="020B0604020202020204" pitchFamily="34" charset="0"/>
              </a:rPr>
              <a:t>The assignment asks for two perspectives to be used to debate strategic digital change.</a:t>
            </a: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Keep it simple, build complications in later.</a:t>
            </a:r>
          </a:p>
          <a:p>
            <a:endParaRPr lang="en-GB" dirty="0"/>
          </a:p>
        </p:txBody>
      </p:sp>
    </p:spTree>
    <p:extLst>
      <p:ext uri="{BB962C8B-B14F-4D97-AF65-F5344CB8AC3E}">
        <p14:creationId xmlns:p14="http://schemas.microsoft.com/office/powerpoint/2010/main" val="2049202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D10131B-3F3B-CC13-FCF6-F7383E668DFF}"/>
              </a:ext>
            </a:extLst>
          </p:cNvPr>
          <p:cNvGraphicFramePr>
            <a:graphicFrameLocks noGrp="1"/>
          </p:cNvGraphicFramePr>
          <p:nvPr>
            <p:extLst>
              <p:ext uri="{D42A27DB-BD31-4B8C-83A1-F6EECF244321}">
                <p14:modId xmlns:p14="http://schemas.microsoft.com/office/powerpoint/2010/main" val="171382844"/>
              </p:ext>
            </p:extLst>
          </p:nvPr>
        </p:nvGraphicFramePr>
        <p:xfrm>
          <a:off x="304800" y="830424"/>
          <a:ext cx="11258550" cy="5919906"/>
        </p:xfrm>
        <a:graphic>
          <a:graphicData uri="http://schemas.openxmlformats.org/drawingml/2006/table">
            <a:tbl>
              <a:tblPr firstRow="1" firstCol="1" bandRow="1">
                <a:tableStyleId>{5C22544A-7EE6-4342-B048-85BDC9FD1C3A}</a:tableStyleId>
              </a:tblPr>
              <a:tblGrid>
                <a:gridCol w="5629275">
                  <a:extLst>
                    <a:ext uri="{9D8B030D-6E8A-4147-A177-3AD203B41FA5}">
                      <a16:colId xmlns:a16="http://schemas.microsoft.com/office/drawing/2014/main" val="3964690712"/>
                    </a:ext>
                  </a:extLst>
                </a:gridCol>
                <a:gridCol w="5629275">
                  <a:extLst>
                    <a:ext uri="{9D8B030D-6E8A-4147-A177-3AD203B41FA5}">
                      <a16:colId xmlns:a16="http://schemas.microsoft.com/office/drawing/2014/main" val="3479684374"/>
                    </a:ext>
                  </a:extLst>
                </a:gridCol>
              </a:tblGrid>
              <a:tr h="487383">
                <a:tc>
                  <a:txBody>
                    <a:bodyPr/>
                    <a:lstStyle/>
                    <a:p>
                      <a:pPr>
                        <a:lnSpc>
                          <a:spcPct val="107000"/>
                        </a:lnSpc>
                        <a:spcAft>
                          <a:spcPts val="800"/>
                        </a:spcAft>
                      </a:pPr>
                      <a:r>
                        <a:rPr lang="en-GB" sz="2000" dirty="0">
                          <a:effectLst/>
                        </a:rPr>
                        <a:t>LEADER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83339912"/>
                  </a:ext>
                </a:extLst>
              </a:tr>
              <a:tr h="530631">
                <a:tc>
                  <a:txBody>
                    <a:bodyPr/>
                    <a:lstStyle/>
                    <a:p>
                      <a:pPr>
                        <a:lnSpc>
                          <a:spcPct val="107000"/>
                        </a:lnSpc>
                        <a:spcAft>
                          <a:spcPts val="800"/>
                        </a:spcAft>
                      </a:pPr>
                      <a:r>
                        <a:rPr lang="en-GB" sz="2000" dirty="0">
                          <a:effectLst/>
                        </a:rPr>
                        <a:t>Leaders have missions to accomplish</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are goal-oriented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48713699"/>
                  </a:ext>
                </a:extLst>
              </a:tr>
              <a:tr h="530631">
                <a:tc>
                  <a:txBody>
                    <a:bodyPr/>
                    <a:lstStyle/>
                    <a:p>
                      <a:pPr>
                        <a:lnSpc>
                          <a:spcPct val="107000"/>
                        </a:lnSpc>
                        <a:spcAft>
                          <a:spcPts val="800"/>
                        </a:spcAft>
                      </a:pPr>
                      <a:r>
                        <a:rPr lang="en-GB" sz="2000" dirty="0">
                          <a:effectLst/>
                        </a:rPr>
                        <a:t>Leaders challenge the status quo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maintain or try to achieve the status quo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48735273"/>
                  </a:ext>
                </a:extLst>
              </a:tr>
              <a:tr h="530631">
                <a:tc>
                  <a:txBody>
                    <a:bodyPr/>
                    <a:lstStyle/>
                    <a:p>
                      <a:pPr>
                        <a:lnSpc>
                          <a:spcPct val="107000"/>
                        </a:lnSpc>
                        <a:spcAft>
                          <a:spcPts val="800"/>
                        </a:spcAft>
                      </a:pPr>
                      <a:r>
                        <a:rPr lang="en-GB" sz="2000" dirty="0">
                          <a:effectLst/>
                        </a:rPr>
                        <a:t>Leaders are unique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mimic their competitors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87706825"/>
                  </a:ext>
                </a:extLst>
              </a:tr>
              <a:tr h="530631">
                <a:tc>
                  <a:txBody>
                    <a:bodyPr/>
                    <a:lstStyle/>
                    <a:p>
                      <a:pPr>
                        <a:lnSpc>
                          <a:spcPct val="107000"/>
                        </a:lnSpc>
                        <a:spcAft>
                          <a:spcPts val="800"/>
                        </a:spcAft>
                      </a:pPr>
                      <a:r>
                        <a:rPr lang="en-GB" sz="2000" dirty="0">
                          <a:effectLst/>
                        </a:rPr>
                        <a:t>Leaders take risk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avoid taking risk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61670551"/>
                  </a:ext>
                </a:extLst>
              </a:tr>
              <a:tr h="530631">
                <a:tc>
                  <a:txBody>
                    <a:bodyPr/>
                    <a:lstStyle/>
                    <a:p>
                      <a:pPr>
                        <a:lnSpc>
                          <a:spcPct val="107000"/>
                        </a:lnSpc>
                        <a:spcAft>
                          <a:spcPts val="800"/>
                        </a:spcAft>
                      </a:pPr>
                      <a:r>
                        <a:rPr lang="en-GB" sz="2000" dirty="0">
                          <a:effectLst/>
                        </a:rPr>
                        <a:t>Leaders are willing to learn and grow personally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perfect existing, proven skills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97710262"/>
                  </a:ext>
                </a:extLst>
              </a:tr>
              <a:tr h="530631">
                <a:tc>
                  <a:txBody>
                    <a:bodyPr/>
                    <a:lstStyle/>
                    <a:p>
                      <a:pPr>
                        <a:lnSpc>
                          <a:spcPct val="107000"/>
                        </a:lnSpc>
                        <a:spcAft>
                          <a:spcPts val="800"/>
                        </a:spcAft>
                      </a:pPr>
                      <a:r>
                        <a:rPr lang="en-GB" sz="2000" dirty="0">
                          <a:effectLst/>
                        </a:rPr>
                        <a:t>Leaders build relationships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focus on goals and objectives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27630071"/>
                  </a:ext>
                </a:extLst>
              </a:tr>
              <a:tr h="629915">
                <a:tc>
                  <a:txBody>
                    <a:bodyPr/>
                    <a:lstStyle/>
                    <a:p>
                      <a:pPr>
                        <a:lnSpc>
                          <a:spcPct val="107000"/>
                        </a:lnSpc>
                        <a:spcAft>
                          <a:spcPts val="800"/>
                        </a:spcAft>
                      </a:pPr>
                      <a:r>
                        <a:rPr lang="en-GB" sz="2000" dirty="0">
                          <a:effectLst/>
                        </a:rPr>
                        <a:t>Leaders coach people to become a better version of themselves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direct people to achieve the company goal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54919508"/>
                  </a:ext>
                </a:extLst>
              </a:tr>
              <a:tr h="530631">
                <a:tc>
                  <a:txBody>
                    <a:bodyPr/>
                    <a:lstStyle/>
                    <a:p>
                      <a:pPr>
                        <a:lnSpc>
                          <a:spcPct val="107000"/>
                        </a:lnSpc>
                        <a:spcAft>
                          <a:spcPts val="800"/>
                        </a:spcAft>
                      </a:pPr>
                      <a:r>
                        <a:rPr lang="en-GB" sz="2000" dirty="0">
                          <a:effectLst/>
                        </a:rPr>
                        <a:t>Results of leadership are intangible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Results of management is measurable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73011123"/>
                  </a:ext>
                </a:extLst>
              </a:tr>
              <a:tr h="530631">
                <a:tc>
                  <a:txBody>
                    <a:bodyPr/>
                    <a:lstStyle/>
                    <a:p>
                      <a:pPr>
                        <a:lnSpc>
                          <a:spcPct val="107000"/>
                        </a:lnSpc>
                        <a:spcAft>
                          <a:spcPts val="800"/>
                        </a:spcAft>
                      </a:pPr>
                      <a:r>
                        <a:rPr lang="en-GB" sz="2000" dirty="0">
                          <a:effectLst/>
                        </a:rPr>
                        <a:t>Leadership is qualitative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Management is quantitative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8396747"/>
                  </a:ext>
                </a:extLst>
              </a:tr>
              <a:tr h="530631">
                <a:tc>
                  <a:txBody>
                    <a:bodyPr/>
                    <a:lstStyle/>
                    <a:p>
                      <a:pPr>
                        <a:lnSpc>
                          <a:spcPct val="107000"/>
                        </a:lnSpc>
                        <a:spcAft>
                          <a:spcPts val="800"/>
                        </a:spcAft>
                      </a:pPr>
                      <a:r>
                        <a:rPr lang="en-GB" sz="2000" dirty="0">
                          <a:effectLst/>
                        </a:rPr>
                        <a:t>Leaders have fans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have employees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54471997"/>
                  </a:ext>
                </a:extLst>
              </a:tr>
            </a:tbl>
          </a:graphicData>
        </a:graphic>
      </p:graphicFrame>
      <p:sp>
        <p:nvSpPr>
          <p:cNvPr id="4" name="TextBox 3">
            <a:extLst>
              <a:ext uri="{FF2B5EF4-FFF2-40B4-BE49-F238E27FC236}">
                <a16:creationId xmlns:a16="http://schemas.microsoft.com/office/drawing/2014/main" id="{8746AC32-0A6D-EF98-5821-FFB4D32BE6E9}"/>
              </a:ext>
            </a:extLst>
          </p:cNvPr>
          <p:cNvSpPr txBox="1"/>
          <p:nvPr/>
        </p:nvSpPr>
        <p:spPr>
          <a:xfrm>
            <a:off x="2731537" y="204741"/>
            <a:ext cx="6097554" cy="373757"/>
          </a:xfrm>
          <a:prstGeom prst="rect">
            <a:avLst/>
          </a:prstGeom>
          <a:noFill/>
        </p:spPr>
        <p:txBody>
          <a:bodyPr wrap="square">
            <a:spAutoFit/>
          </a:bodyPr>
          <a:lstStyle/>
          <a:p>
            <a:pPr>
              <a:lnSpc>
                <a:spcPct val="107000"/>
              </a:lnSpc>
              <a:spcAft>
                <a:spcPts val="800"/>
              </a:spcAft>
            </a:pPr>
            <a:r>
              <a:rPr lang="en-GB" sz="18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Have you observed overlap on these qualities?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99663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1355-C70D-1C0B-10EA-F3DE79E031CC}"/>
              </a:ext>
            </a:extLst>
          </p:cNvPr>
          <p:cNvSpPr>
            <a:spLocks noGrp="1"/>
          </p:cNvSpPr>
          <p:nvPr>
            <p:ph type="title"/>
          </p:nvPr>
        </p:nvSpPr>
        <p:spPr/>
        <p:txBody>
          <a:bodyPr/>
          <a:lstStyle/>
          <a:p>
            <a:r>
              <a:rPr lang="en-GB" dirty="0"/>
              <a:t>You may wish to challenge this</a:t>
            </a:r>
          </a:p>
        </p:txBody>
      </p:sp>
      <p:sp>
        <p:nvSpPr>
          <p:cNvPr id="3" name="Content Placeholder 2">
            <a:extLst>
              <a:ext uri="{FF2B5EF4-FFF2-40B4-BE49-F238E27FC236}">
                <a16:creationId xmlns:a16="http://schemas.microsoft.com/office/drawing/2014/main" id="{692B7F92-AD9A-D7D5-1941-8A8DDD42C39C}"/>
              </a:ext>
            </a:extLst>
          </p:cNvPr>
          <p:cNvSpPr>
            <a:spLocks noGrp="1"/>
          </p:cNvSpPr>
          <p:nvPr>
            <p:ph idx="1"/>
          </p:nvPr>
        </p:nvSpPr>
        <p:spPr/>
        <p:txBody>
          <a:bodyPr/>
          <a:lstStyle/>
          <a:p>
            <a:pPr marL="0" indent="0">
              <a:buNone/>
            </a:pPr>
            <a:r>
              <a:rPr lang="en-GB" dirty="0"/>
              <a:t>The idealistic may want inclusive, accessible, motivating, knowledgeable, well-informed leaders.</a:t>
            </a:r>
          </a:p>
          <a:p>
            <a:pPr marL="0" indent="0">
              <a:buNone/>
            </a:pPr>
            <a:r>
              <a:rPr lang="en-GB" dirty="0"/>
              <a:t>Managers might be different in their view. Others might simply classify them as unaspiring or unempowered leaders.</a:t>
            </a:r>
          </a:p>
          <a:p>
            <a:pPr marL="0" indent="0">
              <a:buNone/>
            </a:pPr>
            <a:endParaRPr lang="en-GB" dirty="0"/>
          </a:p>
          <a:p>
            <a:pPr marL="0" indent="0">
              <a:buNone/>
            </a:pPr>
            <a:r>
              <a:rPr lang="en-GB" dirty="0"/>
              <a:t>Many levels may show leadership. Most levels have constraints which limit leaders showing the ideal paradigm qualities.</a:t>
            </a:r>
          </a:p>
        </p:txBody>
      </p:sp>
    </p:spTree>
    <p:extLst>
      <p:ext uri="{BB962C8B-B14F-4D97-AF65-F5344CB8AC3E}">
        <p14:creationId xmlns:p14="http://schemas.microsoft.com/office/powerpoint/2010/main" val="2280097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BBCF8-A0F6-C51F-132A-E55C9E67C55D}"/>
              </a:ext>
            </a:extLst>
          </p:cNvPr>
          <p:cNvSpPr>
            <a:spLocks noGrp="1"/>
          </p:cNvSpPr>
          <p:nvPr>
            <p:ph type="title"/>
          </p:nvPr>
        </p:nvSpPr>
        <p:spPr/>
        <p:txBody>
          <a:bodyPr>
            <a:normAutofit/>
          </a:bodyPr>
          <a:lstStyle/>
          <a:p>
            <a:r>
              <a:rPr lang="en-GB" sz="3200" b="1" dirty="0"/>
              <a:t>Leadership and Power: </a:t>
            </a:r>
            <a:r>
              <a:rPr lang="en-GB" sz="2800" b="1" dirty="0"/>
              <a:t>French and Raven (1959)</a:t>
            </a:r>
          </a:p>
        </p:txBody>
      </p:sp>
      <p:pic>
        <p:nvPicPr>
          <p:cNvPr id="4" name="Content Placeholder 3" descr="What's the RIGHT way to lead utilizing your power">
            <a:extLst>
              <a:ext uri="{FF2B5EF4-FFF2-40B4-BE49-F238E27FC236}">
                <a16:creationId xmlns:a16="http://schemas.microsoft.com/office/drawing/2014/main" id="{A7FE7E21-8525-95DB-ED30-2504D92D8C3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82343" y="1421865"/>
            <a:ext cx="5408645" cy="4484413"/>
          </a:xfrm>
          <a:prstGeom prst="rect">
            <a:avLst/>
          </a:prstGeom>
          <a:noFill/>
          <a:ln>
            <a:noFill/>
          </a:ln>
        </p:spPr>
      </p:pic>
      <p:sp>
        <p:nvSpPr>
          <p:cNvPr id="6" name="TextBox 5">
            <a:extLst>
              <a:ext uri="{FF2B5EF4-FFF2-40B4-BE49-F238E27FC236}">
                <a16:creationId xmlns:a16="http://schemas.microsoft.com/office/drawing/2014/main" id="{62794DC1-3EE7-60E4-9B42-A2AD71E82E6C}"/>
              </a:ext>
            </a:extLst>
          </p:cNvPr>
          <p:cNvSpPr txBox="1"/>
          <p:nvPr/>
        </p:nvSpPr>
        <p:spPr>
          <a:xfrm>
            <a:off x="838200" y="1776444"/>
            <a:ext cx="4433596" cy="2582182"/>
          </a:xfrm>
          <a:prstGeom prst="rect">
            <a:avLst/>
          </a:prstGeom>
          <a:noFill/>
        </p:spPr>
        <p:txBody>
          <a:bodyPr wrap="square">
            <a:spAutoFit/>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Can you be a leader without power?</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Are there some powers that should not be used?</a:t>
            </a:r>
          </a:p>
        </p:txBody>
      </p:sp>
    </p:spTree>
    <p:extLst>
      <p:ext uri="{BB962C8B-B14F-4D97-AF65-F5344CB8AC3E}">
        <p14:creationId xmlns:p14="http://schemas.microsoft.com/office/powerpoint/2010/main" val="791371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1A8F0-DE2F-43C8-645D-67C422FACB59}"/>
              </a:ext>
            </a:extLst>
          </p:cNvPr>
          <p:cNvSpPr>
            <a:spLocks noGrp="1"/>
          </p:cNvSpPr>
          <p:nvPr>
            <p:ph type="title"/>
          </p:nvPr>
        </p:nvSpPr>
        <p:spPr>
          <a:xfrm>
            <a:off x="349022" y="-17430"/>
            <a:ext cx="11560629" cy="1325563"/>
          </a:xfrm>
        </p:spPr>
        <p:txBody>
          <a:bodyPr>
            <a:normAutofit/>
          </a:bodyPr>
          <a:lstStyle/>
          <a:p>
            <a:r>
              <a:rPr lang="en-GB" dirty="0"/>
              <a:t>More modern version Lipkin (2018) </a:t>
            </a:r>
            <a:br>
              <a:rPr lang="en-GB" dirty="0"/>
            </a:br>
            <a:r>
              <a:rPr lang="en-GB" sz="1300" dirty="0">
                <a:hlinkClick r:id="rId2"/>
              </a:rPr>
              <a:t>https://medium.com/@DrNicoleLipkin/the-kind-of-power-that-builds-influence-1334898adafc</a:t>
            </a:r>
            <a:r>
              <a:rPr lang="en-GB" sz="1300" dirty="0"/>
              <a:t> </a:t>
            </a:r>
          </a:p>
        </p:txBody>
      </p:sp>
      <p:pic>
        <p:nvPicPr>
          <p:cNvPr id="4" name="Content Placeholder 3" descr="diagram-seven-types-of power">
            <a:extLst>
              <a:ext uri="{FF2B5EF4-FFF2-40B4-BE49-F238E27FC236}">
                <a16:creationId xmlns:a16="http://schemas.microsoft.com/office/drawing/2014/main" id="{CEE07D1D-2EEE-E62D-0CF7-845F986F3E47}"/>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390650" y="1333500"/>
            <a:ext cx="9477375" cy="5159375"/>
          </a:xfrm>
          <a:prstGeom prst="rect">
            <a:avLst/>
          </a:prstGeom>
          <a:noFill/>
          <a:ln>
            <a:noFill/>
          </a:ln>
        </p:spPr>
      </p:pic>
    </p:spTree>
    <p:extLst>
      <p:ext uri="{BB962C8B-B14F-4D97-AF65-F5344CB8AC3E}">
        <p14:creationId xmlns:p14="http://schemas.microsoft.com/office/powerpoint/2010/main" val="3428729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D1FF8-A942-E631-E2D1-7BD3849E48A7}"/>
              </a:ext>
            </a:extLst>
          </p:cNvPr>
          <p:cNvSpPr>
            <a:spLocks noGrp="1"/>
          </p:cNvSpPr>
          <p:nvPr>
            <p:ph type="title"/>
          </p:nvPr>
        </p:nvSpPr>
        <p:spPr/>
        <p:txBody>
          <a:bodyPr/>
          <a:lstStyle/>
          <a:p>
            <a:r>
              <a:rPr lang="en-GB" dirty="0"/>
              <a:t>Situations may vary the effectiveness.</a:t>
            </a:r>
          </a:p>
        </p:txBody>
      </p:sp>
      <p:pic>
        <p:nvPicPr>
          <p:cNvPr id="4" name="Content Placeholder 3" descr="effectiveness-of-types-of-power">
            <a:extLst>
              <a:ext uri="{FF2B5EF4-FFF2-40B4-BE49-F238E27FC236}">
                <a16:creationId xmlns:a16="http://schemas.microsoft.com/office/drawing/2014/main" id="{4821E41B-661D-724B-6B8F-1338F7561EE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971550" y="1514475"/>
            <a:ext cx="9677400" cy="4978400"/>
          </a:xfrm>
          <a:prstGeom prst="rect">
            <a:avLst/>
          </a:prstGeom>
          <a:noFill/>
          <a:ln>
            <a:noFill/>
          </a:ln>
        </p:spPr>
      </p:pic>
    </p:spTree>
    <p:extLst>
      <p:ext uri="{BB962C8B-B14F-4D97-AF65-F5344CB8AC3E}">
        <p14:creationId xmlns:p14="http://schemas.microsoft.com/office/powerpoint/2010/main" val="2348718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238F2-A1F1-03D4-64AB-AB2FFF2FD21B}"/>
              </a:ext>
            </a:extLst>
          </p:cNvPr>
          <p:cNvSpPr>
            <a:spLocks noGrp="1"/>
          </p:cNvSpPr>
          <p:nvPr>
            <p:ph type="title"/>
          </p:nvPr>
        </p:nvSpPr>
        <p:spPr/>
        <p:txBody>
          <a:bodyPr>
            <a:normAutofit/>
          </a:bodyPr>
          <a:lstStyle/>
          <a:p>
            <a:r>
              <a:rPr lang="en-GB" sz="3200" dirty="0"/>
              <a:t>The underlying assumption of the enabling leader.</a:t>
            </a:r>
          </a:p>
        </p:txBody>
      </p:sp>
      <p:pic>
        <p:nvPicPr>
          <p:cNvPr id="4" name="Content Placeholder 3" descr="A picture containing diagram&#10;&#10;Description automatically generated">
            <a:extLst>
              <a:ext uri="{FF2B5EF4-FFF2-40B4-BE49-F238E27FC236}">
                <a16:creationId xmlns:a16="http://schemas.microsoft.com/office/drawing/2014/main" id="{51F888A0-C56D-7E2C-B404-C2B5D41F16E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14375" y="1690688"/>
            <a:ext cx="6867525" cy="4781549"/>
          </a:xfrm>
          <a:prstGeom prst="rect">
            <a:avLst/>
          </a:prstGeom>
          <a:noFill/>
          <a:ln>
            <a:noFill/>
          </a:ln>
        </p:spPr>
      </p:pic>
    </p:spTree>
    <p:extLst>
      <p:ext uri="{BB962C8B-B14F-4D97-AF65-F5344CB8AC3E}">
        <p14:creationId xmlns:p14="http://schemas.microsoft.com/office/powerpoint/2010/main" val="216358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940CA-F7BA-8B51-8E34-BAFBE6C72B5C}"/>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Assumptions about the leader and followers.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FB25A75-C10A-04B6-1335-5FCF55612A0C}"/>
              </a:ext>
            </a:extLst>
          </p:cNvPr>
          <p:cNvSpPr>
            <a:spLocks noGrp="1"/>
          </p:cNvSpPr>
          <p:nvPr>
            <p:ph idx="1"/>
          </p:nvPr>
        </p:nvSpPr>
        <p:spPr>
          <a:xfrm>
            <a:off x="539620" y="1396415"/>
            <a:ext cx="10515600" cy="5096459"/>
          </a:xfrm>
        </p:spPr>
        <p:txBody>
          <a:bodyPr>
            <a:normAutofit fontScale="92500" lnSpcReduction="10000"/>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Theory X </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Uncooperative workforce, need for direction and sanctions.</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and </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Theory Y</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Uncooperative workers are a management problem. Consultation and participation the best way.</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(McGregor, 1960)</a:t>
            </a:r>
          </a:p>
          <a:p>
            <a:pPr marL="0" indent="0">
              <a:lnSpc>
                <a:spcPct val="107000"/>
              </a:lnSpc>
              <a:spcAft>
                <a:spcPts val="800"/>
              </a:spcAft>
              <a:buNone/>
            </a:pP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Do they become self-fulfilling activities? Treat people as though they are always negative and they will become negative?</a:t>
            </a:r>
          </a:p>
          <a:p>
            <a:endParaRPr lang="en-GB" dirty="0"/>
          </a:p>
        </p:txBody>
      </p:sp>
    </p:spTree>
    <p:extLst>
      <p:ext uri="{BB962C8B-B14F-4D97-AF65-F5344CB8AC3E}">
        <p14:creationId xmlns:p14="http://schemas.microsoft.com/office/powerpoint/2010/main" val="2058629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9386-AAA3-B335-4F5A-86E9DFC4C407}"/>
              </a:ext>
            </a:extLst>
          </p:cNvPr>
          <p:cNvSpPr>
            <a:spLocks noGrp="1"/>
          </p:cNvSpPr>
          <p:nvPr>
            <p:ph type="title"/>
          </p:nvPr>
        </p:nvSpPr>
        <p:spPr/>
        <p:txBody>
          <a:bodyPr/>
          <a:lstStyle/>
          <a:p>
            <a:r>
              <a:rPr lang="en-GB" dirty="0"/>
              <a:t>Theories of leadership.</a:t>
            </a:r>
          </a:p>
        </p:txBody>
      </p:sp>
      <p:sp>
        <p:nvSpPr>
          <p:cNvPr id="3" name="Content Placeholder 2">
            <a:extLst>
              <a:ext uri="{FF2B5EF4-FFF2-40B4-BE49-F238E27FC236}">
                <a16:creationId xmlns:a16="http://schemas.microsoft.com/office/drawing/2014/main" id="{57BFF94B-9FD1-A00C-37D1-E27E08A68C1A}"/>
              </a:ext>
            </a:extLst>
          </p:cNvPr>
          <p:cNvSpPr>
            <a:spLocks noGrp="1"/>
          </p:cNvSpPr>
          <p:nvPr>
            <p:ph idx="1"/>
          </p:nvPr>
        </p:nvSpPr>
        <p:spPr/>
        <p:txBody>
          <a:bodyPr/>
          <a:lstStyle/>
          <a:p>
            <a:r>
              <a:rPr lang="en-GB" dirty="0"/>
              <a:t>These are a selection of some of the most popular.</a:t>
            </a:r>
          </a:p>
          <a:p>
            <a:r>
              <a:rPr lang="en-GB" dirty="0"/>
              <a:t>You may wish to use one against the other in your assignment or look at variations of the same basic themes.</a:t>
            </a:r>
          </a:p>
          <a:p>
            <a:r>
              <a:rPr lang="en-GB" dirty="0"/>
              <a:t>At the end some sort of synthesis will be attempted to allow a workable approach to the assignment.</a:t>
            </a:r>
          </a:p>
        </p:txBody>
      </p:sp>
    </p:spTree>
    <p:extLst>
      <p:ext uri="{BB962C8B-B14F-4D97-AF65-F5344CB8AC3E}">
        <p14:creationId xmlns:p14="http://schemas.microsoft.com/office/powerpoint/2010/main" val="4108315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156F-265C-20E3-FAF1-53C4486195F4}"/>
              </a:ext>
            </a:extLst>
          </p:cNvPr>
          <p:cNvSpPr>
            <a:spLocks noGrp="1"/>
          </p:cNvSpPr>
          <p:nvPr>
            <p:ph type="title"/>
          </p:nvPr>
        </p:nvSpPr>
        <p:spPr/>
        <p:txBody>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1. The Trait Approach</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C041970-0361-30BD-C836-92B67CEFC2AA}"/>
              </a:ext>
            </a:extLst>
          </p:cNvPr>
          <p:cNvSpPr>
            <a:spLocks noGrp="1"/>
          </p:cNvSpPr>
          <p:nvPr>
            <p:ph idx="1"/>
          </p:nvPr>
        </p:nvSpPr>
        <p:spPr>
          <a:xfrm>
            <a:off x="838199" y="1091682"/>
            <a:ext cx="4657531" cy="5085281"/>
          </a:xfrm>
        </p:spPr>
        <p:txBody>
          <a:bodyPr>
            <a:normAutofit lnSpcReduction="10000"/>
          </a:bodyPr>
          <a:lstStyle/>
          <a:p>
            <a:pPr marL="0" indent="0">
              <a:lnSpc>
                <a:spcPct val="107000"/>
              </a:lnSpc>
              <a:spcAft>
                <a:spcPts val="800"/>
              </a:spcAft>
              <a:buNone/>
            </a:pPr>
            <a:r>
              <a:rPr lang="en-GB" sz="2400" dirty="0">
                <a:effectLst/>
                <a:latin typeface="Segoe UI" panose="020B0502040204020203" pitchFamily="34" charset="0"/>
                <a:ea typeface="Times New Roman" panose="02020603050405020304" pitchFamily="18" charset="0"/>
                <a:cs typeface="Times New Roman" panose="02020603050405020304" pitchFamily="18" charset="0"/>
              </a:rPr>
              <a:t>6 traits in the trait theory of leadership are;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Drive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The desire to Lead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Honesty and Integrity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Self-confidence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Intelligence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Job-Relevant Knowledge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2400" dirty="0">
                <a:effectLst/>
                <a:latin typeface="Segoe UI" panose="020B0502040204020203" pitchFamily="34" charset="0"/>
                <a:ea typeface="Times New Roman" panose="02020603050405020304" pitchFamily="18" charset="0"/>
                <a:cs typeface="Times New Roman" panose="02020603050405020304" pitchFamily="18" charset="0"/>
              </a:rPr>
              <a:t>(Kirkpatrick and Locke (1991)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B451420C-B5C1-05B7-DD31-B4543807F5AF}"/>
              </a:ext>
            </a:extLst>
          </p:cNvPr>
          <p:cNvSpPr txBox="1"/>
          <p:nvPr/>
        </p:nvSpPr>
        <p:spPr>
          <a:xfrm>
            <a:off x="8372670" y="1474204"/>
            <a:ext cx="3050332" cy="3401637"/>
          </a:xfrm>
          <a:prstGeom prst="rect">
            <a:avLst/>
          </a:prstGeom>
          <a:noFill/>
        </p:spPr>
        <p:txBody>
          <a:bodyPr wrap="square">
            <a:spAutoFit/>
          </a:bodyPr>
          <a:lstStyle/>
          <a:p>
            <a:pPr>
              <a:lnSpc>
                <a:spcPct val="107000"/>
              </a:lnSpc>
              <a:spcAft>
                <a:spcPts val="800"/>
              </a:spcAft>
            </a:pPr>
            <a:r>
              <a:rPr lang="en-GB" sz="2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Can some of these traits work in opposite directions?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Can you think of other traits missed out?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16098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F2E84-6385-5AA6-32D0-106081BCAB83}"/>
              </a:ext>
            </a:extLst>
          </p:cNvPr>
          <p:cNvSpPr>
            <a:spLocks noGrp="1"/>
          </p:cNvSpPr>
          <p:nvPr>
            <p:ph type="title"/>
          </p:nvPr>
        </p:nvSpPr>
        <p:spPr>
          <a:xfrm>
            <a:off x="744894" y="-662473"/>
            <a:ext cx="10515600" cy="3802223"/>
          </a:xfrm>
        </p:spPr>
        <p:txBody>
          <a:bodyPr>
            <a:norm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Can we agree on traits? Are they learned or trained? Is this the ‘Great Man’ or ‘strong man’ theory? Is this too masculine to encompass modern times?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Understand trait theory of leadership is and how you can adopt some of the  required characteristics and behaviours">
            <a:extLst>
              <a:ext uri="{FF2B5EF4-FFF2-40B4-BE49-F238E27FC236}">
                <a16:creationId xmlns:a16="http://schemas.microsoft.com/office/drawing/2014/main" id="{6BC75464-4E60-99CC-AD8F-9580A3D098F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07706" y="1623527"/>
            <a:ext cx="9507894" cy="5075853"/>
          </a:xfrm>
          <a:prstGeom prst="rect">
            <a:avLst/>
          </a:prstGeom>
          <a:noFill/>
          <a:ln>
            <a:noFill/>
          </a:ln>
        </p:spPr>
      </p:pic>
    </p:spTree>
    <p:extLst>
      <p:ext uri="{BB962C8B-B14F-4D97-AF65-F5344CB8AC3E}">
        <p14:creationId xmlns:p14="http://schemas.microsoft.com/office/powerpoint/2010/main" val="3077538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24D8-1DB9-3B4B-13DC-79F90B11BC83}"/>
              </a:ext>
            </a:extLst>
          </p:cNvPr>
          <p:cNvSpPr>
            <a:spLocks noGrp="1"/>
          </p:cNvSpPr>
          <p:nvPr>
            <p:ph type="title"/>
          </p:nvPr>
        </p:nvSpPr>
        <p:spPr/>
        <p:txBody>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2. Behavioural leadership</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9B59E96-7BB3-CFA9-1A21-84FEA99FA5B7}"/>
              </a:ext>
            </a:extLst>
          </p:cNvPr>
          <p:cNvSpPr>
            <a:spLocks noGrp="1"/>
          </p:cNvSpPr>
          <p:nvPr>
            <p:ph idx="1"/>
          </p:nvPr>
        </p:nvSpPr>
        <p:spPr>
          <a:xfrm>
            <a:off x="698241" y="1253331"/>
            <a:ext cx="10515600" cy="5800612"/>
          </a:xfrm>
        </p:spPr>
        <p:txBody>
          <a:bodyPr/>
          <a:lstStyle/>
          <a:p>
            <a:pPr marL="0" indent="0">
              <a:lnSpc>
                <a:spcPct val="107000"/>
              </a:lnSpc>
              <a:spcAft>
                <a:spcPts val="800"/>
              </a:spcAft>
              <a:buNone/>
            </a:pPr>
            <a:r>
              <a:rPr lang="en-GB" spc="25" dirty="0">
                <a:solidFill>
                  <a:srgbClr val="424142"/>
                </a:solidFill>
                <a:effectLst/>
                <a:latin typeface="Arial" panose="020B0604020202020204" pitchFamily="34" charset="0"/>
                <a:ea typeface="Calibri" panose="020F0502020204030204" pitchFamily="34" charset="0"/>
                <a:cs typeface="Arial" panose="020B0604020202020204" pitchFamily="34" charset="0"/>
              </a:rPr>
              <a:t>Effective leaders did not always seem to have a particular set of distinguishing traits, researchers tried studied the behavioural aspects of effective leaders.</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pc="25" dirty="0">
                <a:solidFill>
                  <a:srgbClr val="424142"/>
                </a:solidFill>
                <a:effectLst/>
                <a:latin typeface="Arial" panose="020B0604020202020204" pitchFamily="34" charset="0"/>
                <a:ea typeface="Calibri" panose="020F0502020204030204" pitchFamily="34" charset="0"/>
                <a:cs typeface="Arial" panose="020B0604020202020204" pitchFamily="34" charset="0"/>
              </a:rPr>
              <a:t>E.g. Lewin, Ohio State Studies, Vecchio, R.P., Hearn, G. and Southey, G. (1996) Organisational Behaviour. Sydney: Harcourt Brace.</a:t>
            </a:r>
            <a:endParaRPr lang="en-GB"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92005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FB418-DAD3-3277-EA78-A492D225D76A}"/>
              </a:ext>
            </a:extLst>
          </p:cNvPr>
          <p:cNvSpPr>
            <a:spLocks noGrp="1"/>
          </p:cNvSpPr>
          <p:nvPr>
            <p:ph type="title"/>
          </p:nvPr>
        </p:nvSpPr>
        <p:spPr/>
        <p:txBody>
          <a:bodyPr>
            <a:normAutofit fontScale="90000"/>
          </a:bodyPr>
          <a:lstStyle/>
          <a:p>
            <a:pPr>
              <a:lnSpc>
                <a:spcPct val="107000"/>
              </a:lnSpc>
              <a:spcAft>
                <a:spcPts val="800"/>
              </a:spcAft>
            </a:pPr>
            <a:r>
              <a:rPr lang="en-GB" sz="2700" spc="25" dirty="0">
                <a:solidFill>
                  <a:srgbClr val="424142"/>
                </a:solidFill>
                <a:effectLst/>
                <a:latin typeface="Arial" panose="020B0604020202020204" pitchFamily="34" charset="0"/>
                <a:ea typeface="Calibri" panose="020F0502020204030204" pitchFamily="34" charset="0"/>
                <a:cs typeface="Arial" panose="020B0604020202020204" pitchFamily="34" charset="0"/>
              </a:rPr>
              <a:t>Tannenbaum and Warren H. Schmidt (1973) devised a continuum of leader behaviours (see their Figure 12.1).</a:t>
            </a:r>
            <a:br>
              <a:rPr lang="en-GB" sz="2700" dirty="0">
                <a:effectLst/>
                <a:latin typeface="Arial" panose="020B0604020202020204" pitchFamily="34" charset="0"/>
                <a:ea typeface="Calibri" panose="020F0502020204030204" pitchFamily="34" charset="0"/>
                <a:cs typeface="Arial" panose="020B0604020202020204" pitchFamily="34" charset="0"/>
              </a:rPr>
            </a:br>
            <a:r>
              <a:rPr lang="en-GB" sz="27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https://hbr.org/1973/05/how-to-choose-a-leadership-pattern</a:t>
            </a:r>
            <a:r>
              <a:rPr lang="en-GB" sz="2700"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 picture containing diagram&#10;&#10;Description automatically generated">
            <a:extLst>
              <a:ext uri="{FF2B5EF4-FFF2-40B4-BE49-F238E27FC236}">
                <a16:creationId xmlns:a16="http://schemas.microsoft.com/office/drawing/2014/main" id="{6FED08EA-3DB8-EFED-419D-9417629A6F4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62474" y="1408922"/>
            <a:ext cx="9255968" cy="3890866"/>
          </a:xfrm>
          <a:prstGeom prst="rect">
            <a:avLst/>
          </a:prstGeom>
          <a:noFill/>
          <a:ln>
            <a:noFill/>
          </a:ln>
        </p:spPr>
      </p:pic>
      <p:sp>
        <p:nvSpPr>
          <p:cNvPr id="6" name="TextBox 5">
            <a:extLst>
              <a:ext uri="{FF2B5EF4-FFF2-40B4-BE49-F238E27FC236}">
                <a16:creationId xmlns:a16="http://schemas.microsoft.com/office/drawing/2014/main" id="{BA8044C7-3EE4-1B86-5BD2-C1E3DCE63044}"/>
              </a:ext>
            </a:extLst>
          </p:cNvPr>
          <p:cNvSpPr txBox="1"/>
          <p:nvPr/>
        </p:nvSpPr>
        <p:spPr>
          <a:xfrm>
            <a:off x="586273" y="5608151"/>
            <a:ext cx="11019453" cy="670120"/>
          </a:xfrm>
          <a:prstGeom prst="rect">
            <a:avLst/>
          </a:prstGeom>
          <a:noFill/>
        </p:spPr>
        <p:txBody>
          <a:bodyPr wrap="square">
            <a:spAutoFit/>
          </a:bodyPr>
          <a:lstStyle/>
          <a:p>
            <a:pPr>
              <a:lnSpc>
                <a:spcPct val="107000"/>
              </a:lnSpc>
              <a:spcAft>
                <a:spcPts val="800"/>
              </a:spcAft>
            </a:pPr>
            <a:r>
              <a:rPr lang="en-GB" sz="1800" spc="25" dirty="0">
                <a:solidFill>
                  <a:srgbClr val="424142"/>
                </a:solidFill>
                <a:effectLst/>
                <a:latin typeface="Arial" panose="020B0604020202020204" pitchFamily="34" charset="0"/>
                <a:ea typeface="Calibri" panose="020F0502020204030204" pitchFamily="34" charset="0"/>
                <a:cs typeface="Times New Roman" panose="02020603050405020304" pitchFamily="18" charset="0"/>
              </a:rPr>
              <a:t>The continuum depicts various gradations of leadership behaviour, ranging from the boss-centred approach at the extreme left to the subordinate-centred approach at the extreme right.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1640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685CA-8CBB-9111-5C15-D493D082ABC8}"/>
              </a:ext>
            </a:extLst>
          </p:cNvPr>
          <p:cNvSpPr>
            <a:spLocks noGrp="1"/>
          </p:cNvSpPr>
          <p:nvPr>
            <p:ph type="title"/>
          </p:nvPr>
        </p:nvSpPr>
        <p:spPr/>
        <p:txBody>
          <a:bodyPr/>
          <a:lstStyle/>
          <a:p>
            <a:r>
              <a:rPr lang="en-GB" sz="3200" b="1" dirty="0">
                <a:effectLst/>
                <a:latin typeface="Calibri" panose="020F0502020204030204" pitchFamily="34" charset="0"/>
                <a:ea typeface="Calibri" panose="020F0502020204030204" pitchFamily="34" charset="0"/>
                <a:cs typeface="Times New Roman" panose="02020603050405020304" pitchFamily="18" charset="0"/>
              </a:rPr>
              <a:t>3. Contingency Leadership (e.g. Fiedler)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08D74F3-EFAD-3E26-BE0A-CFF26BB7552A}"/>
              </a:ext>
            </a:extLst>
          </p:cNvPr>
          <p:cNvSpPr>
            <a:spLocks noGrp="1"/>
          </p:cNvSpPr>
          <p:nvPr>
            <p:ph idx="1"/>
          </p:nvPr>
        </p:nvSpPr>
        <p:spPr>
          <a:xfrm>
            <a:off x="838200" y="1343608"/>
            <a:ext cx="10515600" cy="5980923"/>
          </a:xfrm>
        </p:spPr>
        <p:txBody>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Situational context. Need to match leader and situation. This might be:</a:t>
            </a:r>
          </a:p>
          <a:p>
            <a:pPr marL="342900" lvl="0" indent="-342900">
              <a:lnSpc>
                <a:spcPct val="107000"/>
              </a:lnSpc>
              <a:buFont typeface="Symbol" panose="05050102010706020507" pitchFamily="18"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Relationship centred. Good interpersonal relationships achieve the task.</a:t>
            </a:r>
          </a:p>
          <a:p>
            <a:pPr marL="0" lvl="0" indent="0">
              <a:lnSpc>
                <a:spcPct val="107000"/>
              </a:lnSpc>
              <a:buNone/>
            </a:pPr>
            <a:r>
              <a:rPr lang="en-GB" dirty="0">
                <a:latin typeface="Calibri" panose="020F0502020204030204" pitchFamily="34" charset="0"/>
                <a:ea typeface="Calibri" panose="020F0502020204030204" pitchFamily="34" charset="0"/>
                <a:cs typeface="Times New Roman" panose="02020603050405020304" pitchFamily="18" charset="0"/>
              </a:rPr>
              <a:t>v</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Task centred. SOPs, clear directions, may sacrifice the group to achieve task.</a:t>
            </a:r>
          </a:p>
          <a:p>
            <a:endParaRPr lang="en-GB" dirty="0"/>
          </a:p>
        </p:txBody>
      </p:sp>
    </p:spTree>
    <p:extLst>
      <p:ext uri="{BB962C8B-B14F-4D97-AF65-F5344CB8AC3E}">
        <p14:creationId xmlns:p14="http://schemas.microsoft.com/office/powerpoint/2010/main" val="718786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A56A-4E69-3AEA-4103-B8BB42B382D7}"/>
              </a:ext>
            </a:extLst>
          </p:cNvPr>
          <p:cNvSpPr>
            <a:spLocks noGrp="1"/>
          </p:cNvSpPr>
          <p:nvPr>
            <p:ph type="title"/>
          </p:nvPr>
        </p:nvSpPr>
        <p:spPr/>
        <p:txBody>
          <a:bodyPr/>
          <a:lstStyle/>
          <a:p>
            <a:r>
              <a:rPr lang="en-GB" sz="3600" b="1" dirty="0">
                <a:latin typeface="Calibri" panose="020F0502020204030204" pitchFamily="34" charset="0"/>
                <a:ea typeface="Calibri" panose="020F0502020204030204" pitchFamily="34" charset="0"/>
                <a:cs typeface="Times New Roman" panose="02020603050405020304" pitchFamily="18" charset="0"/>
              </a:rPr>
              <a:t>A variation: Path-goal theory</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63E5FD1-AFAC-D7AE-DFD2-591D01085980}"/>
              </a:ext>
            </a:extLst>
          </p:cNvPr>
          <p:cNvSpPr>
            <a:spLocks noGrp="1"/>
          </p:cNvSpPr>
          <p:nvPr>
            <p:ph idx="1"/>
          </p:nvPr>
        </p:nvSpPr>
        <p:spPr>
          <a:xfrm>
            <a:off x="838200" y="1315616"/>
            <a:ext cx="10515600" cy="4861347"/>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House (1971) and Evans (1970) Link leadership with motivation theories.</a:t>
            </a:r>
          </a:p>
          <a:p>
            <a:pPr marL="342900" lvl="0" indent="-342900">
              <a:lnSpc>
                <a:spcPct val="107000"/>
              </a:lnSpc>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Directive leadership</a:t>
            </a:r>
          </a:p>
          <a:p>
            <a:pPr marL="342900" lvl="0" indent="-342900">
              <a:lnSpc>
                <a:spcPct val="107000"/>
              </a:lnSpc>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Supportive leadership</a:t>
            </a:r>
          </a:p>
          <a:p>
            <a:pPr marL="342900" lvl="0" indent="-342900">
              <a:lnSpc>
                <a:spcPct val="107000"/>
              </a:lnSpc>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Participative leadership</a:t>
            </a:r>
          </a:p>
          <a:p>
            <a:pPr marL="342900" lvl="0" indent="-342900">
              <a:lnSpc>
                <a:spcPct val="107000"/>
              </a:lnSpc>
              <a:spcAft>
                <a:spcPts val="800"/>
              </a:spcAft>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Achievement orientated leadership.</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May use all 4 at various times e.g. Ambiguous situations need directive and stressful situations need supportive leadership.</a:t>
            </a:r>
          </a:p>
          <a:p>
            <a:endParaRPr lang="en-GB" dirty="0"/>
          </a:p>
        </p:txBody>
      </p:sp>
    </p:spTree>
    <p:extLst>
      <p:ext uri="{BB962C8B-B14F-4D97-AF65-F5344CB8AC3E}">
        <p14:creationId xmlns:p14="http://schemas.microsoft.com/office/powerpoint/2010/main" val="15726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E74D-76A4-0E96-FE6F-78AE9983CF2B}"/>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7A5F8CE-C73B-54F3-EDFF-FC84BE571D4E}"/>
              </a:ext>
            </a:extLst>
          </p:cNvPr>
          <p:cNvPicPr>
            <a:picLocks noGrp="1" noChangeAspect="1"/>
          </p:cNvPicPr>
          <p:nvPr>
            <p:ph idx="1"/>
          </p:nvPr>
        </p:nvPicPr>
        <p:blipFill>
          <a:blip r:embed="rId2"/>
          <a:stretch>
            <a:fillRect/>
          </a:stretch>
        </p:blipFill>
        <p:spPr>
          <a:xfrm>
            <a:off x="838200" y="365125"/>
            <a:ext cx="10629122" cy="3063875"/>
          </a:xfrm>
          <a:prstGeom prst="rect">
            <a:avLst/>
          </a:prstGeom>
        </p:spPr>
      </p:pic>
      <p:pic>
        <p:nvPicPr>
          <p:cNvPr id="6" name="Picture 5" descr="clip_image029_thumb3">
            <a:hlinkClick r:id="rId3"/>
            <a:extLst>
              <a:ext uri="{FF2B5EF4-FFF2-40B4-BE49-F238E27FC236}">
                <a16:creationId xmlns:a16="http://schemas.microsoft.com/office/drawing/2014/main" id="{BF7BFD51-9E65-07B1-8686-42C7F0B1081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8200" y="3429000"/>
            <a:ext cx="10629122" cy="2836508"/>
          </a:xfrm>
          <a:prstGeom prst="rect">
            <a:avLst/>
          </a:prstGeom>
          <a:noFill/>
          <a:ln>
            <a:noFill/>
          </a:ln>
        </p:spPr>
      </p:pic>
    </p:spTree>
    <p:extLst>
      <p:ext uri="{BB962C8B-B14F-4D97-AF65-F5344CB8AC3E}">
        <p14:creationId xmlns:p14="http://schemas.microsoft.com/office/powerpoint/2010/main" val="3108532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956B9-05D5-BDC2-1FD7-00F501011E35}"/>
              </a:ext>
            </a:extLst>
          </p:cNvPr>
          <p:cNvSpPr>
            <a:spLocks noGrp="1"/>
          </p:cNvSpPr>
          <p:nvPr>
            <p:ph type="title"/>
          </p:nvPr>
        </p:nvSpPr>
        <p:spPr>
          <a:xfrm>
            <a:off x="279411" y="622338"/>
            <a:ext cx="10877550" cy="1325563"/>
          </a:xfrm>
        </p:spPr>
        <p:txBody>
          <a:bodyPr>
            <a:normAutofit fontScale="90000"/>
          </a:bodyPr>
          <a:lstStyle/>
          <a:p>
            <a:r>
              <a:rPr lang="en-GB" sz="3600" b="1" dirty="0">
                <a:effectLst/>
                <a:latin typeface="Calibri" panose="020F0502020204030204" pitchFamily="34" charset="0"/>
                <a:ea typeface="Calibri" panose="020F0502020204030204" pitchFamily="34" charset="0"/>
                <a:cs typeface="Times New Roman" panose="02020603050405020304" pitchFamily="18" charset="0"/>
              </a:rPr>
              <a:t>4. Transformational leadership</a:t>
            </a:r>
            <a:br>
              <a:rPr lang="en-GB" sz="3200" b="1" dirty="0">
                <a:effectLst/>
                <a:latin typeface="Calibri" panose="020F0502020204030204" pitchFamily="34" charset="0"/>
                <a:ea typeface="Calibri" panose="020F0502020204030204" pitchFamily="34" charset="0"/>
                <a:cs typeface="Times New Roman" panose="02020603050405020304" pitchFamily="18" charset="0"/>
              </a:rPr>
            </a:br>
            <a:br>
              <a:rPr lang="en-GB" sz="3200" b="1"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DE08F5BD-56BD-21D7-94E8-C0502206D99C}"/>
              </a:ext>
            </a:extLst>
          </p:cNvPr>
          <p:cNvPicPr>
            <a:picLocks noGrp="1" noChangeAspect="1"/>
          </p:cNvPicPr>
          <p:nvPr>
            <p:ph idx="1"/>
          </p:nvPr>
        </p:nvPicPr>
        <p:blipFill>
          <a:blip r:embed="rId2"/>
          <a:stretch>
            <a:fillRect/>
          </a:stretch>
        </p:blipFill>
        <p:spPr>
          <a:xfrm>
            <a:off x="5617028" y="365125"/>
            <a:ext cx="6574971" cy="6125839"/>
          </a:xfrm>
          <a:prstGeom prst="rect">
            <a:avLst/>
          </a:prstGeom>
        </p:spPr>
      </p:pic>
      <p:sp>
        <p:nvSpPr>
          <p:cNvPr id="7" name="TextBox 6">
            <a:extLst>
              <a:ext uri="{FF2B5EF4-FFF2-40B4-BE49-F238E27FC236}">
                <a16:creationId xmlns:a16="http://schemas.microsoft.com/office/drawing/2014/main" id="{5B990E6F-6FED-F9AB-CFA0-BB8F1CC6A1B0}"/>
              </a:ext>
            </a:extLst>
          </p:cNvPr>
          <p:cNvSpPr txBox="1"/>
          <p:nvPr/>
        </p:nvSpPr>
        <p:spPr>
          <a:xfrm>
            <a:off x="955648" y="1285120"/>
            <a:ext cx="3806890" cy="2841034"/>
          </a:xfrm>
          <a:prstGeom prst="rect">
            <a:avLst/>
          </a:prstGeom>
          <a:noFill/>
        </p:spPr>
        <p:txBody>
          <a:bodyPr wrap="square">
            <a:spAutoFit/>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Pondy (1978), Bass (1985), Kouzes and Posner (1989). Leaders provide a sense of purpose, vision, focus for change, supporting , sharing, negotiating, communicating and team building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9" name="TextBox 8">
            <a:extLst>
              <a:ext uri="{FF2B5EF4-FFF2-40B4-BE49-F238E27FC236}">
                <a16:creationId xmlns:a16="http://schemas.microsoft.com/office/drawing/2014/main" id="{0D2AAD2A-A453-024C-E33A-6F129D4303FF}"/>
              </a:ext>
            </a:extLst>
          </p:cNvPr>
          <p:cNvSpPr txBox="1"/>
          <p:nvPr/>
        </p:nvSpPr>
        <p:spPr>
          <a:xfrm>
            <a:off x="1015734" y="4548618"/>
            <a:ext cx="3986503" cy="1655518"/>
          </a:xfrm>
          <a:prstGeom prst="rect">
            <a:avLst/>
          </a:prstGeom>
          <a:noFill/>
        </p:spPr>
        <p:txBody>
          <a:bodyPr wrap="square">
            <a:spAutoFit/>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Often c</a:t>
            </a:r>
            <a:r>
              <a:rPr lang="en-GB" sz="2400" dirty="0">
                <a:effectLst/>
                <a:latin typeface="Calibri" panose="020F0502020204030204" pitchFamily="34" charset="0"/>
                <a:ea typeface="Calibri" panose="020F0502020204030204" pitchFamily="34" charset="0"/>
                <a:cs typeface="Times New Roman" panose="02020603050405020304" pitchFamily="18" charset="0"/>
              </a:rPr>
              <a:t>ontrasted with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Transactional Leadership, </a:t>
            </a:r>
            <a:r>
              <a:rPr lang="en-GB" sz="2400" dirty="0">
                <a:effectLst/>
                <a:latin typeface="Calibri" panose="020F0502020204030204" pitchFamily="34" charset="0"/>
                <a:ea typeface="Calibri" panose="020F0502020204030204" pitchFamily="34" charset="0"/>
                <a:cs typeface="Times New Roman" panose="02020603050405020304" pitchFamily="18" charset="0"/>
              </a:rPr>
              <a:t>directing, coordinating towards a known goal.</a:t>
            </a:r>
          </a:p>
        </p:txBody>
      </p:sp>
    </p:spTree>
    <p:extLst>
      <p:ext uri="{BB962C8B-B14F-4D97-AF65-F5344CB8AC3E}">
        <p14:creationId xmlns:p14="http://schemas.microsoft.com/office/powerpoint/2010/main" val="4097536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actional vs Transformational Leadership - Florida Tech Online">
            <a:extLst>
              <a:ext uri="{FF2B5EF4-FFF2-40B4-BE49-F238E27FC236}">
                <a16:creationId xmlns:a16="http://schemas.microsoft.com/office/drawing/2014/main" id="{A2413743-E40C-2AB4-B733-CF5FDB7B5AF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56996" y="382555"/>
            <a:ext cx="9283959" cy="5533053"/>
          </a:xfrm>
          <a:prstGeom prst="rect">
            <a:avLst/>
          </a:prstGeom>
          <a:noFill/>
          <a:ln>
            <a:noFill/>
          </a:ln>
        </p:spPr>
      </p:pic>
    </p:spTree>
    <p:extLst>
      <p:ext uri="{BB962C8B-B14F-4D97-AF65-F5344CB8AC3E}">
        <p14:creationId xmlns:p14="http://schemas.microsoft.com/office/powerpoint/2010/main" val="3446609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8F35-B362-03A7-A2C0-DB0626645EA8}"/>
              </a:ext>
            </a:extLst>
          </p:cNvPr>
          <p:cNvSpPr>
            <a:spLocks noGrp="1"/>
          </p:cNvSpPr>
          <p:nvPr>
            <p:ph type="title"/>
          </p:nvPr>
        </p:nvSpPr>
        <p:spPr/>
        <p:txBody>
          <a:bodyPr/>
          <a:lstStyle/>
          <a:p>
            <a:r>
              <a:rPr lang="en-GB" sz="3200" b="1" dirty="0">
                <a:effectLst/>
                <a:latin typeface="Calibri" panose="020F0502020204030204" pitchFamily="34" charset="0"/>
                <a:ea typeface="Calibri" panose="020F0502020204030204" pitchFamily="34" charset="0"/>
                <a:cs typeface="Times New Roman" panose="02020603050405020304" pitchFamily="18" charset="0"/>
              </a:rPr>
              <a:t>5. Post Heroic Leadership</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8B84575-6A66-9ED9-91D9-D41D4E619D19}"/>
              </a:ext>
            </a:extLst>
          </p:cNvPr>
          <p:cNvSpPr>
            <a:spLocks noGrp="1"/>
          </p:cNvSpPr>
          <p:nvPr>
            <p:ph idx="1"/>
          </p:nvPr>
        </p:nvSpPr>
        <p:spPr>
          <a:xfrm>
            <a:off x="401216" y="1278294"/>
            <a:ext cx="11280711" cy="5421086"/>
          </a:xfrm>
        </p:spPr>
        <p:txBody>
          <a:bodyPr>
            <a:normAutofit/>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In 1990s with crises, changing societies, globalisation and technological change, rise of followers as potential alternative leaders, expectations of involvement, payment systems, hierarchies being questioned, diversity bringing new perspectives, collective leadership, networking, sharing of risks,  the certainties of leadership were questioned.</a:t>
            </a:r>
          </a:p>
          <a:p>
            <a:pPr marL="0"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Feminist approaches, civil rights concern, diversity demands, tighter regulatory frameworks, international pressures, economic crisis, political instability, ecological, green sustainability (as well as commercial sustainability), critical management theory, post modernism, digital/internet technologies, intercultural challenges, new generations (Gen-Y, Gen-Z, Gen-alpha, etc.)…………</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John Kotter (1990,1995) Haig (1994) etc.</a:t>
            </a:r>
          </a:p>
          <a:p>
            <a:pPr marL="0" indent="0">
              <a:lnSpc>
                <a:spcPct val="107000"/>
              </a:lnSpc>
              <a:spcAft>
                <a:spcPts val="800"/>
              </a:spcAft>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2000" i="1" dirty="0">
                <a:solidFill>
                  <a:srgbClr val="FF0000"/>
                </a:solidFill>
                <a:effectLst/>
                <a:latin typeface="Arial" panose="020B0604020202020204" pitchFamily="34" charset="0"/>
                <a:ea typeface="Calibri" panose="020F0502020204030204" pitchFamily="34" charset="0"/>
                <a:cs typeface="Arial" panose="020B0604020202020204" pitchFamily="34" charset="0"/>
              </a:rPr>
              <a:t>Looks like a bit of a free for all, but does fit a chaotic environment of uncertainty and fearfulness…..can degenerate into critical management theory with post modernist nihilism.</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10123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632DA-E819-378C-A09D-6251141D2B66}"/>
              </a:ext>
            </a:extLst>
          </p:cNvPr>
          <p:cNvSpPr>
            <a:spLocks noGrp="1"/>
          </p:cNvSpPr>
          <p:nvPr>
            <p:ph type="title"/>
          </p:nvPr>
        </p:nvSpPr>
        <p:spPr/>
        <p:txBody>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6. Other considerations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DEFB647-BB50-5E24-EC8E-9CC5A7FE9702}"/>
              </a:ext>
            </a:extLst>
          </p:cNvPr>
          <p:cNvSpPr>
            <a:spLocks noGrp="1"/>
          </p:cNvSpPr>
          <p:nvPr>
            <p:ph idx="1"/>
          </p:nvPr>
        </p:nvSpPr>
        <p:spPr>
          <a:xfrm>
            <a:off x="838200" y="1035698"/>
            <a:ext cx="10515600" cy="5141265"/>
          </a:xfrm>
        </p:spPr>
        <p:txBody>
          <a:bodyPr>
            <a:normAutofit lnSpcReduction="10000"/>
          </a:bodyPr>
          <a:lstStyle/>
          <a:p>
            <a:pPr marL="685800" indent="0">
              <a:lnSpc>
                <a:spcPct val="107000"/>
              </a:lnSpc>
              <a:buNone/>
            </a:pPr>
            <a:r>
              <a:rPr lang="en-GB" b="1" dirty="0">
                <a:effectLst/>
                <a:latin typeface="Arial" panose="020B0604020202020204" pitchFamily="34" charset="0"/>
                <a:ea typeface="Calibri" panose="020F0502020204030204" pitchFamily="34" charset="0"/>
                <a:cs typeface="Arial" panose="020B0604020202020204" pitchFamily="34" charset="0"/>
              </a:rPr>
              <a:t> </a:t>
            </a:r>
            <a:r>
              <a:rPr lang="en-GB" dirty="0">
                <a:effectLst/>
                <a:latin typeface="Arial" panose="020B0604020202020204" pitchFamily="34" charset="0"/>
                <a:ea typeface="Calibri" panose="020F0502020204030204" pitchFamily="34" charset="0"/>
                <a:cs typeface="Arial" panose="020B0604020202020204" pitchFamily="34" charset="0"/>
              </a:rPr>
              <a:t>These may coexist and may fall into models above.</a:t>
            </a:r>
          </a:p>
          <a:p>
            <a:pPr marL="0" indent="0">
              <a:lnSpc>
                <a:spcPct val="107000"/>
              </a:lnSpc>
              <a:buSzPts val="1000"/>
              <a:buNone/>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a. Gender and leadership</a:t>
            </a:r>
          </a:p>
          <a:p>
            <a:pPr marL="0" indent="0">
              <a:lnSpc>
                <a:spcPct val="107000"/>
              </a:lnSpc>
              <a:buSzPts val="1000"/>
              <a:buNone/>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b. Cross cultural factors</a:t>
            </a:r>
          </a:p>
          <a:p>
            <a:pPr marL="0" indent="0">
              <a:lnSpc>
                <a:spcPct val="107000"/>
              </a:lnSpc>
              <a:buNone/>
            </a:pPr>
            <a:r>
              <a:rPr lang="en-GB" dirty="0">
                <a:effectLst/>
                <a:latin typeface="Arial" panose="020B0604020202020204" pitchFamily="34" charset="0"/>
                <a:ea typeface="Calibri" panose="020F0502020204030204" pitchFamily="34" charset="0"/>
                <a:cs typeface="Arial" panose="020B0604020202020204" pitchFamily="34" charset="0"/>
              </a:rPr>
              <a:t>c. Leadership substitutes</a:t>
            </a:r>
          </a:p>
          <a:p>
            <a:pPr marL="0" indent="0">
              <a:lnSpc>
                <a:spcPct val="107000"/>
              </a:lnSpc>
              <a:buNone/>
            </a:pPr>
            <a:r>
              <a:rPr lang="en-GB" dirty="0">
                <a:effectLst/>
                <a:latin typeface="Arial" panose="020B0604020202020204" pitchFamily="34" charset="0"/>
                <a:ea typeface="Calibri" panose="020F0502020204030204" pitchFamily="34" charset="0"/>
                <a:cs typeface="Arial" panose="020B0604020202020204" pitchFamily="34" charset="0"/>
              </a:rPr>
              <a:t>d. Charismatic leadership</a:t>
            </a:r>
          </a:p>
          <a:p>
            <a:pPr marL="0" indent="0">
              <a:lnSpc>
                <a:spcPct val="107000"/>
              </a:lnSpc>
              <a:buNone/>
            </a:pPr>
            <a:r>
              <a:rPr lang="en-GB" dirty="0">
                <a:effectLst/>
                <a:latin typeface="Arial" panose="020B0604020202020204" pitchFamily="34" charset="0"/>
                <a:ea typeface="Calibri" panose="020F0502020204030204" pitchFamily="34" charset="0"/>
                <a:cs typeface="Arial" panose="020B0604020202020204" pitchFamily="34" charset="0"/>
              </a:rPr>
              <a:t>e. Narcissistic leadership</a:t>
            </a:r>
          </a:p>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f. Toxic Leadership</a:t>
            </a:r>
          </a:p>
          <a:p>
            <a:pPr marL="0" indent="0">
              <a:lnSpc>
                <a:spcPct val="107000"/>
              </a:lnSpc>
              <a:spcAft>
                <a:spcPts val="800"/>
              </a:spcAft>
              <a:buNone/>
            </a:pPr>
            <a:r>
              <a:rPr lang="en-GB" dirty="0">
                <a:latin typeface="Arial" panose="020B0604020202020204" pitchFamily="34" charset="0"/>
                <a:ea typeface="Calibri" panose="020F0502020204030204" pitchFamily="34" charset="0"/>
                <a:cs typeface="Arial" panose="020B0604020202020204" pitchFamily="34" charset="0"/>
              </a:rPr>
              <a:t>g. Special applications to your industry/organisation/level</a:t>
            </a:r>
          </a:p>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h. Special aspects of Leading digital change. </a:t>
            </a:r>
          </a:p>
          <a:p>
            <a:endParaRPr lang="en-GB" dirty="0"/>
          </a:p>
        </p:txBody>
      </p:sp>
    </p:spTree>
    <p:extLst>
      <p:ext uri="{BB962C8B-B14F-4D97-AF65-F5344CB8AC3E}">
        <p14:creationId xmlns:p14="http://schemas.microsoft.com/office/powerpoint/2010/main" val="2549271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73014-21E7-045A-656F-7B08EE9AE967}"/>
              </a:ext>
            </a:extLst>
          </p:cNvPr>
          <p:cNvSpPr>
            <a:spLocks noGrp="1"/>
          </p:cNvSpPr>
          <p:nvPr>
            <p:ph type="title"/>
          </p:nvPr>
        </p:nvSpPr>
        <p:spPr/>
        <p:txBody>
          <a:bodyPr>
            <a:noAutofit/>
          </a:bodyPr>
          <a:lstStyle/>
          <a:p>
            <a:pPr fontAlgn="base"/>
            <a:r>
              <a:rPr lang="en-GB" sz="2800" b="1" i="0" u="none" strike="noStrike" dirty="0">
                <a:solidFill>
                  <a:srgbClr val="333333"/>
                </a:solidFill>
                <a:effectLst/>
                <a:latin typeface="Open Sans" panose="020B0606030504020204" pitchFamily="34" charset="0"/>
              </a:rPr>
              <a:t>The Integrated Leadership Model and the ILM72 – A Fresh Insight</a:t>
            </a:r>
            <a:r>
              <a:rPr lang="en-GB" sz="2800" b="1" dirty="0">
                <a:solidFill>
                  <a:srgbClr val="333333"/>
                </a:solidFill>
                <a:latin typeface="Open Sans" panose="020B0606030504020204" pitchFamily="34" charset="0"/>
              </a:rPr>
              <a:t> </a:t>
            </a:r>
            <a:r>
              <a:rPr lang="en-GB" sz="2800" b="0" i="0" dirty="0">
                <a:solidFill>
                  <a:srgbClr val="666666"/>
                </a:solidFill>
                <a:effectLst/>
                <a:latin typeface="Open Sans" panose="020B0606030504020204" pitchFamily="34" charset="0"/>
              </a:rPr>
              <a:t>2019 | </a:t>
            </a:r>
            <a:r>
              <a:rPr lang="en-GB" sz="2800" b="0" i="0" u="none" strike="noStrike" dirty="0">
                <a:solidFill>
                  <a:srgbClr val="666666"/>
                </a:solidFill>
                <a:effectLst/>
                <a:latin typeface="Open Sans" panose="020B0606030504020204" pitchFamily="34" charset="0"/>
                <a:hlinkClick r:id="rId2"/>
              </a:rPr>
              <a:t>Doug Strycharczyk</a:t>
            </a:r>
            <a:r>
              <a:rPr lang="en-GB" sz="2800" b="0" i="0" dirty="0">
                <a:solidFill>
                  <a:srgbClr val="666666"/>
                </a:solidFill>
                <a:effectLst/>
                <a:latin typeface="Open Sans" panose="020B0606030504020204" pitchFamily="34" charset="0"/>
              </a:rPr>
              <a:t>, </a:t>
            </a:r>
            <a:r>
              <a:rPr lang="en-GB" sz="2800" b="0" i="0" strike="noStrike" dirty="0">
                <a:effectLst/>
                <a:latin typeface="Open Sans" panose="020B0606030504020204" pitchFamily="34" charset="0"/>
                <a:hlinkClick r:id="rId3">
                  <a:extLst>
                    <a:ext uri="{A12FA001-AC4F-418D-AE19-62706E023703}">
                      <ahyp:hlinkClr xmlns:ahyp="http://schemas.microsoft.com/office/drawing/2018/hyperlinkcolor" val="tx"/>
                    </a:ext>
                  </a:extLst>
                </a:hlinkClick>
              </a:rPr>
              <a:t>Leadership</a:t>
            </a:r>
            <a:r>
              <a:rPr lang="en-GB" sz="2800" b="0" i="0" strike="noStrike" dirty="0">
                <a:effectLst/>
                <a:latin typeface="Open Sans" panose="020B0606030504020204" pitchFamily="34" charset="0"/>
              </a:rPr>
              <a:t> at AQR </a:t>
            </a:r>
            <a:r>
              <a:rPr lang="en-GB" sz="1400" b="0" i="0" u="none" strike="noStrike" dirty="0">
                <a:solidFill>
                  <a:srgbClr val="666666"/>
                </a:solidFill>
                <a:effectLst/>
                <a:latin typeface="Open Sans" panose="020B0606030504020204" pitchFamily="34" charset="0"/>
                <a:hlinkClick r:id="rId4"/>
              </a:rPr>
              <a:t>https://aqrinternational.co.uk/the-integrated-leadership-model-and-the-ilm72-a-fresh-insight#:~:text=The%20Integrated%20Leadership%20Model%20is,as%20for%20understanding%20leadership%20style</a:t>
            </a:r>
            <a:r>
              <a:rPr lang="en-GB" sz="1400" b="0" i="0" u="none" strike="noStrike" dirty="0">
                <a:solidFill>
                  <a:srgbClr val="666666"/>
                </a:solidFill>
                <a:effectLst/>
                <a:latin typeface="Open Sans" panose="020B0606030504020204" pitchFamily="34" charset="0"/>
              </a:rPr>
              <a:t>. </a:t>
            </a:r>
            <a:br>
              <a:rPr lang="en-GB" sz="1400" b="0" i="0" u="none" strike="noStrike" dirty="0">
                <a:solidFill>
                  <a:srgbClr val="666666"/>
                </a:solidFill>
                <a:effectLst/>
                <a:latin typeface="Open Sans" panose="020B0606030504020204" pitchFamily="34" charset="0"/>
              </a:rPr>
            </a:br>
            <a:endParaRPr lang="en-GB" sz="1400" dirty="0"/>
          </a:p>
        </p:txBody>
      </p:sp>
      <p:pic>
        <p:nvPicPr>
          <p:cNvPr id="5" name="Content Placeholder 4">
            <a:extLst>
              <a:ext uri="{FF2B5EF4-FFF2-40B4-BE49-F238E27FC236}">
                <a16:creationId xmlns:a16="http://schemas.microsoft.com/office/drawing/2014/main" id="{59F29CA2-16FF-8052-0DB2-0C1AD0897B89}"/>
              </a:ext>
            </a:extLst>
          </p:cNvPr>
          <p:cNvPicPr>
            <a:picLocks noGrp="1" noChangeAspect="1"/>
          </p:cNvPicPr>
          <p:nvPr>
            <p:ph idx="1"/>
          </p:nvPr>
        </p:nvPicPr>
        <p:blipFill>
          <a:blip r:embed="rId5"/>
          <a:stretch>
            <a:fillRect/>
          </a:stretch>
        </p:blipFill>
        <p:spPr>
          <a:xfrm>
            <a:off x="615819" y="1586203"/>
            <a:ext cx="10944809" cy="4906671"/>
          </a:xfrm>
          <a:prstGeom prst="rect">
            <a:avLst/>
          </a:prstGeom>
        </p:spPr>
      </p:pic>
    </p:spTree>
    <p:extLst>
      <p:ext uri="{BB962C8B-B14F-4D97-AF65-F5344CB8AC3E}">
        <p14:creationId xmlns:p14="http://schemas.microsoft.com/office/powerpoint/2010/main" val="262921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9188-C3AE-F8C9-BCF7-2AEF3BC8D515}"/>
              </a:ext>
            </a:extLst>
          </p:cNvPr>
          <p:cNvSpPr>
            <a:spLocks noGrp="1"/>
          </p:cNvSpPr>
          <p:nvPr>
            <p:ph type="title"/>
          </p:nvPr>
        </p:nvSpPr>
        <p:spPr>
          <a:xfrm>
            <a:off x="735563" y="-148058"/>
            <a:ext cx="10515600" cy="1325563"/>
          </a:xfrm>
        </p:spPr>
        <p:txBody>
          <a:bodyPr>
            <a:normAutofit/>
          </a:bodyPr>
          <a:lstStyle/>
          <a:p>
            <a:r>
              <a:rPr lang="en-GB" sz="3200" b="1" dirty="0"/>
              <a:t>Are there common themes/factors?</a:t>
            </a:r>
          </a:p>
        </p:txBody>
      </p:sp>
      <p:sp>
        <p:nvSpPr>
          <p:cNvPr id="3" name="Content Placeholder 2">
            <a:extLst>
              <a:ext uri="{FF2B5EF4-FFF2-40B4-BE49-F238E27FC236}">
                <a16:creationId xmlns:a16="http://schemas.microsoft.com/office/drawing/2014/main" id="{6DD35CC8-372A-F13E-F8C6-CF2BDD6960D6}"/>
              </a:ext>
            </a:extLst>
          </p:cNvPr>
          <p:cNvSpPr>
            <a:spLocks noGrp="1"/>
          </p:cNvSpPr>
          <p:nvPr>
            <p:ph idx="1"/>
          </p:nvPr>
        </p:nvSpPr>
        <p:spPr>
          <a:xfrm>
            <a:off x="838200" y="625151"/>
            <a:ext cx="10515600" cy="5840963"/>
          </a:xfrm>
        </p:spPr>
        <p:txBody>
          <a:bodyPr>
            <a:normAutofit lnSpcReduction="10000"/>
          </a:bodyPr>
          <a:lstStyle/>
          <a:p>
            <a:pPr marL="0" indent="0">
              <a:buNone/>
            </a:pPr>
            <a:endParaRPr lang="en-GB" dirty="0"/>
          </a:p>
          <a:p>
            <a:pPr marL="0" indent="0">
              <a:buNone/>
            </a:pPr>
            <a:r>
              <a:rPr lang="en-GB" dirty="0"/>
              <a:t>What environment?</a:t>
            </a:r>
          </a:p>
          <a:p>
            <a:pPr marL="0" indent="0">
              <a:buNone/>
            </a:pPr>
            <a:r>
              <a:rPr lang="en-GB" dirty="0"/>
              <a:t>What organisational culture?</a:t>
            </a:r>
          </a:p>
          <a:p>
            <a:pPr marL="0" indent="0">
              <a:buNone/>
            </a:pPr>
            <a:r>
              <a:rPr lang="en-GB" dirty="0"/>
              <a:t>What tasks?</a:t>
            </a:r>
          </a:p>
          <a:p>
            <a:pPr marL="0" indent="0">
              <a:buNone/>
            </a:pPr>
            <a:r>
              <a:rPr lang="en-GB" dirty="0"/>
              <a:t>What time constraints exist?</a:t>
            </a:r>
          </a:p>
          <a:p>
            <a:pPr marL="0" indent="0">
              <a:buNone/>
            </a:pPr>
            <a:r>
              <a:rPr lang="en-GB" dirty="0"/>
              <a:t>What resources are available?</a:t>
            </a:r>
          </a:p>
          <a:p>
            <a:pPr marL="0" indent="0">
              <a:buNone/>
            </a:pPr>
            <a:r>
              <a:rPr lang="en-GB" dirty="0"/>
              <a:t>What followers?</a:t>
            </a:r>
          </a:p>
          <a:p>
            <a:pPr marL="0" indent="0">
              <a:buNone/>
            </a:pPr>
            <a:r>
              <a:rPr lang="en-GB" dirty="0"/>
              <a:t>What leaders lead the leaders being analysed? </a:t>
            </a:r>
          </a:p>
          <a:p>
            <a:pPr marL="0" indent="0">
              <a:buNone/>
            </a:pPr>
            <a:endParaRPr lang="en-GB" dirty="0"/>
          </a:p>
          <a:p>
            <a:pPr marL="0" indent="0">
              <a:buNone/>
            </a:pPr>
            <a:endParaRPr lang="en-GB" dirty="0"/>
          </a:p>
          <a:p>
            <a:pPr marL="0" indent="0">
              <a:buNone/>
            </a:pPr>
            <a:r>
              <a:rPr lang="en-GB" dirty="0"/>
              <a:t>How might they play with the challenge of digital investment/innovation?</a:t>
            </a:r>
          </a:p>
          <a:p>
            <a:pPr marL="0" indent="0">
              <a:buNone/>
            </a:pPr>
            <a:endParaRPr lang="en-GB" dirty="0"/>
          </a:p>
        </p:txBody>
      </p:sp>
    </p:spTree>
    <p:extLst>
      <p:ext uri="{BB962C8B-B14F-4D97-AF65-F5344CB8AC3E}">
        <p14:creationId xmlns:p14="http://schemas.microsoft.com/office/powerpoint/2010/main" val="233991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DDE0A-AEA8-E60F-A78A-4A002B904063}"/>
              </a:ext>
            </a:extLst>
          </p:cNvPr>
          <p:cNvSpPr>
            <a:spLocks noGrp="1"/>
          </p:cNvSpPr>
          <p:nvPr>
            <p:ph type="title"/>
          </p:nvPr>
        </p:nvSpPr>
        <p:spPr>
          <a:xfrm>
            <a:off x="559837" y="365125"/>
            <a:ext cx="5990253" cy="1325563"/>
          </a:xfrm>
        </p:spPr>
        <p:txBody>
          <a:bodyPr>
            <a:normAutofit/>
          </a:bodyPr>
          <a:lstStyle/>
          <a:p>
            <a:r>
              <a:rPr lang="en-GB" sz="2400" b="1" dirty="0">
                <a:latin typeface="Arial" panose="020B0604020202020204" pitchFamily="34" charset="0"/>
                <a:ea typeface="Calibri" panose="020F0502020204030204" pitchFamily="34" charset="0"/>
                <a:cs typeface="Times New Roman" panose="02020603050405020304" pitchFamily="18" charset="0"/>
              </a:rPr>
              <a:t>Conclusion </a:t>
            </a:r>
            <a:r>
              <a:rPr lang="en-GB" sz="2400" dirty="0">
                <a:solidFill>
                  <a:srgbClr val="FF0000"/>
                </a:solidFill>
                <a:latin typeface="Arial" panose="020B0604020202020204" pitchFamily="34" charset="0"/>
                <a:ea typeface="Calibri" panose="020F0502020204030204" pitchFamily="34" charset="0"/>
                <a:cs typeface="Times New Roman" panose="02020603050405020304" pitchFamily="18" charset="0"/>
              </a:rPr>
              <a:t>(</a:t>
            </a:r>
            <a:r>
              <a:rPr lang="en-GB" sz="2400" i="1" dirty="0">
                <a:solidFill>
                  <a:srgbClr val="FF0000"/>
                </a:solidFill>
                <a:latin typeface="Arial" panose="020B0604020202020204" pitchFamily="34" charset="0"/>
                <a:ea typeface="Calibri" panose="020F0502020204030204" pitchFamily="34" charset="0"/>
                <a:cs typeface="Times New Roman" panose="02020603050405020304" pitchFamily="18" charset="0"/>
              </a:rPr>
              <a:t>It’s difficult… What’s new?)</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9FE613B-D2DD-F4CA-FBE9-2E2121EB93E9}"/>
              </a:ext>
            </a:extLst>
          </p:cNvPr>
          <p:cNvSpPr>
            <a:spLocks noGrp="1"/>
          </p:cNvSpPr>
          <p:nvPr>
            <p:ph idx="1"/>
          </p:nvPr>
        </p:nvSpPr>
        <p:spPr>
          <a:xfrm>
            <a:off x="559837" y="1230312"/>
            <a:ext cx="10793963" cy="5262563"/>
          </a:xfrm>
        </p:spPr>
        <p:txBody>
          <a:bodyPr>
            <a:normAutofit fontScale="92500" lnSpcReduction="10000"/>
          </a:bodyPr>
          <a:lstStyle/>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The subject seems to be confusing and lacking on consensus.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Traits seem old fashioned, but still appear in management training sessions. Contingency seems overwhelmed by the number of possible variable factors that might be operating.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There does not seem to be one agreed supervising style.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Leadership as a process in the political/social influential environment, sharing power with followers, building networks, enabling teams, appears to fit the more idealised (“heroic”?) concept.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Post heroic leadership questions whether leadership can be attributed to a lone manager, indeed whether we need leaders of this kind at all. Post modernist theory challenges the emphasis on style of leadership as being a social construct, once adopted likely to reproduce itself.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4365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22F3F-4365-1190-1369-3882EE7341BC}"/>
              </a:ext>
            </a:extLst>
          </p:cNvPr>
          <p:cNvSpPr>
            <a:spLocks noGrp="1"/>
          </p:cNvSpPr>
          <p:nvPr>
            <p:ph type="title"/>
          </p:nvPr>
        </p:nvSpPr>
        <p:spPr>
          <a:xfrm>
            <a:off x="269033" y="-148058"/>
            <a:ext cx="10515600" cy="1325563"/>
          </a:xfrm>
        </p:spPr>
        <p:txBody>
          <a:bodyPr>
            <a:normAutofit/>
          </a:bodyPr>
          <a:lstStyle/>
          <a:p>
            <a:r>
              <a:rPr lang="en-GB" sz="3200" b="1" dirty="0"/>
              <a:t>Training/recruiting/process reform?</a:t>
            </a:r>
          </a:p>
        </p:txBody>
      </p:sp>
      <p:sp>
        <p:nvSpPr>
          <p:cNvPr id="3" name="Content Placeholder 2">
            <a:extLst>
              <a:ext uri="{FF2B5EF4-FFF2-40B4-BE49-F238E27FC236}">
                <a16:creationId xmlns:a16="http://schemas.microsoft.com/office/drawing/2014/main" id="{5F7CD0FA-6DD6-1D3B-61C1-8F97BF7DF290}"/>
              </a:ext>
            </a:extLst>
          </p:cNvPr>
          <p:cNvSpPr>
            <a:spLocks noGrp="1"/>
          </p:cNvSpPr>
          <p:nvPr>
            <p:ph idx="1"/>
          </p:nvPr>
        </p:nvSpPr>
        <p:spPr>
          <a:xfrm>
            <a:off x="457199" y="998376"/>
            <a:ext cx="11075437" cy="5309118"/>
          </a:xfrm>
        </p:spPr>
        <p:txBody>
          <a:bodyPr>
            <a:normAutofit fontScale="85000" lnSpcReduction="20000"/>
          </a:bodyPr>
          <a:lstStyle/>
          <a:p>
            <a:pPr marL="0" indent="0" algn="just">
              <a:lnSpc>
                <a:spcPct val="107000"/>
              </a:lnSpc>
              <a:spcAft>
                <a:spcPts val="800"/>
              </a:spcAft>
              <a:buNone/>
            </a:pPr>
            <a:r>
              <a:rPr lang="en-GB" sz="2800" dirty="0">
                <a:effectLst/>
                <a:latin typeface="Arial" panose="020B0604020202020204" pitchFamily="34" charset="0"/>
                <a:ea typeface="Calibri" panose="020F0502020204030204" pitchFamily="34" charset="0"/>
                <a:cs typeface="Times New Roman" panose="02020603050405020304" pitchFamily="18" charset="0"/>
              </a:rPr>
              <a:t>Choosing and training the ‘right type’ of leader risks embedding past ideological stances e.g. institutional sexism and racism. Models may also exaggerate the degree of freedom actually exercised by leaders, who also may not change following training to become more like the ideal, even after intense training. Pressures to ‘conform’ to operating organisational cultures are still powerful and may vary between organisations in form.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800" dirty="0">
                <a:effectLst/>
                <a:latin typeface="Arial" panose="020B0604020202020204" pitchFamily="34" charset="0"/>
                <a:ea typeface="Calibri" panose="020F0502020204030204" pitchFamily="34" charset="0"/>
                <a:cs typeface="Times New Roman" panose="02020603050405020304" pitchFamily="18" charset="0"/>
              </a:rPr>
              <a:t>Equally influential is the nature of followers, who without training or adapted selection, may frustrate even a heroic leader. For example, after a history of assertive, directive and unambiguous leadership a new transformative leader might appear directionless, uncertain, lacking in commanding traits to followers wanting less involvement or incapable of such participation.</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800" dirty="0">
                <a:effectLst/>
                <a:latin typeface="Arial" panose="020B0604020202020204" pitchFamily="34" charset="0"/>
                <a:ea typeface="Calibri" panose="020F0502020204030204" pitchFamily="34" charset="0"/>
                <a:cs typeface="Times New Roman" panose="02020603050405020304" pitchFamily="18" charset="0"/>
              </a:rPr>
              <a:t>If we are to break the “glass ceiling” to establish gender and minority group representation, not only leadership but followership and the influential organisational culture may need to be reformed.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34812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23E6-C388-124F-FC89-195D76A7AD2B}"/>
              </a:ext>
            </a:extLst>
          </p:cNvPr>
          <p:cNvSpPr>
            <a:spLocks noGrp="1"/>
          </p:cNvSpPr>
          <p:nvPr>
            <p:ph type="title"/>
          </p:nvPr>
        </p:nvSpPr>
        <p:spPr>
          <a:xfrm>
            <a:off x="550506" y="365125"/>
            <a:ext cx="11280710" cy="1325563"/>
          </a:xfrm>
        </p:spPr>
        <p:txBody>
          <a:bodyPr>
            <a:noAutofit/>
          </a:bodyPr>
          <a:lstStyle/>
          <a:p>
            <a:r>
              <a:rPr lang="en-GB" sz="2400" i="1" dirty="0">
                <a:solidFill>
                  <a:srgbClr val="FF0000"/>
                </a:solidFill>
                <a:latin typeface="Arial" panose="020B0604020202020204" pitchFamily="34" charset="0"/>
                <a:ea typeface="Calibri" panose="020F0502020204030204" pitchFamily="34" charset="0"/>
                <a:cs typeface="Times New Roman" panose="02020603050405020304" pitchFamily="18" charset="0"/>
              </a:rPr>
              <a:t>Your task: In relation to the assignment, there may not be ‘one best way’. Reference to the catalogue of leadership models would be good. It must be applied to managing an “innovation” e.g. digital change, responding to new markets, new consumers/workers, environmental changes etc. </a:t>
            </a:r>
            <a:br>
              <a:rPr lang="en-GB" sz="28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7B520AA5-0444-2458-1C59-D59A461EBC37}"/>
              </a:ext>
            </a:extLst>
          </p:cNvPr>
          <p:cNvSpPr>
            <a:spLocks noGrp="1"/>
          </p:cNvSpPr>
          <p:nvPr>
            <p:ph idx="1"/>
          </p:nvPr>
        </p:nvSpPr>
        <p:spPr>
          <a:xfrm>
            <a:off x="653143" y="1530220"/>
            <a:ext cx="11094098" cy="5113175"/>
          </a:xfrm>
        </p:spPr>
        <p:txBody>
          <a:bodyPr>
            <a:normAutofit/>
          </a:bodyPr>
          <a:lstStyle/>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begs the challenge of: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Often quite radical change. (You may choose to analyse a less transformative change- to be discussed).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Leadership and many followers who do not have the expertise. (Training or recruitment issue).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Frequency of change. (The digital agenda and the Peter Principle).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Need for creative teamwork. (Do certain tasks lend themselves more to this than others?)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Need to manage change resistors. (See next lecture).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presents a challenge to most of the standard models, traits, processes, styles etc. Certainly the lone manager idea, looks ineffective.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It can be debated whether this radical change is so big (a revolutionary change according to Kuhn) that a new paradigm is required to replace the tired old ones, encapsulated in most textbooks and training programmes.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20067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72B9-538A-7B41-BB04-9CC80D9EAB4A}"/>
              </a:ext>
            </a:extLst>
          </p:cNvPr>
          <p:cNvSpPr>
            <a:spLocks noGrp="1"/>
          </p:cNvSpPr>
          <p:nvPr>
            <p:ph type="title"/>
          </p:nvPr>
        </p:nvSpPr>
        <p:spPr>
          <a:xfrm>
            <a:off x="325017" y="225166"/>
            <a:ext cx="10515600" cy="1325563"/>
          </a:xfrm>
        </p:spPr>
        <p:txBody>
          <a:bodyPr/>
          <a:lstStyle/>
          <a:p>
            <a:r>
              <a:rPr lang="en-US" sz="3200" dirty="0">
                <a:latin typeface="Arial Black"/>
                <a:cs typeface="Arial Black"/>
              </a:rPr>
              <a:t>Paradigm shift?</a:t>
            </a:r>
            <a:br>
              <a:rPr lang="en-US" sz="4400" dirty="0">
                <a:latin typeface="Arial Black"/>
                <a:cs typeface="Arial Black"/>
              </a:rPr>
            </a:br>
            <a:endParaRPr lang="en-GB" dirty="0"/>
          </a:p>
        </p:txBody>
      </p:sp>
      <p:pic>
        <p:nvPicPr>
          <p:cNvPr id="4" name="Content Placeholder 3">
            <a:extLst>
              <a:ext uri="{FF2B5EF4-FFF2-40B4-BE49-F238E27FC236}">
                <a16:creationId xmlns:a16="http://schemas.microsoft.com/office/drawing/2014/main" id="{D3E08B3B-4A84-9826-BEDE-EA436012C2F5}"/>
              </a:ext>
            </a:extLst>
          </p:cNvPr>
          <p:cNvPicPr>
            <a:picLocks noGrp="1" noChangeAspect="1"/>
          </p:cNvPicPr>
          <p:nvPr>
            <p:ph idx="1"/>
          </p:nvPr>
        </p:nvPicPr>
        <p:blipFill>
          <a:blip r:embed="rId2"/>
          <a:stretch>
            <a:fillRect/>
          </a:stretch>
        </p:blipFill>
        <p:spPr>
          <a:xfrm>
            <a:off x="690465" y="998376"/>
            <a:ext cx="10795519" cy="5346440"/>
          </a:xfrm>
          <a:prstGeom prst="rect">
            <a:avLst/>
          </a:prstGeom>
        </p:spPr>
      </p:pic>
      <p:sp>
        <p:nvSpPr>
          <p:cNvPr id="6" name="TextBox 5">
            <a:extLst>
              <a:ext uri="{FF2B5EF4-FFF2-40B4-BE49-F238E27FC236}">
                <a16:creationId xmlns:a16="http://schemas.microsoft.com/office/drawing/2014/main" id="{4541F09D-D22F-427A-A1AC-A6E061331EA9}"/>
              </a:ext>
            </a:extLst>
          </p:cNvPr>
          <p:cNvSpPr txBox="1"/>
          <p:nvPr/>
        </p:nvSpPr>
        <p:spPr>
          <a:xfrm>
            <a:off x="1294623" y="4438653"/>
            <a:ext cx="1747157" cy="1569660"/>
          </a:xfrm>
          <a:prstGeom prst="rect">
            <a:avLst/>
          </a:prstGeom>
          <a:noFill/>
        </p:spPr>
        <p:txBody>
          <a:bodyPr wrap="square">
            <a:spAutoFit/>
          </a:bodyPr>
          <a:lstStyle/>
          <a:p>
            <a:r>
              <a:rPr lang="en-GB" sz="2400" kern="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Thomas and Suleiman (2019)</a:t>
            </a:r>
            <a:r>
              <a:rPr lang="en-GB" sz="24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4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09238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DD244-52E2-A2D2-5457-E0A3E7684443}"/>
              </a:ext>
            </a:extLst>
          </p:cNvPr>
          <p:cNvSpPr>
            <a:spLocks noGrp="1"/>
          </p:cNvSpPr>
          <p:nvPr>
            <p:ph type="title"/>
          </p:nvPr>
        </p:nvSpPr>
        <p:spPr/>
        <p:txBody>
          <a:bodyPr/>
          <a:lstStyle/>
          <a:p>
            <a:r>
              <a:rPr lang="en-GB" dirty="0"/>
              <a:t>Bibliography to follow</a:t>
            </a:r>
          </a:p>
        </p:txBody>
      </p:sp>
      <p:sp>
        <p:nvSpPr>
          <p:cNvPr id="3" name="Content Placeholder 2">
            <a:extLst>
              <a:ext uri="{FF2B5EF4-FFF2-40B4-BE49-F238E27FC236}">
                <a16:creationId xmlns:a16="http://schemas.microsoft.com/office/drawing/2014/main" id="{EC87F21A-F31D-2652-3D3B-A4ED3495E703}"/>
              </a:ext>
            </a:extLst>
          </p:cNvPr>
          <p:cNvSpPr>
            <a:spLocks noGrp="1"/>
          </p:cNvSpPr>
          <p:nvPr>
            <p:ph idx="1"/>
          </p:nvPr>
        </p:nvSpPr>
        <p:spPr/>
        <p:txBody>
          <a:bodyPr/>
          <a:lstStyle/>
          <a:p>
            <a:pPr marL="0" indent="0">
              <a:buNone/>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J. and Suleiman, S.M. (2019)</a:t>
            </a:r>
            <a:r>
              <a:rPr lang="en-GB" sz="24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Kuhn's Paradigm Shift and Social Science: A Theoretical Analysis.</a:t>
            </a:r>
            <a:r>
              <a:rPr lang="en-GB" sz="24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Comparative Studies in International Relations and Development</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p-ISSN: 2354-4198 | e-ISSN: 2354-4201 Volume 5, Number 1 December. 84-95.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4328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281</TotalTime>
  <Words>1833</Words>
  <Application>Microsoft Office PowerPoint</Application>
  <PresentationFormat>Widescreen</PresentationFormat>
  <Paragraphs>145</Paragraphs>
  <Slides>28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Arial</vt:lpstr>
      <vt:lpstr>Arial Black</vt:lpstr>
      <vt:lpstr>Calibri</vt:lpstr>
      <vt:lpstr>Calibri Light</vt:lpstr>
      <vt:lpstr>Lato</vt:lpstr>
      <vt:lpstr>Open Sans</vt:lpstr>
      <vt:lpstr>Segoe UI</vt:lpstr>
      <vt:lpstr>Symbol</vt:lpstr>
      <vt:lpstr>Times New Roman</vt:lpstr>
      <vt:lpstr>Office Theme</vt:lpstr>
      <vt:lpstr>                                  Visions for the Future –LCDB7008  (DBA Programme)   Lecture 6.2: Leadership Theories to “name drop”. </vt:lpstr>
      <vt:lpstr>Leading and Managing </vt:lpstr>
      <vt:lpstr>PowerPoint Presentation</vt:lpstr>
      <vt:lpstr>You may wish to challenge this</vt:lpstr>
      <vt:lpstr>Leadership and Power: French and Raven (1959)</vt:lpstr>
      <vt:lpstr>More modern version Lipkin (2018)  https://medium.com/@DrNicoleLipkin/the-kind-of-power-that-builds-influence-1334898adafc </vt:lpstr>
      <vt:lpstr>Situations may vary the effectiveness.</vt:lpstr>
      <vt:lpstr>The underlying assumption of the enabling leader.</vt:lpstr>
      <vt:lpstr>Assumptions about the leader and followers. </vt:lpstr>
      <vt:lpstr>Theories of leadership.</vt:lpstr>
      <vt:lpstr>1. The Trait Approach </vt:lpstr>
      <vt:lpstr>Can we agree on traits? Are they learned or trained? Is this the ‘Great Man’ or ‘strong man’ theory? Is this too masculine to encompass modern times? </vt:lpstr>
      <vt:lpstr>2. Behavioural leadership </vt:lpstr>
      <vt:lpstr>Tannenbaum and Warren H. Schmidt (1973) devised a continuum of leader behaviours (see their Figure 12.1). https://hbr.org/1973/05/how-to-choose-a-leadership-pattern  </vt:lpstr>
      <vt:lpstr>3. Contingency Leadership (e.g. Fiedler) </vt:lpstr>
      <vt:lpstr>A variation: Path-goal theory </vt:lpstr>
      <vt:lpstr>PowerPoint Presentation</vt:lpstr>
      <vt:lpstr>4. Transformational leadership   </vt:lpstr>
      <vt:lpstr>PowerPoint Presentation</vt:lpstr>
      <vt:lpstr>5. Post Heroic Leadership </vt:lpstr>
      <vt:lpstr>6. Other considerations </vt:lpstr>
      <vt:lpstr>The Integrated Leadership Model and the ILM72 – A Fresh Insight 2019 | Doug Strycharczyk, Leadership at AQR https://aqrinternational.co.uk/the-integrated-leadership-model-and-the-ilm72-a-fresh-insight#:~:text=The%20Integrated%20Leadership%20Model%20is,as%20for%20understanding%20leadership%20style.  </vt:lpstr>
      <vt:lpstr>Are there common themes/factors?</vt:lpstr>
      <vt:lpstr>Conclusion (It’s difficult… What’s new?) </vt:lpstr>
      <vt:lpstr>Training/recruiting/process reform?</vt:lpstr>
      <vt:lpstr>Your task: In relation to the assignment, there may not be ‘one best way’. Reference to the catalogue of leadership models would be good. It must be applied to managing an “innovation” e.g. digital change, responding to new markets, new consumers/workers, environmental changes etc.  </vt:lpstr>
      <vt:lpstr>Paradigm shift? </vt:lpstr>
      <vt:lpstr>Bibliography to follow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dc:creator>
  <cp:lastModifiedBy>Stephen Griffiths</cp:lastModifiedBy>
  <cp:revision>33</cp:revision>
  <dcterms:created xsi:type="dcterms:W3CDTF">2023-03-06T19:14:09Z</dcterms:created>
  <dcterms:modified xsi:type="dcterms:W3CDTF">2023-11-16T17:53:59Z</dcterms:modified>
</cp:coreProperties>
</file>