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56" r:id="rId2"/>
    <p:sldId id="258" r:id="rId3"/>
    <p:sldId id="257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1837" autoAdjust="0"/>
  </p:normalViewPr>
  <p:slideViewPr>
    <p:cSldViewPr snapToGrid="0">
      <p:cViewPr varScale="1">
        <p:scale>
          <a:sx n="66" d="100"/>
          <a:sy n="66" d="100"/>
        </p:scale>
        <p:origin x="90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27A227F-5D1D-45AE-B0BC-96D696EBB3BE}" type="datetimeFigureOut">
              <a:rPr lang="en-GB" smtClean="0"/>
              <a:t>18/02/2021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205FF1E-EB49-42FA-AD56-29F2C693C3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96350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05FF1E-EB49-42FA-AD56-29F2C693C392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3897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05FF1E-EB49-42FA-AD56-29F2C693C392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776605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Physical force - George Floyd  / Ian Tomlinson (2009).</a:t>
            </a:r>
          </a:p>
          <a:p>
            <a:endParaRPr lang="en-GB" sz="1200" b="0" i="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GB" dirty="0"/>
              <a:t>https://www.gov.uk/government/publications/policing-by-consent/definition-of-policing-by-consent#:~:text=To%20maintain%20at%20all%20times,citizen%20in%20the%20interests%20of</a:t>
            </a:r>
          </a:p>
          <a:p>
            <a:r>
              <a:rPr lang="en-GB" dirty="0"/>
              <a:t>Interest of communities and society by police as paid public service.</a:t>
            </a:r>
          </a:p>
          <a:p>
            <a:endParaRPr lang="en-GB" dirty="0"/>
          </a:p>
          <a:p>
            <a:r>
              <a:rPr lang="en-GB" dirty="0"/>
              <a:t>Police – abuse of powers</a:t>
            </a:r>
          </a:p>
          <a:p>
            <a:r>
              <a:rPr lang="en-GB" dirty="0"/>
              <a:t>https://www.policeconduct.gov.uk/research-and-learning/key-areas-work/corruption-and-abuse-power</a:t>
            </a:r>
          </a:p>
          <a:p>
            <a:r>
              <a:rPr lang="en-GB" dirty="0"/>
              <a:t>https://www.policeconduct.gov.uk/sites/default/files/Documents/research-learning/abuse_of_police_powers_to_perpetrate_sexual_violence.pdf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205FF1E-EB49-42FA-AD56-29F2C693C392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84203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15F9E5-A629-40C7-AD7E-CE75F351AB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BE4EE37-04AA-4DCE-8F34-67D3C610C1A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DDBC76B-041D-4F93-821C-913460F35A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C40372-E47D-4A54-B28F-09E477FF524F}" type="datetimeFigureOut">
              <a:rPr lang="en-GB" smtClean="0"/>
              <a:t>18/02/2021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180E9-9C5A-465E-8607-470D95C644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693494-E534-4904-85E2-5BE7DBEAE3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1405C-BFFE-48AC-A7E1-2921E1A644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47735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578C43-BC6D-4AF6-B3B0-06998A1B96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61E538-3F7C-43FB-A86A-5ACFB467537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9A10D-9F5F-4A46-A2D0-EBE6C4CCCD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C40372-E47D-4A54-B28F-09E477FF524F}" type="datetimeFigureOut">
              <a:rPr lang="en-GB" smtClean="0"/>
              <a:t>18/02/2021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562F587-BE7F-46AC-9405-09D4FFA302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2CE660-2486-4751-A8B3-ABAAF0528A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1405C-BFFE-48AC-A7E1-2921E1A644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25307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019EA7-D5B6-446B-8403-BD3948E0D0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E9FA701-4B7D-4979-A59E-CB026A57EE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676226F-7B32-462A-88B3-EBBDD68B05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C40372-E47D-4A54-B28F-09E477FF524F}" type="datetimeFigureOut">
              <a:rPr lang="en-GB" smtClean="0"/>
              <a:t>18/02/2021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CDE73D7-9A7B-446D-AFF8-0DBCBE6A3A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573EF72-9CD8-4A79-AC6F-278E6AEB85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1405C-BFFE-48AC-A7E1-2921E1A644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0320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63B2BA-4437-4303-B8BB-C66B7468D0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F7CDFE4-441F-46EC-86AA-20301429114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F327A2A-C429-495D-8779-3D3C526C23E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6DF6334-2860-4569-B5D9-59EA420992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C40372-E47D-4A54-B28F-09E477FF524F}" type="datetimeFigureOut">
              <a:rPr lang="en-GB" smtClean="0"/>
              <a:t>18/02/2021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F920D1F-3C9C-4C37-B2E2-FAF4756E7D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B5393F5-05EB-463E-831F-FE490345FF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1405C-BFFE-48AC-A7E1-2921E1A644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1168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8DE714-261D-401B-9AA8-F78339B81D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E0FD00D-62FC-40C2-9979-E550E3B0711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FFF430E-10B7-4DE1-A254-C144EA603A8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D4B63AF-EBA6-45C9-8B1E-070E95B27A7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2F94EAE-34E6-4AE2-9CE7-5FD9C3D2827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DBDAB59-BDEE-41B9-BD32-C0700EFCF0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C40372-E47D-4A54-B28F-09E477FF524F}" type="datetimeFigureOut">
              <a:rPr lang="en-GB" smtClean="0"/>
              <a:t>18/02/2021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482D326-F648-40F1-BA32-0AD5FECD3F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097A1B1-A294-4355-BCA0-72E8C754A3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1405C-BFFE-48AC-A7E1-2921E1A644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28138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448AEE-06DC-4246-B232-743CDE00BA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C2734AE-31AC-4C33-BD7D-AD5ABFC49E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C40372-E47D-4A54-B28F-09E477FF524F}" type="datetimeFigureOut">
              <a:rPr lang="en-GB" smtClean="0"/>
              <a:t>18/02/2021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497B815-3917-422A-A8BE-740889B769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BB0E964-88A4-4D11-84A7-466E371D27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1405C-BFFE-48AC-A7E1-2921E1A644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13756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30E52F8-3768-4FA6-BA7A-6A973F8E4D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C40372-E47D-4A54-B28F-09E477FF524F}" type="datetimeFigureOut">
              <a:rPr lang="en-GB" smtClean="0"/>
              <a:t>18/02/2021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7AD1CD-3E6B-4B72-9F99-5D5C7D889F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170A2A5-81BD-4B08-91E1-95E21641AE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1405C-BFFE-48AC-A7E1-2921E1A644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22494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C35EFC-5BF5-4BD8-A331-454F237EB4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6A6D036-A480-4BE8-80DA-F124307D0D3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5651159-2F7D-47E4-B9DB-2B899F530DB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1E1F157-8301-4337-BD9C-98E5D0B685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C40372-E47D-4A54-B28F-09E477FF524F}" type="datetimeFigureOut">
              <a:rPr lang="en-GB" smtClean="0"/>
              <a:t>18/02/2021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135688B-AA47-4813-ACE2-9C344A2FA4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02807AF-43DD-400C-9A88-6F0D737D18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1405C-BFFE-48AC-A7E1-2921E1A644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46032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7DCC5E-4789-4AFD-A179-EF73180C6C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1773DC7-B032-4F8E-84B5-33EDE5C1040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92CFFE4-774E-4620-ABA0-D6C5B433D5B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E2E4455-9F56-4763-B3AF-C0FC842D31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C40372-E47D-4A54-B28F-09E477FF524F}" type="datetimeFigureOut">
              <a:rPr lang="en-GB" smtClean="0"/>
              <a:t>18/02/2021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3477E5D-0148-4296-9928-0563114E62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81517E5-1A7E-43CD-9505-48C592857F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1405C-BFFE-48AC-A7E1-2921E1A644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37572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9E1674-8E1A-4C32-9621-620357FA7B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9F459CE-B389-48AA-AFB5-7EFB401FF4B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0909CC-799F-4716-9BA3-A2740F8562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C40372-E47D-4A54-B28F-09E477FF524F}" type="datetimeFigureOut">
              <a:rPr lang="en-GB" smtClean="0"/>
              <a:t>18/02/2021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37A0F30-28DA-4D0E-9D66-FC48C2C1A7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7E3787-4DAE-4DDF-B03B-5B4FB3A2AB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1405C-BFFE-48AC-A7E1-2921E1A644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0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9ACFE8C-0F01-48AD-BD57-C52309739C0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3FCB6C8-18AA-4AF2-9E9B-524B9F821F2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43C2070-1670-49E2-BC7D-2417143801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C40372-E47D-4A54-B28F-09E477FF524F}" type="datetimeFigureOut">
              <a:rPr lang="en-GB" smtClean="0"/>
              <a:t>18/02/2021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09F1C7C-4300-45B5-ABEB-C7B92EAE12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28911D2-30FB-4874-B4AF-4A63BF5290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1405C-BFFE-48AC-A7E1-2921E1A644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671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A41D4DF-93FE-4C37-961A-3B7C6977B5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72AF1C0-8458-4055-9789-9B37C099DC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C995EB3-0DDD-4447-A8D8-1E8F7E62995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C40372-E47D-4A54-B28F-09E477FF524F}" type="datetimeFigureOut">
              <a:rPr lang="en-GB" smtClean="0"/>
              <a:t>18/02/2021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AFC91D-BEE2-4F64-82FB-A1506D73906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9172A38-C9E0-4EC8-8E02-135E2FAD5E7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81405C-BFFE-48AC-A7E1-2921E1A644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80352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Interior of dark warehouse">
            <a:extLst>
              <a:ext uri="{FF2B5EF4-FFF2-40B4-BE49-F238E27FC236}">
                <a16:creationId xmlns:a16="http://schemas.microsoft.com/office/drawing/2014/main" id="{CAAB8DD5-8414-4E44-A485-B00F8C51866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9" name="Freeform 5">
            <a:extLst>
              <a:ext uri="{FF2B5EF4-FFF2-40B4-BE49-F238E27FC236}">
                <a16:creationId xmlns:a16="http://schemas.microsoft.com/office/drawing/2014/main" id="{87CC2527-562A-4F69-B487-4371E5B243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White">
          <a:xfrm>
            <a:off x="7488621" y="2277613"/>
            <a:ext cx="4703379" cy="4580387"/>
          </a:xfrm>
          <a:custGeom>
            <a:avLst/>
            <a:gdLst>
              <a:gd name="T0" fmla="*/ 1333 w 1333"/>
              <a:gd name="T1" fmla="*/ 1031 h 1298"/>
              <a:gd name="T2" fmla="*/ 1333 w 1333"/>
              <a:gd name="T3" fmla="*/ 380 h 1298"/>
              <a:gd name="T4" fmla="*/ 706 w 1333"/>
              <a:gd name="T5" fmla="*/ 0 h 1298"/>
              <a:gd name="T6" fmla="*/ 0 w 1333"/>
              <a:gd name="T7" fmla="*/ 706 h 1298"/>
              <a:gd name="T8" fmla="*/ 323 w 1333"/>
              <a:gd name="T9" fmla="*/ 1298 h 1298"/>
              <a:gd name="T10" fmla="*/ 1090 w 1333"/>
              <a:gd name="T11" fmla="*/ 1298 h 1298"/>
              <a:gd name="T12" fmla="*/ 1333 w 1333"/>
              <a:gd name="T13" fmla="*/ 1031 h 12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333" h="1298">
                <a:moveTo>
                  <a:pt x="1333" y="1031"/>
                </a:moveTo>
                <a:cubicBezTo>
                  <a:pt x="1333" y="380"/>
                  <a:pt x="1333" y="380"/>
                  <a:pt x="1333" y="380"/>
                </a:cubicBezTo>
                <a:cubicBezTo>
                  <a:pt x="1215" y="154"/>
                  <a:pt x="979" y="0"/>
                  <a:pt x="706" y="0"/>
                </a:cubicBezTo>
                <a:cubicBezTo>
                  <a:pt x="317" y="0"/>
                  <a:pt x="0" y="316"/>
                  <a:pt x="0" y="706"/>
                </a:cubicBezTo>
                <a:cubicBezTo>
                  <a:pt x="0" y="954"/>
                  <a:pt x="129" y="1172"/>
                  <a:pt x="323" y="1298"/>
                </a:cubicBezTo>
                <a:cubicBezTo>
                  <a:pt x="1090" y="1298"/>
                  <a:pt x="1090" y="1298"/>
                  <a:pt x="1090" y="1298"/>
                </a:cubicBezTo>
                <a:cubicBezTo>
                  <a:pt x="1193" y="1232"/>
                  <a:pt x="1276" y="1140"/>
                  <a:pt x="1333" y="1031"/>
                </a:cubicBezTo>
                <a:close/>
              </a:path>
            </a:pathLst>
          </a:custGeom>
          <a:solidFill>
            <a:schemeClr val="bg1">
              <a:alpha val="70000"/>
            </a:schemeClr>
          </a:solidFill>
          <a:ln w="50800" cap="sq" cmpd="dbl">
            <a:noFill/>
            <a:miter lim="800000"/>
          </a:ln>
          <a:effectLst/>
        </p:spPr>
        <p:txBody>
          <a:bodyPr vert="horz" lIns="91440" tIns="45720" rIns="91440" bIns="45720" rtlCol="0" anchor="t">
            <a:normAutofit/>
          </a:bodyPr>
          <a:lstStyle/>
          <a:p>
            <a:pPr algn="ctr"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</a:pPr>
            <a:endParaRPr lang="en-US" sz="1600" cap="all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E4F6262-7724-45F1-8BD1-CA84152BBB3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022021" y="3231931"/>
            <a:ext cx="3852041" cy="1834056"/>
          </a:xfrm>
        </p:spPr>
        <p:txBody>
          <a:bodyPr>
            <a:normAutofit/>
          </a:bodyPr>
          <a:lstStyle/>
          <a:p>
            <a:r>
              <a:rPr lang="en-GB" sz="4400" dirty="0"/>
              <a:t>Workshop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D33A7EC-0431-470C-BCD3-4B09FD7BC3E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782910" y="5242675"/>
            <a:ext cx="4330262" cy="683284"/>
          </a:xfrm>
        </p:spPr>
        <p:txBody>
          <a:bodyPr>
            <a:normAutofit/>
          </a:bodyPr>
          <a:lstStyle/>
          <a:p>
            <a:r>
              <a:rPr lang="en-GB" sz="2800" dirty="0"/>
              <a:t>18/02/2021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BCDAEC91-5BCE-4B55-9CC0-43EF94CB73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9480331" y="5123793"/>
            <a:ext cx="935420" cy="0"/>
          </a:xfrm>
          <a:prstGeom prst="line">
            <a:avLst/>
          </a:prstGeom>
          <a:ln w="25400" cap="sq">
            <a:solidFill>
              <a:schemeClr val="tx1">
                <a:lumMod val="85000"/>
                <a:lumOff val="15000"/>
              </a:schemeClr>
            </a:soli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26766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B68B09-BB51-42A9-81D3-38EC2BA84F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655292"/>
          </a:xfrm>
        </p:spPr>
        <p:txBody>
          <a:bodyPr>
            <a:normAutofit/>
          </a:bodyPr>
          <a:lstStyle/>
          <a:p>
            <a:r>
              <a:rPr lang="en-GB" sz="2400" dirty="0"/>
              <a:t>Writing Details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1EAF618-B911-49D9-A362-B21F5DA5B7F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020418"/>
            <a:ext cx="10515600" cy="5156545"/>
          </a:xfrm>
        </p:spPr>
        <p:txBody>
          <a:bodyPr>
            <a:normAutofit fontScale="55000" lnSpcReduction="20000"/>
          </a:bodyPr>
          <a:lstStyle/>
          <a:p>
            <a:r>
              <a:rPr lang="en-GB" dirty="0"/>
              <a:t> </a:t>
            </a:r>
          </a:p>
          <a:p>
            <a:r>
              <a:rPr lang="en-GB" b="1" dirty="0"/>
              <a:t>Writing style:</a:t>
            </a:r>
            <a:r>
              <a:rPr lang="en-GB" dirty="0"/>
              <a:t> All writing should be academic in style, formal, focused, concise and subject specific.  You should write in the third person.  </a:t>
            </a:r>
          </a:p>
          <a:p>
            <a:r>
              <a:rPr lang="en-GB" b="1" i="1" dirty="0"/>
              <a:t>Presentation and IT skills:</a:t>
            </a:r>
          </a:p>
          <a:p>
            <a:pPr lvl="1"/>
            <a:r>
              <a:rPr lang="en-GB" b="1" i="1" dirty="0"/>
              <a:t>Front page with your details/ module code</a:t>
            </a:r>
          </a:p>
          <a:p>
            <a:pPr lvl="1"/>
            <a:r>
              <a:rPr lang="en-GB" b="1" i="1" dirty="0"/>
              <a:t>Check spelling / gramma</a:t>
            </a:r>
          </a:p>
          <a:p>
            <a:pPr lvl="1"/>
            <a:r>
              <a:rPr lang="en-GB" b="1" i="1" dirty="0"/>
              <a:t>Proof read work</a:t>
            </a:r>
          </a:p>
          <a:p>
            <a:pPr lvl="1"/>
            <a:r>
              <a:rPr lang="en-GB" b="1" i="1" dirty="0"/>
              <a:t>Arial 12 or Calibri 12, with 1.5 spacing.</a:t>
            </a:r>
          </a:p>
          <a:p>
            <a:pPr lvl="1"/>
            <a:r>
              <a:rPr lang="en-GB" b="1" i="1" dirty="0"/>
              <a:t>Use REFERENCING – specific to module, right amount of sources for your level, Harvard Referencing.</a:t>
            </a:r>
          </a:p>
          <a:p>
            <a:r>
              <a:rPr lang="en-GB" b="1" i="1" dirty="0"/>
              <a:t>Structure:</a:t>
            </a:r>
          </a:p>
          <a:p>
            <a:r>
              <a:rPr lang="en-GB" b="1" i="1" dirty="0"/>
              <a:t>Introduction: </a:t>
            </a:r>
            <a:r>
              <a:rPr lang="en-GB" i="1" dirty="0"/>
              <a:t>The introduction section should give a clear idea about the central issue of concern, and why it is worth examining/ investigating.</a:t>
            </a:r>
            <a:r>
              <a:rPr lang="en-GB" b="1" i="1" dirty="0"/>
              <a:t>  </a:t>
            </a:r>
            <a:r>
              <a:rPr lang="en-GB" i="1" dirty="0"/>
              <a:t>It should give the general background to the issue rather than the specific detail (which you will discuss in the main body).</a:t>
            </a:r>
            <a:r>
              <a:rPr lang="en-GB" b="1" i="1" dirty="0"/>
              <a:t>  </a:t>
            </a:r>
            <a:r>
              <a:rPr lang="en-GB" i="1" dirty="0"/>
              <a:t>If the research topic relates to an organisation, give some company details.</a:t>
            </a:r>
            <a:r>
              <a:rPr lang="en-GB" b="1" i="1" dirty="0"/>
              <a:t>  </a:t>
            </a:r>
            <a:r>
              <a:rPr lang="en-GB" i="1" dirty="0"/>
              <a:t>Outline the objectives of the report, what you will achieve - this serves as a 'route map' to let the reader know what to expect in the rest of the report.</a:t>
            </a:r>
            <a:endParaRPr lang="en-GB" dirty="0"/>
          </a:p>
          <a:p>
            <a:r>
              <a:rPr lang="en-GB" b="1" i="1" dirty="0"/>
              <a:t>Main body</a:t>
            </a:r>
            <a:r>
              <a:rPr lang="en-GB" i="1" dirty="0"/>
              <a:t>: This is where you discuss the main findings of your research (subject knowledge, analysis and where relevant, application). </a:t>
            </a:r>
            <a:endParaRPr lang="en-GB" dirty="0"/>
          </a:p>
          <a:p>
            <a:r>
              <a:rPr lang="en-GB" b="1" i="1" dirty="0"/>
              <a:t> </a:t>
            </a:r>
            <a:endParaRPr lang="en-GB" dirty="0"/>
          </a:p>
          <a:p>
            <a:r>
              <a:rPr lang="en-GB" b="1" i="1" dirty="0"/>
              <a:t>Conclusion: </a:t>
            </a:r>
            <a:r>
              <a:rPr lang="en-GB" i="1" dirty="0"/>
              <a:t>In this section you should draw together the themes you have previously discussed (synthesis).  Try not to just re-hash the discussion from the main body; ask yourself questions such as </a:t>
            </a:r>
            <a:r>
              <a:rPr lang="en-GB" dirty="0"/>
              <a:t>'so what</a:t>
            </a:r>
            <a:r>
              <a:rPr lang="en-GB" i="1" dirty="0"/>
              <a:t>?', </a:t>
            </a:r>
            <a:r>
              <a:rPr lang="en-GB" dirty="0"/>
              <a:t>'what does this mean</a:t>
            </a:r>
            <a:r>
              <a:rPr lang="en-GB" i="1" dirty="0"/>
              <a:t>?', </a:t>
            </a:r>
            <a:r>
              <a:rPr lang="en-GB" dirty="0"/>
              <a:t>'what are the implications for the organisation, its stakeholders,…industry…the future…etc.?</a:t>
            </a:r>
            <a:r>
              <a:rPr lang="en-GB" i="1" dirty="0"/>
              <a:t>'  Ensure you have addressed the objectives you laid out in the introduction section.</a:t>
            </a:r>
            <a:endParaRPr lang="en-GB" dirty="0"/>
          </a:p>
          <a:p>
            <a:r>
              <a:rPr lang="en-GB" b="1" i="1" dirty="0"/>
              <a:t>References:  </a:t>
            </a:r>
            <a:r>
              <a:rPr lang="en-GB" i="1" dirty="0"/>
              <a:t>Alphabetical list of authors and their work cited in the report.  Use the Harvard system of referencing. Electronic referencing tools are not permitted.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305321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4FD490-3CEE-4271-A844-91768E65F9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Essay Titles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02001B-7589-4945-AF76-3C0AB945AB5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b="1" dirty="0"/>
              <a:t>5</a:t>
            </a:r>
            <a:r>
              <a:rPr lang="en-GB" b="1" baseline="30000" dirty="0"/>
              <a:t>th</a:t>
            </a:r>
            <a:r>
              <a:rPr lang="en-GB" b="1" dirty="0"/>
              <a:t> March 2021 by 23:59hrs</a:t>
            </a:r>
          </a:p>
          <a:p>
            <a:pPr fontAlgn="base" hangingPunct="0"/>
            <a:r>
              <a:rPr lang="en-GB" b="1" i="1" dirty="0"/>
              <a:t>‘Modern policing is just how Robert Peel envisaged it would be” Discuss’</a:t>
            </a:r>
            <a:endParaRPr lang="en-GB" dirty="0"/>
          </a:p>
          <a:p>
            <a:r>
              <a:rPr lang="en-GB" dirty="0"/>
              <a:t> </a:t>
            </a:r>
          </a:p>
          <a:p>
            <a:r>
              <a:rPr lang="en-GB" dirty="0"/>
              <a:t>OR:</a:t>
            </a:r>
          </a:p>
          <a:p>
            <a:r>
              <a:rPr lang="en-GB" dirty="0"/>
              <a:t> </a:t>
            </a:r>
          </a:p>
          <a:p>
            <a:r>
              <a:rPr lang="en-GB" b="1" i="1" dirty="0"/>
              <a:t>“Critically discuss challenges faced by the police from the public in today’s society”</a:t>
            </a:r>
            <a:endParaRPr lang="en-GB" dirty="0"/>
          </a:p>
          <a:p>
            <a:r>
              <a:rPr lang="en-GB" dirty="0"/>
              <a:t>2,500 words 10%+/-</a:t>
            </a:r>
          </a:p>
        </p:txBody>
      </p:sp>
    </p:spTree>
    <p:extLst>
      <p:ext uri="{BB962C8B-B14F-4D97-AF65-F5344CB8AC3E}">
        <p14:creationId xmlns:p14="http://schemas.microsoft.com/office/powerpoint/2010/main" val="89226059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23B9FB-0D33-4B8E-95E4-A70EAE04D7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893832"/>
          </a:xfrm>
        </p:spPr>
        <p:txBody>
          <a:bodyPr>
            <a:normAutofit/>
          </a:bodyPr>
          <a:lstStyle/>
          <a:p>
            <a:r>
              <a:rPr lang="en-GB" sz="2800" b="1" i="1" dirty="0"/>
              <a:t>Modern policing is just how Robert Peel envisaged it would be” Discuss’</a:t>
            </a:r>
            <a:endParaRPr lang="en-GB" sz="28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4113B66-65DE-410E-9D91-04313516825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41400" y="1539903"/>
            <a:ext cx="10515600" cy="475898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Preventing crime &amp; disorder –role become more today?</a:t>
            </a:r>
          </a:p>
          <a:p>
            <a:pPr marL="0" indent="0">
              <a:buNone/>
            </a:pPr>
            <a:r>
              <a:rPr lang="en-GB" dirty="0"/>
              <a:t>Public approval</a:t>
            </a:r>
          </a:p>
          <a:p>
            <a:pPr marL="0" indent="0">
              <a:buNone/>
            </a:pPr>
            <a:r>
              <a:rPr lang="en-GB" dirty="0"/>
              <a:t>Co-operation of the public &amp; respect</a:t>
            </a:r>
          </a:p>
          <a:p>
            <a:pPr marL="0" indent="0">
              <a:buNone/>
            </a:pPr>
            <a:r>
              <a:rPr lang="en-GB" dirty="0"/>
              <a:t>Use of physical force - necessary</a:t>
            </a:r>
          </a:p>
          <a:p>
            <a:pPr marL="0" indent="0">
              <a:buNone/>
            </a:pPr>
            <a:r>
              <a:rPr lang="en-GB" dirty="0"/>
              <a:t>Preserve public favour not by pandering to public opinion</a:t>
            </a:r>
          </a:p>
          <a:p>
            <a:pPr marL="0" indent="0">
              <a:buNone/>
            </a:pPr>
            <a:r>
              <a:rPr lang="en-GB" dirty="0"/>
              <a:t>Police are the public and the public are the police</a:t>
            </a:r>
          </a:p>
          <a:p>
            <a:pPr marL="0" indent="0">
              <a:buNone/>
            </a:pPr>
            <a:r>
              <a:rPr lang="en-GB" dirty="0"/>
              <a:t>Direct their action strictly towards their function – their powers</a:t>
            </a:r>
          </a:p>
          <a:p>
            <a:pPr marL="0" indent="0">
              <a:buNone/>
            </a:pPr>
            <a:r>
              <a:rPr lang="en-GB" dirty="0"/>
              <a:t>Police efficiency is the absence of crime and disorder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8132586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08CE33-AF98-484B-8D0E-87140B721B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Peel’s Principles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DD6085-2927-4A04-81D5-C044EE3EF25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Consider all the principle’s or you might pick out a few.</a:t>
            </a:r>
          </a:p>
          <a:p>
            <a:r>
              <a:rPr lang="en-GB" dirty="0"/>
              <a:t>Link to policing in UK in general or chose a particular police force</a:t>
            </a:r>
          </a:p>
          <a:p>
            <a:r>
              <a:rPr lang="en-GB" dirty="0"/>
              <a:t>Link to particular policing issue</a:t>
            </a:r>
          </a:p>
        </p:txBody>
      </p:sp>
    </p:spTree>
    <p:extLst>
      <p:ext uri="{BB962C8B-B14F-4D97-AF65-F5344CB8AC3E}">
        <p14:creationId xmlns:p14="http://schemas.microsoft.com/office/powerpoint/2010/main" val="37146162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43E8CC-FA1C-4F5B-A661-A028DCB147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GB" b="1" i="1" dirty="0"/>
            </a:br>
            <a:r>
              <a:rPr lang="en-GB" sz="3600" b="1" i="1" dirty="0"/>
              <a:t>Critically discuss challenges faced by the police from the public in today’s society</a:t>
            </a:r>
            <a:br>
              <a:rPr lang="en-GB" sz="3600" dirty="0"/>
            </a:br>
            <a:endParaRPr lang="en-GB" sz="36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D73D15-223A-405B-8B80-514F84F9358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Crime is dropping figures prove this but more complex crime</a:t>
            </a:r>
          </a:p>
          <a:p>
            <a:pPr lvl="1"/>
            <a:r>
              <a:rPr lang="en-GB" dirty="0"/>
              <a:t>Serious crime, specialist crime</a:t>
            </a:r>
          </a:p>
          <a:p>
            <a:pPr lvl="1"/>
            <a:r>
              <a:rPr lang="en-GB" dirty="0"/>
              <a:t>Cyber crime / Threats in cyberspace</a:t>
            </a:r>
          </a:p>
          <a:p>
            <a:pPr lvl="1"/>
            <a:r>
              <a:rPr lang="en-GB" dirty="0"/>
              <a:t>Economic austerity </a:t>
            </a:r>
          </a:p>
          <a:p>
            <a:pPr lvl="1"/>
            <a:r>
              <a:rPr lang="en-GB" dirty="0"/>
              <a:t>Public trust and cooperation</a:t>
            </a:r>
          </a:p>
          <a:p>
            <a:pPr lvl="2"/>
            <a:r>
              <a:rPr lang="en-GB" dirty="0"/>
              <a:t>CPS/cases not going to court</a:t>
            </a:r>
          </a:p>
          <a:p>
            <a:pPr lvl="1"/>
            <a:r>
              <a:rPr lang="en-GB" dirty="0"/>
              <a:t>New technology – challenge for the police as well as the public</a:t>
            </a:r>
          </a:p>
          <a:p>
            <a:pPr lvl="1"/>
            <a:r>
              <a:rPr lang="en-GB" dirty="0"/>
              <a:t>Demand on social aspect of policing – the service who can’t say no!</a:t>
            </a:r>
          </a:p>
          <a:p>
            <a:pPr lvl="1"/>
            <a:r>
              <a:rPr lang="en-GB" dirty="0"/>
              <a:t>Government  - new laws, requirements, crime rates</a:t>
            </a:r>
          </a:p>
          <a:p>
            <a:pPr lvl="1"/>
            <a:r>
              <a:rPr lang="en-GB" dirty="0"/>
              <a:t>Police culture – qualifications, desensitize officers </a:t>
            </a:r>
          </a:p>
          <a:p>
            <a:pPr lvl="1"/>
            <a:r>
              <a:rPr lang="en-GB" dirty="0"/>
              <a:t>Victims </a:t>
            </a:r>
          </a:p>
          <a:p>
            <a:pPr lvl="1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507347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1741</TotalTime>
  <Words>277</Words>
  <Application>Microsoft Office PowerPoint</Application>
  <PresentationFormat>Widescreen</PresentationFormat>
  <Paragraphs>61</Paragraphs>
  <Slides>6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Workshop </vt:lpstr>
      <vt:lpstr>Writing Details</vt:lpstr>
      <vt:lpstr>Essay Titles</vt:lpstr>
      <vt:lpstr>Modern policing is just how Robert Peel envisaged it would be” Discuss’</vt:lpstr>
      <vt:lpstr>Peel’s Principles </vt:lpstr>
      <vt:lpstr> Critically discuss challenges faced by the police from the public in today’s society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Workshop </dc:title>
  <dc:creator>Jane Thomas</dc:creator>
  <cp:lastModifiedBy>Jane Thomas</cp:lastModifiedBy>
  <cp:revision>2</cp:revision>
  <dcterms:created xsi:type="dcterms:W3CDTF">2021-02-18T08:56:15Z</dcterms:created>
  <dcterms:modified xsi:type="dcterms:W3CDTF">2021-02-19T13:58:03Z</dcterms:modified>
</cp:coreProperties>
</file>