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9" r:id="rId1"/>
  </p:sldMasterIdLst>
  <p:handoutMasterIdLst>
    <p:handoutMasterId r:id="rId38"/>
  </p:handoutMasterIdLst>
  <p:sldIdLst>
    <p:sldId id="390" r:id="rId2"/>
    <p:sldId id="392" r:id="rId3"/>
    <p:sldId id="394" r:id="rId4"/>
    <p:sldId id="363" r:id="rId5"/>
    <p:sldId id="393" r:id="rId6"/>
    <p:sldId id="364" r:id="rId7"/>
    <p:sldId id="365" r:id="rId8"/>
    <p:sldId id="366" r:id="rId9"/>
    <p:sldId id="361" r:id="rId10"/>
    <p:sldId id="362" r:id="rId11"/>
    <p:sldId id="367" r:id="rId12"/>
    <p:sldId id="368" r:id="rId13"/>
    <p:sldId id="369" r:id="rId14"/>
    <p:sldId id="370" r:id="rId15"/>
    <p:sldId id="371" r:id="rId16"/>
    <p:sldId id="372" r:id="rId17"/>
    <p:sldId id="373" r:id="rId18"/>
    <p:sldId id="374" r:id="rId19"/>
    <p:sldId id="378" r:id="rId20"/>
    <p:sldId id="380" r:id="rId21"/>
    <p:sldId id="381" r:id="rId22"/>
    <p:sldId id="386" r:id="rId23"/>
    <p:sldId id="387" r:id="rId24"/>
    <p:sldId id="388" r:id="rId25"/>
    <p:sldId id="389" r:id="rId26"/>
    <p:sldId id="379" r:id="rId27"/>
    <p:sldId id="385" r:id="rId28"/>
    <p:sldId id="375" r:id="rId29"/>
    <p:sldId id="376" r:id="rId30"/>
    <p:sldId id="377" r:id="rId31"/>
    <p:sldId id="382" r:id="rId32"/>
    <p:sldId id="383" r:id="rId33"/>
    <p:sldId id="285" r:id="rId34"/>
    <p:sldId id="286" r:id="rId35"/>
    <p:sldId id="384" r:id="rId36"/>
    <p:sldId id="391" r:id="rId3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0FC738C7-088E-45E8-B95F-E9C63A8ADE3B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B023452B-17A4-4A00-BEAE-A81BE6E6F8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51A06-E0FA-4EF6-A852-7700D49864FE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E033C-6E99-4B42-9A73-7E9852E262D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FE65F-14E8-46C7-A026-97C681C1951E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50C6C-A3BA-4504-A5DC-C02A1B48CD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33A016-E620-41AF-8999-1102BC24FAC7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rtlCol="0" anchor="b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ctr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208A1-3712-4A52-A806-654F599D9C0D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AE51F-A079-40A2-A5B1-088205A685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52F7-9D71-4954-A1F8-027C04746FE9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CF465-1BCA-4B8B-B15E-0DDE102F5D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11263" y="2905125"/>
            <a:ext cx="338455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5238750" y="2905125"/>
            <a:ext cx="3382963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211263" y="2905125"/>
            <a:ext cx="338455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238750" y="2905125"/>
            <a:ext cx="3382963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211263" y="2905125"/>
            <a:ext cx="338455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750" y="2905125"/>
            <a:ext cx="3382963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3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9B833-335E-4C06-85A7-5F0DC8CAB9D7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14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5BD61-FF8B-45D9-A4BF-C83A72716A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424D4-ACA9-4237-8B2D-6E1E49E804AC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46DFF-A9BE-4BAE-AF69-01F8D24452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7A4F1-C3A6-4A1C-90FA-E202265B867D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0EAD5-F642-480E-AB42-F86C5E1B9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274320" rIns="274320" bIns="2743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18095C-1589-432A-959F-0FE8E1B1BEFB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DF5B6-6567-4AE7-8C36-4B0F278509C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rtlCol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274320" rIns="274320" bIns="274320" rtlCol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F333C-CAF7-47B3-85B5-1761CA779906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096A68-92E2-4E82-9D82-5F8A39C0A5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FA2C1-7444-4A6B-AD8C-E36C8E7DDE88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8A532-6E89-4121-ADE0-ED5B5584321A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GB" noProof="0" smtClean="0"/>
              <a:t>Click icon to add picture</a:t>
            </a:r>
            <a:endParaRPr noProof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705C1-88A9-4A01-B7E1-79596A1C2CA5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8CEC7-C9A0-43AA-B3D7-04106118A540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12F5B-C518-449F-9E9A-F162DA4FC0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73069-8757-4EAA-9DEA-9E98FF966896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B8D84-07AA-40ED-BA2F-A67C2252DE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0" y="1123950"/>
            <a:ext cx="8913813" cy="9144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</p:spPr>
        <p:txBody>
          <a:bodyPr vert="horz" wrap="square" lIns="1188720" tIns="45720" rIns="2743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14425" y="2595563"/>
            <a:ext cx="7610475" cy="367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188" y="188913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000">
                <a:solidFill>
                  <a:srgbClr val="595959"/>
                </a:solidFill>
              </a:defRPr>
            </a:lvl1pPr>
          </a:lstStyle>
          <a:p>
            <a:pPr>
              <a:defRPr/>
            </a:pPr>
            <a:fld id="{D39A7141-CC5D-4A10-9D79-2288DD55D3E1}" type="datetime1">
              <a:rPr lang="en-GB" altLang="en-US"/>
              <a:pPr>
                <a:defRPr/>
              </a:pPr>
              <a:t>30/09/2015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775" y="188913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  <a:ea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988" y="6569075"/>
            <a:ext cx="457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800">
                <a:solidFill>
                  <a:srgbClr val="595959"/>
                </a:solidFill>
              </a:defRPr>
            </a:lvl1pPr>
          </a:lstStyle>
          <a:p>
            <a:pPr>
              <a:defRPr/>
            </a:pPr>
            <a:fld id="{7956A3D4-5BAF-49F7-859A-A799503C78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56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438"/>
            <a:ext cx="7999413" cy="18256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00" r:id="rId1"/>
    <p:sldLayoutId id="2147484001" r:id="rId2"/>
    <p:sldLayoutId id="2147484010" r:id="rId3"/>
    <p:sldLayoutId id="2147484002" r:id="rId4"/>
    <p:sldLayoutId id="2147484003" r:id="rId5"/>
    <p:sldLayoutId id="2147484011" r:id="rId6"/>
    <p:sldLayoutId id="2147484004" r:id="rId7"/>
    <p:sldLayoutId id="2147484005" r:id="rId8"/>
    <p:sldLayoutId id="2147484006" r:id="rId9"/>
    <p:sldLayoutId id="2147484007" r:id="rId10"/>
    <p:sldLayoutId id="2147484012" r:id="rId11"/>
    <p:sldLayoutId id="2147484013" r:id="rId12"/>
    <p:sldLayoutId id="2147484014" r:id="rId13"/>
    <p:sldLayoutId id="2147484008" r:id="rId14"/>
    <p:sldLayoutId id="2147484009" r:id="rId15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ＭＳ Ｐゴシック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Century Gothic" charset="0"/>
          <a:ea typeface="ＭＳ Ｐゴシック" charset="-128"/>
          <a:cs typeface="ＭＳ Ｐゴシック" charset="-128"/>
        </a:defRPr>
      </a:lvl9pPr>
    </p:titleStyle>
    <p:bodyStyle>
      <a:lvl1pPr marL="342900" indent="-342900" algn="l" rtl="0" eaLnBrk="0" fontAlgn="base" hangingPunct="0">
        <a:spcBef>
          <a:spcPts val="2000"/>
        </a:spcBef>
        <a:spcAft>
          <a:spcPct val="0"/>
        </a:spcAft>
        <a:buClr>
          <a:schemeClr val="accent1"/>
        </a:buClr>
        <a:buFont typeface="Wingdings 2" charset="2"/>
        <a:buChar char=""/>
        <a:defRPr sz="2000" kern="1200">
          <a:solidFill>
            <a:srgbClr val="595959"/>
          </a:solidFill>
          <a:latin typeface="+mn-lt"/>
          <a:ea typeface="ＭＳ Ｐゴシック" charset="-128"/>
          <a:cs typeface="ＭＳ Ｐゴシック" charset="-128"/>
        </a:defRPr>
      </a:lvl1pPr>
      <a:lvl2pPr marL="685800" indent="-336550" algn="l" rtl="0" eaLnBrk="0" fontAlgn="base" hangingPunct="0">
        <a:spcBef>
          <a:spcPts val="600"/>
        </a:spcBef>
        <a:spcAft>
          <a:spcPct val="0"/>
        </a:spcAft>
        <a:buClr>
          <a:srgbClr val="51640B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2pPr>
      <a:lvl3pPr marL="1035050" indent="-3492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3pPr>
      <a:lvl4pPr marL="1371600" indent="-336550" algn="l" rtl="0" eaLnBrk="0" fontAlgn="base" hangingPunct="0">
        <a:spcBef>
          <a:spcPts val="600"/>
        </a:spcBef>
        <a:spcAft>
          <a:spcPct val="0"/>
        </a:spcAft>
        <a:buClr>
          <a:srgbClr val="51640B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4pPr>
      <a:lvl5pPr marL="1720850" indent="-3492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Font typeface="Wingdings 2" charset="2"/>
        <a:buChar char=""/>
        <a:defRPr kern="1200">
          <a:solidFill>
            <a:srgbClr val="595959"/>
          </a:solidFill>
          <a:latin typeface="+mn-lt"/>
          <a:ea typeface="ＭＳ Ｐゴシック" charset="-128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alpha val="77000"/>
                <a:lumMod val="94000"/>
                <a:lumOff val="6000"/>
              </a:schemeClr>
            </a:gs>
            <a:gs pos="91000">
              <a:schemeClr val="tx1">
                <a:lumMod val="6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Box 3"/>
          <p:cNvSpPr txBox="1">
            <a:spLocks noChangeArrowheads="1"/>
          </p:cNvSpPr>
          <p:nvPr/>
        </p:nvSpPr>
        <p:spPr bwMode="auto">
          <a:xfrm>
            <a:off x="6683327" y="333375"/>
            <a:ext cx="2263825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en-GB" sz="2000" b="1" dirty="0"/>
              <a:t>heritage </a:t>
            </a:r>
            <a:r>
              <a:rPr lang="en-GB" sz="2000" b="1" dirty="0" smtClean="0"/>
              <a:t>&amp; the </a:t>
            </a:r>
          </a:p>
          <a:p>
            <a:pPr algn="r"/>
            <a:r>
              <a:rPr lang="en-GB" sz="2000" b="1" dirty="0" smtClean="0"/>
              <a:t>heritage </a:t>
            </a:r>
            <a:r>
              <a:rPr lang="en-GB" sz="2000" b="1" dirty="0"/>
              <a:t>industry</a:t>
            </a:r>
          </a:p>
          <a:p>
            <a:pPr algn="r"/>
            <a:endParaRPr lang="en-GB" sz="2000" b="1" dirty="0" smtClean="0"/>
          </a:p>
          <a:p>
            <a:pPr algn="r"/>
            <a:r>
              <a:rPr lang="en-GB" sz="2000" b="1" dirty="0" smtClean="0"/>
              <a:t>AHHE4001</a:t>
            </a:r>
            <a:endParaRPr lang="en-GB" sz="2000" b="1" dirty="0"/>
          </a:p>
        </p:txBody>
      </p:sp>
      <p:pic>
        <p:nvPicPr>
          <p:cNvPr id="7172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428604"/>
            <a:ext cx="5008911" cy="614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TextBox 4"/>
          <p:cNvSpPr txBox="1">
            <a:spLocks noChangeArrowheads="1"/>
          </p:cNvSpPr>
          <p:nvPr/>
        </p:nvSpPr>
        <p:spPr bwMode="auto">
          <a:xfrm>
            <a:off x="4357686" y="2714620"/>
            <a:ext cx="46704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6000" b="1" dirty="0"/>
              <a:t>introduction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Box 3"/>
          <p:cNvSpPr txBox="1">
            <a:spLocks noChangeArrowheads="1"/>
          </p:cNvSpPr>
          <p:nvPr/>
        </p:nvSpPr>
        <p:spPr bwMode="auto">
          <a:xfrm>
            <a:off x="4903788" y="333375"/>
            <a:ext cx="4043362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en-GB" sz="2000" b="1"/>
              <a:t>heritage &amp; the heritage industry</a:t>
            </a:r>
          </a:p>
          <a:p>
            <a:pPr algn="r"/>
            <a:r>
              <a:rPr lang="en-GB" sz="2000" b="1"/>
              <a:t>AHHE4001</a:t>
            </a:r>
          </a:p>
        </p:txBody>
      </p:sp>
      <p:sp>
        <p:nvSpPr>
          <p:cNvPr id="8195" name="TextBox 4"/>
          <p:cNvSpPr txBox="1">
            <a:spLocks noChangeArrowheads="1"/>
          </p:cNvSpPr>
          <p:nvPr/>
        </p:nvSpPr>
        <p:spPr bwMode="auto">
          <a:xfrm>
            <a:off x="1547813" y="3141663"/>
            <a:ext cx="6467475" cy="101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6000" b="1"/>
              <a:t>what is heritage?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292338" y="6215082"/>
            <a:ext cx="2670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smtClean="0"/>
              <a:t>Stonehenge,  </a:t>
            </a:r>
            <a:r>
              <a:rPr lang="en-GB" dirty="0" smtClean="0"/>
              <a:t>Wiltshire</a:t>
            </a:r>
            <a:endParaRPr lang="en-GB" dirty="0"/>
          </a:p>
        </p:txBody>
      </p:sp>
      <p:pic>
        <p:nvPicPr>
          <p:cNvPr id="6" name="Picture 5" descr="maxresdefault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332814"/>
            <a:ext cx="8643998" cy="575366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hatsworth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285728"/>
            <a:ext cx="8683393" cy="578647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31068" y="6215082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smtClean="0"/>
              <a:t>Chatsworth House</a:t>
            </a:r>
            <a:r>
              <a:rPr lang="en-GB" dirty="0" smtClean="0"/>
              <a:t>,  Derbyshire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570974" y="6215082"/>
            <a:ext cx="7391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err="1" smtClean="0"/>
              <a:t>Carradale</a:t>
            </a:r>
            <a:r>
              <a:rPr lang="en-GB" b="1" dirty="0" smtClean="0"/>
              <a:t> House, </a:t>
            </a:r>
            <a:r>
              <a:rPr lang="en-GB" dirty="0" smtClean="0"/>
              <a:t>Tower Hamlets London (1967-70) - </a:t>
            </a:r>
            <a:r>
              <a:rPr lang="en-GB" dirty="0" err="1" smtClean="0"/>
              <a:t>Ernő</a:t>
            </a:r>
            <a:r>
              <a:rPr lang="en-GB" dirty="0" smtClean="0"/>
              <a:t> </a:t>
            </a:r>
            <a:r>
              <a:rPr lang="en-GB" dirty="0" err="1" smtClean="0"/>
              <a:t>Goldfinger</a:t>
            </a:r>
            <a:endParaRPr lang="en-GB" dirty="0"/>
          </a:p>
        </p:txBody>
      </p:sp>
      <p:pic>
        <p:nvPicPr>
          <p:cNvPr id="6" name="Picture 5" descr="Carradale House, Tower Hamlets London (1967-70) - Ernő Goldfing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357166"/>
            <a:ext cx="8643998" cy="578607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anchester-Terraced-House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357166"/>
            <a:ext cx="8572560" cy="573332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572396" y="6215082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smtClean="0"/>
              <a:t>Manchester</a:t>
            </a:r>
            <a:endParaRPr lang="en-GB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legraph-stor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108" y="285728"/>
            <a:ext cx="6786610" cy="60630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achu Picch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44" y="357166"/>
            <a:ext cx="8801129" cy="550070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541110" y="6143644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smtClean="0"/>
              <a:t>Machu Picchu</a:t>
            </a:r>
            <a:r>
              <a:rPr lang="en-GB" dirty="0" smtClean="0"/>
              <a:t>,  Peru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aasai men performing traditional jumping dance (Adumu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44" y="571480"/>
            <a:ext cx="8783600" cy="492922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98603" y="6000768"/>
            <a:ext cx="7173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b="1" dirty="0" smtClean="0"/>
              <a:t>Kenya  </a:t>
            </a:r>
            <a:r>
              <a:rPr lang="en-GB" dirty="0" smtClean="0"/>
              <a:t>-  </a:t>
            </a:r>
            <a:r>
              <a:rPr lang="en-GB" dirty="0" err="1" smtClean="0"/>
              <a:t>Maasai</a:t>
            </a:r>
            <a:r>
              <a:rPr lang="en-GB" dirty="0" smtClean="0"/>
              <a:t> men performing traditional jumping dance (</a:t>
            </a:r>
            <a:r>
              <a:rPr lang="en-GB" dirty="0" err="1" smtClean="0"/>
              <a:t>Adumu</a:t>
            </a:r>
            <a:r>
              <a:rPr lang="en-GB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reakdancer_vila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3358" y="368405"/>
            <a:ext cx="8627209" cy="577523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500694" y="6286520"/>
            <a:ext cx="3544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San </a:t>
            </a:r>
            <a:r>
              <a:rPr lang="en-GB" b="1" dirty="0" err="1" smtClean="0"/>
              <a:t>Fransisco</a:t>
            </a:r>
            <a:r>
              <a:rPr lang="en-GB" dirty="0" smtClean="0"/>
              <a:t>  -  </a:t>
            </a:r>
            <a:r>
              <a:rPr lang="en-GB" dirty="0" err="1" smtClean="0"/>
              <a:t>breakdancing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john-white-australia-ayers-rock-uluru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969" y="857250"/>
            <a:ext cx="8763029" cy="492920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286512" y="6072206"/>
            <a:ext cx="2668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Australia</a:t>
            </a:r>
            <a:r>
              <a:rPr lang="en-GB" dirty="0" smtClean="0"/>
              <a:t>  -  Ayers Rock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Oak_Tr_328_oa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290" y="285728"/>
            <a:ext cx="7572398" cy="605791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286776" y="6286520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Oak</a:t>
            </a:r>
            <a:endParaRPr lang="en-GB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izz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426" y="379869"/>
            <a:ext cx="8535339" cy="569233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600200"/>
            <a:ext cx="33528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339306"/>
            <a:ext cx="4767266" cy="5618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0" y="838200"/>
            <a:ext cx="61722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o-BIG-MAC-faceboo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8860" y="428604"/>
            <a:ext cx="6381752" cy="3190876"/>
          </a:xfrm>
          <a:prstGeom prst="rect">
            <a:avLst/>
          </a:prstGeom>
        </p:spPr>
      </p:pic>
      <p:pic>
        <p:nvPicPr>
          <p:cNvPr id="4" name="Picture 3" descr="kfc-bucke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5852" y="3786190"/>
            <a:ext cx="4108646" cy="2742730"/>
          </a:xfrm>
          <a:prstGeom prst="rect">
            <a:avLst/>
          </a:prstGeom>
        </p:spPr>
      </p:pic>
      <p:pic>
        <p:nvPicPr>
          <p:cNvPr id="5" name="Picture 4" descr="34477462-AYTOS-BULGARIA-DECEMBER-11-2014-Photo-of-a-Coca-Cola-and-Pepsi-330-ml-cans-Coca-cola-and-Pepsi-are-a-Stock-Phot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00694" y="3800094"/>
            <a:ext cx="3373310" cy="271681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ini-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500042"/>
            <a:ext cx="8143932" cy="542702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ini F56 201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19" y="428604"/>
            <a:ext cx="8677433" cy="578647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Rodney Harrison 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>(</a:t>
            </a:r>
            <a:r>
              <a:rPr lang="en-GB" altLang="en-US" sz="2800" dirty="0" smtClean="0">
                <a:latin typeface="Arial" charset="0"/>
                <a:cs typeface="Arial" charset="0"/>
              </a:rPr>
              <a:t>2010)</a:t>
            </a:r>
            <a:r>
              <a:rPr lang="en-GB" sz="2800" i="1" dirty="0" smtClean="0">
                <a:latin typeface="Arial" charset="0"/>
                <a:cs typeface="Arial" charset="0"/>
              </a:rPr>
              <a:t> </a:t>
            </a:r>
            <a:br>
              <a:rPr lang="en-GB" sz="2800" i="1" dirty="0" smtClean="0">
                <a:latin typeface="Arial" charset="0"/>
                <a:cs typeface="Arial" charset="0"/>
              </a:rPr>
            </a:br>
            <a:r>
              <a:rPr lang="en-GB" sz="28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Understanding </a:t>
            </a:r>
            <a:r>
              <a:rPr lang="en-GB" sz="28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Politics of Heritage</a:t>
            </a:r>
            <a:r>
              <a:rPr lang="en-GB" altLang="en-US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‘Official Heritage’ :  those that are listed 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‘As 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property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that is or may be inherited’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‘Historic or cultural 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value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’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‘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Worthy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of preservation’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Objects, places and practices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tangible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and intangible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Cultural and natural (e.g. Great Barrier Reef)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0" y="838200"/>
            <a:ext cx="8913813" cy="1200150"/>
          </a:xfrm>
        </p:spPr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UNESCO</a:t>
            </a:r>
            <a:r>
              <a:rPr lang="en-GB" altLang="en-US" sz="2800" smtClean="0">
                <a:latin typeface="Arial" charset="0"/>
                <a:cs typeface="Arial" charset="0"/>
              </a:rPr>
              <a:t>: Cultural Heritage </a:t>
            </a:r>
            <a:br>
              <a:rPr lang="en-GB" altLang="en-US" sz="2800" smtClean="0">
                <a:latin typeface="Arial" charset="0"/>
                <a:cs typeface="Arial" charset="0"/>
              </a:rPr>
            </a:br>
            <a:r>
              <a:rPr lang="en-GB" altLang="en-US" sz="2800" smtClean="0">
                <a:latin typeface="Arial" charset="0"/>
                <a:cs typeface="Arial" charset="0"/>
              </a:rPr>
              <a:t>(in Harrison 2010)</a:t>
            </a:r>
          </a:p>
        </p:txBody>
      </p:sp>
      <p:sp>
        <p:nvSpPr>
          <p:cNvPr id="24579" name="Content Placeholder 3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5525" cy="36814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Sites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Historic Cities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Cultural Landscapes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Sacred Sites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Underwater Cultural Heritage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Museums and Galleries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Moveable cultural heritage</a:t>
            </a:r>
          </a:p>
        </p:txBody>
      </p:sp>
      <p:sp>
        <p:nvSpPr>
          <p:cNvPr id="24580" name="Content Placeholder 4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Handicrafts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Documentary and digital heritage (archives)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Cinematographic heritage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Oral traditions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Languages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Festive Events</a:t>
            </a:r>
          </a:p>
          <a:p>
            <a:pPr>
              <a:lnSpc>
                <a:spcPct val="90000"/>
              </a:lnSpc>
            </a:pPr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Rites and Beliefs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smtClean="0">
                <a:latin typeface="Arial" charset="0"/>
                <a:cs typeface="Arial" charset="0"/>
              </a:rPr>
              <a:t>Cont…..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5525" cy="3681412"/>
          </a:xfrm>
        </p:spPr>
        <p:txBody>
          <a:bodyPr/>
          <a:lstStyle/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Music and song</a:t>
            </a:r>
          </a:p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Performing arts</a:t>
            </a:r>
          </a:p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Traditional medicine</a:t>
            </a:r>
          </a:p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Literature</a:t>
            </a:r>
          </a:p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Culinary Traditions</a:t>
            </a:r>
          </a:p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Traditional sports and games</a:t>
            </a: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/>
          <a:lstStyle/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Not forgetting natural heritage; </a:t>
            </a:r>
          </a:p>
          <a:p>
            <a:pPr lvl="1"/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Landscapes</a:t>
            </a:r>
          </a:p>
          <a:p>
            <a:pPr lvl="1"/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Ecological systems</a:t>
            </a:r>
          </a:p>
          <a:p>
            <a:pPr lvl="1"/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Plants</a:t>
            </a:r>
          </a:p>
          <a:p>
            <a:pPr lvl="1"/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Animals</a:t>
            </a:r>
          </a:p>
          <a:p>
            <a:pPr lvl="1"/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Oceans</a:t>
            </a:r>
          </a:p>
          <a:p>
            <a:pPr lvl="1"/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Bodies of Water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dirty="0" smtClean="0">
                <a:latin typeface="Arial" charset="0"/>
                <a:cs typeface="Arial" charset="0"/>
              </a:rPr>
              <a:t>a (very</a:t>
            </a:r>
            <a:r>
              <a:rPr lang="en-GB" altLang="en-US" sz="2800" dirty="0" smtClean="0">
                <a:latin typeface="Arial" charset="0"/>
                <a:cs typeface="Arial" charset="0"/>
              </a:rPr>
              <a:t>)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brief history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of Heritage</a:t>
            </a:r>
          </a:p>
        </p:txBody>
      </p:sp>
      <p:sp>
        <p:nvSpPr>
          <p:cNvPr id="26627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 leading goal of the international heritage movement, expressed in such bodies as </a:t>
            </a:r>
            <a:r>
              <a:rPr lang="en-GB" altLang="en-US" sz="2400" b="1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UNESCO</a:t>
            </a:r>
            <a:r>
              <a:rPr lang="en-GB" altLang="en-US" sz="2400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en-GB" altLang="en-US" sz="1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1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United Nations Educational, Scientific and Cultural Organization)</a:t>
            </a:r>
            <a:r>
              <a:rPr lang="en-GB" altLang="en-US" sz="1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, </a:t>
            </a:r>
            <a:r>
              <a:rPr lang="en-GB" altLang="en-US" sz="2400" b="1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ICOMOS</a:t>
            </a:r>
            <a:r>
              <a:rPr lang="en-GB" altLang="en-US" sz="2400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en-GB" altLang="en-US" sz="1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1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International Council on Monuments and Sites)</a:t>
            </a:r>
            <a:r>
              <a:rPr lang="en-GB" altLang="en-US" sz="24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en-GB" altLang="en-US" sz="24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and the Australian Heritage Commission, has been to objectify, professionalise and systematise the process of heritage assessment and evaluation. </a:t>
            </a:r>
          </a:p>
          <a:p>
            <a:pPr algn="r">
              <a:buFont typeface="Wingdings 2" charset="2"/>
              <a:buNone/>
            </a:pP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(Davison 2008: 36 in </a:t>
            </a:r>
            <a:r>
              <a:rPr lang="en-GB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West, S and J. Ansell (2010) ‘A History of Heritage’ in </a:t>
            </a:r>
            <a:r>
              <a:rPr lang="en-GB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Understanding Heritage in Practice</a:t>
            </a:r>
            <a:r>
              <a:rPr lang="en-GB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(Understanding Global Heritage) </a:t>
            </a: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Jacqui Ansell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and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> 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>Susie West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(2010</a:t>
            </a:r>
            <a:r>
              <a:rPr lang="en-GB" altLang="en-US" sz="2800" dirty="0" smtClean="0">
                <a:latin typeface="Arial" charset="0"/>
                <a:cs typeface="Arial" charset="0"/>
              </a:rPr>
              <a:t>) </a:t>
            </a:r>
            <a:br>
              <a:rPr lang="en-GB" altLang="en-US" sz="2800" dirty="0" smtClean="0">
                <a:latin typeface="Arial" charset="0"/>
                <a:cs typeface="Arial" charset="0"/>
              </a:rPr>
            </a:br>
            <a:r>
              <a:rPr lang="en-GB" sz="28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Understanding Heritage in Practice</a:t>
            </a:r>
            <a:r>
              <a:rPr lang="en-GB" altLang="en-US" sz="2800" dirty="0" smtClean="0">
                <a:latin typeface="Arial" charset="0"/>
                <a:cs typeface="Arial" charset="0"/>
              </a:rPr>
              <a:t> </a:t>
            </a:r>
            <a:endParaRPr lang="en-GB" altLang="en-US" sz="2800" dirty="0" smtClean="0">
              <a:latin typeface="Arial" charset="0"/>
              <a:cs typeface="Arial" charset="0"/>
            </a:endParaRP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Trace the history of heritage (</a:t>
            </a:r>
            <a:r>
              <a:rPr lang="en-GB" altLang="en-US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but there is no one history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)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Interest in collecting, exploration and the application of scientific knowledge</a:t>
            </a: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Classification, categorisation and the order of things  </a:t>
            </a: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From private to state-supported (e.g. British Museum 1759)</a:t>
            </a: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During the Enlightenment period (later C.17 to early C.19) 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Focus of monuments, material culture, the grand and the oldest </a:t>
            </a: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Civilisation, evolutionary (mid 18</a:t>
            </a:r>
            <a:r>
              <a:rPr lang="en-GB" altLang="en-US" baseline="30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) </a:t>
            </a:r>
          </a:p>
          <a:p>
            <a:endParaRPr lang="en-GB" altLang="en-US" baseline="300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endParaRPr lang="en-GB" altLang="en-US" baseline="30000" dirty="0" smtClean="0"/>
          </a:p>
          <a:p>
            <a:endParaRPr lang="en-GB" altLang="en-US" dirty="0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Professionalisation 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Public institutions started to take the lead in mid 18</a:t>
            </a:r>
            <a:r>
              <a:rPr lang="en-GB" altLang="en-US" baseline="300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 </a:t>
            </a: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Context of colonialism 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Continuing focus on built heritage </a:t>
            </a: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1882, The First Ancient Monuments Act in the UK </a:t>
            </a: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Inspectors as part of the civil service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Natural Landscapes were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considered later </a:t>
            </a: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Nature Conservancy Council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-1949</a:t>
            </a: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Yellowstone - 1872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Peak District, Lake District, Snowdonia and Dartmoor - 1951</a:t>
            </a:r>
            <a:endParaRPr lang="en-GB" altLang="en-US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Post-War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1114425" y="2362200"/>
            <a:ext cx="7672417" cy="4495800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Globalised listing and categorisation </a:t>
            </a:r>
          </a:p>
          <a:p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UNESCO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en-GB" altLang="en-US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United Nations Educational, Scientific and Cultural Organization </a:t>
            </a:r>
            <a:r>
              <a:rPr lang="en-GB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</a:t>
            </a:r>
            <a:endParaRPr lang="en-GB" altLang="en-US" sz="16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Global heritage frameworks</a:t>
            </a: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Do not have the force of national law</a:t>
            </a: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Member states subscribe and sign up </a:t>
            </a: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lvl="1"/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Expansion of bodies and agreements </a:t>
            </a:r>
          </a:p>
          <a:p>
            <a:pPr lvl="1"/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UNESCO 1972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– Convention Concerning the Protection of the World Cultural and Natural Heritage (1975) </a:t>
            </a:r>
          </a:p>
          <a:p>
            <a:pPr lvl="1"/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UNESCO 2003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– Convention for the Safeguarding of Intangible Cultural Heritage </a:t>
            </a:r>
          </a:p>
        </p:txBody>
      </p:sp>
      <p:pic>
        <p:nvPicPr>
          <p:cNvPr id="4" name="Picture 3" descr="unesc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00826" y="3429000"/>
            <a:ext cx="2232670" cy="1695636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History and Heritage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For 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David </a:t>
            </a:r>
            <a:r>
              <a:rPr lang="en-GB" altLang="en-US" b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Lowenth</a:t>
            </a:r>
            <a:r>
              <a:rPr lang="en-GB" altLang="en-US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al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(1998 </a:t>
            </a:r>
            <a:r>
              <a:rPr lang="en-GB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Heritage Crusade and the Spoils of History)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there is a clear distinction 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is a celebration of the past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History is an inquiry into it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 faith in the past, tailored to the circumstances of the present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is created through its categorisation                      (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John Carmen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2002 </a:t>
            </a:r>
            <a:r>
              <a:rPr lang="en-GB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Archaeology and Heritage: an introduction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)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Does Heritage Exist?</a:t>
            </a:r>
          </a:p>
        </p:txBody>
      </p:sp>
      <p:sp>
        <p:nvSpPr>
          <p:cNvPr id="31747" name="Content Placeholder 5"/>
          <p:cNvSpPr>
            <a:spLocks noGrp="1"/>
          </p:cNvSpPr>
          <p:nvPr>
            <p:ph idx="1"/>
          </p:nvPr>
        </p:nvSpPr>
        <p:spPr>
          <a:xfrm>
            <a:off x="838200" y="2438400"/>
            <a:ext cx="7610475" cy="3822700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There really is not such thing as heritage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(</a:t>
            </a:r>
            <a:r>
              <a:rPr lang="en-GB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Laurajane</a:t>
            </a:r>
            <a:r>
              <a:rPr lang="en-GB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Smith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2006  </a:t>
            </a:r>
            <a:r>
              <a:rPr lang="en-GB" altLang="en-US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Uses of Heritage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)</a:t>
            </a: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It’s not self-defining 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Objects, practices </a:t>
            </a:r>
            <a:r>
              <a:rPr lang="en-GB" altLang="en-US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e.t.c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do not have an intrinsic value that is uncovered 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Value is attributed to an object, practice, place </a:t>
            </a:r>
            <a:r>
              <a:rPr lang="en-GB" altLang="en-US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e.t.c</a:t>
            </a: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By a particular people, at a particular time, for particular reasons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is not inherent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0" y="990600"/>
            <a:ext cx="8913813" cy="1295400"/>
          </a:xfrm>
        </p:spPr>
        <p:txBody>
          <a:bodyPr/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David </a:t>
            </a:r>
            <a:r>
              <a:rPr lang="en-GB" altLang="en-US" sz="2800" b="1" dirty="0" err="1" smtClean="0">
                <a:latin typeface="Arial" charset="0"/>
                <a:cs typeface="Arial" charset="0"/>
              </a:rPr>
              <a:t>Lowenthal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> 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>(1998) 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/>
            </a:r>
            <a:br>
              <a:rPr lang="en-GB" altLang="en-US" sz="2800" b="1" dirty="0" smtClean="0">
                <a:latin typeface="Arial" charset="0"/>
                <a:cs typeface="Arial" charset="0"/>
              </a:rPr>
            </a:br>
            <a:r>
              <a:rPr lang="en-GB" altLang="en-US" sz="2800" b="1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</a:t>
            </a:r>
            <a:r>
              <a:rPr lang="en-GB" altLang="en-US" sz="2800" b="1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 </a:t>
            </a:r>
            <a:r>
              <a:rPr lang="en-GB" altLang="en-US" sz="2800" b="1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Crusade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Expansion of ‘heritage’ </a:t>
            </a:r>
          </a:p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In scope </a:t>
            </a:r>
          </a:p>
          <a:p>
            <a:pPr lvl="1"/>
            <a:r>
              <a:rPr lang="en-GB" altLang="en-US" sz="2000" smtClean="0">
                <a:solidFill>
                  <a:schemeClr val="tx1"/>
                </a:solidFill>
                <a:latin typeface="Arial" charset="0"/>
                <a:cs typeface="Arial" charset="0"/>
              </a:rPr>
              <a:t>Popular heritage </a:t>
            </a:r>
          </a:p>
          <a:p>
            <a:pPr lvl="2"/>
            <a:r>
              <a:rPr lang="en-GB" altLang="en-US" sz="2000" smtClean="0">
                <a:solidFill>
                  <a:schemeClr val="tx1"/>
                </a:solidFill>
                <a:latin typeface="Arial" charset="0"/>
                <a:cs typeface="Arial" charset="0"/>
              </a:rPr>
              <a:t>‘Touts the typical and evokes the vernacular’ (p. 14)</a:t>
            </a:r>
          </a:p>
          <a:p>
            <a:pPr lvl="1"/>
            <a:r>
              <a:rPr lang="en-GB" altLang="en-US" sz="2000" smtClean="0">
                <a:solidFill>
                  <a:schemeClr val="tx1"/>
                </a:solidFill>
                <a:latin typeface="Arial" charset="0"/>
                <a:cs typeface="Arial" charset="0"/>
              </a:rPr>
              <a:t>In Time </a:t>
            </a:r>
          </a:p>
          <a:p>
            <a:pPr lvl="2"/>
            <a:r>
              <a:rPr lang="en-GB" altLang="en-US" sz="2000" smtClean="0">
                <a:solidFill>
                  <a:schemeClr val="tx1"/>
                </a:solidFill>
                <a:latin typeface="Arial" charset="0"/>
                <a:cs typeface="Arial" charset="0"/>
              </a:rPr>
              <a:t>No longer defined to the distant past </a:t>
            </a:r>
          </a:p>
          <a:p>
            <a:pPr lvl="2"/>
            <a:r>
              <a:rPr lang="en-GB" altLang="en-US" sz="2000" smtClean="0">
                <a:solidFill>
                  <a:schemeClr val="tx1"/>
                </a:solidFill>
                <a:latin typeface="Arial" charset="0"/>
                <a:cs typeface="Arial" charset="0"/>
              </a:rPr>
              <a:t>‘Spreads to yesterday’ (p. 17)</a:t>
            </a:r>
          </a:p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Points to heritage as a new phenomenon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What lies behind this expansion? 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Pace of change / globalisation </a:t>
            </a:r>
          </a:p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 Disjuncture and rootedness</a:t>
            </a:r>
          </a:p>
          <a:p>
            <a:pPr lvl="1"/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Changes in community, senses of identity, migration  </a:t>
            </a:r>
          </a:p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Led by market forces </a:t>
            </a:r>
          </a:p>
          <a:p>
            <a:pPr lvl="1"/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Everything becomes disposable and rapidly obselete</a:t>
            </a:r>
          </a:p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Creates a nostalgia and a fear of loss</a:t>
            </a:r>
          </a:p>
          <a:p>
            <a:pPr lvl="1"/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 the past becomes vulnerable </a:t>
            </a:r>
          </a:p>
          <a:p>
            <a:r>
              <a:rPr lang="en-GB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Necessitates stewardship and protection </a:t>
            </a:r>
          </a:p>
          <a:p>
            <a:endParaRPr lang="en-GB" altLang="en-US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The Heritage Glut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1114425" y="2514600"/>
            <a:ext cx="7610475" cy="3751263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“We value our heritage most when it seems at risk: threats of loss spur owners to stewardship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” </a:t>
            </a:r>
            <a:r>
              <a:rPr lang="en-GB" altLang="en-US" sz="1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(p. 24)</a:t>
            </a:r>
            <a:endParaRPr lang="en-GB" altLang="en-US" sz="1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Crusade</a:t>
            </a: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“Devotion to heritage is a spiritual calling” (p.1)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All pervasive discourse 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Global and multinational</a:t>
            </a: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“Under the aegis of national patrimony looms a multinational enterprise” (p. 5)</a:t>
            </a:r>
          </a:p>
          <a:p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endParaRPr lang="en-GB" altLang="en-US" dirty="0" smtClean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0" y="1000108"/>
            <a:ext cx="9144000" cy="1285884"/>
          </a:xfrm>
        </p:spPr>
        <p:txBody>
          <a:bodyPr/>
          <a:lstStyle/>
          <a:p>
            <a:r>
              <a:rPr lang="en-GB" altLang="en-US" sz="2800" b="1" dirty="0" smtClean="0"/>
              <a:t>Robert </a:t>
            </a:r>
            <a:r>
              <a:rPr lang="en-GB" altLang="en-US" sz="2800" b="1" dirty="0" err="1" smtClean="0"/>
              <a:t>Hewison</a:t>
            </a:r>
            <a:r>
              <a:rPr lang="en-GB" altLang="en-US" sz="2800" b="1" dirty="0" smtClean="0"/>
              <a:t> </a:t>
            </a:r>
            <a:r>
              <a:rPr lang="en-GB" altLang="en-US" sz="2800" b="1" dirty="0" smtClean="0"/>
              <a:t>(1987) </a:t>
            </a:r>
            <a:r>
              <a:rPr lang="en-GB" altLang="en-US" sz="2800" b="1" dirty="0" smtClean="0"/>
              <a:t/>
            </a:r>
            <a:br>
              <a:rPr lang="en-GB" altLang="en-US" sz="2800" b="1" dirty="0" smtClean="0"/>
            </a:br>
            <a:r>
              <a:rPr lang="en-GB" sz="28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</a:t>
            </a:r>
            <a:r>
              <a:rPr lang="en-GB" sz="28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Industry: </a:t>
            </a:r>
            <a:r>
              <a:rPr lang="en-GB" sz="28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/>
            </a:r>
            <a:br>
              <a:rPr lang="en-GB" sz="28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</a:br>
            <a:r>
              <a:rPr lang="en-GB" sz="28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Britain </a:t>
            </a:r>
            <a:r>
              <a:rPr lang="en-GB" sz="28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in a Climate of Decline</a:t>
            </a:r>
            <a:endParaRPr lang="en-GB" altLang="en-US" sz="2800" b="1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1114425" y="2362200"/>
            <a:ext cx="7610475" cy="3903663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Coined the phrase ‘The Heritage Industry’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Sanitisation and commercialisation of the ways the past is produced in the UK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Imposed from above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Middle-class nostalgia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established the notion that culture was complete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Critical of the ‘timelessness’ of the past </a:t>
            </a:r>
          </a:p>
          <a:p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800" b="1" smtClean="0">
                <a:latin typeface="Arial" charset="0"/>
                <a:cs typeface="Arial" charset="0"/>
              </a:rPr>
              <a:t>A distraction… 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1114425" y="2362200"/>
            <a:ext cx="7610475" cy="4114800"/>
          </a:xfrm>
        </p:spPr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as a form of popular entertainment 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Distracted from critical engagement with the present, and the relation between present and past 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Blind consumption (a false consciousness)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Hermeneutically sealed – ‘A bell jar’ – limited interpretation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Criticisms: </a:t>
            </a:r>
          </a:p>
          <a:p>
            <a:pPr lvl="1"/>
            <a:r>
              <a:rPr lang="en-GB" altLang="en-US" b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Raphael Samuel 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(1994</a:t>
            </a:r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)  </a:t>
            </a:r>
            <a:r>
              <a:rPr lang="en-GB" altLang="en-US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Theatres of Memory</a:t>
            </a:r>
            <a:endParaRPr lang="en-GB" altLang="en-US" i="1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lvl="2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Heritage makes the past more democratic </a:t>
            </a:r>
          </a:p>
          <a:p>
            <a:pPr lvl="2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Could promote social change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0" y="609600"/>
            <a:ext cx="8913813" cy="1600200"/>
          </a:xfrm>
        </p:spPr>
        <p:txBody>
          <a:bodyPr/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Theodor </a:t>
            </a:r>
            <a:r>
              <a:rPr lang="en-GB" altLang="en-US" sz="2800" b="1" dirty="0" err="1" smtClean="0">
                <a:latin typeface="Arial" charset="0"/>
                <a:cs typeface="Arial" charset="0"/>
              </a:rPr>
              <a:t>Adorno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> 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>(2001) </a:t>
            </a:r>
            <a:r>
              <a:rPr lang="en-GB" altLang="en-US" sz="2800" b="1" dirty="0" smtClean="0">
                <a:latin typeface="Arial" charset="0"/>
                <a:cs typeface="Arial" charset="0"/>
              </a:rPr>
              <a:t/>
            </a:r>
            <a:br>
              <a:rPr lang="en-GB" altLang="en-US" sz="2800" b="1" dirty="0" smtClean="0">
                <a:latin typeface="Arial" charset="0"/>
                <a:cs typeface="Arial" charset="0"/>
              </a:rPr>
            </a:br>
            <a:r>
              <a:rPr lang="en-GB" altLang="en-US" sz="2800" b="1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</a:t>
            </a:r>
            <a:r>
              <a:rPr lang="en-GB" altLang="en-US" sz="2800" b="1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Culture Industry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>
          <a:xfrm>
            <a:off x="1114425" y="2590800"/>
            <a:ext cx="7610475" cy="3276600"/>
          </a:xfrm>
        </p:spPr>
        <p:txBody>
          <a:bodyPr/>
          <a:lstStyle/>
          <a:p>
            <a:pPr lvl="1" eaLnBrk="1" hangingPunct="1"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the relationship between power, ideology, and mass/popular culture. </a:t>
            </a:r>
          </a:p>
          <a:p>
            <a:pPr marL="349250" lvl="1" indent="0" eaLnBrk="1" hangingPunct="1">
              <a:buFont typeface="Wingdings 2" charset="2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indicates the ways in which culture had been co-opted and mass-produced by a capitalist system. </a:t>
            </a:r>
          </a:p>
          <a:p>
            <a:pPr marL="349250" lvl="1" indent="0" eaLnBrk="1" hangingPunct="1">
              <a:buFont typeface="Wingdings 2" charset="2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claims to serve consumers' needs, but conceals the </a:t>
            </a: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way it </a:t>
            </a: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standardises these needs by manipulating consumer desire </a:t>
            </a:r>
          </a:p>
          <a:p>
            <a:pPr eaLnBrk="1" hangingPunct="1">
              <a:buFont typeface="Wingdings 2" charset="2"/>
              <a:buNone/>
              <a:defRPr/>
            </a:pP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>
              <a:defRPr/>
            </a:pPr>
            <a:endParaRPr lang="en-GB" altLang="en-US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90600"/>
            <a:ext cx="4038600" cy="47244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mass production feeds a mass market</a:t>
            </a:r>
          </a:p>
          <a:p>
            <a:pPr marL="0" indent="0" eaLnBrk="1" hangingPunct="1">
              <a:buFont typeface="Wingdings 2" charset="2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where the identity and tastes of the individual consumers is increasingly less important </a:t>
            </a:r>
          </a:p>
          <a:p>
            <a:pPr marL="349250" lvl="1" indent="0" eaLnBrk="1" hangingPunct="1">
              <a:buFont typeface="Wingdings 2" charset="2"/>
              <a:buNone/>
              <a:defRPr/>
            </a:pPr>
            <a:endParaRPr lang="en-GB" altLang="en-US" sz="20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defRPr/>
            </a:pPr>
            <a:r>
              <a:rPr lang="en-GB" altLang="en-US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consumers themselves are as interchangeable as the products they consume. </a:t>
            </a:r>
          </a:p>
          <a:p>
            <a:pPr eaLnBrk="1" hangingPunct="1">
              <a:lnSpc>
                <a:spcPct val="80000"/>
              </a:lnSpc>
              <a:buFont typeface="Wingdings 2" charset="2"/>
              <a:buNone/>
              <a:defRPr/>
            </a:pPr>
            <a:endParaRPr lang="en-GB" altLang="en-US" sz="20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 typeface="Wingdings 2" charset="2"/>
              <a:buNone/>
              <a:defRPr/>
            </a:pPr>
            <a:r>
              <a:rPr lang="en-GB" altLang="en-US" sz="20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</a:t>
            </a:r>
            <a:r>
              <a:rPr lang="en-GB" altLang="en-US" sz="20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mass-producing – </a:t>
            </a:r>
          </a:p>
          <a:p>
            <a:pPr eaLnBrk="1" hangingPunct="1">
              <a:lnSpc>
                <a:spcPct val="80000"/>
              </a:lnSpc>
              <a:buFont typeface="Wingdings 2" charset="2"/>
              <a:buNone/>
              <a:defRPr/>
            </a:pPr>
            <a:r>
              <a:rPr lang="en-GB" altLang="en-US" sz="20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mass-consuming – </a:t>
            </a:r>
          </a:p>
          <a:p>
            <a:pPr eaLnBrk="1" hangingPunct="1">
              <a:lnSpc>
                <a:spcPct val="80000"/>
              </a:lnSpc>
              <a:buFont typeface="Wingdings 2" charset="2"/>
              <a:buNone/>
              <a:defRPr/>
            </a:pPr>
            <a:r>
              <a:rPr lang="en-GB" altLang="en-US" sz="20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heritage?</a:t>
            </a:r>
          </a:p>
        </p:txBody>
      </p:sp>
      <p:pic>
        <p:nvPicPr>
          <p:cNvPr id="38915" name="Content Placeholder 6" descr="culture industry.jpg"/>
          <p:cNvPicPr>
            <a:picLocks noGrp="1"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8200" y="1447800"/>
            <a:ext cx="4038600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4"/>
          <p:cNvSpPr>
            <a:spLocks noGrp="1"/>
          </p:cNvSpPr>
          <p:nvPr>
            <p:ph type="title"/>
          </p:nvPr>
        </p:nvSpPr>
        <p:spPr>
          <a:xfrm>
            <a:off x="0" y="908050"/>
            <a:ext cx="8913813" cy="1368425"/>
          </a:xfrm>
        </p:spPr>
        <p:txBody>
          <a:bodyPr/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Kevin Walsh (1992) </a:t>
            </a:r>
            <a:br>
              <a:rPr lang="en-GB" altLang="en-US" sz="2800" b="1" dirty="0" smtClean="0">
                <a:latin typeface="Arial" charset="0"/>
                <a:cs typeface="Arial" charset="0"/>
              </a:rPr>
            </a:br>
            <a:r>
              <a:rPr lang="en-GB" sz="28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Representation of the Past: Museums and Heritage in the Postmodern World</a:t>
            </a:r>
            <a:endParaRPr lang="en-GB" altLang="en-US" sz="2800" b="1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39939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Mass market consumption of heritage 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Globalisation results in a loss of a ‘sense of place’ in the world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Heritage Industry feeds off this 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Creates a desire for nostalgia</a:t>
            </a:r>
          </a:p>
          <a:p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Echoes </a:t>
            </a:r>
            <a:r>
              <a:rPr lang="en-GB" altLang="en-US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Lowenthal</a:t>
            </a:r>
            <a:endParaRPr lang="en-GB" altLang="en-US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lvl="1"/>
            <a:r>
              <a:rPr lang="en-GB" altLang="en-US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The more people attempt to know (consume) their past, the more distant they become from it</a:t>
            </a:r>
            <a:r>
              <a:rPr lang="en-GB" altLang="en-US" dirty="0" smtClean="0"/>
              <a:t>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smaland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44" y="357166"/>
            <a:ext cx="8789730" cy="4951390"/>
          </a:xfrm>
          <a:prstGeom prst="rect">
            <a:avLst/>
          </a:prstGeom>
        </p:spPr>
      </p:pic>
      <p:pic>
        <p:nvPicPr>
          <p:cNvPr id="3" name="Picture 2" descr="maxresdefault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5418745"/>
            <a:ext cx="1857388" cy="119276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571868" y="5715016"/>
            <a:ext cx="5130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Weston-super-Mare</a:t>
            </a:r>
            <a:r>
              <a:rPr lang="en-GB" dirty="0" smtClean="0"/>
              <a:t>, Somerset  -  </a:t>
            </a:r>
            <a:r>
              <a:rPr lang="en-GB" b="1" dirty="0" err="1" smtClean="0"/>
              <a:t>Banksy</a:t>
            </a:r>
            <a:r>
              <a:rPr lang="en-GB" dirty="0" smtClean="0"/>
              <a:t>  2015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333333"/>
      </a:dk2>
      <a:lt2>
        <a:srgbClr val="BBC0AC"/>
      </a:lt2>
      <a:accent1>
        <a:srgbClr val="A2C816"/>
      </a:accent1>
      <a:accent2>
        <a:srgbClr val="E07602"/>
      </a:accent2>
      <a:accent3>
        <a:srgbClr val="E4C402"/>
      </a:accent3>
      <a:accent4>
        <a:srgbClr val="7DC1EF"/>
      </a:accent4>
      <a:accent5>
        <a:srgbClr val="21449B"/>
      </a:accent5>
      <a:accent6>
        <a:srgbClr val="A2B170"/>
      </a:accent6>
      <a:hlink>
        <a:srgbClr val="8DA440"/>
      </a:hlink>
      <a:folHlink>
        <a:srgbClr val="4C4F3F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954</TotalTime>
  <Words>1057</Words>
  <Application>Microsoft Office PowerPoint</Application>
  <PresentationFormat>On-screen Show (4:3)</PresentationFormat>
  <Paragraphs>163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Century Gothic</vt:lpstr>
      <vt:lpstr>ＭＳ Ｐゴシック</vt:lpstr>
      <vt:lpstr>Wingdings 2</vt:lpstr>
      <vt:lpstr>Calibri</vt:lpstr>
      <vt:lpstr>Perspective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Rodney Harrison (2010)  Understanding the Politics of Heritage </vt:lpstr>
      <vt:lpstr>UNESCO: Cultural Heritage  (in Harrison 2010)</vt:lpstr>
      <vt:lpstr>Cont…..</vt:lpstr>
      <vt:lpstr>a (very) brief history of Heritage</vt:lpstr>
      <vt:lpstr>Jacqui Ansell and Susie West (2010)  Understanding Heritage in Practice </vt:lpstr>
      <vt:lpstr>Professionalisation </vt:lpstr>
      <vt:lpstr>Post-War</vt:lpstr>
      <vt:lpstr>History and Heritage</vt:lpstr>
      <vt:lpstr>Does Heritage Exist?</vt:lpstr>
      <vt:lpstr>David Lowenthal (1998)  The Heritage Crusade</vt:lpstr>
      <vt:lpstr>What lies behind this expansion? </vt:lpstr>
      <vt:lpstr>The Heritage Glut</vt:lpstr>
      <vt:lpstr>Robert Hewison (1987)  The Heritage Industry:  Britain in a Climate of Decline</vt:lpstr>
      <vt:lpstr>A distraction… </vt:lpstr>
      <vt:lpstr>Theodor Adorno (2001)  The Culture Industry</vt:lpstr>
      <vt:lpstr>Slide 34</vt:lpstr>
      <vt:lpstr>Kevin Walsh (1992)  The Representation of the Past: Museums and Heritage in the Postmodern World</vt:lpstr>
      <vt:lpstr>Slide 36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Justin</dc:creator>
  <cp:lastModifiedBy>Quentin</cp:lastModifiedBy>
  <cp:revision>94</cp:revision>
  <cp:lastPrinted>2012-01-24T19:18:18Z</cp:lastPrinted>
  <dcterms:created xsi:type="dcterms:W3CDTF">2012-10-04T09:05:18Z</dcterms:created>
  <dcterms:modified xsi:type="dcterms:W3CDTF">2015-09-30T23:05:30Z</dcterms:modified>
</cp:coreProperties>
</file>