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66" r:id="rId7"/>
    <p:sldId id="258" r:id="rId8"/>
    <p:sldId id="259" r:id="rId9"/>
    <p:sldId id="264" r:id="rId10"/>
    <p:sldId id="260" r:id="rId11"/>
    <p:sldId id="265" r:id="rId12"/>
    <p:sldId id="267" r:id="rId13"/>
    <p:sldId id="261" r:id="rId14"/>
    <p:sldId id="263" r:id="rId15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293FC3-C49F-57D5-B9FC-8D25AA1CB057}" v="16" dt="2023-06-18T12:10:36.547"/>
    <p1510:client id="{8F86A6A6-131C-23BC-CEB8-6377D5BD1FE7}" v="15" dt="2023-06-18T12:05:06.592"/>
    <p1510:client id="{91FC4F86-6441-432A-D023-A4BB043B75C7}" v="52" dt="2023-06-18T21:01:13.216"/>
    <p1510:client id="{BB676719-FD32-6433-F8E6-262DBC4C61DF}" v="239" dt="2023-06-18T15:50:54.727"/>
    <p1510:client id="{F33CFEBA-A588-8AD2-74A7-FC7AD00E6BAC}" v="478" dt="2023-06-18T20:14:27.4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3" autoAdjust="0"/>
    <p:restoredTop sz="94660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04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DD4DFE-1065-412F-ACED-986524883AC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766C6C4-533D-42C0-AA73-1869B64121B1}">
      <dgm:prSet/>
      <dgm:spPr/>
      <dgm:t>
        <a:bodyPr/>
        <a:lstStyle/>
        <a:p>
          <a:r>
            <a:rPr lang="en-GB" b="1" dirty="0"/>
            <a:t>Physiological needs</a:t>
          </a:r>
          <a:endParaRPr lang="en-US" dirty="0"/>
        </a:p>
      </dgm:t>
    </dgm:pt>
    <dgm:pt modelId="{5D862656-73E0-47EC-9FA9-4FEAA2738B9C}" type="parTrans" cxnId="{C84317A6-5505-462C-800B-9D3353B13586}">
      <dgm:prSet/>
      <dgm:spPr/>
      <dgm:t>
        <a:bodyPr/>
        <a:lstStyle/>
        <a:p>
          <a:endParaRPr lang="en-US"/>
        </a:p>
      </dgm:t>
    </dgm:pt>
    <dgm:pt modelId="{10BD6D14-5F26-4E39-9A52-351D96C6C2F6}" type="sibTrans" cxnId="{C84317A6-5505-462C-800B-9D3353B13586}">
      <dgm:prSet/>
      <dgm:spPr/>
      <dgm:t>
        <a:bodyPr/>
        <a:lstStyle/>
        <a:p>
          <a:endParaRPr lang="en-US"/>
        </a:p>
      </dgm:t>
    </dgm:pt>
    <dgm:pt modelId="{359F7222-C045-4BAE-A514-8F95C4AEA69F}">
      <dgm:prSet/>
      <dgm:spPr/>
      <dgm:t>
        <a:bodyPr/>
        <a:lstStyle/>
        <a:p>
          <a:r>
            <a:rPr lang="en-GB" b="1" dirty="0"/>
            <a:t>Safety needs</a:t>
          </a:r>
          <a:r>
            <a:rPr lang="en-GB" dirty="0"/>
            <a:t>  </a:t>
          </a:r>
          <a:endParaRPr lang="en-US" dirty="0"/>
        </a:p>
      </dgm:t>
    </dgm:pt>
    <dgm:pt modelId="{4E46F326-D0B3-4302-B21B-EAF177B1115E}" type="parTrans" cxnId="{A006C0ED-F092-4BDB-ACF8-9735D95BB315}">
      <dgm:prSet/>
      <dgm:spPr/>
      <dgm:t>
        <a:bodyPr/>
        <a:lstStyle/>
        <a:p>
          <a:endParaRPr lang="en-US"/>
        </a:p>
      </dgm:t>
    </dgm:pt>
    <dgm:pt modelId="{167000D3-0C9F-49FA-B5CC-636BA0F557F5}" type="sibTrans" cxnId="{A006C0ED-F092-4BDB-ACF8-9735D95BB315}">
      <dgm:prSet/>
      <dgm:spPr/>
      <dgm:t>
        <a:bodyPr/>
        <a:lstStyle/>
        <a:p>
          <a:endParaRPr lang="en-US"/>
        </a:p>
      </dgm:t>
    </dgm:pt>
    <dgm:pt modelId="{C6A59907-535B-4CFE-9F13-55AD08EF0C68}">
      <dgm:prSet/>
      <dgm:spPr/>
      <dgm:t>
        <a:bodyPr/>
        <a:lstStyle/>
        <a:p>
          <a:r>
            <a:rPr lang="en-GB" b="1" dirty="0"/>
            <a:t>Love and belonging needs.</a:t>
          </a:r>
          <a:endParaRPr lang="en-US" dirty="0"/>
        </a:p>
      </dgm:t>
    </dgm:pt>
    <dgm:pt modelId="{6DB03810-9071-4615-967B-5A1F6054B69D}" type="parTrans" cxnId="{81513DBE-B242-4261-9A80-0BD63E36F72F}">
      <dgm:prSet/>
      <dgm:spPr/>
      <dgm:t>
        <a:bodyPr/>
        <a:lstStyle/>
        <a:p>
          <a:endParaRPr lang="en-US"/>
        </a:p>
      </dgm:t>
    </dgm:pt>
    <dgm:pt modelId="{ACCAF389-086A-462E-B899-48B54BBC86AA}" type="sibTrans" cxnId="{81513DBE-B242-4261-9A80-0BD63E36F72F}">
      <dgm:prSet/>
      <dgm:spPr/>
      <dgm:t>
        <a:bodyPr/>
        <a:lstStyle/>
        <a:p>
          <a:endParaRPr lang="en-US"/>
        </a:p>
      </dgm:t>
    </dgm:pt>
    <dgm:pt modelId="{9E778C33-6902-4AEB-BF89-7A5D6B62F5D6}">
      <dgm:prSet/>
      <dgm:spPr/>
      <dgm:t>
        <a:bodyPr/>
        <a:lstStyle/>
        <a:p>
          <a:r>
            <a:rPr lang="en-GB" b="1" dirty="0"/>
            <a:t>Esteem needs</a:t>
          </a:r>
          <a:endParaRPr lang="en-US" dirty="0"/>
        </a:p>
      </dgm:t>
    </dgm:pt>
    <dgm:pt modelId="{2C9E5694-BD6C-4811-A3D9-67C334A54C94}" type="parTrans" cxnId="{2081A593-6CAF-4ABB-B552-A124005890E6}">
      <dgm:prSet/>
      <dgm:spPr/>
      <dgm:t>
        <a:bodyPr/>
        <a:lstStyle/>
        <a:p>
          <a:endParaRPr lang="en-US"/>
        </a:p>
      </dgm:t>
    </dgm:pt>
    <dgm:pt modelId="{BEBF56AF-6051-4816-A4DE-C865A192637F}" type="sibTrans" cxnId="{2081A593-6CAF-4ABB-B552-A124005890E6}">
      <dgm:prSet/>
      <dgm:spPr/>
      <dgm:t>
        <a:bodyPr/>
        <a:lstStyle/>
        <a:p>
          <a:endParaRPr lang="en-US"/>
        </a:p>
      </dgm:t>
    </dgm:pt>
    <dgm:pt modelId="{144ECB29-CDCF-4439-BFCA-F1797D3323FA}">
      <dgm:prSet/>
      <dgm:spPr/>
      <dgm:t>
        <a:bodyPr/>
        <a:lstStyle/>
        <a:p>
          <a:r>
            <a:rPr lang="en-GB" b="1" dirty="0"/>
            <a:t>Self-actualization needs</a:t>
          </a:r>
          <a:endParaRPr lang="en-US" dirty="0"/>
        </a:p>
      </dgm:t>
    </dgm:pt>
    <dgm:pt modelId="{65C99BA2-8532-4083-97D5-3B6521791BCC}" type="parTrans" cxnId="{F02FB308-085D-45F5-91A1-0A9278D7A500}">
      <dgm:prSet/>
      <dgm:spPr/>
      <dgm:t>
        <a:bodyPr/>
        <a:lstStyle/>
        <a:p>
          <a:endParaRPr lang="en-US"/>
        </a:p>
      </dgm:t>
    </dgm:pt>
    <dgm:pt modelId="{81750B23-E39D-4EC9-915B-CBFC08952E54}" type="sibTrans" cxnId="{F02FB308-085D-45F5-91A1-0A9278D7A500}">
      <dgm:prSet/>
      <dgm:spPr/>
      <dgm:t>
        <a:bodyPr/>
        <a:lstStyle/>
        <a:p>
          <a:endParaRPr lang="en-US"/>
        </a:p>
      </dgm:t>
    </dgm:pt>
    <dgm:pt modelId="{0AA1A6EE-5C37-4FA3-9950-3E055218AC64}" type="pres">
      <dgm:prSet presAssocID="{28DD4DFE-1065-412F-ACED-986524883ACC}" presName="diagram" presStyleCnt="0">
        <dgm:presLayoutVars>
          <dgm:dir/>
          <dgm:resizeHandles val="exact"/>
        </dgm:presLayoutVars>
      </dgm:prSet>
      <dgm:spPr/>
    </dgm:pt>
    <dgm:pt modelId="{8576DE12-DACB-4449-9E86-4C84D2D570FC}" type="pres">
      <dgm:prSet presAssocID="{E766C6C4-533D-42C0-AA73-1869B64121B1}" presName="node" presStyleLbl="node1" presStyleIdx="0" presStyleCnt="5">
        <dgm:presLayoutVars>
          <dgm:bulletEnabled val="1"/>
        </dgm:presLayoutVars>
      </dgm:prSet>
      <dgm:spPr/>
    </dgm:pt>
    <dgm:pt modelId="{03683D72-3DD6-43E3-8901-3863BFB35A77}" type="pres">
      <dgm:prSet presAssocID="{10BD6D14-5F26-4E39-9A52-351D96C6C2F6}" presName="sibTrans" presStyleCnt="0"/>
      <dgm:spPr/>
    </dgm:pt>
    <dgm:pt modelId="{1FE9B7F2-08B8-4688-BEBE-8D7D36F843C0}" type="pres">
      <dgm:prSet presAssocID="{359F7222-C045-4BAE-A514-8F95C4AEA69F}" presName="node" presStyleLbl="node1" presStyleIdx="1" presStyleCnt="5">
        <dgm:presLayoutVars>
          <dgm:bulletEnabled val="1"/>
        </dgm:presLayoutVars>
      </dgm:prSet>
      <dgm:spPr/>
    </dgm:pt>
    <dgm:pt modelId="{B609B562-EDE5-4964-A5EE-735456C49213}" type="pres">
      <dgm:prSet presAssocID="{167000D3-0C9F-49FA-B5CC-636BA0F557F5}" presName="sibTrans" presStyleCnt="0"/>
      <dgm:spPr/>
    </dgm:pt>
    <dgm:pt modelId="{ABF57A6F-A696-4CE6-AAF4-2517E646D792}" type="pres">
      <dgm:prSet presAssocID="{C6A59907-535B-4CFE-9F13-55AD08EF0C68}" presName="node" presStyleLbl="node1" presStyleIdx="2" presStyleCnt="5">
        <dgm:presLayoutVars>
          <dgm:bulletEnabled val="1"/>
        </dgm:presLayoutVars>
      </dgm:prSet>
      <dgm:spPr/>
    </dgm:pt>
    <dgm:pt modelId="{F2A1D7B7-81B7-4CD1-8E65-2FE169F0FDBE}" type="pres">
      <dgm:prSet presAssocID="{ACCAF389-086A-462E-B899-48B54BBC86AA}" presName="sibTrans" presStyleCnt="0"/>
      <dgm:spPr/>
    </dgm:pt>
    <dgm:pt modelId="{19918C85-B7DA-4761-AE54-1E824B97D187}" type="pres">
      <dgm:prSet presAssocID="{9E778C33-6902-4AEB-BF89-7A5D6B62F5D6}" presName="node" presStyleLbl="node1" presStyleIdx="3" presStyleCnt="5">
        <dgm:presLayoutVars>
          <dgm:bulletEnabled val="1"/>
        </dgm:presLayoutVars>
      </dgm:prSet>
      <dgm:spPr/>
    </dgm:pt>
    <dgm:pt modelId="{E52C3BDD-D809-4862-9EB9-C2BD122E776A}" type="pres">
      <dgm:prSet presAssocID="{BEBF56AF-6051-4816-A4DE-C865A192637F}" presName="sibTrans" presStyleCnt="0"/>
      <dgm:spPr/>
    </dgm:pt>
    <dgm:pt modelId="{42D9F7C8-2850-4E72-9D97-1B87E5A13CD2}" type="pres">
      <dgm:prSet presAssocID="{144ECB29-CDCF-4439-BFCA-F1797D3323FA}" presName="node" presStyleLbl="node1" presStyleIdx="4" presStyleCnt="5">
        <dgm:presLayoutVars>
          <dgm:bulletEnabled val="1"/>
        </dgm:presLayoutVars>
      </dgm:prSet>
      <dgm:spPr/>
    </dgm:pt>
  </dgm:ptLst>
  <dgm:cxnLst>
    <dgm:cxn modelId="{F02FB308-085D-45F5-91A1-0A9278D7A500}" srcId="{28DD4DFE-1065-412F-ACED-986524883ACC}" destId="{144ECB29-CDCF-4439-BFCA-F1797D3323FA}" srcOrd="4" destOrd="0" parTransId="{65C99BA2-8532-4083-97D5-3B6521791BCC}" sibTransId="{81750B23-E39D-4EC9-915B-CBFC08952E54}"/>
    <dgm:cxn modelId="{FC4A052D-3CFE-4A17-81F0-553E693E57CB}" type="presOf" srcId="{28DD4DFE-1065-412F-ACED-986524883ACC}" destId="{0AA1A6EE-5C37-4FA3-9950-3E055218AC64}" srcOrd="0" destOrd="0" presId="urn:microsoft.com/office/officeart/2005/8/layout/default"/>
    <dgm:cxn modelId="{703EAD7D-B178-4736-A34D-2A46C33E3B07}" type="presOf" srcId="{144ECB29-CDCF-4439-BFCA-F1797D3323FA}" destId="{42D9F7C8-2850-4E72-9D97-1B87E5A13CD2}" srcOrd="0" destOrd="0" presId="urn:microsoft.com/office/officeart/2005/8/layout/default"/>
    <dgm:cxn modelId="{4AFBE97E-9515-4570-AB64-DC20714FF728}" type="presOf" srcId="{E766C6C4-533D-42C0-AA73-1869B64121B1}" destId="{8576DE12-DACB-4449-9E86-4C84D2D570FC}" srcOrd="0" destOrd="0" presId="urn:microsoft.com/office/officeart/2005/8/layout/default"/>
    <dgm:cxn modelId="{4C7DCB88-2836-4F5A-9B40-C4D48E8B662C}" type="presOf" srcId="{C6A59907-535B-4CFE-9F13-55AD08EF0C68}" destId="{ABF57A6F-A696-4CE6-AAF4-2517E646D792}" srcOrd="0" destOrd="0" presId="urn:microsoft.com/office/officeart/2005/8/layout/default"/>
    <dgm:cxn modelId="{2081A593-6CAF-4ABB-B552-A124005890E6}" srcId="{28DD4DFE-1065-412F-ACED-986524883ACC}" destId="{9E778C33-6902-4AEB-BF89-7A5D6B62F5D6}" srcOrd="3" destOrd="0" parTransId="{2C9E5694-BD6C-4811-A3D9-67C334A54C94}" sibTransId="{BEBF56AF-6051-4816-A4DE-C865A192637F}"/>
    <dgm:cxn modelId="{C84317A6-5505-462C-800B-9D3353B13586}" srcId="{28DD4DFE-1065-412F-ACED-986524883ACC}" destId="{E766C6C4-533D-42C0-AA73-1869B64121B1}" srcOrd="0" destOrd="0" parTransId="{5D862656-73E0-47EC-9FA9-4FEAA2738B9C}" sibTransId="{10BD6D14-5F26-4E39-9A52-351D96C6C2F6}"/>
    <dgm:cxn modelId="{81513DBE-B242-4261-9A80-0BD63E36F72F}" srcId="{28DD4DFE-1065-412F-ACED-986524883ACC}" destId="{C6A59907-535B-4CFE-9F13-55AD08EF0C68}" srcOrd="2" destOrd="0" parTransId="{6DB03810-9071-4615-967B-5A1F6054B69D}" sibTransId="{ACCAF389-086A-462E-B899-48B54BBC86AA}"/>
    <dgm:cxn modelId="{1CA49CD2-5F77-403A-956C-7D5DF1B8424C}" type="presOf" srcId="{9E778C33-6902-4AEB-BF89-7A5D6B62F5D6}" destId="{19918C85-B7DA-4761-AE54-1E824B97D187}" srcOrd="0" destOrd="0" presId="urn:microsoft.com/office/officeart/2005/8/layout/default"/>
    <dgm:cxn modelId="{259AF8D3-5732-4BEB-98F6-8BC0FECF5A98}" type="presOf" srcId="{359F7222-C045-4BAE-A514-8F95C4AEA69F}" destId="{1FE9B7F2-08B8-4688-BEBE-8D7D36F843C0}" srcOrd="0" destOrd="0" presId="urn:microsoft.com/office/officeart/2005/8/layout/default"/>
    <dgm:cxn modelId="{A006C0ED-F092-4BDB-ACF8-9735D95BB315}" srcId="{28DD4DFE-1065-412F-ACED-986524883ACC}" destId="{359F7222-C045-4BAE-A514-8F95C4AEA69F}" srcOrd="1" destOrd="0" parTransId="{4E46F326-D0B3-4302-B21B-EAF177B1115E}" sibTransId="{167000D3-0C9F-49FA-B5CC-636BA0F557F5}"/>
    <dgm:cxn modelId="{8050DEE2-D7FF-42E2-8F58-9612BF114F89}" type="presParOf" srcId="{0AA1A6EE-5C37-4FA3-9950-3E055218AC64}" destId="{8576DE12-DACB-4449-9E86-4C84D2D570FC}" srcOrd="0" destOrd="0" presId="urn:microsoft.com/office/officeart/2005/8/layout/default"/>
    <dgm:cxn modelId="{A211C027-10E4-43F4-AE58-C83362F1091A}" type="presParOf" srcId="{0AA1A6EE-5C37-4FA3-9950-3E055218AC64}" destId="{03683D72-3DD6-43E3-8901-3863BFB35A77}" srcOrd="1" destOrd="0" presId="urn:microsoft.com/office/officeart/2005/8/layout/default"/>
    <dgm:cxn modelId="{4FB1DADB-BE40-4AB4-A56A-EC2582B786F8}" type="presParOf" srcId="{0AA1A6EE-5C37-4FA3-9950-3E055218AC64}" destId="{1FE9B7F2-08B8-4688-BEBE-8D7D36F843C0}" srcOrd="2" destOrd="0" presId="urn:microsoft.com/office/officeart/2005/8/layout/default"/>
    <dgm:cxn modelId="{A660F9F5-73F9-4E3A-9ECD-FFDC20BA2504}" type="presParOf" srcId="{0AA1A6EE-5C37-4FA3-9950-3E055218AC64}" destId="{B609B562-EDE5-4964-A5EE-735456C49213}" srcOrd="3" destOrd="0" presId="urn:microsoft.com/office/officeart/2005/8/layout/default"/>
    <dgm:cxn modelId="{70AB5219-D0B0-4FFF-B887-F351A7B2157E}" type="presParOf" srcId="{0AA1A6EE-5C37-4FA3-9950-3E055218AC64}" destId="{ABF57A6F-A696-4CE6-AAF4-2517E646D792}" srcOrd="4" destOrd="0" presId="urn:microsoft.com/office/officeart/2005/8/layout/default"/>
    <dgm:cxn modelId="{4F121F25-E12A-436D-8E86-B3DEB306701C}" type="presParOf" srcId="{0AA1A6EE-5C37-4FA3-9950-3E055218AC64}" destId="{F2A1D7B7-81B7-4CD1-8E65-2FE169F0FDBE}" srcOrd="5" destOrd="0" presId="urn:microsoft.com/office/officeart/2005/8/layout/default"/>
    <dgm:cxn modelId="{20B52026-7B45-4444-AEDF-2842C19BE495}" type="presParOf" srcId="{0AA1A6EE-5C37-4FA3-9950-3E055218AC64}" destId="{19918C85-B7DA-4761-AE54-1E824B97D187}" srcOrd="6" destOrd="0" presId="urn:microsoft.com/office/officeart/2005/8/layout/default"/>
    <dgm:cxn modelId="{11B25811-8291-4E66-BA0D-F72F78E0012E}" type="presParOf" srcId="{0AA1A6EE-5C37-4FA3-9950-3E055218AC64}" destId="{E52C3BDD-D809-4862-9EB9-C2BD122E776A}" srcOrd="7" destOrd="0" presId="urn:microsoft.com/office/officeart/2005/8/layout/default"/>
    <dgm:cxn modelId="{D6BB1B83-AE6A-4686-AD7F-7166CB7C95DE}" type="presParOf" srcId="{0AA1A6EE-5C37-4FA3-9950-3E055218AC64}" destId="{42D9F7C8-2850-4E72-9D97-1B87E5A13CD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6DE12-DACB-4449-9E86-4C84D2D570FC}">
      <dsp:nvSpPr>
        <dsp:cNvPr id="0" name=""/>
        <dsp:cNvSpPr/>
      </dsp:nvSpPr>
      <dsp:spPr>
        <a:xfrm>
          <a:off x="37297" y="1878"/>
          <a:ext cx="2795157" cy="167709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Physiological needs</a:t>
          </a:r>
          <a:endParaRPr lang="en-US" sz="3200" kern="1200" dirty="0"/>
        </a:p>
      </dsp:txBody>
      <dsp:txXfrm>
        <a:off x="37297" y="1878"/>
        <a:ext cx="2795157" cy="1677094"/>
      </dsp:txXfrm>
    </dsp:sp>
    <dsp:sp modelId="{1FE9B7F2-08B8-4688-BEBE-8D7D36F843C0}">
      <dsp:nvSpPr>
        <dsp:cNvPr id="0" name=""/>
        <dsp:cNvSpPr/>
      </dsp:nvSpPr>
      <dsp:spPr>
        <a:xfrm>
          <a:off x="3111971" y="1878"/>
          <a:ext cx="2795157" cy="167709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Safety needs</a:t>
          </a:r>
          <a:r>
            <a:rPr lang="en-GB" sz="3200" kern="1200" dirty="0"/>
            <a:t>  </a:t>
          </a:r>
          <a:endParaRPr lang="en-US" sz="3200" kern="1200" dirty="0"/>
        </a:p>
      </dsp:txBody>
      <dsp:txXfrm>
        <a:off x="3111971" y="1878"/>
        <a:ext cx="2795157" cy="1677094"/>
      </dsp:txXfrm>
    </dsp:sp>
    <dsp:sp modelId="{ABF57A6F-A696-4CE6-AAF4-2517E646D792}">
      <dsp:nvSpPr>
        <dsp:cNvPr id="0" name=""/>
        <dsp:cNvSpPr/>
      </dsp:nvSpPr>
      <dsp:spPr>
        <a:xfrm>
          <a:off x="37297" y="1958489"/>
          <a:ext cx="2795157" cy="167709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Love and belonging needs.</a:t>
          </a:r>
          <a:endParaRPr lang="en-US" sz="3200" kern="1200" dirty="0"/>
        </a:p>
      </dsp:txBody>
      <dsp:txXfrm>
        <a:off x="37297" y="1958489"/>
        <a:ext cx="2795157" cy="1677094"/>
      </dsp:txXfrm>
    </dsp:sp>
    <dsp:sp modelId="{19918C85-B7DA-4761-AE54-1E824B97D187}">
      <dsp:nvSpPr>
        <dsp:cNvPr id="0" name=""/>
        <dsp:cNvSpPr/>
      </dsp:nvSpPr>
      <dsp:spPr>
        <a:xfrm>
          <a:off x="3111971" y="1958489"/>
          <a:ext cx="2795157" cy="167709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Esteem needs</a:t>
          </a:r>
          <a:endParaRPr lang="en-US" sz="3200" kern="1200" dirty="0"/>
        </a:p>
      </dsp:txBody>
      <dsp:txXfrm>
        <a:off x="3111971" y="1958489"/>
        <a:ext cx="2795157" cy="1677094"/>
      </dsp:txXfrm>
    </dsp:sp>
    <dsp:sp modelId="{42D9F7C8-2850-4E72-9D97-1B87E5A13CD2}">
      <dsp:nvSpPr>
        <dsp:cNvPr id="0" name=""/>
        <dsp:cNvSpPr/>
      </dsp:nvSpPr>
      <dsp:spPr>
        <a:xfrm>
          <a:off x="1574634" y="3915099"/>
          <a:ext cx="2795157" cy="167709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Self-actualization needs</a:t>
          </a:r>
          <a:endParaRPr lang="en-US" sz="3200" kern="1200" dirty="0"/>
        </a:p>
      </dsp:txBody>
      <dsp:txXfrm>
        <a:off x="1574634" y="3915099"/>
        <a:ext cx="2795157" cy="16770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1D7FAE-1E06-4F8C-8B13-AE83947D37CA}" type="datetime1">
              <a:rPr lang="en-GB" smtClean="0"/>
              <a:t>28/06/2023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DDEDF6-FF44-4638-BB07-B63DE698F164}" type="datetime1">
              <a:rPr lang="en-GB" noProof="0" smtClean="0"/>
              <a:t>28/06/2023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Quarter level</a:t>
            </a:r>
          </a:p>
          <a:p>
            <a:pPr lvl="4" rtl="0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746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136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71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898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312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926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988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977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216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494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92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6/28/2023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5623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50" r:id="rId6"/>
    <p:sldLayoutId id="2147483755" r:id="rId7"/>
    <p:sldLayoutId id="2147483751" r:id="rId8"/>
    <p:sldLayoutId id="2147483752" r:id="rId9"/>
    <p:sldLayoutId id="2147483753" r:id="rId10"/>
    <p:sldLayoutId id="214748375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empuls.io/employee-motivation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s://blog.empuls.io/what-is-employee-motivation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nnectusfund.org/6-advantages-and-disadvantages-of-extrinsic-motivation" TargetMode="External"/><Relationship Id="rId2" Type="http://schemas.openxmlformats.org/officeDocument/2006/relationships/hyperlink" Target="https://getbravo.io/advantages-and-disadvantages-of-intrinsic-rewar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empuls.io/what-is-employee-motivation/" TargetMode="External"/><Relationship Id="rId5" Type="http://schemas.openxmlformats.org/officeDocument/2006/relationships/hyperlink" Target="https://www.parentingforbrain.com/difference-between-intrinsic-and-extrinsic-motivation" TargetMode="External"/><Relationship Id="rId4" Type="http://schemas.openxmlformats.org/officeDocument/2006/relationships/hyperlink" Target="https://www.medicalnewstoday.com/articles/extrinsic-motiv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30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</p:grpSp>
      <p:sp>
        <p:nvSpPr>
          <p:cNvPr id="3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34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6" name="Color Fill">
            <a:extLst>
              <a:ext uri="{FF2B5EF4-FFF2-40B4-BE49-F238E27FC236}">
                <a16:creationId xmlns:a16="http://schemas.microsoft.com/office/drawing/2014/main" id="{F74280F7-820D-43DE-BE07-57E20B271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43D3F524-3DA9-4E34-A8AE-A379EB748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92168" y="-1"/>
            <a:ext cx="4782385" cy="4928295"/>
            <a:chOff x="6992168" y="-1"/>
            <a:chExt cx="4782385" cy="4928295"/>
          </a:xfrm>
        </p:grpSpPr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D0C41165-16A0-480D-9245-506F037DB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66507" y="453951"/>
              <a:ext cx="608046" cy="6080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7C10C25-DA7C-4D85-855D-B65F31AE0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64751" y="0"/>
              <a:ext cx="3721476" cy="1682047"/>
            </a:xfrm>
            <a:custGeom>
              <a:avLst/>
              <a:gdLst>
                <a:gd name="connsiteX0" fmla="*/ 0 w 3721476"/>
                <a:gd name="connsiteY0" fmla="*/ 0 h 1682047"/>
                <a:gd name="connsiteX1" fmla="*/ 3721476 w 3721476"/>
                <a:gd name="connsiteY1" fmla="*/ 0 h 1682047"/>
                <a:gd name="connsiteX2" fmla="*/ 3721230 w 3721476"/>
                <a:gd name="connsiteY2" fmla="*/ 4881 h 1682047"/>
                <a:gd name="connsiteX3" fmla="*/ 1862697 w 3721476"/>
                <a:gd name="connsiteY3" fmla="*/ 1682047 h 1682047"/>
                <a:gd name="connsiteX4" fmla="*/ 0 w 3721476"/>
                <a:gd name="connsiteY4" fmla="*/ 1682047 h 168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21476" h="1682047">
                  <a:moveTo>
                    <a:pt x="0" y="0"/>
                  </a:moveTo>
                  <a:lnTo>
                    <a:pt x="3721476" y="0"/>
                  </a:lnTo>
                  <a:lnTo>
                    <a:pt x="3721230" y="4881"/>
                  </a:lnTo>
                  <a:cubicBezTo>
                    <a:pt x="3625562" y="946929"/>
                    <a:pt x="2829989" y="1682047"/>
                    <a:pt x="1862697" y="1682047"/>
                  </a:cubicBezTo>
                  <a:lnTo>
                    <a:pt x="0" y="1682047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30BA5A8-3EAB-405A-ABF2-D024B0456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19737" y="-1"/>
              <a:ext cx="3443554" cy="1516699"/>
            </a:xfrm>
            <a:custGeom>
              <a:avLst/>
              <a:gdLst>
                <a:gd name="connsiteX0" fmla="*/ 0 w 2872279"/>
                <a:gd name="connsiteY0" fmla="*/ 0 h 1183937"/>
                <a:gd name="connsiteX1" fmla="*/ 2872279 w 2872279"/>
                <a:gd name="connsiteY1" fmla="*/ 0 h 1183937"/>
                <a:gd name="connsiteX2" fmla="*/ 2868418 w 2872279"/>
                <a:gd name="connsiteY2" fmla="*/ 25304 h 1183937"/>
                <a:gd name="connsiteX3" fmla="*/ 1446821 w 2872279"/>
                <a:gd name="connsiteY3" fmla="*/ 1183937 h 1183937"/>
                <a:gd name="connsiteX4" fmla="*/ 0 w 2872279"/>
                <a:gd name="connsiteY4" fmla="*/ 1183937 h 1183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2279" h="1183937">
                  <a:moveTo>
                    <a:pt x="0" y="0"/>
                  </a:moveTo>
                  <a:lnTo>
                    <a:pt x="2872279" y="0"/>
                  </a:lnTo>
                  <a:lnTo>
                    <a:pt x="2868418" y="25304"/>
                  </a:lnTo>
                  <a:cubicBezTo>
                    <a:pt x="2733112" y="686540"/>
                    <a:pt x="2148060" y="1183937"/>
                    <a:pt x="1446821" y="1183937"/>
                  </a:cubicBezTo>
                  <a:lnTo>
                    <a:pt x="0" y="1183937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72C27D89-A6A3-48F1-936E-4E0341BD7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92168" y="4672162"/>
              <a:ext cx="256132" cy="25613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4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85037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ASSIGNMENT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106" y="2108619"/>
            <a:ext cx="7685037" cy="40802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cap="all" dirty="0"/>
              <a:t>STUDENT NAME : EVARISTO FREITE DE MELO</a:t>
            </a:r>
            <a:endParaRPr lang="en-US" sz="2000" dirty="0"/>
          </a:p>
          <a:p>
            <a:r>
              <a:rPr lang="en-US" sz="2000" cap="all" dirty="0"/>
              <a:t>STUDENT ID  : 2129710</a:t>
            </a:r>
            <a:endParaRPr lang="en-US" sz="2000" dirty="0"/>
          </a:p>
          <a:p>
            <a:r>
              <a:rPr lang="en-US" sz="2000" cap="all" dirty="0"/>
              <a:t>PROGRAMME : BA (HONS) MANAGEMENT AND LEADERSHIP –    SKILLS FOR WORKPLACE</a:t>
            </a:r>
            <a:endParaRPr lang="en-US" sz="2000" dirty="0"/>
          </a:p>
          <a:p>
            <a:r>
              <a:rPr lang="en-US" sz="2000" cap="all" dirty="0"/>
              <a:t>MODULE: DEVELOPING RELATIONSHIPS AND WORKPLACE   ACHIEVEMENT (MAY 2023)</a:t>
            </a:r>
            <a:endParaRPr lang="en-US" sz="2000" dirty="0"/>
          </a:p>
          <a:p>
            <a:r>
              <a:rPr lang="en-US" sz="2000" cap="all" dirty="0"/>
              <a:t>MODULE CODE: BMSW5102</a:t>
            </a:r>
            <a:endParaRPr lang="en-US" sz="2000" dirty="0"/>
          </a:p>
          <a:p>
            <a:r>
              <a:rPr lang="en-US" sz="2000" cap="all" dirty="0"/>
              <a:t>LECTURE NAME: DR. DOREEN NYAA AMUNDAM</a:t>
            </a:r>
            <a:endParaRPr lang="en-US" sz="2000" dirty="0"/>
          </a:p>
          <a:p>
            <a:r>
              <a:rPr lang="en-US" sz="2000" cap="all" dirty="0"/>
              <a:t>ASSIGNMENT TITLE : DEVELOPING RELATIONSHIPS AND WORKPLACE ACHIEVEMENT .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4" name="Picture 3" descr="Wavy 3D art">
            <a:extLst>
              <a:ext uri="{FF2B5EF4-FFF2-40B4-BE49-F238E27FC236}">
                <a16:creationId xmlns:a16="http://schemas.microsoft.com/office/drawing/2014/main" id="{F8D3B585-7298-00B7-7D12-8745C367DEF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280" r="9218" b="-3"/>
          <a:stretch/>
        </p:blipFill>
        <p:spPr>
          <a:xfrm>
            <a:off x="7337620" y="2006669"/>
            <a:ext cx="4851332" cy="4851331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C217D-8521-A46D-C525-381D4C014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AF842-BF11-AA92-FBEB-66D437DA2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731" y="2108619"/>
            <a:ext cx="7685037" cy="408025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pPr marL="0" indent="0" algn="just">
              <a:buNone/>
            </a:pPr>
            <a:r>
              <a:rPr lang="en-GB" dirty="0">
                <a:latin typeface="Arial"/>
                <a:cs typeface="Arial"/>
              </a:rPr>
              <a:t>Introduction.............................................................1</a:t>
            </a:r>
          </a:p>
          <a:p>
            <a:pPr marL="0" indent="0" algn="just">
              <a:buNone/>
            </a:pPr>
            <a:r>
              <a:rPr lang="en-GB" dirty="0">
                <a:latin typeface="Arial"/>
                <a:cs typeface="Arial"/>
              </a:rPr>
              <a:t>Definition of Motivation ….......................................2</a:t>
            </a:r>
            <a:endParaRPr lang="en-GB" dirty="0"/>
          </a:p>
          <a:p>
            <a:pPr marL="0" indent="0" algn="just">
              <a:buNone/>
            </a:pPr>
            <a:r>
              <a:rPr lang="en-GB" dirty="0">
                <a:latin typeface="Arial"/>
                <a:cs typeface="Arial"/>
              </a:rPr>
              <a:t>Difference between Type of Motivation...................3</a:t>
            </a:r>
          </a:p>
          <a:p>
            <a:pPr marL="0" indent="0" algn="just">
              <a:buNone/>
            </a:pPr>
            <a:r>
              <a:rPr lang="en-GB" dirty="0">
                <a:latin typeface="Arial"/>
                <a:cs typeface="Arial"/>
              </a:rPr>
              <a:t>Type of Motivation...................................................4</a:t>
            </a:r>
          </a:p>
          <a:p>
            <a:pPr marL="0" indent="0" algn="just">
              <a:buNone/>
            </a:pPr>
            <a:r>
              <a:rPr lang="en-GB" dirty="0">
                <a:latin typeface="Arial"/>
                <a:cs typeface="Arial"/>
              </a:rPr>
              <a:t>Critically  advantages and disadvantages...............5 </a:t>
            </a:r>
            <a:endParaRPr lang="en-GB" dirty="0">
              <a:latin typeface="Gill Sans Nova"/>
              <a:cs typeface="Arial"/>
            </a:endParaRPr>
          </a:p>
          <a:p>
            <a:pPr marL="0" indent="0" algn="just">
              <a:buNone/>
            </a:pPr>
            <a:r>
              <a:rPr lang="en-GB" dirty="0">
                <a:latin typeface="Arial"/>
                <a:cs typeface="Arial"/>
              </a:rPr>
              <a:t>of each motivation types.</a:t>
            </a:r>
          </a:p>
          <a:p>
            <a:pPr marL="0" indent="0" algn="just">
              <a:buNone/>
            </a:pPr>
            <a:r>
              <a:rPr lang="en-GB" dirty="0">
                <a:latin typeface="Arial"/>
                <a:cs typeface="Arial"/>
              </a:rPr>
              <a:t>key motivation theories............................................6</a:t>
            </a:r>
          </a:p>
          <a:p>
            <a:pPr marL="0" indent="0" algn="just">
              <a:buNone/>
            </a:pPr>
            <a:r>
              <a:rPr lang="en-GB" dirty="0">
                <a:latin typeface="Arial"/>
                <a:cs typeface="Arial"/>
              </a:rPr>
              <a:t>Conclusion...............................................................7</a:t>
            </a:r>
          </a:p>
          <a:p>
            <a:pPr marL="0" indent="0" algn="just">
              <a:buNone/>
            </a:pPr>
            <a:r>
              <a:rPr lang="en-GB" dirty="0">
                <a:latin typeface="Arial"/>
                <a:cs typeface="Arial"/>
              </a:rPr>
              <a:t>References...............................................................8</a:t>
            </a:r>
          </a:p>
          <a:p>
            <a:pPr marL="0" indent="0" algn="just">
              <a:buNone/>
            </a:pPr>
            <a:endParaRPr lang="en-GB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 dirty="0">
              <a:latin typeface="Arial"/>
              <a:cs typeface="Arial"/>
            </a:endParaRPr>
          </a:p>
          <a:p>
            <a:pPr algn="just"/>
            <a:endParaRPr lang="en-GB" dirty="0">
              <a:cs typeface="Arial"/>
            </a:endParaRPr>
          </a:p>
          <a:p>
            <a:endParaRPr lang="en-GB" dirty="0">
              <a:cs typeface="Arial"/>
            </a:endParaRP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252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81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3083" name="Group 308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3084" name="Oval 308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dirty="0"/>
            </a:p>
          </p:txBody>
        </p:sp>
        <p:sp>
          <p:nvSpPr>
            <p:cNvPr id="3085" name="Freeform: Shape 308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3086" name="Freeform: Shape 308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3087" name="Freeform: Shape 308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308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</p:grpSp>
      <p:sp>
        <p:nvSpPr>
          <p:cNvPr id="3090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3092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94" name="Color Fill">
            <a:extLst>
              <a:ext uri="{FF2B5EF4-FFF2-40B4-BE49-F238E27FC236}">
                <a16:creationId xmlns:a16="http://schemas.microsoft.com/office/drawing/2014/main" id="{8BECD55C-E611-4BCD-B45E-BF01D6234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3096" name="Group 3095">
            <a:extLst>
              <a:ext uri="{FF2B5EF4-FFF2-40B4-BE49-F238E27FC236}">
                <a16:creationId xmlns:a16="http://schemas.microsoft.com/office/drawing/2014/main" id="{2330F622-1222-4AEE-8378-AA3C4FC8A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68058" y="0"/>
            <a:ext cx="4842451" cy="6290051"/>
            <a:chOff x="6968058" y="0"/>
            <a:chExt cx="4842451" cy="6290051"/>
          </a:xfrm>
        </p:grpSpPr>
        <p:sp>
          <p:nvSpPr>
            <p:cNvPr id="3097" name="Oval 3096">
              <a:extLst>
                <a:ext uri="{FF2B5EF4-FFF2-40B4-BE49-F238E27FC236}">
                  <a16:creationId xmlns:a16="http://schemas.microsoft.com/office/drawing/2014/main" id="{487A98A1-D478-4890-9CAB-83521D6C7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02463" y="453951"/>
              <a:ext cx="608046" cy="6080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098" name="Graphic 18">
              <a:extLst>
                <a:ext uri="{FF2B5EF4-FFF2-40B4-BE49-F238E27FC236}">
                  <a16:creationId xmlns:a16="http://schemas.microsoft.com/office/drawing/2014/main" id="{8306C6CC-5E45-43CC-915C-D1E4F60B5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3600000">
              <a:off x="7192513" y="5208982"/>
              <a:ext cx="856614" cy="1305524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99" name="Oval 3098">
              <a:extLst>
                <a:ext uri="{FF2B5EF4-FFF2-40B4-BE49-F238E27FC236}">
                  <a16:creationId xmlns:a16="http://schemas.microsoft.com/office/drawing/2014/main" id="{B930DAE9-1ABF-4097-906C-3946FCEEC9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28124" y="4672162"/>
              <a:ext cx="256132" cy="25613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00" name="Freeform: Shape 3099">
              <a:extLst>
                <a:ext uri="{FF2B5EF4-FFF2-40B4-BE49-F238E27FC236}">
                  <a16:creationId xmlns:a16="http://schemas.microsoft.com/office/drawing/2014/main" id="{45A5A71A-AABF-4050-845F-4ED44FA5A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00707" y="0"/>
              <a:ext cx="3721476" cy="1682047"/>
            </a:xfrm>
            <a:custGeom>
              <a:avLst/>
              <a:gdLst>
                <a:gd name="connsiteX0" fmla="*/ 0 w 3721476"/>
                <a:gd name="connsiteY0" fmla="*/ 0 h 1682047"/>
                <a:gd name="connsiteX1" fmla="*/ 3721476 w 3721476"/>
                <a:gd name="connsiteY1" fmla="*/ 0 h 1682047"/>
                <a:gd name="connsiteX2" fmla="*/ 3721230 w 3721476"/>
                <a:gd name="connsiteY2" fmla="*/ 4881 h 1682047"/>
                <a:gd name="connsiteX3" fmla="*/ 1862697 w 3721476"/>
                <a:gd name="connsiteY3" fmla="*/ 1682047 h 1682047"/>
                <a:gd name="connsiteX4" fmla="*/ 0 w 3721476"/>
                <a:gd name="connsiteY4" fmla="*/ 1682047 h 168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21476" h="1682047">
                  <a:moveTo>
                    <a:pt x="0" y="0"/>
                  </a:moveTo>
                  <a:lnTo>
                    <a:pt x="3721476" y="0"/>
                  </a:lnTo>
                  <a:lnTo>
                    <a:pt x="3721230" y="4881"/>
                  </a:lnTo>
                  <a:cubicBezTo>
                    <a:pt x="3625562" y="946929"/>
                    <a:pt x="2829989" y="1682047"/>
                    <a:pt x="1862697" y="1682047"/>
                  </a:cubicBezTo>
                  <a:lnTo>
                    <a:pt x="0" y="1682047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01" name="Freeform: Shape 3100">
              <a:extLst>
                <a:ext uri="{FF2B5EF4-FFF2-40B4-BE49-F238E27FC236}">
                  <a16:creationId xmlns:a16="http://schemas.microsoft.com/office/drawing/2014/main" id="{92D7DB67-6715-452E-990A-36C20FC24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94494" y="0"/>
              <a:ext cx="3281081" cy="1452282"/>
            </a:xfrm>
            <a:custGeom>
              <a:avLst/>
              <a:gdLst>
                <a:gd name="connsiteX0" fmla="*/ 0 w 2872279"/>
                <a:gd name="connsiteY0" fmla="*/ 0 h 1183937"/>
                <a:gd name="connsiteX1" fmla="*/ 2872279 w 2872279"/>
                <a:gd name="connsiteY1" fmla="*/ 0 h 1183937"/>
                <a:gd name="connsiteX2" fmla="*/ 2868418 w 2872279"/>
                <a:gd name="connsiteY2" fmla="*/ 25304 h 1183937"/>
                <a:gd name="connsiteX3" fmla="*/ 1446821 w 2872279"/>
                <a:gd name="connsiteY3" fmla="*/ 1183937 h 1183937"/>
                <a:gd name="connsiteX4" fmla="*/ 0 w 2872279"/>
                <a:gd name="connsiteY4" fmla="*/ 1183937 h 1183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2279" h="1183937">
                  <a:moveTo>
                    <a:pt x="0" y="0"/>
                  </a:moveTo>
                  <a:lnTo>
                    <a:pt x="2872279" y="0"/>
                  </a:lnTo>
                  <a:lnTo>
                    <a:pt x="2868418" y="25304"/>
                  </a:lnTo>
                  <a:cubicBezTo>
                    <a:pt x="2733112" y="686540"/>
                    <a:pt x="2148060" y="1183937"/>
                    <a:pt x="1446821" y="1183937"/>
                  </a:cubicBezTo>
                  <a:lnTo>
                    <a:pt x="0" y="1183937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bg2">
                  <a:lumMod val="75000"/>
                  <a:lumOff val="2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02" name="Graphic 9">
              <a:extLst>
                <a:ext uri="{FF2B5EF4-FFF2-40B4-BE49-F238E27FC236}">
                  <a16:creationId xmlns:a16="http://schemas.microsoft.com/office/drawing/2014/main" id="{B304D079-B0E1-4E53-ABEE-B13BF9471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00707" y="1837752"/>
              <a:ext cx="4389377" cy="4389374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rgbClr val="FFFFFF"/>
            </a:solidFill>
            <a:ln w="38100" cap="flat">
              <a:solidFill>
                <a:srgbClr val="F7F7F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104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2C57E-0CC8-9CA5-B87C-586C7909E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470" y="1022096"/>
            <a:ext cx="6179711" cy="3712464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B4D63-4527-EF58-CD35-E7DB924EA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9847" y="3056217"/>
            <a:ext cx="4268036" cy="232423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On this power point I come to talk about Employee motivation and some theory of motivation  as it will be explained below.</a:t>
            </a:r>
          </a:p>
        </p:txBody>
      </p:sp>
      <p:pic>
        <p:nvPicPr>
          <p:cNvPr id="3074" name="Picture 2" descr="Tips on how to write a powerful introduction - Emareye">
            <a:extLst>
              <a:ext uri="{FF2B5EF4-FFF2-40B4-BE49-F238E27FC236}">
                <a16:creationId xmlns:a16="http://schemas.microsoft.com/office/drawing/2014/main" id="{9EE56614-4147-459C-A712-B4ACEB6226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7152" y="2202588"/>
            <a:ext cx="6216814" cy="2597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291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33" name="Color Fill">
            <a:extLst>
              <a:ext uri="{FF2B5EF4-FFF2-40B4-BE49-F238E27FC236}">
                <a16:creationId xmlns:a16="http://schemas.microsoft.com/office/drawing/2014/main" id="{BA44E6CA-03F3-47EA-A9F3-5C0674E28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7EE36A67-006F-476F-9635-DC6B386EE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744625" y="685620"/>
            <a:ext cx="5444327" cy="6049020"/>
            <a:chOff x="6744625" y="685620"/>
            <a:chExt cx="5444327" cy="6049020"/>
          </a:xfrm>
        </p:grpSpPr>
        <p:sp>
          <p:nvSpPr>
            <p:cNvPr id="1036" name="Oval 1035">
              <a:extLst>
                <a:ext uri="{FF2B5EF4-FFF2-40B4-BE49-F238E27FC236}">
                  <a16:creationId xmlns:a16="http://schemas.microsoft.com/office/drawing/2014/main" id="{D09EE09B-0433-4F4A-B864-D895D8BAE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7132" y="6155147"/>
              <a:ext cx="227139" cy="227139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7" name="Graphic 9">
              <a:extLst>
                <a:ext uri="{FF2B5EF4-FFF2-40B4-BE49-F238E27FC236}">
                  <a16:creationId xmlns:a16="http://schemas.microsoft.com/office/drawing/2014/main" id="{50531F8D-2903-44C8-A854-DDCFFC34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44625" y="967196"/>
              <a:ext cx="2116766" cy="211676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8" name="Graphic 18">
              <a:extLst>
                <a:ext uri="{FF2B5EF4-FFF2-40B4-BE49-F238E27FC236}">
                  <a16:creationId xmlns:a16="http://schemas.microsoft.com/office/drawing/2014/main" id="{95661429-E56F-4057-B25B-914DB7F87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9618226" y="3599573"/>
              <a:ext cx="2057060" cy="3135067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9" name="Oval 1038">
              <a:extLst>
                <a:ext uri="{FF2B5EF4-FFF2-40B4-BE49-F238E27FC236}">
                  <a16:creationId xmlns:a16="http://schemas.microsoft.com/office/drawing/2014/main" id="{07D6490B-F4AE-4A13-BB54-35274AB32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6262" y="685620"/>
              <a:ext cx="265579" cy="265579"/>
            </a:xfrm>
            <a:prstGeom prst="ellipse">
              <a:avLst/>
            </a:pr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D0FA281D-945D-4639-8F12-BC2D20C49E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60221" y="1219177"/>
              <a:ext cx="528731" cy="1057462"/>
            </a:xfrm>
            <a:custGeom>
              <a:avLst/>
              <a:gdLst>
                <a:gd name="connsiteX0" fmla="*/ 528731 w 528731"/>
                <a:gd name="connsiteY0" fmla="*/ 0 h 1057462"/>
                <a:gd name="connsiteX1" fmla="*/ 528731 w 528731"/>
                <a:gd name="connsiteY1" fmla="*/ 1057462 h 1057462"/>
                <a:gd name="connsiteX2" fmla="*/ 0 w 528731"/>
                <a:gd name="connsiteY2" fmla="*/ 528731 h 1057462"/>
                <a:gd name="connsiteX3" fmla="*/ 528731 w 528731"/>
                <a:gd name="connsiteY3" fmla="*/ 0 h 105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731" h="1057462">
                  <a:moveTo>
                    <a:pt x="528731" y="0"/>
                  </a:moveTo>
                  <a:lnTo>
                    <a:pt x="528731" y="1057462"/>
                  </a:lnTo>
                  <a:cubicBezTo>
                    <a:pt x="236721" y="1057462"/>
                    <a:pt x="0" y="820741"/>
                    <a:pt x="0" y="528731"/>
                  </a:cubicBezTo>
                  <a:cubicBezTo>
                    <a:pt x="0" y="236721"/>
                    <a:pt x="236721" y="0"/>
                    <a:pt x="528731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042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0C8620-5963-8711-4C25-48ECCAA9F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5895581" cy="1325563"/>
          </a:xfrm>
        </p:spPr>
        <p:txBody>
          <a:bodyPr>
            <a:normAutofit/>
          </a:bodyPr>
          <a:lstStyle/>
          <a:p>
            <a:endParaRPr lang="en-US" sz="2800" dirty="0"/>
          </a:p>
          <a:p>
            <a:r>
              <a:rPr lang="en-GB" sz="2800" u="sng" dirty="0">
                <a:latin typeface="Arial"/>
                <a:cs typeface="Arial"/>
              </a:rPr>
              <a:t>The meaning of employee motivation</a:t>
            </a:r>
            <a:endParaRPr lang="en-GB" sz="2800" u="sng" dirty="0"/>
          </a:p>
          <a:p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6E772-864C-1BBF-C83C-9F1336F34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96713"/>
            <a:ext cx="5895581" cy="4080250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lvl="1" indent="0">
              <a:buNone/>
            </a:pPr>
            <a:r>
              <a:rPr lang="en-GB" sz="1400" dirty="0">
                <a:ea typeface="+mn-lt"/>
                <a:cs typeface="+mn-lt"/>
              </a:rPr>
              <a:t>A motive is a reason for doing something. Motivation is concerned with the strength and direction of behaviour and the factors that influence people to behave in certain ways.</a:t>
            </a:r>
            <a:endParaRPr lang="en-US" sz="1400" dirty="0"/>
          </a:p>
          <a:p>
            <a:pPr marL="457200" lvl="1" indent="0">
              <a:buNone/>
            </a:pPr>
            <a:endParaRPr lang="en-GB" sz="1400" dirty="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1400" dirty="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1400" dirty="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1400" dirty="0">
              <a:ea typeface="+mn-lt"/>
              <a:cs typeface="+mn-lt"/>
            </a:endParaRPr>
          </a:p>
          <a:p>
            <a:pPr marL="457200" lvl="1" indent="0">
              <a:buNone/>
            </a:pPr>
            <a:r>
              <a:rPr lang="en-GB" sz="14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Employee motivation</a:t>
            </a:r>
            <a:r>
              <a:rPr lang="en-GB" sz="1400" dirty="0">
                <a:ea typeface="+mn-lt"/>
                <a:cs typeface="+mn-lt"/>
              </a:rPr>
              <a:t> is the level of energy, commitment, and creativity that a company's workers bring to their jobs. Your motivated employees are the ones who roll out of bed almost every morning feeling excited to go to work and take on new challenges.</a:t>
            </a:r>
            <a:endParaRPr lang="en-GB" sz="1400" dirty="0"/>
          </a:p>
          <a:p>
            <a:pPr lvl="1"/>
            <a:endParaRPr lang="en-GB" sz="1400" dirty="0"/>
          </a:p>
          <a:p>
            <a:pPr lvl="1"/>
            <a:r>
              <a:rPr lang="en-GB" sz="1400" dirty="0">
                <a:ea typeface="+mn-lt"/>
                <a:cs typeface="+mn-lt"/>
              </a:rPr>
              <a:t>O’Donnell, K. (2023) </a:t>
            </a:r>
            <a:r>
              <a:rPr lang="en-GB" sz="1400" i="1" dirty="0">
                <a:ea typeface="+mn-lt"/>
                <a:cs typeface="+mn-lt"/>
              </a:rPr>
              <a:t>What is employee motivation: Meaning and definition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 err="1">
                <a:ea typeface="+mn-lt"/>
                <a:cs typeface="+mn-lt"/>
              </a:rPr>
              <a:t>Empuls</a:t>
            </a:r>
            <a:r>
              <a:rPr lang="en-GB" sz="1400">
                <a:ea typeface="+mn-lt"/>
                <a:cs typeface="+mn-lt"/>
              </a:rPr>
              <a:t>. Available at: </a:t>
            </a:r>
            <a:r>
              <a:rPr lang="en-GB" sz="1400">
                <a:ea typeface="+mn-lt"/>
                <a:cs typeface="+mn-lt"/>
                <a:hlinkClick r:id="rId4"/>
              </a:rPr>
              <a:t>https://blog.empuls.io/what-is-employee-motivation/</a:t>
            </a:r>
            <a:r>
              <a:rPr lang="en-GB" sz="1400">
                <a:ea typeface="+mn-lt"/>
                <a:cs typeface="+mn-lt"/>
              </a:rPr>
              <a:t> (Accessed: 18 June 2023). </a:t>
            </a:r>
            <a:endParaRPr lang="en-GB" sz="1400"/>
          </a:p>
          <a:p>
            <a:pPr lvl="1"/>
            <a:endParaRPr lang="en-GB" sz="1400"/>
          </a:p>
        </p:txBody>
      </p:sp>
      <p:pic>
        <p:nvPicPr>
          <p:cNvPr id="1026" name="Picture 2" descr="When ADHD Leads to Lack of Motivation: How to Get It Done">
            <a:extLst>
              <a:ext uri="{FF2B5EF4-FFF2-40B4-BE49-F238E27FC236}">
                <a16:creationId xmlns:a16="http://schemas.microsoft.com/office/drawing/2014/main" id="{A46FD4BD-B985-1A2E-7B9C-F1C9A97B60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001" b="1"/>
          <a:stretch/>
        </p:blipFill>
        <p:spPr bwMode="auto">
          <a:xfrm>
            <a:off x="7048316" y="1135173"/>
            <a:ext cx="4748792" cy="4748792"/>
          </a:xfrm>
          <a:custGeom>
            <a:avLst/>
            <a:gdLst/>
            <a:ahLst/>
            <a:cxnLst/>
            <a:rect l="l" t="t" r="r" b="b"/>
            <a:pathLst>
              <a:path w="3129592" h="3129592">
                <a:moveTo>
                  <a:pt x="1564796" y="0"/>
                </a:moveTo>
                <a:cubicBezTo>
                  <a:pt x="2429009" y="0"/>
                  <a:pt x="3129592" y="700583"/>
                  <a:pt x="3129592" y="1564796"/>
                </a:cubicBezTo>
                <a:cubicBezTo>
                  <a:pt x="3129592" y="2429009"/>
                  <a:pt x="2429009" y="3129592"/>
                  <a:pt x="1564796" y="3129592"/>
                </a:cubicBezTo>
                <a:cubicBezTo>
                  <a:pt x="700583" y="3129592"/>
                  <a:pt x="0" y="2429009"/>
                  <a:pt x="0" y="1564796"/>
                </a:cubicBezTo>
                <a:cubicBezTo>
                  <a:pt x="0" y="700583"/>
                  <a:pt x="700583" y="0"/>
                  <a:pt x="156479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764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057" name="Color Fill">
            <a:extLst>
              <a:ext uri="{FF2B5EF4-FFF2-40B4-BE49-F238E27FC236}">
                <a16:creationId xmlns:a16="http://schemas.microsoft.com/office/drawing/2014/main" id="{BA44E6CA-03F3-47EA-A9F3-5C0674E28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059" name="Group 2058">
            <a:extLst>
              <a:ext uri="{FF2B5EF4-FFF2-40B4-BE49-F238E27FC236}">
                <a16:creationId xmlns:a16="http://schemas.microsoft.com/office/drawing/2014/main" id="{0F12AF72-0A2D-40D4-A252-24C87E05D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34870" y="0"/>
            <a:ext cx="4257130" cy="6858000"/>
            <a:chOff x="7934870" y="0"/>
            <a:chExt cx="4257130" cy="6858000"/>
          </a:xfrm>
        </p:grpSpPr>
        <p:sp>
          <p:nvSpPr>
            <p:cNvPr id="2060" name="Freeform: Shape 2059">
              <a:extLst>
                <a:ext uri="{FF2B5EF4-FFF2-40B4-BE49-F238E27FC236}">
                  <a16:creationId xmlns:a16="http://schemas.microsoft.com/office/drawing/2014/main" id="{D88A98EA-9E50-4276-960F-ECEAF7766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48949" y="5077229"/>
              <a:ext cx="2643051" cy="1780771"/>
            </a:xfrm>
            <a:custGeom>
              <a:avLst/>
              <a:gdLst>
                <a:gd name="connsiteX0" fmla="*/ 688454 w 2606118"/>
                <a:gd name="connsiteY0" fmla="*/ 45 h 1780771"/>
                <a:gd name="connsiteX1" fmla="*/ 2185726 w 2606118"/>
                <a:gd name="connsiteY1" fmla="*/ 493214 h 1780771"/>
                <a:gd name="connsiteX2" fmla="*/ 2604211 w 2606118"/>
                <a:gd name="connsiteY2" fmla="*/ 1304250 h 1780771"/>
                <a:gd name="connsiteX3" fmla="*/ 2606118 w 2606118"/>
                <a:gd name="connsiteY3" fmla="*/ 1313978 h 1780771"/>
                <a:gd name="connsiteX4" fmla="*/ 2606118 w 2606118"/>
                <a:gd name="connsiteY4" fmla="*/ 1780771 h 1780771"/>
                <a:gd name="connsiteX5" fmla="*/ 215846 w 2606118"/>
                <a:gd name="connsiteY5" fmla="*/ 1780771 h 1780771"/>
                <a:gd name="connsiteX6" fmla="*/ 187787 w 2606118"/>
                <a:gd name="connsiteY6" fmla="*/ 1724104 h 1780771"/>
                <a:gd name="connsiteX7" fmla="*/ 49732 w 2606118"/>
                <a:gd name="connsiteY7" fmla="*/ 49732 h 1780771"/>
                <a:gd name="connsiteX8" fmla="*/ 688454 w 2606118"/>
                <a:gd name="connsiteY8" fmla="*/ 45 h 178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6118" h="1780771">
                  <a:moveTo>
                    <a:pt x="688454" y="45"/>
                  </a:moveTo>
                  <a:cubicBezTo>
                    <a:pt x="1159303" y="2313"/>
                    <a:pt x="1785062" y="92550"/>
                    <a:pt x="2185726" y="493214"/>
                  </a:cubicBezTo>
                  <a:cubicBezTo>
                    <a:pt x="2408317" y="715805"/>
                    <a:pt x="2535097" y="1007870"/>
                    <a:pt x="2604211" y="1304250"/>
                  </a:cubicBezTo>
                  <a:lnTo>
                    <a:pt x="2606118" y="1313978"/>
                  </a:lnTo>
                  <a:lnTo>
                    <a:pt x="2606118" y="1780771"/>
                  </a:lnTo>
                  <a:lnTo>
                    <a:pt x="215846" y="1780771"/>
                  </a:lnTo>
                  <a:lnTo>
                    <a:pt x="187787" y="1724104"/>
                  </a:lnTo>
                  <a:cubicBezTo>
                    <a:pt x="-127724" y="989597"/>
                    <a:pt x="49732" y="49732"/>
                    <a:pt x="49732" y="49732"/>
                  </a:cubicBezTo>
                  <a:cubicBezTo>
                    <a:pt x="49732" y="49732"/>
                    <a:pt x="322237" y="-1720"/>
                    <a:pt x="688454" y="45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4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61" name="Freeform: Shape 2060">
              <a:extLst>
                <a:ext uri="{FF2B5EF4-FFF2-40B4-BE49-F238E27FC236}">
                  <a16:creationId xmlns:a16="http://schemas.microsoft.com/office/drawing/2014/main" id="{CB3898D6-076D-4851-882A-D47468169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60221" y="469962"/>
              <a:ext cx="528731" cy="1057462"/>
            </a:xfrm>
            <a:custGeom>
              <a:avLst/>
              <a:gdLst>
                <a:gd name="connsiteX0" fmla="*/ 528731 w 528731"/>
                <a:gd name="connsiteY0" fmla="*/ 0 h 1057462"/>
                <a:gd name="connsiteX1" fmla="*/ 528731 w 528731"/>
                <a:gd name="connsiteY1" fmla="*/ 1057462 h 1057462"/>
                <a:gd name="connsiteX2" fmla="*/ 0 w 528731"/>
                <a:gd name="connsiteY2" fmla="*/ 528731 h 1057462"/>
                <a:gd name="connsiteX3" fmla="*/ 528731 w 528731"/>
                <a:gd name="connsiteY3" fmla="*/ 0 h 105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731" h="1057462">
                  <a:moveTo>
                    <a:pt x="528731" y="0"/>
                  </a:moveTo>
                  <a:lnTo>
                    <a:pt x="528731" y="1057462"/>
                  </a:lnTo>
                  <a:cubicBezTo>
                    <a:pt x="236721" y="1057462"/>
                    <a:pt x="0" y="820741"/>
                    <a:pt x="0" y="528731"/>
                  </a:cubicBezTo>
                  <a:cubicBezTo>
                    <a:pt x="0" y="236721"/>
                    <a:pt x="236721" y="0"/>
                    <a:pt x="528731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2" name="Oval 2061">
              <a:extLst>
                <a:ext uri="{FF2B5EF4-FFF2-40B4-BE49-F238E27FC236}">
                  <a16:creationId xmlns:a16="http://schemas.microsoft.com/office/drawing/2014/main" id="{B7488EFE-4EEE-4339-8F66-31FAF34B4C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65646" y="1470520"/>
              <a:ext cx="328008" cy="328008"/>
            </a:xfrm>
            <a:prstGeom prst="ellipse">
              <a:avLst/>
            </a:pr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063" name="Freeform: Shape 2062">
              <a:extLst>
                <a:ext uri="{FF2B5EF4-FFF2-40B4-BE49-F238E27FC236}">
                  <a16:creationId xmlns:a16="http://schemas.microsoft.com/office/drawing/2014/main" id="{85C8BA76-F88E-472D-B6F3-07C1A1580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34870" y="1"/>
              <a:ext cx="3034340" cy="2483913"/>
            </a:xfrm>
            <a:custGeom>
              <a:avLst/>
              <a:gdLst>
                <a:gd name="connsiteX0" fmla="*/ 39219 w 3034340"/>
                <a:gd name="connsiteY0" fmla="*/ 0 h 2483913"/>
                <a:gd name="connsiteX1" fmla="*/ 2995122 w 3034340"/>
                <a:gd name="connsiteY1" fmla="*/ 0 h 2483913"/>
                <a:gd name="connsiteX2" fmla="*/ 3006509 w 3034340"/>
                <a:gd name="connsiteY2" fmla="*/ 46641 h 2483913"/>
                <a:gd name="connsiteX3" fmla="*/ 2589045 w 3034340"/>
                <a:gd name="connsiteY3" fmla="*/ 1412038 h 2483913"/>
                <a:gd name="connsiteX4" fmla="*/ 1517170 w 3034340"/>
                <a:gd name="connsiteY4" fmla="*/ 2483913 h 2483913"/>
                <a:gd name="connsiteX5" fmla="*/ 445296 w 3034340"/>
                <a:gd name="connsiteY5" fmla="*/ 1412038 h 2483913"/>
                <a:gd name="connsiteX6" fmla="*/ 27832 w 3034340"/>
                <a:gd name="connsiteY6" fmla="*/ 46641 h 2483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4340" h="2483913">
                  <a:moveTo>
                    <a:pt x="39219" y="0"/>
                  </a:moveTo>
                  <a:lnTo>
                    <a:pt x="2995122" y="0"/>
                  </a:lnTo>
                  <a:lnTo>
                    <a:pt x="3006509" y="46641"/>
                  </a:lnTo>
                  <a:cubicBezTo>
                    <a:pt x="3099279" y="525788"/>
                    <a:pt x="2960124" y="1040959"/>
                    <a:pt x="2589045" y="1412038"/>
                  </a:cubicBezTo>
                  <a:lnTo>
                    <a:pt x="1517170" y="2483913"/>
                  </a:lnTo>
                  <a:lnTo>
                    <a:pt x="445296" y="1412038"/>
                  </a:lnTo>
                  <a:cubicBezTo>
                    <a:pt x="74217" y="1040959"/>
                    <a:pt x="-64938" y="525788"/>
                    <a:pt x="27832" y="46641"/>
                  </a:cubicBez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64" name="Freeform: Shape 2063">
              <a:extLst>
                <a:ext uri="{FF2B5EF4-FFF2-40B4-BE49-F238E27FC236}">
                  <a16:creationId xmlns:a16="http://schemas.microsoft.com/office/drawing/2014/main" id="{132DFE1D-3FB1-4421-8E87-BA954FD231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97828" y="0"/>
              <a:ext cx="2708425" cy="2263840"/>
            </a:xfrm>
            <a:custGeom>
              <a:avLst/>
              <a:gdLst>
                <a:gd name="connsiteX0" fmla="*/ 46413 w 2708425"/>
                <a:gd name="connsiteY0" fmla="*/ 0 h 2263840"/>
                <a:gd name="connsiteX1" fmla="*/ 2662013 w 2708425"/>
                <a:gd name="connsiteY1" fmla="*/ 0 h 2263840"/>
                <a:gd name="connsiteX2" fmla="*/ 2683584 w 2708425"/>
                <a:gd name="connsiteY2" fmla="*/ 88351 h 2263840"/>
                <a:gd name="connsiteX3" fmla="*/ 2310959 w 2708425"/>
                <a:gd name="connsiteY3" fmla="*/ 1307094 h 2263840"/>
                <a:gd name="connsiteX4" fmla="*/ 1354213 w 2708425"/>
                <a:gd name="connsiteY4" fmla="*/ 2263840 h 2263840"/>
                <a:gd name="connsiteX5" fmla="*/ 397467 w 2708425"/>
                <a:gd name="connsiteY5" fmla="*/ 1307094 h 2263840"/>
                <a:gd name="connsiteX6" fmla="*/ 24842 w 2708425"/>
                <a:gd name="connsiteY6" fmla="*/ 88351 h 226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8425" h="2263840">
                  <a:moveTo>
                    <a:pt x="46413" y="0"/>
                  </a:moveTo>
                  <a:lnTo>
                    <a:pt x="2662013" y="0"/>
                  </a:lnTo>
                  <a:lnTo>
                    <a:pt x="2683584" y="88351"/>
                  </a:lnTo>
                  <a:cubicBezTo>
                    <a:pt x="2766390" y="516035"/>
                    <a:pt x="2642182" y="975871"/>
                    <a:pt x="2310959" y="1307094"/>
                  </a:cubicBezTo>
                  <a:lnTo>
                    <a:pt x="1354213" y="2263840"/>
                  </a:lnTo>
                  <a:lnTo>
                    <a:pt x="397467" y="1307094"/>
                  </a:lnTo>
                  <a:cubicBezTo>
                    <a:pt x="66245" y="975871"/>
                    <a:pt x="-57964" y="516035"/>
                    <a:pt x="24842" y="88351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066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AF35E8-F67F-3A9B-77E7-BAFE27866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668049"/>
            <a:ext cx="5505994" cy="1325563"/>
          </a:xfrm>
        </p:spPr>
        <p:txBody>
          <a:bodyPr>
            <a:normAutofit/>
          </a:bodyPr>
          <a:lstStyle/>
          <a:p>
            <a:r>
              <a:rPr lang="en-GB" dirty="0"/>
              <a:t>Extrinsic and Intrinsic Motivation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5523D-BAF8-9589-74C4-4FA6B6F5E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2096713"/>
            <a:ext cx="5505994" cy="40802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Intrinsic motivation is defined as the doing of an activity for its inherent satisfaction rather than for some separable consequence .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Extrinsic motivation is motivation that come from outside oneself.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But What If They Get Addicted To Your Gamified System? - Gamified UK -  #Gamification Expert">
            <a:extLst>
              <a:ext uri="{FF2B5EF4-FFF2-40B4-BE49-F238E27FC236}">
                <a16:creationId xmlns:a16="http://schemas.microsoft.com/office/drawing/2014/main" id="{F33DA754-0969-1D0C-4239-73B29AB72F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50" r="-6" b="3235"/>
          <a:stretch/>
        </p:blipFill>
        <p:spPr bwMode="auto">
          <a:xfrm>
            <a:off x="6309300" y="1852078"/>
            <a:ext cx="5895985" cy="3171600"/>
          </a:xfrm>
          <a:custGeom>
            <a:avLst/>
            <a:gdLst/>
            <a:ahLst/>
            <a:cxnLst/>
            <a:rect l="l" t="t" r="r" b="b"/>
            <a:pathLst>
              <a:path w="5831823" h="3046917">
                <a:moveTo>
                  <a:pt x="4630021" y="7292"/>
                </a:moveTo>
                <a:lnTo>
                  <a:pt x="5831823" y="7292"/>
                </a:lnTo>
                <a:lnTo>
                  <a:pt x="5831823" y="2450538"/>
                </a:lnTo>
                <a:lnTo>
                  <a:pt x="5800042" y="2493038"/>
                </a:lnTo>
                <a:cubicBezTo>
                  <a:pt x="5520878" y="2831307"/>
                  <a:pt x="5098400" y="3046917"/>
                  <a:pt x="4625556" y="3046917"/>
                </a:cubicBezTo>
                <a:lnTo>
                  <a:pt x="3107978" y="3046917"/>
                </a:lnTo>
                <a:lnTo>
                  <a:pt x="3107978" y="1529337"/>
                </a:lnTo>
                <a:cubicBezTo>
                  <a:pt x="3107978" y="688726"/>
                  <a:pt x="3789410" y="7292"/>
                  <a:pt x="4630021" y="7292"/>
                </a:cubicBezTo>
                <a:close/>
                <a:moveTo>
                  <a:pt x="0" y="0"/>
                </a:moveTo>
                <a:lnTo>
                  <a:pt x="1517580" y="0"/>
                </a:lnTo>
                <a:cubicBezTo>
                  <a:pt x="2358191" y="0"/>
                  <a:pt x="3039624" y="681433"/>
                  <a:pt x="3039624" y="1522044"/>
                </a:cubicBezTo>
                <a:lnTo>
                  <a:pt x="3039624" y="3039623"/>
                </a:lnTo>
                <a:lnTo>
                  <a:pt x="1522045" y="3039623"/>
                </a:lnTo>
                <a:cubicBezTo>
                  <a:pt x="681434" y="3039623"/>
                  <a:pt x="0" y="2358190"/>
                  <a:pt x="0" y="151757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6583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3EBC32F9-8545-99FA-FA36-57BB3156CD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5709" r="-1" b="-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C8585D-F580-FBD1-879B-F728D4B63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</p:spPr>
        <p:txBody>
          <a:bodyPr>
            <a:normAutofit/>
          </a:bodyPr>
          <a:lstStyle/>
          <a:p>
            <a:r>
              <a:rPr lang="en-GB" sz="2000" u="sng" dirty="0">
                <a:solidFill>
                  <a:srgbClr val="FFFFFF"/>
                </a:solidFill>
              </a:rPr>
              <a:t>Difference between Extrinsic and Intrinsic Motivation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2420E-51CC-CBA6-AB83-44082D4B0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96713"/>
            <a:ext cx="7685037" cy="40802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main difference between intrinsic and extrinsic motivation is that intrinsic motivation leads to performing an activity for enjoyment, and  the extrinsic motivation leads to doing it for a separable outcome or an outside incentive other than the enjoyment of the task.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CECCFA5-40A0-4B37-8B7B-D912C28A1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69C0F1-62DE-46AE-9526-CBD795D16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340BA6BB-87A1-4F4A-8B9B-D7B83FE58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CC2ADB9-B92C-4252-B47E-B41B61AFF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C02BB26-7CE5-4FAE-A255-5DEF1B3F36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B65C1BB9-F5F2-4728-B47D-3B2F995E9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A26117A4-4B2F-495A-87A5-63E265B52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82153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Push pins laying down with one standing up">
            <a:extLst>
              <a:ext uri="{FF2B5EF4-FFF2-40B4-BE49-F238E27FC236}">
                <a16:creationId xmlns:a16="http://schemas.microsoft.com/office/drawing/2014/main" id="{0A87AA92-F985-EB2B-EADA-7D7AB8A6A8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6226" r="-1" b="-1"/>
          <a:stretch/>
        </p:blipFill>
        <p:spPr>
          <a:xfrm>
            <a:off x="20" y="857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157FD6-5D85-A5EA-A055-7D5EC9B84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</a:rPr>
              <a:t> </a:t>
            </a:r>
            <a:r>
              <a:rPr lang="en-GB" sz="2000" u="sng" dirty="0">
                <a:solidFill>
                  <a:srgbClr val="FFFFFF"/>
                </a:solidFill>
              </a:rPr>
              <a:t>Intrinsic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FF400-9796-03AD-488B-E2BA5ED6F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96713"/>
            <a:ext cx="7685037" cy="40802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</a:rPr>
              <a:t>Example:</a:t>
            </a:r>
            <a:r>
              <a:rPr lang="en-GB" dirty="0">
                <a:solidFill>
                  <a:srgbClr val="FFFFFF"/>
                </a:solidFill>
              </a:rPr>
              <a:t> </a:t>
            </a:r>
            <a:endParaRPr lang="en-US" dirty="0">
              <a:solidFill>
                <a:srgbClr val="FFFFFF"/>
              </a:solidFill>
            </a:endParaRPr>
          </a:p>
          <a:p>
            <a:pPr marL="342900" indent="-342900">
              <a:buFont typeface="Wingdings,Sans-Serif" panose="020B0604020202020204" pitchFamily="34" charset="0"/>
              <a:buChar char="Ø"/>
            </a:pPr>
            <a:r>
              <a:rPr lang="en-GB" dirty="0">
                <a:solidFill>
                  <a:srgbClr val="FFFFFF"/>
                </a:solidFill>
              </a:rPr>
              <a:t> Staying longer at work because you believe in your work.</a:t>
            </a:r>
            <a:endParaRPr lang="en-US" dirty="0">
              <a:solidFill>
                <a:srgbClr val="FFFFFF"/>
              </a:solidFill>
            </a:endParaRPr>
          </a:p>
          <a:p>
            <a:pPr marL="342900" indent="-342900">
              <a:buFont typeface="Wingdings,Sans-Serif" panose="020B0604020202020204" pitchFamily="34" charset="0"/>
              <a:buChar char="Ø"/>
            </a:pPr>
            <a:r>
              <a:rPr lang="en-GB" dirty="0">
                <a:solidFill>
                  <a:srgbClr val="FFFFFF"/>
                </a:solidFill>
              </a:rPr>
              <a:t>Using positive affirmations because you want to change your mindset positively.</a:t>
            </a:r>
          </a:p>
          <a:p>
            <a:pPr marL="342900" indent="-342900">
              <a:buFont typeface="Wingdings,Sans-Serif" panose="020B0604020202020204" pitchFamily="34" charset="0"/>
              <a:buChar char="Ø"/>
            </a:pPr>
            <a:r>
              <a:rPr lang="en-GB" dirty="0">
                <a:solidFill>
                  <a:srgbClr val="FFFFFF"/>
                </a:solidFill>
              </a:rPr>
              <a:t>Investing money because you want to become financially independent.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CF365D-F104-414F-93C3-D9F56880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5D118A1-A4AD-4C47-99CC-852FAD146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D3E51544-0AB7-4546-AB57-868FB0B41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6DB3A34-0E17-44F2-A958-5C6EE80E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B343AE4-2356-4838-B706-3A16FFFDE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D78B9AE4-2096-42B5-B267-1FCCF56F8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827DE0C5-02AF-4323-9CB7-E4C1D6449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52441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471A3572-4543-4883-A749-0458CD870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7C9FD462-1E67-460F-957B-AD0DAD059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pattFill prst="pct5">
            <a:fgClr>
              <a:schemeClr val="accent4">
                <a:lumMod val="50000"/>
              </a:schemeClr>
            </a:fgClr>
            <a:bgClr>
              <a:schemeClr val="accent4">
                <a:lumMod val="75000"/>
              </a:schemeClr>
            </a:bgClr>
          </a:patt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Texture">
            <a:extLst>
              <a:ext uri="{FF2B5EF4-FFF2-40B4-BE49-F238E27FC236}">
                <a16:creationId xmlns:a16="http://schemas.microsoft.com/office/drawing/2014/main" id="{34CEB53F-A62C-4D83-BDAD-ED5FBD2BB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9339603-7D99-48BF-9B43-B81E49DD3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93710"/>
            <a:ext cx="11298473" cy="56684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3ED1F1-A8AB-9A82-CB5A-FA3EE2071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162" y="814726"/>
            <a:ext cx="4899913" cy="5243715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2"/>
                </a:solidFill>
              </a:rPr>
              <a:t>         </a:t>
            </a:r>
            <a:r>
              <a:rPr lang="en-US">
                <a:solidFill>
                  <a:schemeClr val="tx2"/>
                </a:solidFill>
                <a:latin typeface="Gill Sans Nova"/>
                <a:cs typeface="Arial"/>
              </a:rPr>
              <a:t>A</a:t>
            </a: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dvantages and Disadvantages 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3EBED1-3720-005C-5B97-C9C91E1AC9E8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25DC05C-8513-AACF-5316-EBF6DA8731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1807661"/>
              </p:ext>
            </p:extLst>
          </p:nvPr>
        </p:nvGraphicFramePr>
        <p:xfrm>
          <a:off x="5679247" y="1025698"/>
          <a:ext cx="5826591" cy="50847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83938">
                  <a:extLst>
                    <a:ext uri="{9D8B030D-6E8A-4147-A177-3AD203B41FA5}">
                      <a16:colId xmlns:a16="http://schemas.microsoft.com/office/drawing/2014/main" val="3371739151"/>
                    </a:ext>
                  </a:extLst>
                </a:gridCol>
                <a:gridCol w="2842653">
                  <a:extLst>
                    <a:ext uri="{9D8B030D-6E8A-4147-A177-3AD203B41FA5}">
                      <a16:colId xmlns:a16="http://schemas.microsoft.com/office/drawing/2014/main" val="3893062241"/>
                    </a:ext>
                  </a:extLst>
                </a:gridCol>
              </a:tblGrid>
              <a:tr h="345866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</a:rPr>
                        <a:t>Extrinsic Motivation</a:t>
                      </a:r>
                    </a:p>
                  </a:txBody>
                  <a:tcPr marL="76294" marR="7629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2151390"/>
                  </a:ext>
                </a:extLst>
              </a:tr>
              <a:tr h="651041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                  Advantages </a:t>
                      </a:r>
                    </a:p>
                  </a:txBody>
                  <a:tcPr marL="76294" marR="76294" marT="0" marB="0"/>
                </a:tc>
                <a:tc>
                  <a:txBody>
                    <a:bodyPr/>
                    <a:lstStyle/>
                    <a:p>
                      <a:r>
                        <a:rPr lang="en-GB" sz="2000" u="sng" dirty="0">
                          <a:effectLst/>
                        </a:rPr>
                        <a:t>                  Disadvantages</a:t>
                      </a:r>
                    </a:p>
                  </a:txBody>
                  <a:tcPr marL="76294" marR="76294" marT="0" marB="0"/>
                </a:tc>
                <a:extLst>
                  <a:ext uri="{0D108BD9-81ED-4DB2-BD59-A6C34878D82A}">
                    <a16:rowId xmlns:a16="http://schemas.microsoft.com/office/drawing/2014/main" val="484135547"/>
                  </a:ext>
                </a:extLst>
              </a:tr>
              <a:tr h="956217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 Can influence individuals or groups and their productivity levels.</a:t>
                      </a:r>
                    </a:p>
                  </a:txBody>
                  <a:tcPr marL="76294" marR="76294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External rewards are the ones that typically don’t last for a lifetime.</a:t>
                      </a:r>
                    </a:p>
                  </a:txBody>
                  <a:tcPr marL="76294" marR="76294" marT="0" marB="0"/>
                </a:tc>
                <a:extLst>
                  <a:ext uri="{0D108BD9-81ED-4DB2-BD59-A6C34878D82A}">
                    <a16:rowId xmlns:a16="http://schemas.microsoft.com/office/drawing/2014/main" val="4071928355"/>
                  </a:ext>
                </a:extLst>
              </a:tr>
              <a:tr h="956217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Can lead to individual benefits</a:t>
                      </a:r>
                    </a:p>
                  </a:txBody>
                  <a:tcPr marL="76294" marR="76294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can work to repress the intrinsic motivations people have in life</a:t>
                      </a:r>
                    </a:p>
                  </a:txBody>
                  <a:tcPr marL="76294" marR="76294" marT="0" marB="0"/>
                </a:tc>
                <a:extLst>
                  <a:ext uri="{0D108BD9-81ED-4DB2-BD59-A6C34878D82A}">
                    <a16:rowId xmlns:a16="http://schemas.microsoft.com/office/drawing/2014/main" val="913609034"/>
                  </a:ext>
                </a:extLst>
              </a:tr>
              <a:tr h="956217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creates a desire to chase after goals or dreams.</a:t>
                      </a:r>
                    </a:p>
                  </a:txBody>
                  <a:tcPr marL="76294" marR="76294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Extrinsic motivation is often a finite process</a:t>
                      </a:r>
                    </a:p>
                  </a:txBody>
                  <a:tcPr marL="76294" marR="76294" marT="0" marB="0"/>
                </a:tc>
                <a:extLst>
                  <a:ext uri="{0D108BD9-81ED-4DB2-BD59-A6C34878D82A}">
                    <a16:rowId xmlns:a16="http://schemas.microsoft.com/office/drawing/2014/main" val="1633984625"/>
                  </a:ext>
                </a:extLst>
              </a:tr>
              <a:tr h="956217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Extrinsic rewards can help people to save money.</a:t>
                      </a:r>
                    </a:p>
                  </a:txBody>
                  <a:tcPr marL="76294" marR="76294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 There is no passion created through extrinsic value</a:t>
                      </a:r>
                    </a:p>
                  </a:txBody>
                  <a:tcPr marL="76294" marR="76294" marT="0" marB="0"/>
                </a:tc>
                <a:extLst>
                  <a:ext uri="{0D108BD9-81ED-4DB2-BD59-A6C34878D82A}">
                    <a16:rowId xmlns:a16="http://schemas.microsoft.com/office/drawing/2014/main" val="8097715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88593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Color Fill">
            <a:extLst>
              <a:ext uri="{FF2B5EF4-FFF2-40B4-BE49-F238E27FC236}">
                <a16:creationId xmlns:a16="http://schemas.microsoft.com/office/drawing/2014/main" id="{8BECD55C-E611-4BCD-B45E-BF01D6234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6" name="Group 13">
            <a:extLst>
              <a:ext uri="{FF2B5EF4-FFF2-40B4-BE49-F238E27FC236}">
                <a16:creationId xmlns:a16="http://schemas.microsoft.com/office/drawing/2014/main" id="{2330F622-1222-4AEE-8378-AA3C4FC8A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68058" y="0"/>
            <a:ext cx="4842451" cy="6290051"/>
            <a:chOff x="6968058" y="0"/>
            <a:chExt cx="4842451" cy="6290051"/>
          </a:xfrm>
        </p:grpSpPr>
        <p:sp>
          <p:nvSpPr>
            <p:cNvPr id="27" name="Oval 14">
              <a:extLst>
                <a:ext uri="{FF2B5EF4-FFF2-40B4-BE49-F238E27FC236}">
                  <a16:creationId xmlns:a16="http://schemas.microsoft.com/office/drawing/2014/main" id="{487A98A1-D478-4890-9CAB-83521D6C7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02463" y="453951"/>
              <a:ext cx="608046" cy="6080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8" name="Graphic 18">
              <a:extLst>
                <a:ext uri="{FF2B5EF4-FFF2-40B4-BE49-F238E27FC236}">
                  <a16:creationId xmlns:a16="http://schemas.microsoft.com/office/drawing/2014/main" id="{8306C6CC-5E45-43CC-915C-D1E4F60B5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3600000">
              <a:off x="7192513" y="5208982"/>
              <a:ext cx="856614" cy="1305524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Oval 16">
              <a:extLst>
                <a:ext uri="{FF2B5EF4-FFF2-40B4-BE49-F238E27FC236}">
                  <a16:creationId xmlns:a16="http://schemas.microsoft.com/office/drawing/2014/main" id="{B930DAE9-1ABF-4097-906C-3946FCEEC9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28124" y="4672162"/>
              <a:ext cx="256132" cy="25613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17">
              <a:extLst>
                <a:ext uri="{FF2B5EF4-FFF2-40B4-BE49-F238E27FC236}">
                  <a16:creationId xmlns:a16="http://schemas.microsoft.com/office/drawing/2014/main" id="{45A5A71A-AABF-4050-845F-4ED44FA5A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00707" y="0"/>
              <a:ext cx="3721476" cy="1682047"/>
            </a:xfrm>
            <a:custGeom>
              <a:avLst/>
              <a:gdLst>
                <a:gd name="connsiteX0" fmla="*/ 0 w 3721476"/>
                <a:gd name="connsiteY0" fmla="*/ 0 h 1682047"/>
                <a:gd name="connsiteX1" fmla="*/ 3721476 w 3721476"/>
                <a:gd name="connsiteY1" fmla="*/ 0 h 1682047"/>
                <a:gd name="connsiteX2" fmla="*/ 3721230 w 3721476"/>
                <a:gd name="connsiteY2" fmla="*/ 4881 h 1682047"/>
                <a:gd name="connsiteX3" fmla="*/ 1862697 w 3721476"/>
                <a:gd name="connsiteY3" fmla="*/ 1682047 h 1682047"/>
                <a:gd name="connsiteX4" fmla="*/ 0 w 3721476"/>
                <a:gd name="connsiteY4" fmla="*/ 1682047 h 168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21476" h="1682047">
                  <a:moveTo>
                    <a:pt x="0" y="0"/>
                  </a:moveTo>
                  <a:lnTo>
                    <a:pt x="3721476" y="0"/>
                  </a:lnTo>
                  <a:lnTo>
                    <a:pt x="3721230" y="4881"/>
                  </a:lnTo>
                  <a:cubicBezTo>
                    <a:pt x="3625562" y="946929"/>
                    <a:pt x="2829989" y="1682047"/>
                    <a:pt x="1862697" y="1682047"/>
                  </a:cubicBezTo>
                  <a:lnTo>
                    <a:pt x="0" y="1682047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18">
              <a:extLst>
                <a:ext uri="{FF2B5EF4-FFF2-40B4-BE49-F238E27FC236}">
                  <a16:creationId xmlns:a16="http://schemas.microsoft.com/office/drawing/2014/main" id="{92D7DB67-6715-452E-990A-36C20FC24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94494" y="0"/>
              <a:ext cx="3281081" cy="1452282"/>
            </a:xfrm>
            <a:custGeom>
              <a:avLst/>
              <a:gdLst>
                <a:gd name="connsiteX0" fmla="*/ 0 w 2872279"/>
                <a:gd name="connsiteY0" fmla="*/ 0 h 1183937"/>
                <a:gd name="connsiteX1" fmla="*/ 2872279 w 2872279"/>
                <a:gd name="connsiteY1" fmla="*/ 0 h 1183937"/>
                <a:gd name="connsiteX2" fmla="*/ 2868418 w 2872279"/>
                <a:gd name="connsiteY2" fmla="*/ 25304 h 1183937"/>
                <a:gd name="connsiteX3" fmla="*/ 1446821 w 2872279"/>
                <a:gd name="connsiteY3" fmla="*/ 1183937 h 1183937"/>
                <a:gd name="connsiteX4" fmla="*/ 0 w 2872279"/>
                <a:gd name="connsiteY4" fmla="*/ 1183937 h 1183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2279" h="1183937">
                  <a:moveTo>
                    <a:pt x="0" y="0"/>
                  </a:moveTo>
                  <a:lnTo>
                    <a:pt x="2872279" y="0"/>
                  </a:lnTo>
                  <a:lnTo>
                    <a:pt x="2868418" y="25304"/>
                  </a:lnTo>
                  <a:cubicBezTo>
                    <a:pt x="2733112" y="686540"/>
                    <a:pt x="2148060" y="1183937"/>
                    <a:pt x="1446821" y="1183937"/>
                  </a:cubicBezTo>
                  <a:lnTo>
                    <a:pt x="0" y="1183937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bg2">
                  <a:lumMod val="75000"/>
                  <a:lumOff val="2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Graphic 9">
              <a:extLst>
                <a:ext uri="{FF2B5EF4-FFF2-40B4-BE49-F238E27FC236}">
                  <a16:creationId xmlns:a16="http://schemas.microsoft.com/office/drawing/2014/main" id="{B304D079-B0E1-4E53-ABEE-B13BF9471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00707" y="1837752"/>
              <a:ext cx="4389377" cy="4389374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rgbClr val="FFFFFF"/>
            </a:solidFill>
            <a:ln w="38100" cap="flat">
              <a:solidFill>
                <a:srgbClr val="F7F7F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3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5A339F-6C5C-48E9-164C-15C4047FC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9" y="676656"/>
            <a:ext cx="6252883" cy="3063240"/>
          </a:xfrm>
        </p:spPr>
        <p:txBody>
          <a:bodyPr>
            <a:normAutofit/>
          </a:bodyPr>
          <a:lstStyle/>
          <a:p>
            <a:r>
              <a:rPr lang="en-GB"/>
              <a:t> Motivation Theory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495AB3-3E53-A8D8-382B-8E4503FE36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3840480"/>
            <a:ext cx="6252883" cy="2324231"/>
          </a:xfrm>
        </p:spPr>
        <p:txBody>
          <a:bodyPr>
            <a:normAutofit/>
          </a:bodyPr>
          <a:lstStyle/>
          <a:p>
            <a:r>
              <a:rPr lang="en-GB"/>
              <a:t>Herzberg Theory</a:t>
            </a:r>
          </a:p>
          <a:p>
            <a:r>
              <a:rPr lang="en-GB"/>
              <a:t>Maslow’s Theory</a:t>
            </a:r>
          </a:p>
          <a:p>
            <a:r>
              <a:rPr lang="en-GB"/>
              <a:t>Vroom’s Theory</a:t>
            </a:r>
            <a:endParaRPr lang="en-GB" dirty="0"/>
          </a:p>
        </p:txBody>
      </p:sp>
      <p:pic>
        <p:nvPicPr>
          <p:cNvPr id="34" name="Graphic 6" descr="Head with Gears">
            <a:extLst>
              <a:ext uri="{FF2B5EF4-FFF2-40B4-BE49-F238E27FC236}">
                <a16:creationId xmlns:a16="http://schemas.microsoft.com/office/drawing/2014/main" id="{CABC4A40-FF36-2FAD-9136-3FB1B42365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68383" y="2449027"/>
            <a:ext cx="3053800" cy="305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802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7" name="Background Fill">
            <a:extLst>
              <a:ext uri="{FF2B5EF4-FFF2-40B4-BE49-F238E27FC236}">
                <a16:creationId xmlns:a16="http://schemas.microsoft.com/office/drawing/2014/main" id="{BA533261-94EC-4494-86AB-1382C7333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129" name="Color Fill">
            <a:extLst>
              <a:ext uri="{FF2B5EF4-FFF2-40B4-BE49-F238E27FC236}">
                <a16:creationId xmlns:a16="http://schemas.microsoft.com/office/drawing/2014/main" id="{B06ABDF2-57ED-4DC5-BB96-62CEE5DBD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130" name="Color Fill">
            <a:extLst>
              <a:ext uri="{FF2B5EF4-FFF2-40B4-BE49-F238E27FC236}">
                <a16:creationId xmlns:a16="http://schemas.microsoft.com/office/drawing/2014/main" id="{06D5EDC2-3737-4DED-AB3C-B42358F81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 useBgFill="1">
        <p:nvSpPr>
          <p:cNvPr id="4126" name="Graphic 9">
            <a:extLst>
              <a:ext uri="{FF2B5EF4-FFF2-40B4-BE49-F238E27FC236}">
                <a16:creationId xmlns:a16="http://schemas.microsoft.com/office/drawing/2014/main" id="{089C1A08-A75B-45D5-8A9D-680682C13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410" y="0"/>
            <a:ext cx="6858000" cy="6858000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ln w="933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28" name="Texture">
            <a:extLst>
              <a:ext uri="{FF2B5EF4-FFF2-40B4-BE49-F238E27FC236}">
                <a16:creationId xmlns:a16="http://schemas.microsoft.com/office/drawing/2014/main" id="{51B4E1F8-DA38-44DA-8B73-7EC281F24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3F61D1-7FDA-59F8-1FAC-9F59E737B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668049"/>
            <a:ext cx="4595834" cy="5594074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u="sng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Maslow's Theory of Motivation</a:t>
            </a:r>
          </a:p>
        </p:txBody>
      </p:sp>
      <p:graphicFrame>
        <p:nvGraphicFramePr>
          <p:cNvPr id="4131" name="Content Placeholder 3">
            <a:extLst>
              <a:ext uri="{FF2B5EF4-FFF2-40B4-BE49-F238E27FC236}">
                <a16:creationId xmlns:a16="http://schemas.microsoft.com/office/drawing/2014/main" id="{5A219EFC-5277-6A81-7BBB-81481E45B6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2114787"/>
              </p:ext>
            </p:extLst>
          </p:nvPr>
        </p:nvGraphicFramePr>
        <p:xfrm>
          <a:off x="5805612" y="668049"/>
          <a:ext cx="5944427" cy="5594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088330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A7A5-0543-921F-A910-2B7BAFD91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CFD2B-7359-D153-0691-9074321291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100" b="1" dirty="0">
                <a:latin typeface="Arial"/>
                <a:ea typeface="+mn-lt"/>
                <a:cs typeface="+mn-lt"/>
              </a:rPr>
              <a:t>Anees, M. (2022)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Advantages and disadvantages of intrinsic rewards</a:t>
            </a:r>
            <a:r>
              <a:rPr lang="en-GB" sz="1100" b="1" dirty="0">
                <a:latin typeface="Arial"/>
                <a:ea typeface="+mn-lt"/>
                <a:cs typeface="+mn-lt"/>
              </a:rPr>
              <a:t>,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BRAVO! Employee Experience Management</a:t>
            </a:r>
            <a:r>
              <a:rPr lang="en-GB" sz="1100" b="1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100" b="1" dirty="0">
                <a:latin typeface="Arial"/>
                <a:ea typeface="+mn-lt"/>
                <a:cs typeface="+mn-lt"/>
                <a:hlinkClick r:id="rId2"/>
              </a:rPr>
              <a:t>https://getbravo.io/advantages-and-disadvantages-of-intrinsic-rewards/</a:t>
            </a:r>
            <a:r>
              <a:rPr lang="en-GB" sz="1100" b="1" dirty="0">
                <a:latin typeface="Arial"/>
                <a:ea typeface="+mn-lt"/>
                <a:cs typeface="+mn-lt"/>
              </a:rPr>
              <a:t> (Accessed: 18 June 2023). </a:t>
            </a:r>
            <a:endParaRPr lang="en-GB" sz="11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 dirty="0">
                <a:latin typeface="Arial"/>
                <a:ea typeface="+mn-lt"/>
                <a:cs typeface="+mn-lt"/>
              </a:rPr>
              <a:t>Armstrong, M. (2012)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Armstrong’s Handbook of Management and Leadership: Developing Effective People Skills for better leadership and management</a:t>
            </a:r>
            <a:r>
              <a:rPr lang="en-GB" sz="1100" b="1" dirty="0">
                <a:latin typeface="Arial"/>
                <a:ea typeface="+mn-lt"/>
                <a:cs typeface="+mn-lt"/>
              </a:rPr>
              <a:t> (19 vols). 11TH EDITION. London: Kogan Page (316). </a:t>
            </a:r>
            <a:endParaRPr lang="en-GB" sz="11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 dirty="0">
                <a:latin typeface="Arial"/>
                <a:ea typeface="+mn-lt"/>
                <a:cs typeface="+mn-lt"/>
              </a:rPr>
              <a:t>Chief, E. in (2019)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15 advantages and disadvantages of extrinsic motivation</a:t>
            </a:r>
            <a:r>
              <a:rPr lang="en-GB" sz="1100" b="1" dirty="0">
                <a:latin typeface="Arial"/>
                <a:ea typeface="+mn-lt"/>
                <a:cs typeface="+mn-lt"/>
              </a:rPr>
              <a:t>,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ConnectUS</a:t>
            </a:r>
            <a:r>
              <a:rPr lang="en-GB" sz="1100" b="1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100" b="1" dirty="0">
                <a:latin typeface="Arial"/>
                <a:ea typeface="+mn-lt"/>
                <a:cs typeface="+mn-lt"/>
                <a:hlinkClick r:id="rId3"/>
              </a:rPr>
              <a:t>https://connectusfund.org/6-advantages-and-disadvantages-of-extrinsic-motivation</a:t>
            </a:r>
            <a:r>
              <a:rPr lang="en-GB" sz="1100" b="1" dirty="0">
                <a:latin typeface="Arial"/>
                <a:ea typeface="+mn-lt"/>
                <a:cs typeface="+mn-lt"/>
              </a:rPr>
              <a:t> (Accessed: 18 June 2023). </a:t>
            </a:r>
            <a:endParaRPr lang="en-GB" sz="11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 dirty="0">
                <a:latin typeface="Arial"/>
                <a:ea typeface="+mn-lt"/>
                <a:cs typeface="+mn-lt"/>
              </a:rPr>
              <a:t>Johnson, J. (2023)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Extrinsic motivation: Definition, examples, and benefits</a:t>
            </a:r>
            <a:r>
              <a:rPr lang="en-GB" sz="1100" b="1" dirty="0">
                <a:latin typeface="Arial"/>
                <a:ea typeface="+mn-lt"/>
                <a:cs typeface="+mn-lt"/>
              </a:rPr>
              <a:t>,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Medical News Today</a:t>
            </a:r>
            <a:r>
              <a:rPr lang="en-GB" sz="1100" b="1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100" b="1" dirty="0">
                <a:latin typeface="Arial"/>
                <a:ea typeface="+mn-lt"/>
                <a:cs typeface="+mn-lt"/>
                <a:hlinkClick r:id="rId4"/>
              </a:rPr>
              <a:t>https://www.medicalnewstoday.com/articles/extrinsic-motivation</a:t>
            </a:r>
            <a:r>
              <a:rPr lang="en-GB" sz="1100" b="1" dirty="0">
                <a:latin typeface="Arial"/>
                <a:ea typeface="+mn-lt"/>
                <a:cs typeface="+mn-lt"/>
              </a:rPr>
              <a:t> (Accessed: 18 June 2023). </a:t>
            </a:r>
            <a:endParaRPr lang="en-GB" sz="11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 dirty="0">
                <a:latin typeface="Arial"/>
                <a:ea typeface="+mn-lt"/>
                <a:cs typeface="+mn-lt"/>
              </a:rPr>
              <a:t>Li, P. (2023)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Intrinsic and extrinsic motivation - differences &amp; examples</a:t>
            </a:r>
            <a:r>
              <a:rPr lang="en-GB" sz="1100" b="1" dirty="0">
                <a:latin typeface="Arial"/>
                <a:ea typeface="+mn-lt"/>
                <a:cs typeface="+mn-lt"/>
              </a:rPr>
              <a:t>,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Parenting For Brain</a:t>
            </a:r>
            <a:r>
              <a:rPr lang="en-GB" sz="1100" b="1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100" b="1" dirty="0">
                <a:latin typeface="Arial"/>
                <a:ea typeface="+mn-lt"/>
                <a:cs typeface="+mn-lt"/>
                <a:hlinkClick r:id="rId5"/>
              </a:rPr>
              <a:t>https://www.parentingforbrain.com/difference-between-intrinsic-and-extrinsic-motivation</a:t>
            </a:r>
            <a:r>
              <a:rPr lang="en-GB" sz="1100" b="1" dirty="0">
                <a:latin typeface="Arial"/>
                <a:ea typeface="+mn-lt"/>
                <a:cs typeface="+mn-lt"/>
              </a:rPr>
              <a:t> (Accessed: 18 June 2023). </a:t>
            </a:r>
            <a:endParaRPr lang="en-GB" sz="11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b="1" dirty="0">
                <a:latin typeface="Arial"/>
                <a:ea typeface="+mn-lt"/>
                <a:cs typeface="+mn-lt"/>
              </a:rPr>
              <a:t>O’Donnell, K. (2023)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What is employee motivation: Meaning and definition</a:t>
            </a:r>
            <a:r>
              <a:rPr lang="en-GB" sz="1100" b="1" dirty="0">
                <a:latin typeface="Arial"/>
                <a:ea typeface="+mn-lt"/>
                <a:cs typeface="+mn-lt"/>
              </a:rPr>
              <a:t>, </a:t>
            </a:r>
            <a:r>
              <a:rPr lang="en-GB" sz="1100" b="1" i="1" dirty="0" err="1">
                <a:latin typeface="Arial"/>
                <a:ea typeface="+mn-lt"/>
                <a:cs typeface="+mn-lt"/>
              </a:rPr>
              <a:t>Empuls</a:t>
            </a:r>
            <a:r>
              <a:rPr lang="en-GB" sz="1100" b="1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100" b="1" dirty="0">
                <a:latin typeface="Arial"/>
                <a:ea typeface="+mn-lt"/>
                <a:cs typeface="+mn-lt"/>
                <a:hlinkClick r:id="rId6"/>
              </a:rPr>
              <a:t>https://blog.empuls.io/what-is-employee-motivation/</a:t>
            </a:r>
            <a:r>
              <a:rPr lang="en-GB" sz="1100" b="1" dirty="0">
                <a:latin typeface="Arial"/>
                <a:ea typeface="+mn-lt"/>
                <a:cs typeface="+mn-lt"/>
              </a:rPr>
              <a:t> (Accessed: 18 June 2023). </a:t>
            </a:r>
            <a:endParaRPr lang="en-GB" sz="11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1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98948344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9B0F2AC-8567-4D03-BFFC-653DB596C52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212</TotalTime>
  <Words>713</Words>
  <Application>Microsoft Office PowerPoint</Application>
  <PresentationFormat>Widescreen</PresentationFormat>
  <Paragraphs>77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Gill Sans Nova</vt:lpstr>
      <vt:lpstr>Wingdings,Sans-Serif</vt:lpstr>
      <vt:lpstr>TropicVTI</vt:lpstr>
      <vt:lpstr>ASSIGNMENT</vt:lpstr>
      <vt:lpstr>Table of Content</vt:lpstr>
      <vt:lpstr>PowerPoint Presentation</vt:lpstr>
      <vt:lpstr> The meaning of employee motivation </vt:lpstr>
      <vt:lpstr>Extrinsic and Intrinsic Motivation</vt:lpstr>
      <vt:lpstr>Difference between Extrinsic and Intrinsic Motivation </vt:lpstr>
      <vt:lpstr> Intrinsic Motivation</vt:lpstr>
      <vt:lpstr>         Advantages and Disadvantages </vt:lpstr>
      <vt:lpstr> Motivation Theory</vt:lpstr>
      <vt:lpstr> Maslow's Theory of Motivation</vt:lpstr>
      <vt:lpstr> 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evaristo Freite de Melo</cp:lastModifiedBy>
  <cp:revision>363</cp:revision>
  <dcterms:created xsi:type="dcterms:W3CDTF">2023-06-18T12:03:15Z</dcterms:created>
  <dcterms:modified xsi:type="dcterms:W3CDTF">2023-06-28T19:08:16Z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