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7" r:id="rId2"/>
    <p:sldId id="258" r:id="rId3"/>
    <p:sldId id="259" r:id="rId4"/>
    <p:sldId id="260" r:id="rId5"/>
    <p:sldId id="261" r:id="rId6"/>
    <p:sldId id="262" r:id="rId7"/>
    <p:sldId id="263" r:id="rId8"/>
    <p:sldId id="264"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253" autoAdjust="0"/>
    <p:restoredTop sz="94660"/>
  </p:normalViewPr>
  <p:slideViewPr>
    <p:cSldViewPr snapToGrid="0">
      <p:cViewPr varScale="1">
        <p:scale>
          <a:sx n="79" d="100"/>
          <a:sy n="79" d="100"/>
        </p:scale>
        <p:origin x="379"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53D1F3-799C-4FE3-8C43-BE81BFB4E5C6}" type="datetimeFigureOut">
              <a:rPr lang="en-GB" smtClean="0"/>
              <a:t>29/11/2024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4D47B3-787D-4B55-818B-9E74CDD61412}" type="slidenum">
              <a:rPr lang="en-GB" smtClean="0"/>
              <a:t>‹#›</a:t>
            </a:fld>
            <a:endParaRPr lang="en-GB"/>
          </a:p>
        </p:txBody>
      </p:sp>
    </p:spTree>
    <p:extLst>
      <p:ext uri="{BB962C8B-B14F-4D97-AF65-F5344CB8AC3E}">
        <p14:creationId xmlns:p14="http://schemas.microsoft.com/office/powerpoint/2010/main" val="4220807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D4D47B3-787D-4B55-818B-9E74CDD61412}" type="slidenum">
              <a:rPr lang="en-GB" smtClean="0"/>
              <a:t>1</a:t>
            </a:fld>
            <a:endParaRPr lang="en-GB"/>
          </a:p>
        </p:txBody>
      </p:sp>
    </p:spTree>
    <p:extLst>
      <p:ext uri="{BB962C8B-B14F-4D97-AF65-F5344CB8AC3E}">
        <p14:creationId xmlns:p14="http://schemas.microsoft.com/office/powerpoint/2010/main" val="24573426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AF8FDBC8-934C-435A-BB57-9CA963DF1EEC}" type="datetimeFigureOut">
              <a:rPr lang="en-GB" smtClean="0"/>
              <a:t>29/11/2024</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1793854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8FDBC8-934C-435A-BB57-9CA963DF1EEC}"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3301013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8FDBC8-934C-435A-BB57-9CA963DF1EEC}"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3313265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F8FDBC8-934C-435A-BB57-9CA963DF1EEC}" type="datetimeFigureOut">
              <a:rPr lang="en-GB" smtClean="0"/>
              <a:t>29/11/2024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1153714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F8FDBC8-934C-435A-BB57-9CA963DF1EEC}" type="datetimeFigureOut">
              <a:rPr lang="en-GB" smtClean="0"/>
              <a:t>29/11/2024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1479871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F8FDBC8-934C-435A-BB57-9CA963DF1EEC}" type="datetimeFigureOut">
              <a:rPr lang="en-GB" smtClean="0"/>
              <a:t>29/11/2024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2240172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8FDBC8-934C-435A-BB57-9CA963DF1EEC}" type="datetimeFigureOut">
              <a:rPr lang="en-GB" smtClean="0"/>
              <a:t>29/11/2024</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26532003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8FDBC8-934C-435A-BB57-9CA963DF1EEC}" type="datetimeFigureOut">
              <a:rPr lang="en-GB" smtClean="0"/>
              <a:t>29/11/2024</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536248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8FDBC8-934C-435A-BB57-9CA963DF1EEC}" type="datetimeFigureOut">
              <a:rPr lang="en-GB" smtClean="0"/>
              <a:t>29/11/2024</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36535673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8FDBC8-934C-435A-BB57-9CA963DF1EEC}" type="datetimeFigureOut">
              <a:rPr lang="en-GB" smtClean="0"/>
              <a:t>29/11/2024</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1797077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8FDBC8-934C-435A-BB57-9CA963DF1EEC}"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10910401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8FDBC8-934C-435A-BB57-9CA963DF1EEC}"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15634480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8FDBC8-934C-435A-BB57-9CA963DF1EEC}"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9951097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AF8FDBC8-934C-435A-BB57-9CA963DF1EEC}" type="datetimeFigureOut">
              <a:rPr lang="en-GB" smtClean="0"/>
              <a:t>29/11/2024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34479650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AF8FDBC8-934C-435A-BB57-9CA963DF1EEC}" type="datetimeFigureOut">
              <a:rPr lang="en-GB" smtClean="0"/>
              <a:t>29/11/2024</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11803387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AF8FDBC8-934C-435A-BB57-9CA963DF1EEC}"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18945136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AF8FDBC8-934C-435A-BB57-9CA963DF1EEC}"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EA1D29A-779E-4D6A-8406-0F4AA12942E3}" type="slidenum">
              <a:rPr lang="en-GB" smtClean="0"/>
              <a:t>‹#›</a:t>
            </a:fld>
            <a:endParaRPr lang="en-GB"/>
          </a:p>
        </p:txBody>
      </p:sp>
    </p:spTree>
    <p:extLst>
      <p:ext uri="{BB962C8B-B14F-4D97-AF65-F5344CB8AC3E}">
        <p14:creationId xmlns:p14="http://schemas.microsoft.com/office/powerpoint/2010/main" val="1394688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AF8FDBC8-934C-435A-BB57-9CA963DF1EEC}" type="datetimeFigureOut">
              <a:rPr lang="en-GB" smtClean="0"/>
              <a:t>29/11/2024</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3EA1D29A-779E-4D6A-8406-0F4AA12942E3}" type="slidenum">
              <a:rPr lang="en-GB" smtClean="0"/>
              <a:t>‹#›</a:t>
            </a:fld>
            <a:endParaRPr lang="en-GB"/>
          </a:p>
        </p:txBody>
      </p:sp>
    </p:spTree>
    <p:extLst>
      <p:ext uri="{BB962C8B-B14F-4D97-AF65-F5344CB8AC3E}">
        <p14:creationId xmlns:p14="http://schemas.microsoft.com/office/powerpoint/2010/main" val="732088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0703C-EADE-6445-30BE-46994E8EA4D5}"/>
              </a:ext>
            </a:extLst>
          </p:cNvPr>
          <p:cNvSpPr>
            <a:spLocks noGrp="1"/>
          </p:cNvSpPr>
          <p:nvPr>
            <p:ph type="title"/>
          </p:nvPr>
        </p:nvSpPr>
        <p:spPr/>
        <p:txBody>
          <a:bodyPr/>
          <a:lstStyle/>
          <a:p>
            <a:pPr algn="ctr"/>
            <a:r>
              <a:rPr lang="en-GB" dirty="0">
                <a:effectLst/>
              </a:rPr>
              <a:t>Building a Sustainable Marketing </a:t>
            </a:r>
            <a:br>
              <a:rPr lang="en-GB" dirty="0">
                <a:effectLst/>
              </a:rPr>
            </a:br>
            <a:r>
              <a:rPr lang="en-GB" dirty="0">
                <a:effectLst/>
              </a:rPr>
              <a:t>Relationship </a:t>
            </a:r>
            <a:endParaRPr lang="en-GB" dirty="0"/>
          </a:p>
        </p:txBody>
      </p:sp>
      <p:sp>
        <p:nvSpPr>
          <p:cNvPr id="3" name="Content Placeholder 2">
            <a:extLst>
              <a:ext uri="{FF2B5EF4-FFF2-40B4-BE49-F238E27FC236}">
                <a16:creationId xmlns:a16="http://schemas.microsoft.com/office/drawing/2014/main" id="{BC3777C3-854C-D636-F1DC-011DF0133B3F}"/>
              </a:ext>
            </a:extLst>
          </p:cNvPr>
          <p:cNvSpPr>
            <a:spLocks noGrp="1"/>
          </p:cNvSpPr>
          <p:nvPr>
            <p:ph idx="1"/>
          </p:nvPr>
        </p:nvSpPr>
        <p:spPr/>
        <p:txBody>
          <a:bodyPr/>
          <a:lstStyle/>
          <a:p>
            <a:endParaRPr lang="en-GB" b="1" dirty="0"/>
          </a:p>
          <a:p>
            <a:endParaRPr lang="en-GB" b="1" dirty="0"/>
          </a:p>
          <a:p>
            <a:endParaRPr lang="en-GB" b="1" dirty="0"/>
          </a:p>
          <a:p>
            <a:r>
              <a:rPr lang="en-GB" b="1" dirty="0"/>
              <a:t>BMSW5007</a:t>
            </a:r>
            <a:endParaRPr lang="en-IN" dirty="0"/>
          </a:p>
          <a:p>
            <a:r>
              <a:rPr lang="en-GB" b="1" dirty="0"/>
              <a:t>Student name: Silvia Mita</a:t>
            </a:r>
            <a:endParaRPr lang="en-IN" dirty="0"/>
          </a:p>
          <a:p>
            <a:r>
              <a:rPr lang="en-GB" b="1" dirty="0"/>
              <a:t> Student ID: 2310673</a:t>
            </a:r>
            <a:endParaRPr lang="en-IN" dirty="0"/>
          </a:p>
          <a:p>
            <a:endParaRPr lang="en-GB" dirty="0"/>
          </a:p>
        </p:txBody>
      </p:sp>
      <p:pic>
        <p:nvPicPr>
          <p:cNvPr id="7" name="Picture 6">
            <a:extLst>
              <a:ext uri="{FF2B5EF4-FFF2-40B4-BE49-F238E27FC236}">
                <a16:creationId xmlns:a16="http://schemas.microsoft.com/office/drawing/2014/main" id="{99BA2C73-3D60-AF48-4D13-280797C6FA7D}"/>
              </a:ext>
            </a:extLst>
          </p:cNvPr>
          <p:cNvPicPr>
            <a:picLocks noChangeAspect="1"/>
          </p:cNvPicPr>
          <p:nvPr/>
        </p:nvPicPr>
        <p:blipFill>
          <a:blip r:embed="rId3"/>
          <a:srcRect l="32162" t="58811" r="50703" b="20590"/>
          <a:stretch/>
        </p:blipFill>
        <p:spPr>
          <a:xfrm>
            <a:off x="5425440" y="2550160"/>
            <a:ext cx="4815840" cy="3474720"/>
          </a:xfrm>
          <a:prstGeom prst="rect">
            <a:avLst/>
          </a:prstGeom>
        </p:spPr>
      </p:pic>
    </p:spTree>
    <p:extLst>
      <p:ext uri="{BB962C8B-B14F-4D97-AF65-F5344CB8AC3E}">
        <p14:creationId xmlns:p14="http://schemas.microsoft.com/office/powerpoint/2010/main" val="2521425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547DB-65FB-776B-CAF4-5DDBC6A03DF3}"/>
              </a:ext>
            </a:extLst>
          </p:cNvPr>
          <p:cNvSpPr>
            <a:spLocks noGrp="1"/>
          </p:cNvSpPr>
          <p:nvPr>
            <p:ph type="title"/>
          </p:nvPr>
        </p:nvSpPr>
        <p:spPr/>
        <p:txBody>
          <a:bodyPr/>
          <a:lstStyle/>
          <a:p>
            <a:pPr algn="ctr"/>
            <a:r>
              <a:rPr lang="en-GB" sz="4400" b="1" dirty="0"/>
              <a:t>Table of Content</a:t>
            </a:r>
            <a:br>
              <a:rPr lang="en-IN" sz="4400" dirty="0"/>
            </a:br>
            <a:endParaRPr lang="en-GB" dirty="0"/>
          </a:p>
        </p:txBody>
      </p:sp>
      <p:sp>
        <p:nvSpPr>
          <p:cNvPr id="3" name="Content Placeholder 2">
            <a:extLst>
              <a:ext uri="{FF2B5EF4-FFF2-40B4-BE49-F238E27FC236}">
                <a16:creationId xmlns:a16="http://schemas.microsoft.com/office/drawing/2014/main" id="{343855D2-0BF5-5607-60DF-596019CE26AB}"/>
              </a:ext>
            </a:extLst>
          </p:cNvPr>
          <p:cNvSpPr>
            <a:spLocks noGrp="1"/>
          </p:cNvSpPr>
          <p:nvPr>
            <p:ph idx="1"/>
          </p:nvPr>
        </p:nvSpPr>
        <p:spPr/>
        <p:txBody>
          <a:bodyPr/>
          <a:lstStyle/>
          <a:p>
            <a:r>
              <a:rPr lang="en-GB" u="sng" dirty="0"/>
              <a:t>Introduction</a:t>
            </a:r>
            <a:r>
              <a:rPr lang="en-GB" dirty="0"/>
              <a:t>	</a:t>
            </a:r>
            <a:endParaRPr lang="en-IN" dirty="0"/>
          </a:p>
          <a:p>
            <a:r>
              <a:rPr lang="en-GB" u="sng" dirty="0"/>
              <a:t>Main Body</a:t>
            </a:r>
            <a:r>
              <a:rPr lang="en-GB" dirty="0"/>
              <a:t>	</a:t>
            </a:r>
            <a:endParaRPr lang="en-IN" dirty="0"/>
          </a:p>
          <a:p>
            <a:r>
              <a:rPr lang="en-GB" u="sng" dirty="0"/>
              <a:t>Task 1: Definitions of Digital and Social Media in the Context of Customer Relationships</a:t>
            </a:r>
            <a:r>
              <a:rPr lang="en-GB" dirty="0"/>
              <a:t>	</a:t>
            </a:r>
            <a:endParaRPr lang="en-IN" dirty="0"/>
          </a:p>
          <a:p>
            <a:r>
              <a:rPr lang="en-GB" u="sng" dirty="0"/>
              <a:t>Task 2: Tesco’s Engagement with Digital and Social Media</a:t>
            </a:r>
            <a:r>
              <a:rPr lang="en-GB" dirty="0"/>
              <a:t>	</a:t>
            </a:r>
            <a:endParaRPr lang="en-IN" dirty="0"/>
          </a:p>
          <a:p>
            <a:r>
              <a:rPr lang="en-GB" u="sng" dirty="0"/>
              <a:t>Conclusion</a:t>
            </a:r>
            <a:r>
              <a:rPr lang="en-GB" dirty="0"/>
              <a:t>	</a:t>
            </a:r>
            <a:endParaRPr lang="en-IN" dirty="0"/>
          </a:p>
          <a:p>
            <a:r>
              <a:rPr lang="en-GB" u="sng" dirty="0"/>
              <a:t>References</a:t>
            </a:r>
            <a:r>
              <a:rPr lang="en-GB" dirty="0"/>
              <a:t>	</a:t>
            </a:r>
            <a:endParaRPr lang="en-IN" dirty="0"/>
          </a:p>
          <a:p>
            <a:endParaRPr lang="en-GB" dirty="0"/>
          </a:p>
        </p:txBody>
      </p:sp>
    </p:spTree>
    <p:extLst>
      <p:ext uri="{BB962C8B-B14F-4D97-AF65-F5344CB8AC3E}">
        <p14:creationId xmlns:p14="http://schemas.microsoft.com/office/powerpoint/2010/main" val="24128987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ABC48-C9EC-D02D-92D4-832B1DC85B0E}"/>
              </a:ext>
            </a:extLst>
          </p:cNvPr>
          <p:cNvSpPr>
            <a:spLocks noGrp="1"/>
          </p:cNvSpPr>
          <p:nvPr>
            <p:ph type="title"/>
          </p:nvPr>
        </p:nvSpPr>
        <p:spPr/>
        <p:txBody>
          <a:bodyPr/>
          <a:lstStyle/>
          <a:p>
            <a:r>
              <a:rPr lang="en-GB" sz="4400" b="1" dirty="0"/>
              <a:t>Introduction</a:t>
            </a:r>
            <a:endParaRPr lang="en-GB" dirty="0"/>
          </a:p>
        </p:txBody>
      </p:sp>
      <p:sp>
        <p:nvSpPr>
          <p:cNvPr id="3" name="Content Placeholder 2">
            <a:extLst>
              <a:ext uri="{FF2B5EF4-FFF2-40B4-BE49-F238E27FC236}">
                <a16:creationId xmlns:a16="http://schemas.microsoft.com/office/drawing/2014/main" id="{0D8D9528-F3E8-24EF-281D-C814A70076C0}"/>
              </a:ext>
            </a:extLst>
          </p:cNvPr>
          <p:cNvSpPr>
            <a:spLocks noGrp="1"/>
          </p:cNvSpPr>
          <p:nvPr>
            <p:ph idx="1"/>
          </p:nvPr>
        </p:nvSpPr>
        <p:spPr>
          <a:xfrm>
            <a:off x="849682" y="1863203"/>
            <a:ext cx="10515600" cy="4351338"/>
          </a:xfrm>
        </p:spPr>
        <p:txBody>
          <a:bodyPr/>
          <a:lstStyle/>
          <a:p>
            <a:pPr marL="0" indent="0">
              <a:buNone/>
            </a:pPr>
            <a:endParaRPr lang="en-GB" sz="2000" dirty="0">
              <a:latin typeface="+mj-lt"/>
            </a:endParaRPr>
          </a:p>
          <a:p>
            <a:pPr marL="0" indent="0">
              <a:buNone/>
            </a:pPr>
            <a:r>
              <a:rPr lang="en-GB" sz="2000" dirty="0">
                <a:latin typeface="+mj-lt"/>
              </a:rPr>
              <a:t>Digital and social media are vital components in shaping the customer relationships in today’s interconnected world (Wibowo </a:t>
            </a:r>
            <a:r>
              <a:rPr lang="en-GB" sz="2000" i="1" dirty="0">
                <a:latin typeface="+mj-lt"/>
              </a:rPr>
              <a:t>et al.,</a:t>
            </a:r>
            <a:r>
              <a:rPr lang="en-GB" sz="2000" dirty="0">
                <a:latin typeface="+mj-lt"/>
              </a:rPr>
              <a:t> 2020). </a:t>
            </a:r>
            <a:endParaRPr lang="en-IN" sz="2000" dirty="0">
              <a:latin typeface="+mj-lt"/>
            </a:endParaRPr>
          </a:p>
          <a:p>
            <a:pPr marL="0" indent="0">
              <a:buNone/>
            </a:pPr>
            <a:r>
              <a:rPr lang="en-GB" sz="2000" kern="1200" dirty="0">
                <a:solidFill>
                  <a:schemeClr val="tx1"/>
                </a:solidFill>
                <a:effectLst/>
                <a:latin typeface="+mj-lt"/>
                <a:ea typeface="+mn-ea"/>
                <a:cs typeface="Times New Roman" pitchFamily="18" charset="0"/>
              </a:rPr>
              <a:t>Businesses use these platforms in order to interact with the customers. It also helps in enhancing the customer loyalty and provides tailored experiences. The analysis will include various details related to digital and social media followed by their link with Tesco. </a:t>
            </a:r>
            <a:endParaRPr lang="en-IN" sz="2000" dirty="0">
              <a:latin typeface="+mj-lt"/>
              <a:cs typeface="Times New Roman" pitchFamily="18" charset="0"/>
            </a:endParaRPr>
          </a:p>
          <a:p>
            <a:pPr marL="0" indent="0">
              <a:buNone/>
            </a:pPr>
            <a:endParaRPr lang="en-GB" dirty="0"/>
          </a:p>
        </p:txBody>
      </p:sp>
      <p:pic>
        <p:nvPicPr>
          <p:cNvPr id="5" name="Picture 4">
            <a:extLst>
              <a:ext uri="{FF2B5EF4-FFF2-40B4-BE49-F238E27FC236}">
                <a16:creationId xmlns:a16="http://schemas.microsoft.com/office/drawing/2014/main" id="{4908E4FB-5B68-5142-06E0-E35D656BEBF8}"/>
              </a:ext>
            </a:extLst>
          </p:cNvPr>
          <p:cNvPicPr>
            <a:picLocks noChangeAspect="1"/>
          </p:cNvPicPr>
          <p:nvPr/>
        </p:nvPicPr>
        <p:blipFill>
          <a:blip r:embed="rId2"/>
          <a:srcRect l="37695" t="50000" r="30117" b="22074"/>
          <a:stretch/>
        </p:blipFill>
        <p:spPr>
          <a:xfrm>
            <a:off x="2804160" y="4038872"/>
            <a:ext cx="6583680" cy="2641283"/>
          </a:xfrm>
          <a:prstGeom prst="rect">
            <a:avLst/>
          </a:prstGeom>
        </p:spPr>
      </p:pic>
    </p:spTree>
    <p:extLst>
      <p:ext uri="{BB962C8B-B14F-4D97-AF65-F5344CB8AC3E}">
        <p14:creationId xmlns:p14="http://schemas.microsoft.com/office/powerpoint/2010/main" val="1017554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8DFB2-8FA2-E52E-8833-08697909358D}"/>
              </a:ext>
            </a:extLst>
          </p:cNvPr>
          <p:cNvSpPr>
            <a:spLocks noGrp="1"/>
          </p:cNvSpPr>
          <p:nvPr>
            <p:ph type="title"/>
          </p:nvPr>
        </p:nvSpPr>
        <p:spPr/>
        <p:txBody>
          <a:bodyPr>
            <a:normAutofit fontScale="90000"/>
          </a:bodyPr>
          <a:lstStyle/>
          <a:p>
            <a:r>
              <a:rPr lang="en-GB" sz="4400" b="1" u="sng" dirty="0"/>
              <a:t>Task 1: Definitions of Digital and Social Media in the Context of Customer Relationships</a:t>
            </a:r>
            <a:endParaRPr lang="en-GB" dirty="0"/>
          </a:p>
        </p:txBody>
      </p:sp>
      <p:sp>
        <p:nvSpPr>
          <p:cNvPr id="3" name="Content Placeholder 2">
            <a:extLst>
              <a:ext uri="{FF2B5EF4-FFF2-40B4-BE49-F238E27FC236}">
                <a16:creationId xmlns:a16="http://schemas.microsoft.com/office/drawing/2014/main" id="{DB719F65-1D15-2C0A-F1A1-06AD54AC413E}"/>
              </a:ext>
            </a:extLst>
          </p:cNvPr>
          <p:cNvSpPr>
            <a:spLocks noGrp="1"/>
          </p:cNvSpPr>
          <p:nvPr>
            <p:ph idx="1"/>
          </p:nvPr>
        </p:nvSpPr>
        <p:spPr/>
        <p:txBody>
          <a:bodyPr>
            <a:normAutofit fontScale="77500" lnSpcReduction="20000"/>
          </a:bodyPr>
          <a:lstStyle/>
          <a:p>
            <a:pPr algn="just"/>
            <a:r>
              <a:rPr lang="en-GB" sz="1200" dirty="0">
                <a:latin typeface="+mj-lt"/>
              </a:rPr>
              <a:t>Digital and social media are important in shaping the customer relationship in today’s interconnected world. </a:t>
            </a:r>
          </a:p>
          <a:p>
            <a:pPr marL="0" indent="0" algn="just">
              <a:buNone/>
            </a:pPr>
            <a:r>
              <a:rPr lang="en-GB" sz="1200" dirty="0">
                <a:latin typeface="+mj-lt"/>
              </a:rPr>
              <a:t>Defining digital media </a:t>
            </a:r>
            <a:endParaRPr lang="en-IN" sz="1200" dirty="0">
              <a:latin typeface="+mj-lt"/>
            </a:endParaRPr>
          </a:p>
          <a:p>
            <a:pPr algn="just"/>
            <a:r>
              <a:rPr lang="en-GB" sz="1200" dirty="0">
                <a:latin typeface="+mj-lt"/>
              </a:rPr>
              <a:t>Digital media refers to any communication channel that uses the electronic devices or internet to share data, content or the information (Johnstone and Lindh, 2022). </a:t>
            </a:r>
          </a:p>
          <a:p>
            <a:pPr marL="0" indent="0" algn="just">
              <a:buNone/>
            </a:pPr>
            <a:r>
              <a:rPr lang="en-GB" sz="1200" dirty="0">
                <a:latin typeface="+mj-lt"/>
              </a:rPr>
              <a:t>Defining social media </a:t>
            </a:r>
            <a:endParaRPr lang="en-IN" sz="1200" dirty="0">
              <a:latin typeface="+mj-lt"/>
            </a:endParaRPr>
          </a:p>
          <a:p>
            <a:pPr algn="just"/>
            <a:r>
              <a:rPr lang="en-GB" sz="1200" dirty="0">
                <a:latin typeface="+mj-lt"/>
              </a:rPr>
              <a:t>Social media efforts to the interactive platform that allow the users to share create exchange information in various virtual communities (Pandey </a:t>
            </a:r>
            <a:r>
              <a:rPr lang="en-GB" sz="1200" i="1" dirty="0">
                <a:latin typeface="+mj-lt"/>
              </a:rPr>
              <a:t>et al.,</a:t>
            </a:r>
            <a:r>
              <a:rPr lang="en-GB" sz="1200" dirty="0">
                <a:latin typeface="+mj-lt"/>
              </a:rPr>
              <a:t> 2022). </a:t>
            </a:r>
            <a:endParaRPr lang="en-IN" sz="1200" dirty="0">
              <a:latin typeface="+mj-lt"/>
            </a:endParaRPr>
          </a:p>
          <a:p>
            <a:pPr algn="just"/>
            <a:r>
              <a:rPr lang="en-GB" sz="1200" kern="1200" dirty="0">
                <a:solidFill>
                  <a:schemeClr val="tx1"/>
                </a:solidFill>
                <a:effectLst/>
                <a:latin typeface="+mj-lt"/>
                <a:ea typeface="+mn-ea"/>
                <a:cs typeface="Times New Roman" pitchFamily="18" charset="0"/>
              </a:rPr>
              <a:t>Businesses use these platforms in order to interact with the customers, provide tailored experiences and also enhance the brand loyalty. Understanding these terms in the context of customer relationships shed light on how the company can promote meaningful connection within the digital age.</a:t>
            </a:r>
            <a:endParaRPr lang="en-IN" sz="1200" kern="1200" dirty="0">
              <a:solidFill>
                <a:schemeClr val="tx1"/>
              </a:solidFill>
              <a:effectLst/>
              <a:latin typeface="+mj-lt"/>
              <a:ea typeface="+mn-ea"/>
              <a:cs typeface="Times New Roman" pitchFamily="18" charset="0"/>
            </a:endParaRPr>
          </a:p>
          <a:p>
            <a:pPr algn="just"/>
            <a:r>
              <a:rPr lang="en-GB" sz="1200" kern="1200" dirty="0">
                <a:solidFill>
                  <a:schemeClr val="tx1"/>
                </a:solidFill>
                <a:effectLst/>
                <a:latin typeface="+mj-lt"/>
                <a:ea typeface="+mn-ea"/>
                <a:cs typeface="Times New Roman" pitchFamily="18" charset="0"/>
              </a:rPr>
              <a:t>This includes email websites, mobile apps, e-commerce platforms and online advertisements. In the context of customer relationship, digital media serves as a bridge for businesses in order to engage with their audiences while offering convenient communication methods and offering personalised services. </a:t>
            </a:r>
            <a:endParaRPr lang="en-IN" sz="1200" kern="1200" dirty="0">
              <a:solidFill>
                <a:schemeClr val="tx1"/>
              </a:solidFill>
              <a:effectLst/>
              <a:latin typeface="+mj-lt"/>
              <a:ea typeface="+mn-ea"/>
              <a:cs typeface="Times New Roman" pitchFamily="18" charset="0"/>
            </a:endParaRPr>
          </a:p>
          <a:p>
            <a:pPr algn="just"/>
            <a:r>
              <a:rPr lang="en-GB" sz="1200" kern="1200" dirty="0">
                <a:solidFill>
                  <a:schemeClr val="tx1"/>
                </a:solidFill>
                <a:effectLst/>
                <a:latin typeface="+mj-lt"/>
                <a:ea typeface="+mn-ea"/>
                <a:cs typeface="Times New Roman" pitchFamily="18" charset="0"/>
              </a:rPr>
              <a:t>For example, the use of Tesco related to the mobile app and website exemplifies the digital media and action. Customers can shop online; receive tailored offers and access loyalty programs based on their shopping habits. Digital media enable the company to analyse customer data and adapt their strategies in real time, promoting data driven and </a:t>
            </a:r>
            <a:r>
              <a:rPr lang="en-GB" sz="1200" kern="1200">
                <a:solidFill>
                  <a:schemeClr val="tx1"/>
                </a:solidFill>
                <a:effectLst/>
                <a:latin typeface="+mj-lt"/>
                <a:ea typeface="+mn-ea"/>
                <a:cs typeface="Times New Roman" pitchFamily="18" charset="0"/>
              </a:rPr>
              <a:t>stronger relationship.</a:t>
            </a:r>
            <a:endParaRPr lang="en-IN" sz="1200" kern="1200" dirty="0">
              <a:solidFill>
                <a:schemeClr val="tx1"/>
              </a:solidFill>
              <a:effectLst/>
              <a:latin typeface="+mj-lt"/>
              <a:ea typeface="+mn-ea"/>
              <a:cs typeface="Times New Roman" pitchFamily="18" charset="0"/>
            </a:endParaRPr>
          </a:p>
          <a:p>
            <a:pPr algn="just"/>
            <a:r>
              <a:rPr lang="en-GB" sz="1200" kern="1200" dirty="0">
                <a:solidFill>
                  <a:schemeClr val="tx1"/>
                </a:solidFill>
                <a:effectLst/>
                <a:latin typeface="+mj-lt"/>
                <a:ea typeface="+mn-ea"/>
                <a:cs typeface="Times New Roman" pitchFamily="18" charset="0"/>
              </a:rPr>
              <a:t>Examples include Instagram, Facebook, Twitter, TikTok, LinkedIn, etc. in customer relationship management, social media serves as a powerful tool for the two way communication that allow businesses to interact directly with the customers, address concerns, followed by building the brand affinity. Social media enhances customer relationship by creating a sense of community while providing a platform for immediate feedback. Tesco, for instance, uses Twitter to addresses the complaints and queries of customers in a prompt manner while demonstrating the commitment towards consumer’s satisfaction. This direct interaction builds loyalty and trust, which is an essential component of the lasting customer relationship.</a:t>
            </a:r>
            <a:endParaRPr lang="en-IN" sz="1200" kern="1200" dirty="0">
              <a:solidFill>
                <a:schemeClr val="tx1"/>
              </a:solidFill>
              <a:effectLst/>
              <a:latin typeface="+mj-lt"/>
              <a:ea typeface="+mn-ea"/>
              <a:cs typeface="Times New Roman" pitchFamily="18" charset="0"/>
            </a:endParaRPr>
          </a:p>
        </p:txBody>
      </p:sp>
    </p:spTree>
    <p:extLst>
      <p:ext uri="{BB962C8B-B14F-4D97-AF65-F5344CB8AC3E}">
        <p14:creationId xmlns:p14="http://schemas.microsoft.com/office/powerpoint/2010/main" val="102744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ED92C-52FD-0C9E-ED68-1C372EE97BE7}"/>
              </a:ext>
            </a:extLst>
          </p:cNvPr>
          <p:cNvSpPr>
            <a:spLocks noGrp="1"/>
          </p:cNvSpPr>
          <p:nvPr>
            <p:ph type="title"/>
          </p:nvPr>
        </p:nvSpPr>
        <p:spPr/>
        <p:txBody>
          <a:bodyPr/>
          <a:lstStyle/>
          <a:p>
            <a:pPr algn="ctr"/>
            <a:r>
              <a:rPr lang="en-US" sz="4400" b="1" dirty="0"/>
              <a:t>Continue…</a:t>
            </a:r>
            <a:endParaRPr lang="en-GB" dirty="0"/>
          </a:p>
        </p:txBody>
      </p:sp>
      <p:sp>
        <p:nvSpPr>
          <p:cNvPr id="3" name="Content Placeholder 2">
            <a:extLst>
              <a:ext uri="{FF2B5EF4-FFF2-40B4-BE49-F238E27FC236}">
                <a16:creationId xmlns:a16="http://schemas.microsoft.com/office/drawing/2014/main" id="{B48C0AE5-8481-E558-D95B-5052864C0EE9}"/>
              </a:ext>
            </a:extLst>
          </p:cNvPr>
          <p:cNvSpPr>
            <a:spLocks noGrp="1"/>
          </p:cNvSpPr>
          <p:nvPr>
            <p:ph idx="1"/>
          </p:nvPr>
        </p:nvSpPr>
        <p:spPr>
          <a:xfrm>
            <a:off x="838200" y="1784985"/>
            <a:ext cx="10515600" cy="4351338"/>
          </a:xfrm>
        </p:spPr>
        <p:txBody>
          <a:bodyPr>
            <a:normAutofit lnSpcReduction="10000"/>
          </a:bodyPr>
          <a:lstStyle/>
          <a:p>
            <a:pPr marL="0" indent="0" algn="just">
              <a:buNone/>
            </a:pPr>
            <a:endParaRPr lang="en-GB" sz="1600" b="1" dirty="0">
              <a:latin typeface="+mj-lt"/>
            </a:endParaRPr>
          </a:p>
          <a:p>
            <a:pPr marL="0" indent="0" algn="just">
              <a:buNone/>
            </a:pPr>
            <a:r>
              <a:rPr lang="en-GB" sz="1600" b="1" dirty="0">
                <a:latin typeface="+mj-lt"/>
              </a:rPr>
              <a:t>Impact of digital media on customer relationship </a:t>
            </a:r>
            <a:endParaRPr lang="en-IN" sz="1600" dirty="0">
              <a:latin typeface="+mj-lt"/>
            </a:endParaRPr>
          </a:p>
          <a:p>
            <a:pPr algn="just"/>
            <a:r>
              <a:rPr lang="en-GB" sz="1600" dirty="0">
                <a:latin typeface="+mj-lt"/>
              </a:rPr>
              <a:t>Digital media supports the customer relationship by offering convenience and accessibility. </a:t>
            </a:r>
          </a:p>
          <a:p>
            <a:pPr algn="just"/>
            <a:r>
              <a:rPr lang="en-GB" sz="1600" dirty="0">
                <a:latin typeface="+mj-lt"/>
              </a:rPr>
              <a:t>Customers can access services and products 24×7 through the digital platform that make their interaction with business, efficient and seamless. </a:t>
            </a:r>
            <a:endParaRPr lang="en-IN" sz="1600" dirty="0">
              <a:latin typeface="+mj-lt"/>
            </a:endParaRPr>
          </a:p>
          <a:p>
            <a:pPr marL="0" indent="0" algn="just">
              <a:buNone/>
            </a:pPr>
            <a:r>
              <a:rPr lang="en-GB" sz="1600" b="1" dirty="0">
                <a:latin typeface="+mj-lt"/>
              </a:rPr>
              <a:t>Impact of social media on customer relationships </a:t>
            </a:r>
            <a:endParaRPr lang="en-IN" sz="1600" dirty="0">
              <a:latin typeface="+mj-lt"/>
            </a:endParaRPr>
          </a:p>
          <a:p>
            <a:pPr algn="just"/>
            <a:r>
              <a:rPr lang="en-GB" sz="1600" dirty="0">
                <a:latin typeface="+mj-lt"/>
              </a:rPr>
              <a:t>The real-time nature of social media enables companies to engage with the customers on a personal level, participating in conversations and responding to the feedback. </a:t>
            </a:r>
            <a:endParaRPr lang="en-IN" sz="1600" dirty="0">
              <a:latin typeface="+mj-lt"/>
            </a:endParaRPr>
          </a:p>
          <a:p>
            <a:pPr algn="just"/>
            <a:r>
              <a:rPr lang="en-GB" sz="1600" kern="1200" dirty="0">
                <a:solidFill>
                  <a:schemeClr val="tx1"/>
                </a:solidFill>
                <a:effectLst/>
                <a:latin typeface="+mj-lt"/>
                <a:ea typeface="+mn-ea"/>
                <a:cs typeface="Times New Roman" pitchFamily="18" charset="0"/>
              </a:rPr>
              <a:t>Moreover, the data analytics tools embedded media allow the companies to anticipate customer needs, deliver exceptional experiences and also personalise interactions. </a:t>
            </a:r>
            <a:endParaRPr lang="en-IN" sz="1600" kern="1200" dirty="0">
              <a:solidFill>
                <a:schemeClr val="tx1"/>
              </a:solidFill>
              <a:effectLst/>
              <a:latin typeface="+mj-lt"/>
              <a:ea typeface="+mn-ea"/>
              <a:cs typeface="Times New Roman" pitchFamily="18" charset="0"/>
            </a:endParaRPr>
          </a:p>
          <a:p>
            <a:pPr algn="just"/>
            <a:r>
              <a:rPr lang="en-GB" sz="1600" kern="1200" dirty="0">
                <a:solidFill>
                  <a:schemeClr val="tx1"/>
                </a:solidFill>
                <a:effectLst/>
                <a:latin typeface="+mj-lt"/>
                <a:ea typeface="+mn-ea"/>
                <a:cs typeface="Times New Roman" pitchFamily="18" charset="0"/>
              </a:rPr>
              <a:t>User generated content such as testimonials and reviews for the strength in the community building and credibility. Social media campaign, such as a use of Instagram, Tesco helps itself to promote sustainable practises while demonstrating how the businesses can align with customer values and enhance emotional connection. </a:t>
            </a:r>
            <a:endParaRPr lang="en-IN" sz="1600" kern="1200" dirty="0">
              <a:solidFill>
                <a:schemeClr val="tx1"/>
              </a:solidFill>
              <a:effectLst/>
              <a:latin typeface="+mj-lt"/>
              <a:ea typeface="+mn-ea"/>
              <a:cs typeface="Times New Roman" pitchFamily="18" charset="0"/>
            </a:endParaRPr>
          </a:p>
          <a:p>
            <a:endParaRPr lang="en-GB" dirty="0"/>
          </a:p>
        </p:txBody>
      </p:sp>
    </p:spTree>
    <p:extLst>
      <p:ext uri="{BB962C8B-B14F-4D97-AF65-F5344CB8AC3E}">
        <p14:creationId xmlns:p14="http://schemas.microsoft.com/office/powerpoint/2010/main" val="4145287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00901-8BDF-5C57-847F-517017B68B9D}"/>
              </a:ext>
            </a:extLst>
          </p:cNvPr>
          <p:cNvSpPr>
            <a:spLocks noGrp="1"/>
          </p:cNvSpPr>
          <p:nvPr>
            <p:ph type="title"/>
          </p:nvPr>
        </p:nvSpPr>
        <p:spPr/>
        <p:txBody>
          <a:bodyPr/>
          <a:lstStyle/>
          <a:p>
            <a:pPr algn="ctr"/>
            <a:r>
              <a:rPr lang="en-GB" sz="4400" b="1" u="sng" dirty="0"/>
              <a:t>Task 2: Tesco’s Engagement with Digital and Social Media</a:t>
            </a:r>
            <a:endParaRPr lang="en-GB" dirty="0"/>
          </a:p>
        </p:txBody>
      </p:sp>
      <p:sp>
        <p:nvSpPr>
          <p:cNvPr id="3" name="Content Placeholder 2">
            <a:extLst>
              <a:ext uri="{FF2B5EF4-FFF2-40B4-BE49-F238E27FC236}">
                <a16:creationId xmlns:a16="http://schemas.microsoft.com/office/drawing/2014/main" id="{04249B80-AE09-0B96-3977-CC73BC4BC4FB}"/>
              </a:ext>
            </a:extLst>
          </p:cNvPr>
          <p:cNvSpPr>
            <a:spLocks noGrp="1"/>
          </p:cNvSpPr>
          <p:nvPr>
            <p:ph idx="1"/>
          </p:nvPr>
        </p:nvSpPr>
        <p:spPr/>
        <p:txBody>
          <a:bodyPr>
            <a:normAutofit fontScale="70000" lnSpcReduction="20000"/>
          </a:bodyPr>
          <a:lstStyle/>
          <a:p>
            <a:pPr algn="just"/>
            <a:r>
              <a:rPr lang="en-GB" sz="1700" dirty="0">
                <a:latin typeface="+mj-lt"/>
              </a:rPr>
              <a:t>Tesco has effectively used social media and digital media to sustain, develop and enhance the customer relationship while aligning these efforts with broad range of strategy goals. </a:t>
            </a:r>
            <a:endParaRPr lang="en-IN" sz="1700" dirty="0">
              <a:latin typeface="+mj-lt"/>
            </a:endParaRPr>
          </a:p>
          <a:p>
            <a:pPr marL="0" indent="0" algn="just">
              <a:buNone/>
            </a:pPr>
            <a:r>
              <a:rPr lang="en-GB" sz="1700" b="1" dirty="0">
                <a:latin typeface="+mj-lt"/>
              </a:rPr>
              <a:t>Engagement through digital media </a:t>
            </a:r>
            <a:endParaRPr lang="en-IN" sz="1700" dirty="0">
              <a:latin typeface="+mj-lt"/>
            </a:endParaRPr>
          </a:p>
          <a:p>
            <a:pPr algn="just"/>
            <a:r>
              <a:rPr lang="en-GB" sz="1700" dirty="0">
                <a:latin typeface="+mj-lt"/>
              </a:rPr>
              <a:t>The digital media strategy of Tesco focuses on offering personalisation and convenience. </a:t>
            </a:r>
          </a:p>
          <a:p>
            <a:pPr algn="just"/>
            <a:r>
              <a:rPr lang="en-GB" sz="1700" dirty="0">
                <a:latin typeface="+mj-lt"/>
              </a:rPr>
              <a:t>The website mobile app of Tesco serves as a central platform for online shopping while providing seamless access to services and products (Pandey </a:t>
            </a:r>
            <a:r>
              <a:rPr lang="en-GB" sz="1700" i="1" dirty="0">
                <a:latin typeface="+mj-lt"/>
              </a:rPr>
              <a:t>et al.,</a:t>
            </a:r>
            <a:r>
              <a:rPr lang="en-GB" sz="1700" dirty="0">
                <a:latin typeface="+mj-lt"/>
              </a:rPr>
              <a:t> 2022). </a:t>
            </a:r>
          </a:p>
          <a:p>
            <a:pPr algn="just"/>
            <a:r>
              <a:rPr lang="en-GB" sz="1700" dirty="0">
                <a:latin typeface="+mj-lt"/>
              </a:rPr>
              <a:t>Customers benefit from the features such as a delivery scheduling, product, recommendations, and order tracking all powered by advanced data analytics. </a:t>
            </a:r>
            <a:endParaRPr lang="en-IN" sz="1700" dirty="0">
              <a:latin typeface="+mj-lt"/>
            </a:endParaRPr>
          </a:p>
          <a:p>
            <a:pPr algn="just"/>
            <a:r>
              <a:rPr lang="en-GB" sz="1800" kern="1200" dirty="0">
                <a:solidFill>
                  <a:schemeClr val="tx1"/>
                </a:solidFill>
                <a:effectLst/>
                <a:latin typeface="+mj-lt"/>
                <a:ea typeface="+mn-ea"/>
                <a:cs typeface="Times New Roman" pitchFamily="18" charset="0"/>
              </a:rPr>
              <a:t>By using social platforms and digital tools, Tesco has transformed customer interactions, promoted loyalty, and personalised experiences. However, while these efforts have largely driven success, challenges remain that need addressing.</a:t>
            </a:r>
            <a:endParaRPr lang="en-IN" sz="1800" kern="1200" dirty="0">
              <a:solidFill>
                <a:schemeClr val="tx1"/>
              </a:solidFill>
              <a:effectLst/>
              <a:latin typeface="+mj-lt"/>
              <a:ea typeface="+mn-ea"/>
              <a:cs typeface="Times New Roman" pitchFamily="18" charset="0"/>
            </a:endParaRPr>
          </a:p>
          <a:p>
            <a:pPr algn="just"/>
            <a:r>
              <a:rPr lang="en-GB" sz="1800" kern="1200" dirty="0">
                <a:solidFill>
                  <a:schemeClr val="tx1"/>
                </a:solidFill>
                <a:effectLst/>
                <a:latin typeface="+mj-lt"/>
                <a:ea typeface="+mn-ea"/>
                <a:cs typeface="Times New Roman" pitchFamily="18" charset="0"/>
              </a:rPr>
              <a:t>The club Card loyalty program, integrated into this digital platform allow Tesco gather the detailed insights into preferences of customers while enabling personalise, promotions and discounts. Digital media also support the marketing efforts of Tesco through targeted email campaigns and online advertisements. For example, by analysing purchase history and browsing, Tesco delivers tailored offers to the customers followed by enhancing retention and engagement</a:t>
            </a:r>
            <a:r>
              <a:rPr lang="en-GB" sz="2800" kern="1200" dirty="0">
                <a:solidFill>
                  <a:schemeClr val="tx1"/>
                </a:solidFill>
                <a:effectLst/>
                <a:latin typeface="+mj-lt"/>
                <a:ea typeface="+mn-ea"/>
                <a:cs typeface="Times New Roman" pitchFamily="18" charset="0"/>
              </a:rPr>
              <a:t>. </a:t>
            </a:r>
            <a:endParaRPr lang="en-IN" sz="2800" kern="1200" dirty="0">
              <a:solidFill>
                <a:schemeClr val="tx1"/>
              </a:solidFill>
              <a:effectLst/>
              <a:latin typeface="+mj-lt"/>
              <a:ea typeface="+mn-ea"/>
              <a:cs typeface="Times New Roman" pitchFamily="18" charset="0"/>
            </a:endParaRPr>
          </a:p>
          <a:p>
            <a:endParaRPr lang="en-GB" dirty="0"/>
          </a:p>
        </p:txBody>
      </p:sp>
    </p:spTree>
    <p:extLst>
      <p:ext uri="{BB962C8B-B14F-4D97-AF65-F5344CB8AC3E}">
        <p14:creationId xmlns:p14="http://schemas.microsoft.com/office/powerpoint/2010/main" val="18260227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F8AD2-3469-F50F-3BFF-EE70ADAF6D9E}"/>
              </a:ext>
            </a:extLst>
          </p:cNvPr>
          <p:cNvSpPr>
            <a:spLocks noGrp="1"/>
          </p:cNvSpPr>
          <p:nvPr>
            <p:ph type="title"/>
          </p:nvPr>
        </p:nvSpPr>
        <p:spPr/>
        <p:txBody>
          <a:bodyPr/>
          <a:lstStyle/>
          <a:p>
            <a:pPr algn="ctr"/>
            <a:r>
              <a:rPr lang="en-US" sz="4400" b="1" dirty="0"/>
              <a:t>Continue…</a:t>
            </a:r>
            <a:endParaRPr lang="en-GB" dirty="0"/>
          </a:p>
        </p:txBody>
      </p:sp>
      <p:sp>
        <p:nvSpPr>
          <p:cNvPr id="3" name="Content Placeholder 2">
            <a:extLst>
              <a:ext uri="{FF2B5EF4-FFF2-40B4-BE49-F238E27FC236}">
                <a16:creationId xmlns:a16="http://schemas.microsoft.com/office/drawing/2014/main" id="{933625F6-34B8-4D41-5838-5C6EF2834C44}"/>
              </a:ext>
            </a:extLst>
          </p:cNvPr>
          <p:cNvSpPr>
            <a:spLocks noGrp="1"/>
          </p:cNvSpPr>
          <p:nvPr>
            <p:ph idx="1"/>
          </p:nvPr>
        </p:nvSpPr>
        <p:spPr/>
        <p:txBody>
          <a:bodyPr>
            <a:normAutofit fontScale="70000" lnSpcReduction="20000"/>
          </a:bodyPr>
          <a:lstStyle/>
          <a:p>
            <a:pPr marL="0" indent="0" algn="just">
              <a:buNone/>
            </a:pPr>
            <a:r>
              <a:rPr lang="en-GB" sz="1400" b="1" dirty="0">
                <a:latin typeface="+mj-lt"/>
              </a:rPr>
              <a:t>Engagement through social media </a:t>
            </a:r>
            <a:endParaRPr lang="en-IN" sz="1400" dirty="0">
              <a:latin typeface="+mj-lt"/>
            </a:endParaRPr>
          </a:p>
          <a:p>
            <a:pPr algn="just"/>
            <a:r>
              <a:rPr lang="en-GB" sz="1400" dirty="0">
                <a:latin typeface="+mj-lt"/>
              </a:rPr>
              <a:t>Social media platforms, such as Instagram, Facebook, and Twitter are integral to the customer strategy of Tesco. </a:t>
            </a:r>
          </a:p>
          <a:p>
            <a:pPr algn="just"/>
            <a:r>
              <a:rPr lang="en-GB" sz="1400" dirty="0">
                <a:latin typeface="+mj-lt"/>
              </a:rPr>
              <a:t>Tesco uses these channels to promote campaigns, share updates and interact with the customers. </a:t>
            </a:r>
            <a:endParaRPr lang="en-IN" sz="1400" dirty="0">
              <a:latin typeface="+mj-lt"/>
            </a:endParaRPr>
          </a:p>
          <a:p>
            <a:pPr marL="0" indent="0" algn="just">
              <a:buNone/>
            </a:pPr>
            <a:r>
              <a:rPr lang="en-GB" sz="1400" b="1" dirty="0">
                <a:latin typeface="+mj-lt"/>
              </a:rPr>
              <a:t>Assessment of success </a:t>
            </a:r>
            <a:endParaRPr lang="en-IN" sz="1400" dirty="0">
              <a:latin typeface="+mj-lt"/>
            </a:endParaRPr>
          </a:p>
          <a:p>
            <a:pPr algn="just"/>
            <a:r>
              <a:rPr lang="en-GB" sz="1400" dirty="0">
                <a:latin typeface="+mj-lt"/>
              </a:rPr>
              <a:t>Engagement of Tesco with social media and digital media has significantly contributed to the organisational performance (</a:t>
            </a:r>
            <a:r>
              <a:rPr lang="en-GB" sz="1400" dirty="0" err="1">
                <a:latin typeface="+mj-lt"/>
              </a:rPr>
              <a:t>Nozari</a:t>
            </a:r>
            <a:r>
              <a:rPr lang="en-GB" sz="1400" dirty="0">
                <a:latin typeface="+mj-lt"/>
              </a:rPr>
              <a:t> </a:t>
            </a:r>
            <a:r>
              <a:rPr lang="en-GB" sz="1400" i="1" dirty="0">
                <a:latin typeface="+mj-lt"/>
              </a:rPr>
              <a:t>et al.,</a:t>
            </a:r>
            <a:r>
              <a:rPr lang="en-GB" sz="1400" dirty="0">
                <a:latin typeface="+mj-lt"/>
              </a:rPr>
              <a:t> 2021). </a:t>
            </a:r>
          </a:p>
          <a:p>
            <a:pPr algn="just"/>
            <a:r>
              <a:rPr lang="en-GB" sz="1400" dirty="0">
                <a:latin typeface="+mj-lt"/>
              </a:rPr>
              <a:t>Digital platform have driven online sales growth, particularly during the pandemic when the customer shifted to e-commerce. </a:t>
            </a:r>
            <a:endParaRPr lang="en-IN" sz="1400" dirty="0">
              <a:latin typeface="+mj-lt"/>
            </a:endParaRPr>
          </a:p>
          <a:p>
            <a:pPr algn="just"/>
            <a:r>
              <a:rPr lang="en-GB" sz="1400" kern="1200" dirty="0">
                <a:solidFill>
                  <a:schemeClr val="tx1"/>
                </a:solidFill>
                <a:effectLst/>
                <a:latin typeface="+mj-lt"/>
                <a:ea typeface="+mn-ea"/>
                <a:cs typeface="Times New Roman" pitchFamily="18" charset="0"/>
              </a:rPr>
              <a:t>For example, during the pandemic of COVID-19, Tesco effectively communicated the safety measures and various delivery options via social media while reinforcing the commitment towards customer welfare. Tesco also uses social media to address the feedback of customers in real time while showcasing its dedication and responsiveness to the customer satisfaction. Platforms such as Twitter are frequently used in order to resolve the complaints while turning potentially negative interactions into opportunities for relationship building. Furthermore, the Instagram campaigns of Tesco highlight sustainability initiatives such as reducing plastic waste while aligning the brand with customer values and also enhancing emotional connections. </a:t>
            </a:r>
            <a:endParaRPr lang="en-IN" sz="1400" kern="1200" dirty="0">
              <a:solidFill>
                <a:schemeClr val="tx1"/>
              </a:solidFill>
              <a:effectLst/>
              <a:latin typeface="+mj-lt"/>
              <a:ea typeface="+mn-ea"/>
              <a:cs typeface="Times New Roman" pitchFamily="18" charset="0"/>
            </a:endParaRPr>
          </a:p>
          <a:p>
            <a:pPr algn="just"/>
            <a:r>
              <a:rPr lang="en-GB" sz="1400" kern="1200" dirty="0">
                <a:solidFill>
                  <a:schemeClr val="tx1"/>
                </a:solidFill>
                <a:effectLst/>
                <a:latin typeface="+mj-lt"/>
                <a:ea typeface="+mn-ea"/>
                <a:cs typeface="Times New Roman" pitchFamily="18" charset="0"/>
              </a:rPr>
              <a:t>The online grocery business of Tesco supported by the website and app has become a key revenue driver. The club cart program has also reinforced customer loyalty while evidence by higher retention rates and increase spending among the customers. On social media, Tesco has successfully built a brand image that resonates it with diverse range of audiences. Campaign highlighting ethical practices and sustainability has strength and reputation as a social responsible organisation. </a:t>
            </a:r>
            <a:endParaRPr lang="en-IN" sz="1400" kern="1200" dirty="0">
              <a:solidFill>
                <a:schemeClr val="tx1"/>
              </a:solidFill>
              <a:effectLst/>
              <a:latin typeface="+mj-lt"/>
              <a:ea typeface="+mn-ea"/>
              <a:cs typeface="Times New Roman" pitchFamily="18" charset="0"/>
            </a:endParaRPr>
          </a:p>
          <a:p>
            <a:endParaRPr lang="en-GB" dirty="0"/>
          </a:p>
        </p:txBody>
      </p:sp>
    </p:spTree>
    <p:extLst>
      <p:ext uri="{BB962C8B-B14F-4D97-AF65-F5344CB8AC3E}">
        <p14:creationId xmlns:p14="http://schemas.microsoft.com/office/powerpoint/2010/main" val="1836897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18ACE-A885-B6A6-33FE-C5F51C4135FB}"/>
              </a:ext>
            </a:extLst>
          </p:cNvPr>
          <p:cNvSpPr>
            <a:spLocks noGrp="1"/>
          </p:cNvSpPr>
          <p:nvPr>
            <p:ph type="title"/>
          </p:nvPr>
        </p:nvSpPr>
        <p:spPr/>
        <p:txBody>
          <a:bodyPr/>
          <a:lstStyle/>
          <a:p>
            <a:pPr algn="ctr"/>
            <a:r>
              <a:rPr lang="en-US" sz="4400" b="1" dirty="0"/>
              <a:t>Conclusion </a:t>
            </a:r>
            <a:endParaRPr lang="en-GB" dirty="0"/>
          </a:p>
        </p:txBody>
      </p:sp>
      <p:sp>
        <p:nvSpPr>
          <p:cNvPr id="3" name="Content Placeholder 2">
            <a:extLst>
              <a:ext uri="{FF2B5EF4-FFF2-40B4-BE49-F238E27FC236}">
                <a16:creationId xmlns:a16="http://schemas.microsoft.com/office/drawing/2014/main" id="{7BB38AED-D885-4C95-245B-6F58686EC03F}"/>
              </a:ext>
            </a:extLst>
          </p:cNvPr>
          <p:cNvSpPr>
            <a:spLocks noGrp="1"/>
          </p:cNvSpPr>
          <p:nvPr>
            <p:ph idx="1"/>
          </p:nvPr>
        </p:nvSpPr>
        <p:spPr/>
        <p:txBody>
          <a:bodyPr/>
          <a:lstStyle/>
          <a:p>
            <a:r>
              <a:rPr lang="en-GB" sz="2400" dirty="0">
                <a:latin typeface="+mj-lt"/>
              </a:rPr>
              <a:t>The analysis has been based in digital and social media components followed by Tesco to enhance its sales and customer integration.</a:t>
            </a:r>
          </a:p>
          <a:p>
            <a:r>
              <a:rPr lang="en-GB" sz="2400" kern="1200" dirty="0">
                <a:solidFill>
                  <a:schemeClr val="tx1"/>
                </a:solidFill>
                <a:effectLst/>
                <a:latin typeface="+mj-lt"/>
                <a:ea typeface="+mn-ea"/>
                <a:cs typeface="Times New Roman" pitchFamily="18" charset="0"/>
              </a:rPr>
              <a:t>The discussion has also focused on the various details to engagement of Tesco with social and digital media. </a:t>
            </a:r>
            <a:endParaRPr lang="en-IN" sz="2400" dirty="0">
              <a:latin typeface="+mj-lt"/>
              <a:cs typeface="Times New Roman" pitchFamily="18" charset="0"/>
            </a:endParaRPr>
          </a:p>
          <a:p>
            <a:endParaRPr lang="en-GB" dirty="0"/>
          </a:p>
        </p:txBody>
      </p:sp>
    </p:spTree>
    <p:extLst>
      <p:ext uri="{BB962C8B-B14F-4D97-AF65-F5344CB8AC3E}">
        <p14:creationId xmlns:p14="http://schemas.microsoft.com/office/powerpoint/2010/main" val="31444288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DD176-FAF5-1FCA-BD09-1DDADD5E54CB}"/>
              </a:ext>
            </a:extLst>
          </p:cNvPr>
          <p:cNvSpPr>
            <a:spLocks noGrp="1"/>
          </p:cNvSpPr>
          <p:nvPr>
            <p:ph type="title"/>
          </p:nvPr>
        </p:nvSpPr>
        <p:spPr/>
        <p:txBody>
          <a:bodyPr/>
          <a:lstStyle/>
          <a:p>
            <a:pPr algn="ctr"/>
            <a:r>
              <a:rPr lang="en-US" sz="4400" b="1" dirty="0"/>
              <a:t>References</a:t>
            </a:r>
            <a:endParaRPr lang="en-GB" dirty="0"/>
          </a:p>
        </p:txBody>
      </p:sp>
      <p:sp>
        <p:nvSpPr>
          <p:cNvPr id="3" name="Content Placeholder 2">
            <a:extLst>
              <a:ext uri="{FF2B5EF4-FFF2-40B4-BE49-F238E27FC236}">
                <a16:creationId xmlns:a16="http://schemas.microsoft.com/office/drawing/2014/main" id="{8A3E377F-273A-F4A4-1BCE-D48652604A89}"/>
              </a:ext>
            </a:extLst>
          </p:cNvPr>
          <p:cNvSpPr>
            <a:spLocks noGrp="1"/>
          </p:cNvSpPr>
          <p:nvPr>
            <p:ph idx="1"/>
          </p:nvPr>
        </p:nvSpPr>
        <p:spPr/>
        <p:txBody>
          <a:bodyPr>
            <a:normAutofit fontScale="85000" lnSpcReduction="20000"/>
          </a:bodyPr>
          <a:lstStyle/>
          <a:p>
            <a:pPr algn="just"/>
            <a:r>
              <a:rPr lang="en-GB" dirty="0"/>
              <a:t>Johnstone, L. and Lindh, C., 2022. Sustainably sustaining (online) fashion consumption: Using influencers to promote sustainable (un) planned behaviour in Europe's millennials. </a:t>
            </a:r>
            <a:r>
              <a:rPr lang="en-IN" i="1" dirty="0"/>
              <a:t>Journal of Retailing and Consumer Services</a:t>
            </a:r>
            <a:r>
              <a:rPr lang="en-IN" dirty="0"/>
              <a:t>, </a:t>
            </a:r>
            <a:r>
              <a:rPr lang="en-IN" i="1" dirty="0"/>
              <a:t>64</a:t>
            </a:r>
            <a:r>
              <a:rPr lang="en-IN" dirty="0"/>
              <a:t>, p.102775.</a:t>
            </a:r>
          </a:p>
          <a:p>
            <a:pPr algn="just"/>
            <a:r>
              <a:rPr lang="en-GB" dirty="0" err="1"/>
              <a:t>Nozari</a:t>
            </a:r>
            <a:r>
              <a:rPr lang="en-GB" dirty="0"/>
              <a:t>, H., </a:t>
            </a:r>
            <a:r>
              <a:rPr lang="en-GB" dirty="0" err="1"/>
              <a:t>Szmelter</a:t>
            </a:r>
            <a:r>
              <a:rPr lang="en-GB" dirty="0"/>
              <a:t>-Jarosz, A. and </a:t>
            </a:r>
            <a:r>
              <a:rPr lang="en-GB" dirty="0" err="1"/>
              <a:t>Ghahremani-Nahr</a:t>
            </a:r>
            <a:r>
              <a:rPr lang="en-GB" dirty="0"/>
              <a:t>, J., 2021. The ideas of sustainable and green marketing based on the internet of everything—the case of the dairy industry. </a:t>
            </a:r>
            <a:r>
              <a:rPr lang="en-IN" i="1" dirty="0"/>
              <a:t>Future Internet</a:t>
            </a:r>
            <a:r>
              <a:rPr lang="en-IN" dirty="0"/>
              <a:t>, </a:t>
            </a:r>
            <a:r>
              <a:rPr lang="en-IN" i="1" dirty="0"/>
              <a:t>13</a:t>
            </a:r>
            <a:r>
              <a:rPr lang="en-IN" dirty="0"/>
              <a:t>(10), p.266.</a:t>
            </a:r>
          </a:p>
          <a:p>
            <a:pPr algn="just"/>
            <a:r>
              <a:rPr lang="en-GB" dirty="0"/>
              <a:t>Pandey, N., de </a:t>
            </a:r>
            <a:r>
              <a:rPr lang="en-GB" dirty="0" err="1"/>
              <a:t>Coninck</a:t>
            </a:r>
            <a:r>
              <a:rPr lang="en-GB" dirty="0"/>
              <a:t>, H. and Sagar, A.D., 2022. Beyond technology transfer: Innovation cooperation to advance sustainable development in developing countries. </a:t>
            </a:r>
            <a:r>
              <a:rPr lang="en-IN" i="1" dirty="0"/>
              <a:t>Wiley Interdisciplinary Reviews: Energy and Environment</a:t>
            </a:r>
            <a:r>
              <a:rPr lang="en-IN" dirty="0"/>
              <a:t>, </a:t>
            </a:r>
            <a:r>
              <a:rPr lang="en-IN" i="1" dirty="0"/>
              <a:t>11</a:t>
            </a:r>
            <a:r>
              <a:rPr lang="en-IN" dirty="0"/>
              <a:t>(2), p.e422.</a:t>
            </a:r>
          </a:p>
          <a:p>
            <a:pPr algn="just"/>
            <a:r>
              <a:rPr lang="en-GB" dirty="0"/>
              <a:t>Tesco, 2024. </a:t>
            </a:r>
            <a:r>
              <a:rPr lang="en-GB" i="1" dirty="0"/>
              <a:t>Overview of the Company </a:t>
            </a:r>
            <a:r>
              <a:rPr lang="en-GB" dirty="0"/>
              <a:t>[Online] Available Through &lt;https://shorturl.at/xDrp3&gt; [Accessed on 18 November 2024]</a:t>
            </a:r>
            <a:endParaRPr lang="en-IN" dirty="0"/>
          </a:p>
          <a:p>
            <a:pPr algn="just"/>
            <a:r>
              <a:rPr lang="en-GB" dirty="0"/>
              <a:t>Wibowo, A., Chen, S.C., </a:t>
            </a:r>
            <a:r>
              <a:rPr lang="en-GB" dirty="0" err="1"/>
              <a:t>Wiangin</a:t>
            </a:r>
            <a:r>
              <a:rPr lang="en-GB" dirty="0"/>
              <a:t>, U., Ma, Y. and </a:t>
            </a:r>
            <a:r>
              <a:rPr lang="en-GB" dirty="0" err="1"/>
              <a:t>Ruangkanjanases</a:t>
            </a:r>
            <a:r>
              <a:rPr lang="en-GB" dirty="0"/>
              <a:t>, A., 2020. Customer </a:t>
            </a:r>
            <a:r>
              <a:rPr lang="en-GB" dirty="0" err="1"/>
              <a:t>behavior</a:t>
            </a:r>
            <a:r>
              <a:rPr lang="en-GB" dirty="0"/>
              <a:t> as an outcome of social media marketing: The role of social media marketing activity and customer experience. </a:t>
            </a:r>
            <a:r>
              <a:rPr lang="en-IN" i="1" dirty="0"/>
              <a:t>Sustainability</a:t>
            </a:r>
            <a:r>
              <a:rPr lang="en-IN" dirty="0"/>
              <a:t>, </a:t>
            </a:r>
            <a:r>
              <a:rPr lang="en-IN" i="1" dirty="0"/>
              <a:t>13</a:t>
            </a:r>
            <a:r>
              <a:rPr lang="en-IN" dirty="0"/>
              <a:t>(1), p.189.</a:t>
            </a:r>
          </a:p>
          <a:p>
            <a:endParaRPr lang="en-GB" dirty="0"/>
          </a:p>
        </p:txBody>
      </p:sp>
    </p:spTree>
    <p:extLst>
      <p:ext uri="{BB962C8B-B14F-4D97-AF65-F5344CB8AC3E}">
        <p14:creationId xmlns:p14="http://schemas.microsoft.com/office/powerpoint/2010/main" val="1565953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 Boardroom</Template>
  <TotalTime>89</TotalTime>
  <Words>1394</Words>
  <Application>Microsoft Office PowerPoint</Application>
  <PresentationFormat>Widescreen</PresentationFormat>
  <Paragraphs>64</Paragraphs>
  <Slides>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vt:lpstr>
      <vt:lpstr>Arial</vt:lpstr>
      <vt:lpstr>Century Gothic</vt:lpstr>
      <vt:lpstr>Wingdings 3</vt:lpstr>
      <vt:lpstr>Ion Boardroom</vt:lpstr>
      <vt:lpstr>Building a Sustainable Marketing  Relationship </vt:lpstr>
      <vt:lpstr>Table of Content </vt:lpstr>
      <vt:lpstr>Introduction</vt:lpstr>
      <vt:lpstr>Task 1: Definitions of Digital and Social Media in the Context of Customer Relationships</vt:lpstr>
      <vt:lpstr>Continue…</vt:lpstr>
      <vt:lpstr>Task 2: Tesco’s Engagement with Digital and Social Media</vt:lpstr>
      <vt:lpstr>Continue…</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Silvia Mita (2310673)</dc:creator>
  <cp:lastModifiedBy>Silvia Mita (2310673)</cp:lastModifiedBy>
  <cp:revision>2</cp:revision>
  <dcterms:created xsi:type="dcterms:W3CDTF">2024-11-27T16:13:50Z</dcterms:created>
  <dcterms:modified xsi:type="dcterms:W3CDTF">2024-11-29T19:23:18Z</dcterms:modified>
</cp:coreProperties>
</file>