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handoutMasterIdLst>
    <p:handoutMasterId r:id="rId12"/>
  </p:handoutMasterIdLst>
  <p:sldIdLst>
    <p:sldId id="382" r:id="rId2"/>
    <p:sldId id="383" r:id="rId3"/>
    <p:sldId id="371" r:id="rId4"/>
    <p:sldId id="373" r:id="rId5"/>
    <p:sldId id="374" r:id="rId6"/>
    <p:sldId id="375" r:id="rId7"/>
    <p:sldId id="376" r:id="rId8"/>
    <p:sldId id="377" r:id="rId9"/>
    <p:sldId id="37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10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63" autoAdjust="0"/>
    <p:restoredTop sz="93097" autoAdjust="0"/>
  </p:normalViewPr>
  <p:slideViewPr>
    <p:cSldViewPr>
      <p:cViewPr varScale="1">
        <p:scale>
          <a:sx n="101" d="100"/>
          <a:sy n="101" d="100"/>
        </p:scale>
        <p:origin x="21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1EAF7D-9778-403A-9AFC-9C5537703C0B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22AEDB-CA78-4622-8382-4AC1C250F5DA}">
      <dgm:prSet phldrT="[Text]" custT="1"/>
      <dgm:spPr/>
      <dgm:t>
        <a:bodyPr/>
        <a:lstStyle/>
        <a:p>
          <a:r>
            <a:rPr lang="en-GB" sz="2800" dirty="0" smtClean="0">
              <a:latin typeface="Arial" pitchFamily="34" charset="0"/>
              <a:cs typeface="Arial" pitchFamily="34" charset="0"/>
            </a:rPr>
            <a:t>Internal Factors</a:t>
          </a:r>
          <a:endParaRPr lang="en-GB" sz="2800" dirty="0">
            <a:latin typeface="Arial" pitchFamily="34" charset="0"/>
            <a:cs typeface="Arial" pitchFamily="34" charset="0"/>
          </a:endParaRPr>
        </a:p>
      </dgm:t>
    </dgm:pt>
    <dgm:pt modelId="{00384E20-C456-4044-A84A-B1A9A59339D9}" type="parTrans" cxnId="{A160D7CE-AFD1-4868-85AD-2E5B3EBBF7D1}">
      <dgm:prSet/>
      <dgm:spPr/>
      <dgm:t>
        <a:bodyPr/>
        <a:lstStyle/>
        <a:p>
          <a:endParaRPr lang="en-GB"/>
        </a:p>
      </dgm:t>
    </dgm:pt>
    <dgm:pt modelId="{C376D42B-9D40-45F4-AB57-5C953F5C9835}" type="sibTrans" cxnId="{A160D7CE-AFD1-4868-85AD-2E5B3EBBF7D1}">
      <dgm:prSet/>
      <dgm:spPr/>
      <dgm:t>
        <a:bodyPr/>
        <a:lstStyle/>
        <a:p>
          <a:endParaRPr lang="en-GB"/>
        </a:p>
      </dgm:t>
    </dgm:pt>
    <dgm:pt modelId="{BE3CBCEE-7064-408C-BBB0-679729B7B499}">
      <dgm:prSet phldrT="[Text]" custT="1"/>
      <dgm:spPr/>
      <dgm:t>
        <a:bodyPr/>
        <a:lstStyle/>
        <a:p>
          <a:r>
            <a:rPr lang="en-GB" sz="2800" dirty="0" smtClean="0">
              <a:latin typeface="Arial" pitchFamily="34" charset="0"/>
              <a:cs typeface="Arial" pitchFamily="34" charset="0"/>
            </a:rPr>
            <a:t>External Factors</a:t>
          </a:r>
          <a:endParaRPr lang="en-GB" sz="2800" dirty="0">
            <a:latin typeface="Arial" pitchFamily="34" charset="0"/>
            <a:cs typeface="Arial" pitchFamily="34" charset="0"/>
          </a:endParaRPr>
        </a:p>
      </dgm:t>
    </dgm:pt>
    <dgm:pt modelId="{D5D07D7B-DC3C-4F7A-8F64-FCC5756C3D95}" type="parTrans" cxnId="{B08B9BB6-3E9C-4586-863F-E2F57C9CE2D8}">
      <dgm:prSet/>
      <dgm:spPr/>
      <dgm:t>
        <a:bodyPr/>
        <a:lstStyle/>
        <a:p>
          <a:endParaRPr lang="en-GB"/>
        </a:p>
      </dgm:t>
    </dgm:pt>
    <dgm:pt modelId="{568F4C25-85BA-4B84-B695-5B8AA785F438}" type="sibTrans" cxnId="{B08B9BB6-3E9C-4586-863F-E2F57C9CE2D8}">
      <dgm:prSet/>
      <dgm:spPr/>
      <dgm:t>
        <a:bodyPr/>
        <a:lstStyle/>
        <a:p>
          <a:endParaRPr lang="en-GB"/>
        </a:p>
      </dgm:t>
    </dgm:pt>
    <dgm:pt modelId="{497DCDAF-EF21-4BD6-A621-B8CAFB3C9822}" type="pres">
      <dgm:prSet presAssocID="{7F1EAF7D-9778-403A-9AFC-9C5537703C0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B79D162-8CDA-45C1-9153-5110AEB26A06}" type="pres">
      <dgm:prSet presAssocID="{9722AEDB-CA78-4622-8382-4AC1C250F5DA}" presName="arrow" presStyleLbl="node1" presStyleIdx="0" presStyleCnt="2" custRadScaleRad="99554" custRadScaleInc="-45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742C658-5A95-4FA8-A9AA-6493937AFC54}" type="pres">
      <dgm:prSet presAssocID="{BE3CBCEE-7064-408C-BBB0-679729B7B499}" presName="arrow" presStyleLbl="node1" presStyleIdx="1" presStyleCnt="2" custRadScaleRad="101544" custRadScaleInc="-6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440CAEC-842B-4642-92FE-8AEE75154002}" type="presOf" srcId="{9722AEDB-CA78-4622-8382-4AC1C250F5DA}" destId="{1B79D162-8CDA-45C1-9153-5110AEB26A06}" srcOrd="0" destOrd="0" presId="urn:microsoft.com/office/officeart/2005/8/layout/arrow5"/>
    <dgm:cxn modelId="{B08B9BB6-3E9C-4586-863F-E2F57C9CE2D8}" srcId="{7F1EAF7D-9778-403A-9AFC-9C5537703C0B}" destId="{BE3CBCEE-7064-408C-BBB0-679729B7B499}" srcOrd="1" destOrd="0" parTransId="{D5D07D7B-DC3C-4F7A-8F64-FCC5756C3D95}" sibTransId="{568F4C25-85BA-4B84-B695-5B8AA785F438}"/>
    <dgm:cxn modelId="{A160D7CE-AFD1-4868-85AD-2E5B3EBBF7D1}" srcId="{7F1EAF7D-9778-403A-9AFC-9C5537703C0B}" destId="{9722AEDB-CA78-4622-8382-4AC1C250F5DA}" srcOrd="0" destOrd="0" parTransId="{00384E20-C456-4044-A84A-B1A9A59339D9}" sibTransId="{C376D42B-9D40-45F4-AB57-5C953F5C9835}"/>
    <dgm:cxn modelId="{A9718E6A-E678-41C3-8A9A-62AA07B858D0}" type="presOf" srcId="{BE3CBCEE-7064-408C-BBB0-679729B7B499}" destId="{E742C658-5A95-4FA8-A9AA-6493937AFC54}" srcOrd="0" destOrd="0" presId="urn:microsoft.com/office/officeart/2005/8/layout/arrow5"/>
    <dgm:cxn modelId="{F2AB711B-0ABF-45A2-8DCA-C45D4FD35734}" type="presOf" srcId="{7F1EAF7D-9778-403A-9AFC-9C5537703C0B}" destId="{497DCDAF-EF21-4BD6-A621-B8CAFB3C9822}" srcOrd="0" destOrd="0" presId="urn:microsoft.com/office/officeart/2005/8/layout/arrow5"/>
    <dgm:cxn modelId="{BAAF05A2-FBB4-4E8A-BD12-661B48E46613}" type="presParOf" srcId="{497DCDAF-EF21-4BD6-A621-B8CAFB3C9822}" destId="{1B79D162-8CDA-45C1-9153-5110AEB26A06}" srcOrd="0" destOrd="0" presId="urn:microsoft.com/office/officeart/2005/8/layout/arrow5"/>
    <dgm:cxn modelId="{F44FF167-D491-4E08-A9A8-D6387AA4C8CA}" type="presParOf" srcId="{497DCDAF-EF21-4BD6-A621-B8CAFB3C9822}" destId="{E742C658-5A95-4FA8-A9AA-6493937AFC54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D32C05-F4BE-4B5E-8143-2529D5E03F75}" type="datetimeFigureOut">
              <a:rPr lang="en-GB" smtClean="0"/>
              <a:pPr/>
              <a:t>20/01/2017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F3ABD-B1F0-45AA-B35B-7ED4494464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1724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F07E1-3C98-45E4-9770-B98F84B86E96}" type="datetimeFigureOut">
              <a:rPr lang="en-US" smtClean="0"/>
              <a:pPr/>
              <a:t>1/20/2017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41147B-2EFC-4B95-9DE6-EE865964611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649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6868" name="Footer Placeholder 3"/>
          <p:cNvSpPr>
            <a:spLocks noGrp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Ch5 HR Planning</a:t>
            </a:r>
          </a:p>
        </p:txBody>
      </p:sp>
      <p:sp>
        <p:nvSpPr>
          <p:cNvPr id="36869" name="Slide Number Placeholder 4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9CA55A-C8A4-40AC-95D7-FD9E2F3EE0F5}" type="slidenum">
              <a:rPr lang="en-US" smtClean="0"/>
              <a:pPr/>
              <a:t>2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32261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69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9930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007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D09D7F-84EE-49F7-99F2-15E0EEE4D6B3}" type="slidenum">
              <a:rPr lang="en-GB" smtClean="0">
                <a:latin typeface="Times New Roman" charset="0"/>
                <a:cs typeface="Times New Roman" charset="0"/>
              </a:rPr>
              <a:pPr/>
              <a:t>8</a:t>
            </a:fld>
            <a:endParaRPr lang="en-GB" smtClean="0">
              <a:latin typeface="Times New Roman" charset="0"/>
              <a:cs typeface="Times New Roman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>
                <a:latin typeface="Times New Roman" charset="0"/>
                <a:cs typeface="Times New Roman" charset="0"/>
              </a:rPr>
              <a:t>HRP has been defined as one of the critical building blocks of a more strategic approach</a:t>
            </a:r>
            <a:r>
              <a:rPr lang="en-GB" b="1" baseline="0" dirty="0" smtClean="0">
                <a:latin typeface="Times New Roman" charset="0"/>
                <a:cs typeface="Times New Roman" charset="0"/>
              </a:rPr>
              <a:t> - </a:t>
            </a:r>
            <a:r>
              <a:rPr lang="en-GB" b="1" dirty="0" smtClean="0">
                <a:latin typeface="Times New Roman" charset="0"/>
                <a:cs typeface="Times New Roman" charset="0"/>
              </a:rPr>
              <a:t> identify 4 ways in which it is critical to strategy:</a:t>
            </a:r>
          </a:p>
          <a:p>
            <a:pPr eaLnBrk="1" hangingPunct="1"/>
            <a:endParaRPr lang="en-GB" dirty="0" smtClean="0">
              <a:latin typeface="Times New Roman" charset="0"/>
              <a:cs typeface="Times New Roman" charset="0"/>
            </a:endParaRPr>
          </a:p>
          <a:p>
            <a:pPr eaLnBrk="1" hangingPunct="1"/>
            <a:endParaRPr lang="en-GB" dirty="0" smtClean="0">
              <a:latin typeface="Times New Roman" charset="0"/>
              <a:cs typeface="Times New Roman" charset="0"/>
            </a:endParaRPr>
          </a:p>
          <a:p>
            <a:pPr eaLnBrk="1" hangingPunct="1"/>
            <a:r>
              <a:rPr lang="en-GB" dirty="0" smtClean="0">
                <a:latin typeface="Times New Roman" charset="0"/>
                <a:cs typeface="Times New Roman" charset="0"/>
              </a:rPr>
              <a:t>Gaps  =</a:t>
            </a:r>
            <a:r>
              <a:rPr lang="en-GB" baseline="0" dirty="0" smtClean="0">
                <a:latin typeface="Times New Roman" charset="0"/>
                <a:cs typeface="Times New Roman" charset="0"/>
              </a:rPr>
              <a:t> lack of sufficient skills or knowledge which will prevent successful implementation of strategy</a:t>
            </a:r>
          </a:p>
          <a:p>
            <a:pPr eaLnBrk="1" hangingPunct="1"/>
            <a:r>
              <a:rPr lang="en-GB" baseline="0" dirty="0" smtClean="0">
                <a:latin typeface="Times New Roman" charset="0"/>
                <a:cs typeface="Times New Roman" charset="0"/>
              </a:rPr>
              <a:t>Surplus capabilities – identifies scope for efficiencies &amp;/or new ventures to capitalise on underused capabilities</a:t>
            </a:r>
          </a:p>
          <a:p>
            <a:pPr eaLnBrk="1" hangingPunct="1"/>
            <a:r>
              <a:rPr lang="en-GB" baseline="0" dirty="0" smtClean="0">
                <a:latin typeface="Times New Roman" charset="0"/>
                <a:cs typeface="Times New Roman" charset="0"/>
              </a:rPr>
              <a:t>Poor utilisation of people – suggests HR practices may need alteration</a:t>
            </a:r>
          </a:p>
          <a:p>
            <a:pPr eaLnBrk="1" hangingPunct="1"/>
            <a:r>
              <a:rPr lang="en-GB" baseline="0" dirty="0" smtClean="0">
                <a:latin typeface="Times New Roman" charset="0"/>
                <a:cs typeface="Times New Roman" charset="0"/>
              </a:rPr>
              <a:t>Development of talent pool – identify requirements &amp; use old or new</a:t>
            </a:r>
            <a:r>
              <a:rPr lang="en-GB" dirty="0" smtClean="0">
                <a:latin typeface="Times New Roman" charset="0"/>
                <a:cs typeface="Times New Roman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5211315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4762E3B-B123-4447-ACF7-622A678787C9}" type="slidenum">
              <a:rPr lang="en-GB" smtClean="0">
                <a:latin typeface="Times New Roman" charset="0"/>
                <a:cs typeface="Times New Roman" charset="0"/>
              </a:rPr>
              <a:pPr/>
              <a:t>9</a:t>
            </a:fld>
            <a:endParaRPr lang="en-GB" smtClean="0">
              <a:latin typeface="Times New Roman" charset="0"/>
              <a:cs typeface="Times New Roman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-"/>
            </a:pPr>
            <a:endParaRPr lang="en-GB" dirty="0" smtClean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7473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F41D8F0-1F23-4A68-A59B-C2866B9AB67D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7AD16F-07F1-4573-8E5F-8E84DE65E09A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DAD5EE-8B9F-420A-94E3-5C04C3AB993C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55CBC3-7254-4AF8-B1F9-0C9BE06F3421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77E439-6B35-4A2A-91F3-C7B8C3CAED7A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F6F149E-ECB5-431F-B205-7FE995DF5FF8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8209B1-0FC5-4071-AB1A-70A0DFBCC88D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B365C90-E192-4F37-A4F8-076BFD82501F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E4FCA7-6D4B-4CD0-A865-B0CF4E20B6BB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0AB877-B239-457C-B273-03D412E1E021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BCAB17-17D3-4625-8E53-141B455F4AB6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4247C9-6AD7-4C7C-8C27-0EB63A373493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Aim:</a:t>
            </a:r>
          </a:p>
          <a:p>
            <a:pPr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  To investigate the key elements of the human resource planning process</a:t>
            </a:r>
          </a:p>
          <a:p>
            <a:pPr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Objectives are to:</a:t>
            </a:r>
          </a:p>
          <a:p>
            <a:pPr marL="539750" indent="-360363">
              <a:lnSpc>
                <a:spcPct val="90000"/>
              </a:lnSpc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en-GB" sz="2200" dirty="0" smtClean="0">
                <a:latin typeface="Arial" charset="0"/>
                <a:cs typeface="Arial" charset="0"/>
              </a:rPr>
              <a:t>identify the main stages &amp; requirements of the HR planning process</a:t>
            </a:r>
          </a:p>
          <a:p>
            <a:pPr marL="539750" indent="-360363">
              <a:lnSpc>
                <a:spcPct val="90000"/>
              </a:lnSpc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en-GB" sz="2200" dirty="0" smtClean="0">
                <a:latin typeface="Arial" charset="0"/>
                <a:cs typeface="Arial" charset="0"/>
              </a:rPr>
              <a:t>consider the factors which impact on decision making</a:t>
            </a:r>
          </a:p>
          <a:p>
            <a:pPr marL="539750" indent="-360363">
              <a:lnSpc>
                <a:spcPct val="90000"/>
              </a:lnSpc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en-GB" sz="2200" dirty="0" smtClean="0">
                <a:latin typeface="Arial" charset="0"/>
                <a:cs typeface="Arial" charset="0"/>
              </a:rPr>
              <a:t>analyse &amp; critically evaluate the issues &amp; difficulties faced by those engaged in HR planning in the given case studies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617B1-A2CA-4090-BC61-947196D72A6A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555776" y="476672"/>
            <a:ext cx="5997352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31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Human resource planning </a:t>
            </a:r>
            <a:br>
              <a:rPr lang="en-GB" sz="31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in practice </a:t>
            </a:r>
            <a:r>
              <a:rPr lang="en-GB" sz="28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dirty="0" smtClean="0">
                <a:solidFill>
                  <a:srgbClr val="4910D6"/>
                </a:solidFill>
              </a:rPr>
              <a:t/>
            </a:r>
            <a:br>
              <a:rPr lang="en-GB" sz="3100" dirty="0" smtClean="0">
                <a:solidFill>
                  <a:srgbClr val="4910D6"/>
                </a:solidFill>
              </a:rPr>
            </a:br>
            <a:endParaRPr lang="en-GB" sz="3100" dirty="0">
              <a:solidFill>
                <a:srgbClr val="4910D6"/>
              </a:solidFill>
            </a:endParaRPr>
          </a:p>
        </p:txBody>
      </p:sp>
      <p:pic>
        <p:nvPicPr>
          <p:cNvPr id="9" name="Picture 8" descr="C:\Documents and Settings\Owner\Local Settings\Temporary Internet Files\Content.IE5\IDZHF1OT\MP900399871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4664"/>
            <a:ext cx="2088232" cy="1328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340768"/>
            <a:ext cx="8229600" cy="5164807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All types of planning have a set of common features. For example, according to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Maund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(2001) there are five stages in the planning process: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marL="1249363" lvl="1" indent="-536575" eaLnBrk="1" hangingPunct="1">
              <a:lnSpc>
                <a:spcPct val="90000"/>
              </a:lnSpc>
              <a:buFont typeface="Lucida Sans Unicode" pitchFamily="34" charset="0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identification of the goal</a:t>
            </a:r>
          </a:p>
          <a:p>
            <a:pPr marL="1249363" lvl="1" indent="-536575" eaLnBrk="1" hangingPunct="1">
              <a:lnSpc>
                <a:spcPct val="90000"/>
              </a:lnSpc>
              <a:buFont typeface="Lucida Sans Unicode" pitchFamily="34" charset="0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clarification of the present position</a:t>
            </a:r>
          </a:p>
          <a:p>
            <a:pPr marL="1249363" lvl="1" indent="-536575" eaLnBrk="1" hangingPunct="1">
              <a:lnSpc>
                <a:spcPct val="90000"/>
              </a:lnSpc>
              <a:buFont typeface="Lucida Sans Unicode" pitchFamily="34" charset="0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consideration of the range of strategies that could be used to achieve the set goal</a:t>
            </a:r>
          </a:p>
          <a:p>
            <a:pPr marL="1249363" lvl="1" indent="-536575" eaLnBrk="1" hangingPunct="1">
              <a:lnSpc>
                <a:spcPct val="90000"/>
              </a:lnSpc>
              <a:buFont typeface="Lucida Sans Unicode" pitchFamily="34" charset="0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choice of the most appropriate strategy</a:t>
            </a:r>
          </a:p>
          <a:p>
            <a:pPr marL="1249363" lvl="1" indent="-536575" eaLnBrk="1" hangingPunct="1">
              <a:lnSpc>
                <a:spcPct val="90000"/>
              </a:lnSpc>
              <a:buFont typeface="Lucida Sans Unicode" pitchFamily="34" charset="0"/>
              <a:buAutoNum type="arabicPeriod"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the breaking down of the chosen strategy into smaller, more manageable steps</a:t>
            </a:r>
          </a:p>
        </p:txBody>
      </p:sp>
      <p:sp>
        <p:nvSpPr>
          <p:cNvPr id="1331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562F6BFE-BD05-4E30-88AA-1CCA1BC5FBB9}" type="slidenum">
              <a:rPr lang="en-US" altLang="en-US" smtClean="0"/>
              <a:pPr/>
              <a:t>2</a:t>
            </a:fld>
            <a:endParaRPr lang="en-US" altLang="en-US" smtClean="0"/>
          </a:p>
        </p:txBody>
      </p:sp>
      <p:sp>
        <p:nvSpPr>
          <p:cNvPr id="7172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571480"/>
            <a:ext cx="7829576" cy="630237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2800" i="1" dirty="0" smtClean="0">
                <a:solidFill>
                  <a:srgbClr val="4910D6"/>
                </a:solidFill>
                <a:effectLst/>
                <a:latin typeface="Arial" pitchFamily="34" charset="0"/>
                <a:cs typeface="Arial" pitchFamily="34" charset="0"/>
              </a:rPr>
              <a:t>The Planning Process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836712"/>
            <a:ext cx="8229600" cy="576064"/>
          </a:xfrm>
          <a:noFill/>
        </p:spPr>
        <p:txBody>
          <a:bodyPr>
            <a:normAutofit/>
          </a:bodyPr>
          <a:lstStyle/>
          <a:p>
            <a:r>
              <a:rPr lang="en-GB" sz="2400" i="1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Key steps involved in HRP: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032449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723900" indent="-368300">
              <a:lnSpc>
                <a:spcPct val="90000"/>
              </a:lnSpc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Investigation &amp; analysis of internal &amp; external labour markets &amp; the corporate situation i.e. capability &amp; strategy</a:t>
            </a:r>
          </a:p>
          <a:p>
            <a:pPr marL="723900" indent="-368300">
              <a:lnSpc>
                <a:spcPct val="90000"/>
              </a:lnSpc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723900" indent="-368300">
              <a:lnSpc>
                <a:spcPct val="90000"/>
              </a:lnSpc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Forecasting future demand for human resources</a:t>
            </a:r>
          </a:p>
          <a:p>
            <a:pPr marL="723900" indent="-368300">
              <a:lnSpc>
                <a:spcPct val="90000"/>
              </a:lnSpc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723900" indent="-368300">
              <a:lnSpc>
                <a:spcPct val="90000"/>
              </a:lnSpc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Forecasting future internal &amp; external supply of human resources</a:t>
            </a:r>
          </a:p>
          <a:p>
            <a:pPr marL="723900" indent="-368300">
              <a:lnSpc>
                <a:spcPct val="90000"/>
              </a:lnSpc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723900" indent="-368300">
              <a:lnSpc>
                <a:spcPct val="90000"/>
              </a:lnSpc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Formulating responses to the forecasts i.e. producing the HR plan</a:t>
            </a:r>
          </a:p>
          <a:p>
            <a:pPr marL="723900" indent="-368300">
              <a:lnSpc>
                <a:spcPct val="90000"/>
              </a:lnSpc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723900" indent="-368300">
              <a:lnSpc>
                <a:spcPct val="90000"/>
              </a:lnSpc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Activating,  maintaining &amp; monitoring the plan i.e. implementation &amp; control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i="1" dirty="0" smtClean="0">
                <a:solidFill>
                  <a:srgbClr val="4910D6"/>
                </a:solidFill>
                <a:effectLst/>
                <a:latin typeface="Arial" pitchFamily="34" charset="0"/>
                <a:cs typeface="Arial" pitchFamily="34" charset="0"/>
              </a:rPr>
              <a:t>Forecasting Supply</a:t>
            </a:r>
            <a:endParaRPr lang="en-GB" sz="2800" i="1" dirty="0">
              <a:solidFill>
                <a:srgbClr val="4910D6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532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US" altLang="en-US" dirty="0" smtClean="0"/>
          </a:p>
        </p:txBody>
      </p:sp>
      <p:sp>
        <p:nvSpPr>
          <p:cNvPr id="2253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9A0FC141-E5E0-4341-905E-AF83012A223E}" type="slidenum">
              <a:rPr lang="en-US" altLang="en-US" smtClean="0"/>
              <a:pPr/>
              <a:t>4</a:t>
            </a:fld>
            <a:endParaRPr lang="en-US" altLang="en-US" smtClean="0"/>
          </a:p>
        </p:txBody>
      </p:sp>
      <p:pic>
        <p:nvPicPr>
          <p:cNvPr id="22534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76688" y="3001963"/>
            <a:ext cx="1190625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548680"/>
            <a:ext cx="8229600" cy="576064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Supply Issues: factors affecting internal supply?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endParaRPr lang="en-GB" sz="1200" dirty="0" smtClean="0"/>
          </a:p>
          <a:p>
            <a:pPr marL="88900" indent="20638">
              <a:buNone/>
            </a:pPr>
            <a:r>
              <a:rPr lang="en-GB" sz="80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Internal supply is affected by various factors including:</a:t>
            </a:r>
          </a:p>
          <a:p>
            <a:pPr marL="88900" indent="20638">
              <a:buNone/>
            </a:pPr>
            <a:endParaRPr lang="en-GB" sz="40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sz="80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Exits  </a:t>
            </a:r>
            <a:r>
              <a:rPr lang="en-GB" sz="8000" dirty="0" smtClean="0">
                <a:latin typeface="Arial" pitchFamily="34" charset="0"/>
                <a:cs typeface="Arial" pitchFamily="34" charset="0"/>
              </a:rPr>
              <a:t>i.e. staff leaving the organisation because of:</a:t>
            </a:r>
          </a:p>
          <a:p>
            <a:pPr marL="88900" indent="20638">
              <a:buFont typeface="Wingdings" pitchFamily="2" charset="2"/>
              <a:buChar char="§"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  resignations, dismissal, retirement, sickness</a:t>
            </a:r>
          </a:p>
          <a:p>
            <a:pPr marL="88900" indent="20638">
              <a:buNone/>
            </a:pPr>
            <a:endParaRPr lang="en-GB" sz="40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Reasons why people leave may be ascertained via qualitative measures to assess turnover including:</a:t>
            </a:r>
          </a:p>
          <a:p>
            <a:pPr marL="88900" indent="20638">
              <a:buFont typeface="Wingdings" pitchFamily="2" charset="2"/>
              <a:buChar char="§"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   exit interviews &amp; questionnaires, attitude surveys	</a:t>
            </a:r>
          </a:p>
          <a:p>
            <a:pPr marL="88900" indent="20638">
              <a:buNone/>
            </a:pP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lnSpc>
                <a:spcPct val="90000"/>
              </a:lnSpc>
              <a:buNone/>
            </a:pP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901700" lvl="1" indent="-812800">
              <a:buNone/>
            </a:pPr>
            <a:endParaRPr lang="en-GB" sz="4600" dirty="0" smtClean="0">
              <a:latin typeface="Arial" pitchFamily="34" charset="0"/>
              <a:cs typeface="Arial" pitchFamily="34" charset="0"/>
            </a:endParaRPr>
          </a:p>
          <a:p>
            <a:pPr marL="901700" lvl="1" indent="-509588">
              <a:buFont typeface="Wingdings" pitchFamily="2" charset="2"/>
              <a:buChar char="Ø"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901700" lvl="1" indent="-509588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3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3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764704"/>
            <a:ext cx="8229600" cy="864096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Supply issues: factors affecting external supply?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95536" y="1844824"/>
            <a:ext cx="4040188" cy="4248472"/>
          </a:xfrm>
        </p:spPr>
        <p:txBody>
          <a:bodyPr>
            <a:normAutofit fontScale="70000" lnSpcReduction="20000"/>
          </a:bodyPr>
          <a:lstStyle/>
          <a:p>
            <a:pPr marL="533400" indent="-423863">
              <a:buFont typeface="Wingdings" pitchFamily="2" charset="2"/>
              <a:buChar char="Ø"/>
            </a:pPr>
            <a:r>
              <a:rPr lang="en-GB" sz="3200" dirty="0" smtClean="0">
                <a:latin typeface="Arial" pitchFamily="34" charset="0"/>
                <a:cs typeface="Arial" pitchFamily="34" charset="0"/>
              </a:rPr>
              <a:t>Demographics e.g. age profile of workforce, gender balance etc </a:t>
            </a:r>
          </a:p>
          <a:p>
            <a:pPr marL="533400" indent="-423863">
              <a:buFont typeface="Wingdings" pitchFamily="2" charset="2"/>
              <a:buChar char="Ø"/>
            </a:pPr>
            <a:endParaRPr lang="en-GB" sz="2300" dirty="0" smtClean="0">
              <a:latin typeface="Arial" pitchFamily="34" charset="0"/>
              <a:cs typeface="Arial" pitchFamily="34" charset="0"/>
            </a:endParaRPr>
          </a:p>
          <a:p>
            <a:pPr marL="533400" indent="-423863">
              <a:buFont typeface="Wingdings" pitchFamily="2" charset="2"/>
              <a:buChar char="Ø"/>
            </a:pPr>
            <a:r>
              <a:rPr lang="en-GB" sz="3200" dirty="0" smtClean="0">
                <a:latin typeface="Arial" pitchFamily="34" charset="0"/>
                <a:cs typeface="Arial" pitchFamily="34" charset="0"/>
              </a:rPr>
              <a:t>Labour market trends e.g. unemployment levels, immigration &amp; emigration etc</a:t>
            </a:r>
          </a:p>
          <a:p>
            <a:pPr marL="533400" indent="-423863">
              <a:buFont typeface="Wingdings" pitchFamily="2" charset="2"/>
              <a:buChar char="Ø"/>
            </a:pPr>
            <a:endParaRPr lang="en-GB" sz="2300" dirty="0" smtClean="0">
              <a:latin typeface="Arial" pitchFamily="34" charset="0"/>
              <a:cs typeface="Arial" pitchFamily="34" charset="0"/>
            </a:endParaRPr>
          </a:p>
          <a:p>
            <a:pPr marL="533400" indent="-423863">
              <a:buFont typeface="Wingdings" pitchFamily="2" charset="2"/>
              <a:buChar char="Ø"/>
            </a:pPr>
            <a:r>
              <a:rPr lang="en-GB" sz="3200" dirty="0" smtClean="0">
                <a:latin typeface="Arial" pitchFamily="34" charset="0"/>
                <a:cs typeface="Arial" pitchFamily="34" charset="0"/>
              </a:rPr>
              <a:t>Economic cycle</a:t>
            </a:r>
          </a:p>
          <a:p>
            <a:pPr marL="533400" indent="-423863">
              <a:buFont typeface="Wingdings" pitchFamily="2" charset="2"/>
              <a:buChar char="Ø"/>
            </a:pPr>
            <a:endParaRPr lang="en-GB" sz="2300" dirty="0" smtClean="0">
              <a:latin typeface="Arial" pitchFamily="34" charset="0"/>
              <a:cs typeface="Arial" pitchFamily="34" charset="0"/>
            </a:endParaRPr>
          </a:p>
          <a:p>
            <a:pPr marL="533400" indent="-423863">
              <a:buFont typeface="Wingdings" pitchFamily="2" charset="2"/>
              <a:buChar char="Ø"/>
            </a:pPr>
            <a:r>
              <a:rPr lang="en-GB" sz="3200" dirty="0" smtClean="0">
                <a:latin typeface="Arial" pitchFamily="34" charset="0"/>
                <a:cs typeface="Arial" pitchFamily="34" charset="0"/>
              </a:rPr>
              <a:t>Education output</a:t>
            </a:r>
          </a:p>
          <a:p>
            <a:pPr marL="533400" indent="-423863">
              <a:buFont typeface="Wingdings" pitchFamily="2" charset="2"/>
              <a:buChar char="Ø"/>
            </a:pPr>
            <a:endParaRPr lang="en-GB" sz="2300" dirty="0" smtClean="0">
              <a:latin typeface="Arial" pitchFamily="34" charset="0"/>
              <a:cs typeface="Arial" pitchFamily="34" charset="0"/>
            </a:endParaRPr>
          </a:p>
          <a:p>
            <a:pPr marL="533400" indent="-423863">
              <a:buFont typeface="Wingdings" pitchFamily="2" charset="2"/>
              <a:buChar char="Ø"/>
            </a:pPr>
            <a:r>
              <a:rPr lang="en-GB" sz="3200" dirty="0" smtClean="0">
                <a:latin typeface="Arial" pitchFamily="34" charset="0"/>
                <a:cs typeface="Arial" pitchFamily="34" charset="0"/>
              </a:rPr>
              <a:t>Legislation</a:t>
            </a:r>
          </a:p>
          <a:p>
            <a:pPr marL="533400" indent="-423863">
              <a:buFont typeface="Wingdings" pitchFamily="2" charset="2"/>
              <a:buChar char="Ø"/>
            </a:pPr>
            <a:endParaRPr lang="en-GB" sz="2900" dirty="0" smtClean="0">
              <a:latin typeface="Arial" pitchFamily="34" charset="0"/>
              <a:cs typeface="Arial" pitchFamily="34" charset="0"/>
            </a:endParaRPr>
          </a:p>
          <a:p>
            <a:pPr marL="533400" indent="-423863">
              <a:buFont typeface="Wingdings" pitchFamily="2" charset="2"/>
              <a:buChar char="Ø"/>
            </a:pPr>
            <a:endParaRPr lang="en-GB" sz="2900" dirty="0" smtClean="0">
              <a:latin typeface="Arial" pitchFamily="34" charset="0"/>
              <a:cs typeface="Arial" pitchFamily="34" charset="0"/>
            </a:endParaRPr>
          </a:p>
          <a:p>
            <a:pPr marL="355600" indent="-246063">
              <a:buFont typeface="Wingdings" pitchFamily="2" charset="2"/>
              <a:buChar char="Ø"/>
            </a:pPr>
            <a:endParaRPr lang="en-GB" sz="2900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27984" y="1844824"/>
            <a:ext cx="4185791" cy="4248472"/>
          </a:xfrm>
        </p:spPr>
        <p:txBody>
          <a:bodyPr>
            <a:normAutofit/>
          </a:bodyPr>
          <a:lstStyle/>
          <a:p>
            <a:pPr marL="533400" indent="-4445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Political environment</a:t>
            </a:r>
          </a:p>
          <a:p>
            <a:pPr marL="533400" indent="-444500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533400" indent="-4445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Competitor behaviour</a:t>
            </a:r>
          </a:p>
          <a:p>
            <a:pPr marL="533400" indent="-444500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533400" indent="-4445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Enhanced customer &amp; workforce expectations</a:t>
            </a:r>
          </a:p>
          <a:p>
            <a:pPr marL="533400" indent="-444500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533400" indent="-4445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Location</a:t>
            </a:r>
          </a:p>
          <a:p>
            <a:pPr marL="533400" indent="-444500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533400" indent="-4445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Transport links</a:t>
            </a:r>
          </a:p>
          <a:p>
            <a:pPr marL="533400" indent="-444500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533400" indent="-4445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Technological change </a:t>
            </a:r>
          </a:p>
          <a:p>
            <a:pPr marL="533400" indent="-444500">
              <a:buFont typeface="Wingdings" pitchFamily="2" charset="2"/>
              <a:buChar char="Ø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1012974"/>
          </a:xfrm>
          <a:noFill/>
          <a:ln>
            <a:solidFill>
              <a:srgbClr val="0066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8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HR plans: other consideration &amp; requirements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772817"/>
            <a:ext cx="4038600" cy="3528392"/>
          </a:xfrm>
          <a:ln>
            <a:solidFill>
              <a:srgbClr val="006600"/>
            </a:solidFill>
          </a:ln>
        </p:spPr>
        <p:txBody>
          <a:bodyPr>
            <a:normAutofit lnSpcReduction="10000"/>
          </a:bodyPr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Working patterns</a:t>
            </a:r>
          </a:p>
          <a:p>
            <a:pPr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Organisation &amp; structure plans</a:t>
            </a:r>
          </a:p>
          <a:p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Recruitment &amp; selection</a:t>
            </a:r>
          </a:p>
          <a:p>
            <a:pPr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Pay &amp; reward</a:t>
            </a:r>
          </a:p>
          <a:p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Performance management 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4008" y="1772816"/>
            <a:ext cx="4038600" cy="3528392"/>
          </a:xfrm>
          <a:ln>
            <a:solidFill>
              <a:srgbClr val="006600"/>
            </a:solidFill>
          </a:ln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Retention</a:t>
            </a:r>
          </a:p>
          <a:p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Training &amp; development plans</a:t>
            </a:r>
          </a:p>
          <a:p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Employment relations</a:t>
            </a:r>
          </a:p>
          <a:p>
            <a:pPr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Employee utilisation plans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04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204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sz="28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HRP’s link to organisational strategy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4824535"/>
          </a:xfrm>
        </p:spPr>
        <p:txBody>
          <a:bodyPr>
            <a:normAutofit fontScale="77500" lnSpcReduction="20000"/>
          </a:bodyPr>
          <a:lstStyle/>
          <a:p>
            <a:pPr marL="266700" indent="0">
              <a:buNone/>
            </a:pPr>
            <a:r>
              <a:rPr lang="en-GB" sz="2900" dirty="0" smtClean="0">
                <a:latin typeface="Arial" pitchFamily="34" charset="0"/>
                <a:cs typeface="Arial" pitchFamily="34" charset="0"/>
              </a:rPr>
              <a:t>HRP is credited with being one of the critical building blocks of organisational strategy. </a:t>
            </a:r>
          </a:p>
          <a:p>
            <a:pPr marL="1257300" indent="-723900" eaLnBrk="1" hangingPunct="1">
              <a:buNone/>
            </a:pPr>
            <a:endParaRPr lang="en-GB" sz="2900" dirty="0" smtClean="0">
              <a:latin typeface="Arial" pitchFamily="34" charset="0"/>
              <a:cs typeface="Arial" pitchFamily="34" charset="0"/>
            </a:endParaRPr>
          </a:p>
          <a:p>
            <a:pPr marL="1257300" indent="-723900" eaLnBrk="1" hangingPunct="1">
              <a:buNone/>
            </a:pPr>
            <a:r>
              <a:rPr lang="en-GB" sz="2900" dirty="0" smtClean="0">
                <a:latin typeface="Arial" pitchFamily="34" charset="0"/>
                <a:cs typeface="Arial" pitchFamily="34" charset="0"/>
              </a:rPr>
              <a:t>Effective HRP is able to  identify:</a:t>
            </a:r>
          </a:p>
          <a:p>
            <a:pPr marL="1257300" indent="-723900" eaLnBrk="1" hangingPunct="1">
              <a:buFontTx/>
              <a:buNone/>
            </a:pPr>
            <a:endParaRPr lang="en-GB" sz="2900" dirty="0" smtClean="0">
              <a:latin typeface="Arial" pitchFamily="34" charset="0"/>
              <a:cs typeface="Arial" pitchFamily="34" charset="0"/>
            </a:endParaRPr>
          </a:p>
          <a:p>
            <a:pPr marL="1257300" lvl="1" indent="-723900" eaLnBrk="1" hangingPunct="1">
              <a:buFont typeface="Wingdings" pitchFamily="2" charset="2"/>
              <a:buChar char="Ø"/>
            </a:pPr>
            <a:r>
              <a:rPr lang="en-GB" sz="2900" dirty="0" smtClean="0">
                <a:latin typeface="Arial" pitchFamily="34" charset="0"/>
                <a:cs typeface="Arial" pitchFamily="34" charset="0"/>
              </a:rPr>
              <a:t>Gaps in capabilities e.g. skills, knowledge, people </a:t>
            </a:r>
          </a:p>
          <a:p>
            <a:pPr marL="1257300" lvl="1" indent="-723900" eaLnBrk="1" hangingPunct="1">
              <a:buFont typeface="Wingdings" pitchFamily="2" charset="2"/>
              <a:buChar char="Ø"/>
            </a:pPr>
            <a:r>
              <a:rPr lang="en-GB" sz="2900" dirty="0" smtClean="0">
                <a:latin typeface="Arial" pitchFamily="34" charset="0"/>
                <a:cs typeface="Arial" pitchFamily="34" charset="0"/>
              </a:rPr>
              <a:t>Surpluses in capabilities</a:t>
            </a:r>
          </a:p>
          <a:p>
            <a:pPr marL="1257300" lvl="1" indent="-723900" eaLnBrk="1" hangingPunct="1">
              <a:buFont typeface="Wingdings" pitchFamily="2" charset="2"/>
              <a:buChar char="Ø"/>
            </a:pPr>
            <a:r>
              <a:rPr lang="en-GB" sz="2900" dirty="0" smtClean="0">
                <a:latin typeface="Arial" pitchFamily="34" charset="0"/>
                <a:cs typeface="Arial" pitchFamily="34" charset="0"/>
              </a:rPr>
              <a:t>Poor utilisation of people</a:t>
            </a:r>
          </a:p>
          <a:p>
            <a:pPr marL="1257300" lvl="1" indent="-723900" eaLnBrk="1" hangingPunct="1">
              <a:buFont typeface="Wingdings" pitchFamily="2" charset="2"/>
              <a:buChar char="Ø"/>
            </a:pPr>
            <a:r>
              <a:rPr lang="en-GB" sz="2900" dirty="0" smtClean="0">
                <a:latin typeface="Arial" pitchFamily="34" charset="0"/>
                <a:cs typeface="Arial" pitchFamily="34" charset="0"/>
              </a:rPr>
              <a:t>Need to develop a talent pool</a:t>
            </a:r>
          </a:p>
          <a:p>
            <a:pPr marL="1257300" lvl="1" indent="-723900" eaLnBrk="1" hangingPunct="1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33400" lvl="1" indent="0">
              <a:buNone/>
            </a:pPr>
            <a:endParaRPr lang="en-GB" sz="2900" i="1" dirty="0" smtClean="0">
              <a:latin typeface="Arial" pitchFamily="34" charset="0"/>
              <a:cs typeface="Arial" pitchFamily="34" charset="0"/>
            </a:endParaRPr>
          </a:p>
          <a:p>
            <a:pPr marL="533400" lvl="1" indent="0">
              <a:buNone/>
            </a:pPr>
            <a:r>
              <a:rPr lang="en-GB" sz="2900" i="1" dirty="0" smtClean="0">
                <a:latin typeface="Arial" pitchFamily="34" charset="0"/>
                <a:cs typeface="Arial" pitchFamily="34" charset="0"/>
              </a:rPr>
              <a:t>Human capital i.e. knowledge, skills, expertise etc need sophisticated policies, HRP, culture, structure etc to support effective &amp; efficient deployment &amp; usage</a:t>
            </a:r>
          </a:p>
          <a:p>
            <a:pPr lvl="1" eaLnBrk="1" hangingPunct="1">
              <a:buFontTx/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buFontTx/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buFontTx/>
              <a:buNone/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Source:  Lam, S. and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Schaubroeck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J. (1998) ‘Integrating HR planning and organizational strategy’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, Human Resource Management Journal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8(3): 5-19.</a:t>
            </a:r>
            <a:endParaRPr lang="en-GB" sz="12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F41FC-313F-4879-A939-BC5C5F288CEE}" type="datetime5">
              <a:rPr lang="en-US" smtClean="0"/>
              <a:pPr/>
              <a:t>20-Jan-17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dirty="0" smtClean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........ and finally: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5246043"/>
          </a:xfrm>
        </p:spPr>
        <p:txBody>
          <a:bodyPr>
            <a:noAutofit/>
          </a:bodyPr>
          <a:lstStyle/>
          <a:p>
            <a:pPr eaLnBrk="1" hangingPunct="1">
              <a:buSzPct val="100000"/>
              <a:buFont typeface="Wingdings" pitchFamily="2" charset="2"/>
              <a:buChar char="ü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Plans should be flexible &amp; reviewed regularly.  The period will vary according to the size &amp; type of organisation. More than one plan may be necessary.  For example:</a:t>
            </a:r>
          </a:p>
          <a:p>
            <a:pPr marL="365125" indent="358775" eaLnBrk="1" hangingPunct="1">
              <a:buSzPct val="100000"/>
              <a:buFont typeface="Wingdings" pitchFamily="2" charset="2"/>
              <a:buChar char="§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five-year strategic plan </a:t>
            </a:r>
          </a:p>
          <a:p>
            <a:pPr marL="365125" indent="358775" eaLnBrk="1" hangingPunct="1">
              <a:buSzPct val="100000"/>
              <a:buFont typeface="Wingdings" pitchFamily="2" charset="2"/>
              <a:buChar char="§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three-year operating plan</a:t>
            </a:r>
          </a:p>
          <a:p>
            <a:pPr marL="365125" indent="358775" eaLnBrk="1" hangingPunct="1">
              <a:buSzPct val="100000"/>
              <a:buFont typeface="Wingdings" pitchFamily="2" charset="2"/>
              <a:buChar char="§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six-monthly detailed plan </a:t>
            </a:r>
          </a:p>
          <a:p>
            <a:pPr eaLnBrk="1" hangingPunct="1">
              <a:buSzPct val="100000"/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SzPct val="100000"/>
              <a:buFont typeface="Wingdings" pitchFamily="2" charset="2"/>
              <a:buChar char="ü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All levels of management and employees should be involved in the process</a:t>
            </a:r>
          </a:p>
          <a:p>
            <a:pPr eaLnBrk="1" hangingPunct="1">
              <a:buSzPct val="100000"/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SzPct val="100000"/>
              <a:buFont typeface="Wingdings" pitchFamily="2" charset="2"/>
              <a:buChar char="ü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Process driven and ‘owned’ by senior management</a:t>
            </a:r>
          </a:p>
          <a:p>
            <a:pPr eaLnBrk="1" hangingPunct="1">
              <a:buSzPct val="100000"/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SzPct val="100000"/>
              <a:buFont typeface="Wingdings" pitchFamily="2" charset="2"/>
              <a:buChar char="ü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Plans clearly linked to business and HR strategy</a:t>
            </a:r>
          </a:p>
          <a:p>
            <a:pPr eaLnBrk="1" hangingPunct="1">
              <a:buSzPct val="100000"/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SzPct val="100000"/>
              <a:buFont typeface="Wingdings" pitchFamily="2" charset="2"/>
              <a:buChar char="ü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Not overly-complex</a:t>
            </a:r>
          </a:p>
          <a:p>
            <a:pPr eaLnBrk="1" hangingPunct="1">
              <a:buSzPct val="100000"/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SzPct val="100000"/>
              <a:buFont typeface="Wingdings" pitchFamily="2" charset="2"/>
              <a:buChar char="ü"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Plan on an issue-by-issue basis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483768" y="5849889"/>
            <a:ext cx="5976664" cy="1008111"/>
          </a:xfrm>
        </p:spPr>
        <p:txBody>
          <a:bodyPr/>
          <a:lstStyle/>
          <a:p>
            <a:pPr marL="514350" indent="-51435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Refs: 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Beardwell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&amp;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Claydon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(2007) HRM: A Contemporary Approach 5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Ed,  FT/Prentice Hall,  Harlow</a:t>
            </a:r>
          </a:p>
          <a:p>
            <a:pPr marL="533400" indent="-533400" algn="l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              Torrington, Hall &amp; Taylor (2005)  HRM 6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Ed, FT/Prentice Hall,  Harlow</a:t>
            </a:r>
          </a:p>
          <a:p>
            <a:pPr marL="533400" indent="-533400" algn="l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533400" lvl="1" indent="-533400"/>
            <a:r>
              <a:rPr lang="en-GB" sz="1000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Acknowledgements:  </a:t>
            </a:r>
            <a:r>
              <a:rPr lang="en-GB" sz="1000" i="1" dirty="0" smtClean="0">
                <a:latin typeface="Arial" pitchFamily="34" charset="0"/>
                <a:cs typeface="Arial" pitchFamily="34" charset="0"/>
              </a:rPr>
              <a:t>Dr </a:t>
            </a:r>
            <a:r>
              <a:rPr lang="en-GB" sz="1000" i="1" dirty="0" err="1" smtClean="0">
                <a:latin typeface="Arial" pitchFamily="34" charset="0"/>
                <a:cs typeface="Arial" pitchFamily="34" charset="0"/>
              </a:rPr>
              <a:t>Jenni</a:t>
            </a:r>
            <a:r>
              <a:rPr lang="en-GB" sz="1000" i="1" dirty="0" smtClean="0">
                <a:latin typeface="Arial" pitchFamily="34" charset="0"/>
                <a:cs typeface="Arial" pitchFamily="34" charset="0"/>
              </a:rPr>
              <a:t> Woodman &amp; Dr Claire Evans  who prepared the material for many of  these slides</a:t>
            </a:r>
          </a:p>
          <a:p>
            <a:pPr marL="533400" indent="-533400" algn="l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71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2896</TotalTime>
  <Words>684</Words>
  <Application>Microsoft Office PowerPoint</Application>
  <PresentationFormat>On-screen Show (4:3)</PresentationFormat>
  <Paragraphs>141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Lucida Sans Unicode</vt:lpstr>
      <vt:lpstr>Times New Roman</vt:lpstr>
      <vt:lpstr>Verdana</vt:lpstr>
      <vt:lpstr>Wingdings</vt:lpstr>
      <vt:lpstr>Wingdings 2</vt:lpstr>
      <vt:lpstr>Wingdings 3</vt:lpstr>
      <vt:lpstr>Concourse</vt:lpstr>
      <vt:lpstr>  Human resource planning  in practice   </vt:lpstr>
      <vt:lpstr>The Planning Process</vt:lpstr>
      <vt:lpstr>Key steps involved in HRP:</vt:lpstr>
      <vt:lpstr>Forecasting Supply</vt:lpstr>
      <vt:lpstr>Supply Issues: factors affecting internal supply?</vt:lpstr>
      <vt:lpstr>Supply issues: factors affecting external supply? </vt:lpstr>
      <vt:lpstr>HR plans: other consideration &amp; requirements</vt:lpstr>
      <vt:lpstr>HRP’s link to organisational strategy</vt:lpstr>
      <vt:lpstr>........ and finally: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Ruth Evans</dc:creator>
  <cp:lastModifiedBy>Maria Heffernan</cp:lastModifiedBy>
  <cp:revision>290</cp:revision>
  <dcterms:created xsi:type="dcterms:W3CDTF">2009-10-03T14:14:14Z</dcterms:created>
  <dcterms:modified xsi:type="dcterms:W3CDTF">2017-01-20T12:08:18Z</dcterms:modified>
</cp:coreProperties>
</file>