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comments/comment2.xml" ContentType="application/vnd.openxmlformats-officedocument.presentationml.comment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3.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82" r:id="rId3"/>
    <p:sldId id="366" r:id="rId4"/>
    <p:sldId id="428" r:id="rId5"/>
    <p:sldId id="283" r:id="rId6"/>
    <p:sldId id="369" r:id="rId7"/>
    <p:sldId id="432" r:id="rId8"/>
    <p:sldId id="374" r:id="rId9"/>
    <p:sldId id="372" r:id="rId10"/>
    <p:sldId id="373" r:id="rId11"/>
    <p:sldId id="376" r:id="rId12"/>
    <p:sldId id="377" r:id="rId13"/>
    <p:sldId id="433" r:id="rId14"/>
    <p:sldId id="426" r:id="rId15"/>
    <p:sldId id="303" r:id="rId16"/>
    <p:sldId id="3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7" clrIdx="0">
    <p:extLst>
      <p:ext uri="{19B8F6BF-5375-455C-9EA6-DF929625EA0E}">
        <p15:presenceInfo xmlns:p15="http://schemas.microsoft.com/office/powerpoint/2012/main" userId="Jayne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93D2"/>
    <a:srgbClr val="EDBC33"/>
    <a:srgbClr val="5BD4FF"/>
    <a:srgbClr val="D1D9D7"/>
    <a:srgbClr val="BCEDEE"/>
    <a:srgbClr val="E0EB57"/>
    <a:srgbClr val="76CCB1"/>
    <a:srgbClr val="32C4C8"/>
    <a:srgbClr val="B0D0FA"/>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77239" autoAdjust="0"/>
  </p:normalViewPr>
  <p:slideViewPr>
    <p:cSldViewPr snapToGrid="0">
      <p:cViewPr varScale="1">
        <p:scale>
          <a:sx n="70" d="100"/>
          <a:sy n="70" d="100"/>
        </p:scale>
        <p:origin x="62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7-12T11:30:48.519" idx="5">
    <p:pos x="146" y="146"/>
    <p:text>Needmore activities?</p:text>
    <p:extLst>
      <p:ext uri="{C676402C-5697-4E1C-873F-D02D1690AC5C}">
        <p15:threadingInfo xmlns:p15="http://schemas.microsoft.com/office/powerpoint/2012/main" timeZoneBias="-60"/>
      </p:ext>
    </p:extLst>
  </p:cm>
  <p:cm authorId="1" dt="2018-07-12T11:30:59.697" idx="6">
    <p:pos x="282" y="282"/>
    <p:text>References</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7-12T10:52:42.108" idx="3">
    <p:pos x="10" y="10"/>
    <p:text>QTS?</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8-07-12T10:38:26.104" idx="2">
    <p:pos x="10" y="10"/>
    <p:text>Could do the sorting activity here</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US"/>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US"/>
        </a:p>
      </dgm:t>
    </dgm:pt>
    <dgm:pt modelId="{D8175E5F-B7E8-41C5-B2BF-04230DBAB4F8}" type="pres">
      <dgm:prSet presAssocID="{CD30531C-F297-4E2D-83BF-CF00CC908972}" presName="rootConnector1" presStyleLbl="node1" presStyleIdx="0" presStyleCnt="0"/>
      <dgm:spPr/>
      <dgm:t>
        <a:bodyPr/>
        <a:lstStyle/>
        <a:p>
          <a:endParaRPr lang="en-US"/>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US"/>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US"/>
        </a:p>
      </dgm:t>
    </dgm:pt>
    <dgm:pt modelId="{AE73A353-E69C-48C4-A40A-151CE2277C00}" type="pres">
      <dgm:prSet presAssocID="{A84F16A3-1AB9-48C8-A8E9-F12A2329E1CC}" presName="rootConnector" presStyleLbl="node2" presStyleIdx="0" presStyleCnt="2"/>
      <dgm:spPr/>
      <dgm:t>
        <a:bodyPr/>
        <a:lstStyle/>
        <a:p>
          <a:endParaRPr lang="en-US"/>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US"/>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US"/>
        </a:p>
      </dgm:t>
    </dgm:pt>
    <dgm:pt modelId="{D747E4BD-EE6B-4761-A56A-0CD30B248EEB}" type="pres">
      <dgm:prSet presAssocID="{832E489E-FBCA-4D27-A7C5-02085B55B443}" presName="rootConnector" presStyleLbl="node3" presStyleIdx="0" presStyleCnt="4"/>
      <dgm:spPr/>
      <dgm:t>
        <a:bodyPr/>
        <a:lstStyle/>
        <a:p>
          <a:endParaRPr lang="en-US"/>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US"/>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US"/>
        </a:p>
      </dgm:t>
    </dgm:pt>
    <dgm:pt modelId="{6D75EBB1-8EB9-4311-B091-8314818A4047}" type="pres">
      <dgm:prSet presAssocID="{11358E36-D8B6-422D-A531-A7ACE04AF2A8}" presName="rootConnector" presStyleLbl="node3" presStyleIdx="1" presStyleCnt="4"/>
      <dgm:spPr/>
      <dgm:t>
        <a:bodyPr/>
        <a:lstStyle/>
        <a:p>
          <a:endParaRPr lang="en-US"/>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US"/>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US"/>
        </a:p>
      </dgm:t>
    </dgm:pt>
    <dgm:pt modelId="{9B85E11D-244C-4F64-B0DB-D8218DF133C5}" type="pres">
      <dgm:prSet presAssocID="{78CAFD0F-2250-460D-93D0-A862B8FED6D6}" presName="rootConnector" presStyleLbl="node2" presStyleIdx="1" presStyleCnt="2"/>
      <dgm:spPr/>
      <dgm:t>
        <a:bodyPr/>
        <a:lstStyle/>
        <a:p>
          <a:endParaRPr lang="en-US"/>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US"/>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US"/>
        </a:p>
      </dgm:t>
    </dgm:pt>
    <dgm:pt modelId="{A50DE62B-ACD3-42D5-BE2A-B723E6800064}" type="pres">
      <dgm:prSet presAssocID="{FAC5EAF8-4E0D-4965-97D4-B88DD563DBE1}" presName="rootConnector" presStyleLbl="node3" presStyleIdx="2" presStyleCnt="4"/>
      <dgm:spPr/>
      <dgm:t>
        <a:bodyPr/>
        <a:lstStyle/>
        <a:p>
          <a:endParaRPr lang="en-US"/>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US"/>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US"/>
        </a:p>
      </dgm:t>
    </dgm:pt>
    <dgm:pt modelId="{648B89A4-9A44-48C6-9114-2C3DB30F0FCC}" type="pres">
      <dgm:prSet presAssocID="{C7D4659D-0E43-452C-A833-EF0A78E0579D}" presName="rootConnector" presStyleLbl="node3" presStyleIdx="3" presStyleCnt="4"/>
      <dgm:spPr/>
      <dgm:t>
        <a:bodyPr/>
        <a:lstStyle/>
        <a:p>
          <a:endParaRPr lang="en-US"/>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CEB034FE-B6A1-40B9-8788-F985DDBE6307}" type="presOf" srcId="{A84F16A3-1AB9-48C8-A8E9-F12A2329E1CC}" destId="{891CD440-D29A-4CE4-8741-9AD273B05EC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E76CF5A8-7E4A-47CB-A6C4-D0FFDD982278}" type="presOf" srcId="{0373B5D2-76D5-420E-969F-C866702ED6E7}" destId="{F810A5B0-5A50-49CF-97A6-F1A2F5AFC610}"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D34F0EB5-7604-4D2A-8887-C6FBCAFAF630}" srcId="{78CAFD0F-2250-460D-93D0-A862B8FED6D6}" destId="{FAC5EAF8-4E0D-4965-97D4-B88DD563DBE1}" srcOrd="0" destOrd="0" parTransId="{7AE2BD51-D149-4B19-BC53-08BA64482AC0}" sibTransId="{8FDF0712-7BE9-4083-82A1-5F51DC802E3C}"/>
    <dgm:cxn modelId="{33500AAA-0793-46E0-AA7A-3A10B5B9B68D}" type="presOf" srcId="{78CAFD0F-2250-460D-93D0-A862B8FED6D6}" destId="{6CB02689-96F0-4E28-8DE0-6955FAAFB92E}"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75F285A3-250E-4F4C-A258-6C7E0113782C}" srcId="{CD30531C-F297-4E2D-83BF-CF00CC908972}" destId="{78CAFD0F-2250-460D-93D0-A862B8FED6D6}" srcOrd="1" destOrd="0" parTransId="{29EDDF00-BC04-49F7-BF61-E27C286E2544}" sibTransId="{C65DFA0A-A057-4315-B9E4-D222B9D4D33E}"/>
    <dgm:cxn modelId="{9F2670B1-4D59-4222-84E7-970292C449B6}" type="presOf" srcId="{312F8523-2237-47C1-940C-4E8AC32D6802}" destId="{F587F9A6-B115-44EA-90C5-25EA47B0E3E0}"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2EEE590F-E420-428D-8A9E-4C313CB0464F}" srcId="{78CAFD0F-2250-460D-93D0-A862B8FED6D6}" destId="{C7D4659D-0E43-452C-A833-EF0A78E0579D}" srcOrd="1" destOrd="0" parTransId="{B0F77C08-9FEE-4A6E-BEF9-5A7F04ECD2D1}" sibTransId="{81F7DEC6-0DF4-461C-8235-21A04377B6A4}"/>
    <dgm:cxn modelId="{B5149C23-CDAF-4E5E-8105-53B9958C44DD}" type="presOf" srcId="{832E489E-FBCA-4D27-A7C5-02085B55B443}" destId="{D747E4BD-EE6B-4761-A56A-0CD30B248EEB}"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F3235C51-FFDC-4A6F-BE26-509F0EE49612}" type="presOf" srcId="{A84F16A3-1AB9-48C8-A8E9-F12A2329E1CC}" destId="{AE73A353-E69C-48C4-A40A-151CE2277C00}"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t>
        <a:bodyPr/>
        <a:lstStyle/>
        <a:p>
          <a:endParaRPr lang="en-US"/>
        </a:p>
      </dgm:t>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t>
        <a:bodyPr/>
        <a:lstStyle/>
        <a:p>
          <a:endParaRPr lang="en-US"/>
        </a:p>
      </dgm:t>
    </dgm:pt>
    <dgm:pt modelId="{D8175E5F-B7E8-41C5-B2BF-04230DBAB4F8}" type="pres">
      <dgm:prSet presAssocID="{CD30531C-F297-4E2D-83BF-CF00CC908972}" presName="rootConnector1" presStyleLbl="node1" presStyleIdx="0" presStyleCnt="0"/>
      <dgm:spPr/>
      <dgm:t>
        <a:bodyPr/>
        <a:lstStyle/>
        <a:p>
          <a:endParaRPr lang="en-US"/>
        </a:p>
      </dgm:t>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t>
        <a:bodyPr/>
        <a:lstStyle/>
        <a:p>
          <a:endParaRPr lang="en-US"/>
        </a:p>
      </dgm:t>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t>
        <a:bodyPr/>
        <a:lstStyle/>
        <a:p>
          <a:endParaRPr lang="en-US"/>
        </a:p>
      </dgm:t>
    </dgm:pt>
    <dgm:pt modelId="{AE73A353-E69C-48C4-A40A-151CE2277C00}" type="pres">
      <dgm:prSet presAssocID="{A84F16A3-1AB9-48C8-A8E9-F12A2329E1CC}" presName="rootConnector" presStyleLbl="node2" presStyleIdx="0" presStyleCnt="2"/>
      <dgm:spPr/>
      <dgm:t>
        <a:bodyPr/>
        <a:lstStyle/>
        <a:p>
          <a:endParaRPr lang="en-US"/>
        </a:p>
      </dgm:t>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t>
        <a:bodyPr/>
        <a:lstStyle/>
        <a:p>
          <a:endParaRPr lang="en-US"/>
        </a:p>
      </dgm:t>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t>
        <a:bodyPr/>
        <a:lstStyle/>
        <a:p>
          <a:endParaRPr lang="en-US"/>
        </a:p>
      </dgm:t>
    </dgm:pt>
    <dgm:pt modelId="{D747E4BD-EE6B-4761-A56A-0CD30B248EEB}" type="pres">
      <dgm:prSet presAssocID="{832E489E-FBCA-4D27-A7C5-02085B55B443}" presName="rootConnector" presStyleLbl="node3" presStyleIdx="0" presStyleCnt="4"/>
      <dgm:spPr/>
      <dgm:t>
        <a:bodyPr/>
        <a:lstStyle/>
        <a:p>
          <a:endParaRPr lang="en-US"/>
        </a:p>
      </dgm:t>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t>
        <a:bodyPr/>
        <a:lstStyle/>
        <a:p>
          <a:endParaRPr lang="en-US"/>
        </a:p>
      </dgm:t>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t>
        <a:bodyPr/>
        <a:lstStyle/>
        <a:p>
          <a:endParaRPr lang="en-US"/>
        </a:p>
      </dgm:t>
    </dgm:pt>
    <dgm:pt modelId="{6D75EBB1-8EB9-4311-B091-8314818A4047}" type="pres">
      <dgm:prSet presAssocID="{11358E36-D8B6-422D-A531-A7ACE04AF2A8}" presName="rootConnector" presStyleLbl="node3" presStyleIdx="1" presStyleCnt="4"/>
      <dgm:spPr/>
      <dgm:t>
        <a:bodyPr/>
        <a:lstStyle/>
        <a:p>
          <a:endParaRPr lang="en-US"/>
        </a:p>
      </dgm:t>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t>
        <a:bodyPr/>
        <a:lstStyle/>
        <a:p>
          <a:endParaRPr lang="en-US"/>
        </a:p>
      </dgm:t>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t>
        <a:bodyPr/>
        <a:lstStyle/>
        <a:p>
          <a:endParaRPr lang="en-US"/>
        </a:p>
      </dgm:t>
    </dgm:pt>
    <dgm:pt modelId="{9B85E11D-244C-4F64-B0DB-D8218DF133C5}" type="pres">
      <dgm:prSet presAssocID="{78CAFD0F-2250-460D-93D0-A862B8FED6D6}" presName="rootConnector" presStyleLbl="node2" presStyleIdx="1" presStyleCnt="2"/>
      <dgm:spPr/>
      <dgm:t>
        <a:bodyPr/>
        <a:lstStyle/>
        <a:p>
          <a:endParaRPr lang="en-US"/>
        </a:p>
      </dgm:t>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t>
        <a:bodyPr/>
        <a:lstStyle/>
        <a:p>
          <a:endParaRPr lang="en-US"/>
        </a:p>
      </dgm:t>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t>
        <a:bodyPr/>
        <a:lstStyle/>
        <a:p>
          <a:endParaRPr lang="en-US"/>
        </a:p>
      </dgm:t>
    </dgm:pt>
    <dgm:pt modelId="{A50DE62B-ACD3-42D5-BE2A-B723E6800064}" type="pres">
      <dgm:prSet presAssocID="{FAC5EAF8-4E0D-4965-97D4-B88DD563DBE1}" presName="rootConnector" presStyleLbl="node3" presStyleIdx="2" presStyleCnt="4"/>
      <dgm:spPr/>
      <dgm:t>
        <a:bodyPr/>
        <a:lstStyle/>
        <a:p>
          <a:endParaRPr lang="en-US"/>
        </a:p>
      </dgm:t>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t>
        <a:bodyPr/>
        <a:lstStyle/>
        <a:p>
          <a:endParaRPr lang="en-US"/>
        </a:p>
      </dgm:t>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t>
        <a:bodyPr/>
        <a:lstStyle/>
        <a:p>
          <a:endParaRPr lang="en-US"/>
        </a:p>
      </dgm:t>
    </dgm:pt>
    <dgm:pt modelId="{648B89A4-9A44-48C6-9114-2C3DB30F0FCC}" type="pres">
      <dgm:prSet presAssocID="{C7D4659D-0E43-452C-A833-EF0A78E0579D}" presName="rootConnector" presStyleLbl="node3" presStyleIdx="3" presStyleCnt="4"/>
      <dgm:spPr/>
      <dgm:t>
        <a:bodyPr/>
        <a:lstStyle/>
        <a:p>
          <a:endParaRPr lang="en-US"/>
        </a:p>
      </dgm:t>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CEB034FE-B6A1-40B9-8788-F985DDBE6307}" type="presOf" srcId="{A84F16A3-1AB9-48C8-A8E9-F12A2329E1CC}" destId="{891CD440-D29A-4CE4-8741-9AD273B05ECF}" srcOrd="0" destOrd="0" presId="urn:microsoft.com/office/officeart/2005/8/layout/orgChart1"/>
    <dgm:cxn modelId="{E54C52C2-0091-46CD-947E-C2C8C0EBFFF4}" type="presOf" srcId="{FAC5EAF8-4E0D-4965-97D4-B88DD563DBE1}" destId="{A50DE62B-ACD3-42D5-BE2A-B723E6800064}" srcOrd="1"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7DAA2402-E47C-4FB9-983B-A9B4CBC3CF74}" type="presOf" srcId="{C7D4659D-0E43-452C-A833-EF0A78E0579D}" destId="{648B89A4-9A44-48C6-9114-2C3DB30F0FCC}" srcOrd="1" destOrd="0" presId="urn:microsoft.com/office/officeart/2005/8/layout/orgChart1"/>
    <dgm:cxn modelId="{7CC51293-5B15-4D58-A888-9974B97153A2}" type="presOf" srcId="{7AE2BD51-D149-4B19-BC53-08BA64482AC0}" destId="{18D9BEAC-9547-4E8B-BE87-8ED4A5BBFC51}" srcOrd="0" destOrd="0" presId="urn:microsoft.com/office/officeart/2005/8/layout/orgChart1"/>
    <dgm:cxn modelId="{E76CF5A8-7E4A-47CB-A6C4-D0FFDD982278}" type="presOf" srcId="{0373B5D2-76D5-420E-969F-C866702ED6E7}" destId="{F810A5B0-5A50-49CF-97A6-F1A2F5AFC610}" srcOrd="0"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D34F0EB5-7604-4D2A-8887-C6FBCAFAF630}" srcId="{78CAFD0F-2250-460D-93D0-A862B8FED6D6}" destId="{FAC5EAF8-4E0D-4965-97D4-B88DD563DBE1}" srcOrd="0" destOrd="0" parTransId="{7AE2BD51-D149-4B19-BC53-08BA64482AC0}" sibTransId="{8FDF0712-7BE9-4083-82A1-5F51DC802E3C}"/>
    <dgm:cxn modelId="{33500AAA-0793-46E0-AA7A-3A10B5B9B68D}" type="presOf" srcId="{78CAFD0F-2250-460D-93D0-A862B8FED6D6}" destId="{6CB02689-96F0-4E28-8DE0-6955FAAFB92E}"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17D72351-2AB8-417E-83F9-0DD1011D1E49}" srcId="{A84F16A3-1AB9-48C8-A8E9-F12A2329E1CC}" destId="{832E489E-FBCA-4D27-A7C5-02085B55B443}" srcOrd="0" destOrd="0" parTransId="{0373B5D2-76D5-420E-969F-C866702ED6E7}" sibTransId="{A9FF8A13-54D2-423E-8C4E-34F28E6F8657}"/>
    <dgm:cxn modelId="{75F285A3-250E-4F4C-A258-6C7E0113782C}" srcId="{CD30531C-F297-4E2D-83BF-CF00CC908972}" destId="{78CAFD0F-2250-460D-93D0-A862B8FED6D6}" srcOrd="1" destOrd="0" parTransId="{29EDDF00-BC04-49F7-BF61-E27C286E2544}" sibTransId="{C65DFA0A-A057-4315-B9E4-D222B9D4D33E}"/>
    <dgm:cxn modelId="{9F2670B1-4D59-4222-84E7-970292C449B6}" type="presOf" srcId="{312F8523-2237-47C1-940C-4E8AC32D6802}" destId="{F587F9A6-B115-44EA-90C5-25EA47B0E3E0}" srcOrd="0" destOrd="0" presId="urn:microsoft.com/office/officeart/2005/8/layout/orgChart1"/>
    <dgm:cxn modelId="{41205922-C10A-4E59-8292-F5E8AB493642}" type="presOf" srcId="{CD30531C-F297-4E2D-83BF-CF00CC908972}" destId="{368A88BE-43C0-42F5-BFCE-1F0DFA15D9DD}"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2EEE590F-E420-428D-8A9E-4C313CB0464F}" srcId="{78CAFD0F-2250-460D-93D0-A862B8FED6D6}" destId="{C7D4659D-0E43-452C-A833-EF0A78E0579D}" srcOrd="1" destOrd="0" parTransId="{B0F77C08-9FEE-4A6E-BEF9-5A7F04ECD2D1}" sibTransId="{81F7DEC6-0DF4-461C-8235-21A04377B6A4}"/>
    <dgm:cxn modelId="{B5149C23-CDAF-4E5E-8105-53B9958C44DD}" type="presOf" srcId="{832E489E-FBCA-4D27-A7C5-02085B55B443}" destId="{D747E4BD-EE6B-4761-A56A-0CD30B248EEB}" srcOrd="1"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F3235C51-FFDC-4A6F-BE26-509F0EE49612}" type="presOf" srcId="{A84F16A3-1AB9-48C8-A8E9-F12A2329E1CC}" destId="{AE73A353-E69C-48C4-A40A-151CE2277C00}"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t>Oracy</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dgm:t>
        <a:bodyPr/>
        <a:lstStyle/>
        <a:p>
          <a:endParaRPr lang="en-GB" dirty="0"/>
        </a:p>
      </dgm:t>
    </dgm:pt>
    <dgm:pt modelId="{65035417-F45A-4FAE-B3CB-8D6F489AC5E0}">
      <dgm:prSet phldrT="[Text]"/>
      <dgm:spPr>
        <a:solidFill>
          <a:srgbClr val="00B0F0"/>
        </a:solidFill>
      </dgm:spPr>
      <dgm:t>
        <a:bodyPr/>
        <a:lstStyle/>
        <a:p>
          <a:r>
            <a:rPr lang="en-GB" dirty="0"/>
            <a:t>Reading</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t>
        <a:bodyPr/>
        <a:lstStyle/>
        <a:p>
          <a:endParaRPr lang="en-US"/>
        </a:p>
      </dgm:t>
    </dgm:pt>
    <dgm:pt modelId="{B579662D-6A7A-4E34-98EF-D735032D389B}" type="pres">
      <dgm:prSet presAssocID="{02D2BF66-C656-4B2B-B404-43BEB052EC9A}" presName="node" presStyleLbl="node1" presStyleIdx="0" presStyleCnt="3">
        <dgm:presLayoutVars>
          <dgm:bulletEnabled val="1"/>
        </dgm:presLayoutVars>
      </dgm:prSet>
      <dgm:spPr/>
      <dgm:t>
        <a:bodyPr/>
        <a:lstStyle/>
        <a:p>
          <a:endParaRPr lang="en-US"/>
        </a:p>
      </dgm:t>
    </dgm:pt>
    <dgm:pt modelId="{1DC82628-2B03-4216-819A-88B0D062C31D}" type="pres">
      <dgm:prSet presAssocID="{66B8F683-0DFD-4992-9E76-667DBA108C45}" presName="sibTrans" presStyleLbl="sibTrans2D1" presStyleIdx="0" presStyleCnt="3"/>
      <dgm:spPr/>
      <dgm:t>
        <a:bodyPr/>
        <a:lstStyle/>
        <a:p>
          <a:endParaRPr lang="en-US"/>
        </a:p>
      </dgm:t>
    </dgm:pt>
    <dgm:pt modelId="{D261A90E-7C37-4D35-A721-8DEEE1C07F23}" type="pres">
      <dgm:prSet presAssocID="{66B8F683-0DFD-4992-9E76-667DBA108C45}" presName="connectorText" presStyleLbl="sibTrans2D1" presStyleIdx="0" presStyleCnt="3"/>
      <dgm:spPr/>
      <dgm:t>
        <a:bodyPr/>
        <a:lstStyle/>
        <a:p>
          <a:endParaRPr lang="en-US"/>
        </a:p>
      </dgm:t>
    </dgm:pt>
    <dgm:pt modelId="{8AB9271D-1B1A-4C04-85AF-2A3EF0A1CBD6}" type="pres">
      <dgm:prSet presAssocID="{1B8B638B-4B38-4B33-AD71-610088A48DEF}" presName="node" presStyleLbl="node1" presStyleIdx="1" presStyleCnt="3">
        <dgm:presLayoutVars>
          <dgm:bulletEnabled val="1"/>
        </dgm:presLayoutVars>
      </dgm:prSet>
      <dgm:spPr/>
      <dgm:t>
        <a:bodyPr/>
        <a:lstStyle/>
        <a:p>
          <a:endParaRPr lang="en-US"/>
        </a:p>
      </dgm:t>
    </dgm:pt>
    <dgm:pt modelId="{E3C5E91D-B160-4535-A02C-94D4BBFCADC2}" type="pres">
      <dgm:prSet presAssocID="{FD926584-806E-42BA-B948-EFF97AF695AF}" presName="sibTrans" presStyleLbl="sibTrans2D1" presStyleIdx="1" presStyleCnt="3"/>
      <dgm:spPr/>
      <dgm:t>
        <a:bodyPr/>
        <a:lstStyle/>
        <a:p>
          <a:endParaRPr lang="en-US"/>
        </a:p>
      </dgm:t>
    </dgm:pt>
    <dgm:pt modelId="{9BE8A602-C99F-4D39-B5B8-AEBF47C6F0F2}" type="pres">
      <dgm:prSet presAssocID="{FD926584-806E-42BA-B948-EFF97AF695AF}" presName="connectorText" presStyleLbl="sibTrans2D1" presStyleIdx="1" presStyleCnt="3"/>
      <dgm:spPr/>
      <dgm:t>
        <a:bodyPr/>
        <a:lstStyle/>
        <a:p>
          <a:endParaRPr lang="en-US"/>
        </a:p>
      </dgm:t>
    </dgm:pt>
    <dgm:pt modelId="{B329296D-8D4B-4DBC-9F6A-56B71E465684}" type="pres">
      <dgm:prSet presAssocID="{65035417-F45A-4FAE-B3CB-8D6F489AC5E0}" presName="node" presStyleLbl="node1" presStyleIdx="2" presStyleCnt="3">
        <dgm:presLayoutVars>
          <dgm:bulletEnabled val="1"/>
        </dgm:presLayoutVars>
      </dgm:prSet>
      <dgm:spPr/>
      <dgm:t>
        <a:bodyPr/>
        <a:lstStyle/>
        <a:p>
          <a:endParaRPr lang="en-US"/>
        </a:p>
      </dgm:t>
    </dgm:pt>
    <dgm:pt modelId="{25803A61-5810-4A66-AD1F-CE4304BA3520}" type="pres">
      <dgm:prSet presAssocID="{B776E118-9061-4E41-AE5A-6412CCB2125B}" presName="sibTrans" presStyleLbl="sibTrans2D1" presStyleIdx="2" presStyleCnt="3"/>
      <dgm:spPr/>
      <dgm:t>
        <a:bodyPr/>
        <a:lstStyle/>
        <a:p>
          <a:endParaRPr lang="en-US"/>
        </a:p>
      </dgm:t>
    </dgm:pt>
    <dgm:pt modelId="{032EDDE2-76F2-407E-8C4D-2F41D7A731BF}" type="pres">
      <dgm:prSet presAssocID="{B776E118-9061-4E41-AE5A-6412CCB2125B}" presName="connectorText" presStyleLbl="sibTrans2D1" presStyleIdx="2" presStyleCnt="3"/>
      <dgm:spPr/>
      <dgm:t>
        <a:bodyPr/>
        <a:lstStyle/>
        <a:p>
          <a:endParaRPr lang="en-US"/>
        </a:p>
      </dgm:t>
    </dgm:pt>
  </dgm:ptLst>
  <dgm:cxnLst>
    <dgm:cxn modelId="{D4293C3D-F348-426A-B0D9-D755001C3C0F}" srcId="{8AFC842B-9468-4866-B5BF-949E2B52BD70}" destId="{65035417-F45A-4FAE-B3CB-8D6F489AC5E0}" srcOrd="2" destOrd="0" parTransId="{C041C9CE-C910-4EEC-BF21-DC30B10E19E6}" sibTransId="{B776E118-9061-4E41-AE5A-6412CCB2125B}"/>
    <dgm:cxn modelId="{2857AEC0-AEDE-40F1-B7AB-8265F9CCEB9E}" type="presOf" srcId="{8AFC842B-9468-4866-B5BF-949E2B52BD70}" destId="{BD86E0CA-2FE3-4D36-A014-D1A39284F18B}" srcOrd="0"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D10F21B-FC90-468E-B423-C75A1BDBEBA4}" type="presOf" srcId="{FD926584-806E-42BA-B948-EFF97AF695AF}" destId="{E3C5E91D-B160-4535-A02C-94D4BBFCADC2}" srcOrd="0"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35A6C792-D554-41FA-9791-2CA130092CD9}" type="presOf" srcId="{FD926584-806E-42BA-B948-EFF97AF695AF}" destId="{9BE8A602-C99F-4D39-B5B8-AEBF47C6F0F2}" srcOrd="1" destOrd="0" presId="urn:microsoft.com/office/officeart/2005/8/layout/cycle7"/>
    <dgm:cxn modelId="{0FBC04E4-398D-43B2-A4AB-521B51D9119C}" type="presOf" srcId="{02D2BF66-C656-4B2B-B404-43BEB052EC9A}" destId="{B579662D-6A7A-4E34-98EF-D735032D389B}"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10FAC3C7-5E84-41BE-82E6-FB000E5BD0D1}" type="presOf" srcId="{66B8F683-0DFD-4992-9E76-667DBA108C45}" destId="{D261A90E-7C37-4D35-A721-8DEEE1C07F23}" srcOrd="1"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33B68C-B74F-465A-884A-F6696001BD0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07D2B5F-C3D8-4E1D-960D-4B420479AD2F}">
      <dgm:prSet phldrT="[Text]"/>
      <dgm:spPr/>
      <dgm:t>
        <a:bodyPr/>
        <a:lstStyle/>
        <a:p>
          <a:r>
            <a:rPr lang="en-US" dirty="0"/>
            <a:t>Word level</a:t>
          </a:r>
        </a:p>
      </dgm:t>
    </dgm:pt>
    <dgm:pt modelId="{CA2436E8-EA09-416D-A3E7-576A9E601062}" type="parTrans" cxnId="{DCFBC285-5A00-48E5-9A96-CBEC49CC8083}">
      <dgm:prSet/>
      <dgm:spPr/>
      <dgm:t>
        <a:bodyPr/>
        <a:lstStyle/>
        <a:p>
          <a:endParaRPr lang="en-US"/>
        </a:p>
      </dgm:t>
    </dgm:pt>
    <dgm:pt modelId="{FF59BE26-285E-4BB6-8F17-12B3CBFC6326}" type="sibTrans" cxnId="{DCFBC285-5A00-48E5-9A96-CBEC49CC8083}">
      <dgm:prSet/>
      <dgm:spPr/>
      <dgm:t>
        <a:bodyPr/>
        <a:lstStyle/>
        <a:p>
          <a:endParaRPr lang="en-US"/>
        </a:p>
      </dgm:t>
    </dgm:pt>
    <dgm:pt modelId="{5693CF1F-7743-41FA-9074-269D49F5FE5D}">
      <dgm:prSet phldrT="[Text]"/>
      <dgm:spPr/>
      <dgm:t>
        <a:bodyPr/>
        <a:lstStyle/>
        <a:p>
          <a:r>
            <a:rPr lang="en-US" dirty="0"/>
            <a:t>Sentence level</a:t>
          </a:r>
        </a:p>
      </dgm:t>
    </dgm:pt>
    <dgm:pt modelId="{78836D95-DD8D-4AF4-8E3C-F1CC4D2F3345}" type="parTrans" cxnId="{603865AF-CCA2-4DA3-83FE-BC206EB6DD04}">
      <dgm:prSet/>
      <dgm:spPr/>
      <dgm:t>
        <a:bodyPr/>
        <a:lstStyle/>
        <a:p>
          <a:endParaRPr lang="en-US"/>
        </a:p>
      </dgm:t>
    </dgm:pt>
    <dgm:pt modelId="{BA987FBD-713C-4633-A772-209065811D5F}" type="sibTrans" cxnId="{603865AF-CCA2-4DA3-83FE-BC206EB6DD04}">
      <dgm:prSet/>
      <dgm:spPr/>
      <dgm:t>
        <a:bodyPr/>
        <a:lstStyle/>
        <a:p>
          <a:endParaRPr lang="en-US"/>
        </a:p>
      </dgm:t>
    </dgm:pt>
    <dgm:pt modelId="{F1521FFB-B399-42FD-8DFF-E39180DF652F}">
      <dgm:prSet phldrT="[Text]"/>
      <dgm:spPr/>
      <dgm:t>
        <a:bodyPr/>
        <a:lstStyle/>
        <a:p>
          <a:r>
            <a:rPr lang="en-US" dirty="0"/>
            <a:t>Text level</a:t>
          </a:r>
        </a:p>
      </dgm:t>
    </dgm:pt>
    <dgm:pt modelId="{19FB289B-7E26-4408-89FF-F69B4D64FD67}" type="parTrans" cxnId="{93FC0660-6087-4CDC-83EE-7A3998C35A25}">
      <dgm:prSet/>
      <dgm:spPr/>
      <dgm:t>
        <a:bodyPr/>
        <a:lstStyle/>
        <a:p>
          <a:endParaRPr lang="en-US"/>
        </a:p>
      </dgm:t>
    </dgm:pt>
    <dgm:pt modelId="{B934BB76-634A-47F3-B672-956E58B05087}" type="sibTrans" cxnId="{93FC0660-6087-4CDC-83EE-7A3998C35A25}">
      <dgm:prSet/>
      <dgm:spPr/>
      <dgm:t>
        <a:bodyPr/>
        <a:lstStyle/>
        <a:p>
          <a:endParaRPr lang="en-US"/>
        </a:p>
      </dgm:t>
    </dgm:pt>
    <dgm:pt modelId="{634510AE-3AAD-4A6E-862B-25EF9D30D646}" type="pres">
      <dgm:prSet presAssocID="{5533B68C-B74F-465A-884A-F6696001BD06}" presName="linear" presStyleCnt="0">
        <dgm:presLayoutVars>
          <dgm:dir/>
          <dgm:animLvl val="lvl"/>
          <dgm:resizeHandles val="exact"/>
        </dgm:presLayoutVars>
      </dgm:prSet>
      <dgm:spPr/>
      <dgm:t>
        <a:bodyPr/>
        <a:lstStyle/>
        <a:p>
          <a:endParaRPr lang="en-US"/>
        </a:p>
      </dgm:t>
    </dgm:pt>
    <dgm:pt modelId="{46DF3EEE-37DE-4DFE-A965-B4D97D5E1E74}" type="pres">
      <dgm:prSet presAssocID="{807D2B5F-C3D8-4E1D-960D-4B420479AD2F}" presName="parentLin" presStyleCnt="0"/>
      <dgm:spPr/>
    </dgm:pt>
    <dgm:pt modelId="{BBF9B274-B29F-44BE-A333-3AE8C155C4A5}" type="pres">
      <dgm:prSet presAssocID="{807D2B5F-C3D8-4E1D-960D-4B420479AD2F}" presName="parentLeftMargin" presStyleLbl="node1" presStyleIdx="0" presStyleCnt="3"/>
      <dgm:spPr/>
      <dgm:t>
        <a:bodyPr/>
        <a:lstStyle/>
        <a:p>
          <a:endParaRPr lang="en-US"/>
        </a:p>
      </dgm:t>
    </dgm:pt>
    <dgm:pt modelId="{1F936EEE-A326-4F55-B9A8-4ECB9D092050}" type="pres">
      <dgm:prSet presAssocID="{807D2B5F-C3D8-4E1D-960D-4B420479AD2F}" presName="parentText" presStyleLbl="node1" presStyleIdx="0" presStyleCnt="3">
        <dgm:presLayoutVars>
          <dgm:chMax val="0"/>
          <dgm:bulletEnabled val="1"/>
        </dgm:presLayoutVars>
      </dgm:prSet>
      <dgm:spPr/>
      <dgm:t>
        <a:bodyPr/>
        <a:lstStyle/>
        <a:p>
          <a:endParaRPr lang="en-US"/>
        </a:p>
      </dgm:t>
    </dgm:pt>
    <dgm:pt modelId="{2D666F25-317E-4EA6-8BE9-78A970F0A147}" type="pres">
      <dgm:prSet presAssocID="{807D2B5F-C3D8-4E1D-960D-4B420479AD2F}" presName="negativeSpace" presStyleCnt="0"/>
      <dgm:spPr/>
    </dgm:pt>
    <dgm:pt modelId="{41EAD9DF-36BB-41E4-993C-A98DECE3A3E3}" type="pres">
      <dgm:prSet presAssocID="{807D2B5F-C3D8-4E1D-960D-4B420479AD2F}" presName="childText" presStyleLbl="conFgAcc1" presStyleIdx="0" presStyleCnt="3">
        <dgm:presLayoutVars>
          <dgm:bulletEnabled val="1"/>
        </dgm:presLayoutVars>
      </dgm:prSet>
      <dgm:spPr/>
    </dgm:pt>
    <dgm:pt modelId="{580AE977-EFFE-460D-B481-472FC4472656}" type="pres">
      <dgm:prSet presAssocID="{FF59BE26-285E-4BB6-8F17-12B3CBFC6326}" presName="spaceBetweenRectangles" presStyleCnt="0"/>
      <dgm:spPr/>
    </dgm:pt>
    <dgm:pt modelId="{F91659BD-0AF7-4D93-BC4B-203B2ED96F58}" type="pres">
      <dgm:prSet presAssocID="{5693CF1F-7743-41FA-9074-269D49F5FE5D}" presName="parentLin" presStyleCnt="0"/>
      <dgm:spPr/>
    </dgm:pt>
    <dgm:pt modelId="{3EFDF153-8090-4E2B-B851-E5A46B377165}" type="pres">
      <dgm:prSet presAssocID="{5693CF1F-7743-41FA-9074-269D49F5FE5D}" presName="parentLeftMargin" presStyleLbl="node1" presStyleIdx="0" presStyleCnt="3"/>
      <dgm:spPr/>
      <dgm:t>
        <a:bodyPr/>
        <a:lstStyle/>
        <a:p>
          <a:endParaRPr lang="en-US"/>
        </a:p>
      </dgm:t>
    </dgm:pt>
    <dgm:pt modelId="{7E480C1E-EA27-4376-BC27-F25C632CDFA1}" type="pres">
      <dgm:prSet presAssocID="{5693CF1F-7743-41FA-9074-269D49F5FE5D}" presName="parentText" presStyleLbl="node1" presStyleIdx="1" presStyleCnt="3">
        <dgm:presLayoutVars>
          <dgm:chMax val="0"/>
          <dgm:bulletEnabled val="1"/>
        </dgm:presLayoutVars>
      </dgm:prSet>
      <dgm:spPr/>
      <dgm:t>
        <a:bodyPr/>
        <a:lstStyle/>
        <a:p>
          <a:endParaRPr lang="en-US"/>
        </a:p>
      </dgm:t>
    </dgm:pt>
    <dgm:pt modelId="{EB8905B9-5BA6-48AC-A1BD-EE63B56EA26E}" type="pres">
      <dgm:prSet presAssocID="{5693CF1F-7743-41FA-9074-269D49F5FE5D}" presName="negativeSpace" presStyleCnt="0"/>
      <dgm:spPr/>
    </dgm:pt>
    <dgm:pt modelId="{E0D50069-1346-44AE-90F1-EDE34472C77A}" type="pres">
      <dgm:prSet presAssocID="{5693CF1F-7743-41FA-9074-269D49F5FE5D}" presName="childText" presStyleLbl="conFgAcc1" presStyleIdx="1" presStyleCnt="3" custLinFactNeighborX="-596" custLinFactNeighborY="34084">
        <dgm:presLayoutVars>
          <dgm:bulletEnabled val="1"/>
        </dgm:presLayoutVars>
      </dgm:prSet>
      <dgm:spPr/>
    </dgm:pt>
    <dgm:pt modelId="{FC386D52-5118-46AC-895F-2F06F686F312}" type="pres">
      <dgm:prSet presAssocID="{BA987FBD-713C-4633-A772-209065811D5F}" presName="spaceBetweenRectangles" presStyleCnt="0"/>
      <dgm:spPr/>
    </dgm:pt>
    <dgm:pt modelId="{EFE2BD29-B1E2-40A9-8DDC-02FE1A7DF427}" type="pres">
      <dgm:prSet presAssocID="{F1521FFB-B399-42FD-8DFF-E39180DF652F}" presName="parentLin" presStyleCnt="0"/>
      <dgm:spPr/>
    </dgm:pt>
    <dgm:pt modelId="{D5FA841B-CBBF-4731-910A-C291D003E5C2}" type="pres">
      <dgm:prSet presAssocID="{F1521FFB-B399-42FD-8DFF-E39180DF652F}" presName="parentLeftMargin" presStyleLbl="node1" presStyleIdx="1" presStyleCnt="3"/>
      <dgm:spPr/>
      <dgm:t>
        <a:bodyPr/>
        <a:lstStyle/>
        <a:p>
          <a:endParaRPr lang="en-US"/>
        </a:p>
      </dgm:t>
    </dgm:pt>
    <dgm:pt modelId="{FE4BF2D8-4AE0-4AD2-B3A5-7D270A744510}" type="pres">
      <dgm:prSet presAssocID="{F1521FFB-B399-42FD-8DFF-E39180DF652F}" presName="parentText" presStyleLbl="node1" presStyleIdx="2" presStyleCnt="3">
        <dgm:presLayoutVars>
          <dgm:chMax val="0"/>
          <dgm:bulletEnabled val="1"/>
        </dgm:presLayoutVars>
      </dgm:prSet>
      <dgm:spPr/>
      <dgm:t>
        <a:bodyPr/>
        <a:lstStyle/>
        <a:p>
          <a:endParaRPr lang="en-US"/>
        </a:p>
      </dgm:t>
    </dgm:pt>
    <dgm:pt modelId="{55BD18E0-2F3C-4CDC-BAFB-34ED86E0C1A6}" type="pres">
      <dgm:prSet presAssocID="{F1521FFB-B399-42FD-8DFF-E39180DF652F}" presName="negativeSpace" presStyleCnt="0"/>
      <dgm:spPr/>
    </dgm:pt>
    <dgm:pt modelId="{C6B0F714-57D3-4C61-86FB-206C38C65583}" type="pres">
      <dgm:prSet presAssocID="{F1521FFB-B399-42FD-8DFF-E39180DF652F}" presName="childText" presStyleLbl="conFgAcc1" presStyleIdx="2" presStyleCnt="3">
        <dgm:presLayoutVars>
          <dgm:bulletEnabled val="1"/>
        </dgm:presLayoutVars>
      </dgm:prSet>
      <dgm:spPr/>
    </dgm:pt>
  </dgm:ptLst>
  <dgm:cxnLst>
    <dgm:cxn modelId="{93FC0660-6087-4CDC-83EE-7A3998C35A25}" srcId="{5533B68C-B74F-465A-884A-F6696001BD06}" destId="{F1521FFB-B399-42FD-8DFF-E39180DF652F}" srcOrd="2" destOrd="0" parTransId="{19FB289B-7E26-4408-89FF-F69B4D64FD67}" sibTransId="{B934BB76-634A-47F3-B672-956E58B05087}"/>
    <dgm:cxn modelId="{B3C4F41C-AB5C-4F2D-8917-8E3CC6CD831A}" type="presOf" srcId="{5693CF1F-7743-41FA-9074-269D49F5FE5D}" destId="{3EFDF153-8090-4E2B-B851-E5A46B377165}" srcOrd="0" destOrd="0" presId="urn:microsoft.com/office/officeart/2005/8/layout/list1"/>
    <dgm:cxn modelId="{C92EB628-A8FE-419E-948F-052CB5C28A45}" type="presOf" srcId="{F1521FFB-B399-42FD-8DFF-E39180DF652F}" destId="{D5FA841B-CBBF-4731-910A-C291D003E5C2}" srcOrd="0" destOrd="0" presId="urn:microsoft.com/office/officeart/2005/8/layout/list1"/>
    <dgm:cxn modelId="{DCFBC285-5A00-48E5-9A96-CBEC49CC8083}" srcId="{5533B68C-B74F-465A-884A-F6696001BD06}" destId="{807D2B5F-C3D8-4E1D-960D-4B420479AD2F}" srcOrd="0" destOrd="0" parTransId="{CA2436E8-EA09-416D-A3E7-576A9E601062}" sibTransId="{FF59BE26-285E-4BB6-8F17-12B3CBFC6326}"/>
    <dgm:cxn modelId="{C376D270-550D-411D-AED5-9B1D7F20BD61}" type="presOf" srcId="{5533B68C-B74F-465A-884A-F6696001BD06}" destId="{634510AE-3AAD-4A6E-862B-25EF9D30D646}" srcOrd="0" destOrd="0" presId="urn:microsoft.com/office/officeart/2005/8/layout/list1"/>
    <dgm:cxn modelId="{603865AF-CCA2-4DA3-83FE-BC206EB6DD04}" srcId="{5533B68C-B74F-465A-884A-F6696001BD06}" destId="{5693CF1F-7743-41FA-9074-269D49F5FE5D}" srcOrd="1" destOrd="0" parTransId="{78836D95-DD8D-4AF4-8E3C-F1CC4D2F3345}" sibTransId="{BA987FBD-713C-4633-A772-209065811D5F}"/>
    <dgm:cxn modelId="{AC6FA55F-5C6E-4717-9F50-1AC4D7FFB1DB}" type="presOf" srcId="{807D2B5F-C3D8-4E1D-960D-4B420479AD2F}" destId="{BBF9B274-B29F-44BE-A333-3AE8C155C4A5}" srcOrd="0" destOrd="0" presId="urn:microsoft.com/office/officeart/2005/8/layout/list1"/>
    <dgm:cxn modelId="{4852C578-CB4F-4A89-8E82-14A044C3FEE4}" type="presOf" srcId="{807D2B5F-C3D8-4E1D-960D-4B420479AD2F}" destId="{1F936EEE-A326-4F55-B9A8-4ECB9D092050}" srcOrd="1" destOrd="0" presId="urn:microsoft.com/office/officeart/2005/8/layout/list1"/>
    <dgm:cxn modelId="{61566E04-24C4-462D-88B1-0B75D17B2321}" type="presOf" srcId="{F1521FFB-B399-42FD-8DFF-E39180DF652F}" destId="{FE4BF2D8-4AE0-4AD2-B3A5-7D270A744510}" srcOrd="1" destOrd="0" presId="urn:microsoft.com/office/officeart/2005/8/layout/list1"/>
    <dgm:cxn modelId="{0887BB6F-209B-45E3-A111-CDDFDEB3EE5D}" type="presOf" srcId="{5693CF1F-7743-41FA-9074-269D49F5FE5D}" destId="{7E480C1E-EA27-4376-BC27-F25C632CDFA1}" srcOrd="1" destOrd="0" presId="urn:microsoft.com/office/officeart/2005/8/layout/list1"/>
    <dgm:cxn modelId="{5F525610-1CC1-4164-B05C-891BCEE36343}" type="presParOf" srcId="{634510AE-3AAD-4A6E-862B-25EF9D30D646}" destId="{46DF3EEE-37DE-4DFE-A965-B4D97D5E1E74}" srcOrd="0" destOrd="0" presId="urn:microsoft.com/office/officeart/2005/8/layout/list1"/>
    <dgm:cxn modelId="{F85C6777-C4D3-4C9B-A80C-CBF65AC7A32D}" type="presParOf" srcId="{46DF3EEE-37DE-4DFE-A965-B4D97D5E1E74}" destId="{BBF9B274-B29F-44BE-A333-3AE8C155C4A5}" srcOrd="0" destOrd="0" presId="urn:microsoft.com/office/officeart/2005/8/layout/list1"/>
    <dgm:cxn modelId="{E51E7390-13BE-4100-A86A-B8DF38AFA536}" type="presParOf" srcId="{46DF3EEE-37DE-4DFE-A965-B4D97D5E1E74}" destId="{1F936EEE-A326-4F55-B9A8-4ECB9D092050}" srcOrd="1" destOrd="0" presId="urn:microsoft.com/office/officeart/2005/8/layout/list1"/>
    <dgm:cxn modelId="{B94E17F9-713A-472B-8F1A-D87F80B8A1DD}" type="presParOf" srcId="{634510AE-3AAD-4A6E-862B-25EF9D30D646}" destId="{2D666F25-317E-4EA6-8BE9-78A970F0A147}" srcOrd="1" destOrd="0" presId="urn:microsoft.com/office/officeart/2005/8/layout/list1"/>
    <dgm:cxn modelId="{00E22319-80CE-458A-8026-5044641FF123}" type="presParOf" srcId="{634510AE-3AAD-4A6E-862B-25EF9D30D646}" destId="{41EAD9DF-36BB-41E4-993C-A98DECE3A3E3}" srcOrd="2" destOrd="0" presId="urn:microsoft.com/office/officeart/2005/8/layout/list1"/>
    <dgm:cxn modelId="{B78CD776-6CA2-4A55-A874-E5FAD5BBEA8C}" type="presParOf" srcId="{634510AE-3AAD-4A6E-862B-25EF9D30D646}" destId="{580AE977-EFFE-460D-B481-472FC4472656}" srcOrd="3" destOrd="0" presId="urn:microsoft.com/office/officeart/2005/8/layout/list1"/>
    <dgm:cxn modelId="{A0266579-AD90-40C1-92C6-850AC2ECDA01}" type="presParOf" srcId="{634510AE-3AAD-4A6E-862B-25EF9D30D646}" destId="{F91659BD-0AF7-4D93-BC4B-203B2ED96F58}" srcOrd="4" destOrd="0" presId="urn:microsoft.com/office/officeart/2005/8/layout/list1"/>
    <dgm:cxn modelId="{21ABD7AF-B698-453D-8486-12369FF22B14}" type="presParOf" srcId="{F91659BD-0AF7-4D93-BC4B-203B2ED96F58}" destId="{3EFDF153-8090-4E2B-B851-E5A46B377165}" srcOrd="0" destOrd="0" presId="urn:microsoft.com/office/officeart/2005/8/layout/list1"/>
    <dgm:cxn modelId="{78EAE0DD-F052-4FAA-BF2D-05ABA55D8718}" type="presParOf" srcId="{F91659BD-0AF7-4D93-BC4B-203B2ED96F58}" destId="{7E480C1E-EA27-4376-BC27-F25C632CDFA1}" srcOrd="1" destOrd="0" presId="urn:microsoft.com/office/officeart/2005/8/layout/list1"/>
    <dgm:cxn modelId="{3437E027-A9C3-4305-BD6D-D3E819BB654E}" type="presParOf" srcId="{634510AE-3AAD-4A6E-862B-25EF9D30D646}" destId="{EB8905B9-5BA6-48AC-A1BD-EE63B56EA26E}" srcOrd="5" destOrd="0" presId="urn:microsoft.com/office/officeart/2005/8/layout/list1"/>
    <dgm:cxn modelId="{61C20B27-E212-4EE5-B8E7-C085FC6CA01C}" type="presParOf" srcId="{634510AE-3AAD-4A6E-862B-25EF9D30D646}" destId="{E0D50069-1346-44AE-90F1-EDE34472C77A}" srcOrd="6" destOrd="0" presId="urn:microsoft.com/office/officeart/2005/8/layout/list1"/>
    <dgm:cxn modelId="{6038913F-18AE-4C1B-9216-6D28D9882136}" type="presParOf" srcId="{634510AE-3AAD-4A6E-862B-25EF9D30D646}" destId="{FC386D52-5118-46AC-895F-2F06F686F312}" srcOrd="7" destOrd="0" presId="urn:microsoft.com/office/officeart/2005/8/layout/list1"/>
    <dgm:cxn modelId="{36B73344-99A6-4A0C-993A-C03C73D877BD}" type="presParOf" srcId="{634510AE-3AAD-4A6E-862B-25EF9D30D646}" destId="{EFE2BD29-B1E2-40A9-8DDC-02FE1A7DF427}" srcOrd="8" destOrd="0" presId="urn:microsoft.com/office/officeart/2005/8/layout/list1"/>
    <dgm:cxn modelId="{31455E3D-0789-46F2-B9E5-FFAECE85ED86}" type="presParOf" srcId="{EFE2BD29-B1E2-40A9-8DDC-02FE1A7DF427}" destId="{D5FA841B-CBBF-4731-910A-C291D003E5C2}" srcOrd="0" destOrd="0" presId="urn:microsoft.com/office/officeart/2005/8/layout/list1"/>
    <dgm:cxn modelId="{6C7EA141-9711-4353-86BA-0239E247D928}" type="presParOf" srcId="{EFE2BD29-B1E2-40A9-8DDC-02FE1A7DF427}" destId="{FE4BF2D8-4AE0-4AD2-B3A5-7D270A744510}" srcOrd="1" destOrd="0" presId="urn:microsoft.com/office/officeart/2005/8/layout/list1"/>
    <dgm:cxn modelId="{BE203C3B-061C-4B96-B6C8-73EC11E6052B}" type="presParOf" srcId="{634510AE-3AAD-4A6E-862B-25EF9D30D646}" destId="{55BD18E0-2F3C-4CDC-BAFB-34ED86E0C1A6}" srcOrd="9" destOrd="0" presId="urn:microsoft.com/office/officeart/2005/8/layout/list1"/>
    <dgm:cxn modelId="{8B252B10-ADD6-4520-BE57-6B07BBD11606}" type="presParOf" srcId="{634510AE-3AAD-4A6E-862B-25EF9D30D646}" destId="{C6B0F714-57D3-4C61-86FB-206C38C65583}"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FF5848-9A6D-4F52-ACE8-EDD47680795D}" type="doc">
      <dgm:prSet loTypeId="urn:microsoft.com/office/officeart/2005/8/layout/pyramid2" loCatId="pyramid" qsTypeId="urn:microsoft.com/office/officeart/2005/8/quickstyle/simple1" qsCatId="simple" csTypeId="urn:microsoft.com/office/officeart/2005/8/colors/accent1_2" csCatId="accent1" phldr="1"/>
      <dgm:spPr/>
    </dgm:pt>
    <dgm:pt modelId="{85CFC15A-20FC-4FDD-A3D7-5752F017906D}">
      <dgm:prSet phldrT="[Text]"/>
      <dgm:spPr/>
      <dgm:t>
        <a:bodyPr/>
        <a:lstStyle/>
        <a:p>
          <a:r>
            <a:rPr lang="en-US" dirty="0">
              <a:latin typeface="Comic Sans MS" panose="030F0702030302020204" pitchFamily="66" charset="0"/>
            </a:rPr>
            <a:t>1 you would like me to change about this lecture</a:t>
          </a:r>
        </a:p>
      </dgm:t>
    </dgm:pt>
    <dgm:pt modelId="{29CF4038-CE7D-4BD9-AB5F-A3FBFF3B9E14}" type="parTrans" cxnId="{B1F0C4F3-4C87-41DA-88C6-B3835447D4FB}">
      <dgm:prSet/>
      <dgm:spPr/>
      <dgm:t>
        <a:bodyPr/>
        <a:lstStyle/>
        <a:p>
          <a:endParaRPr lang="en-US"/>
        </a:p>
      </dgm:t>
    </dgm:pt>
    <dgm:pt modelId="{89D52E20-1A50-4368-AEF4-9FE16F2A3ABE}" type="sibTrans" cxnId="{B1F0C4F3-4C87-41DA-88C6-B3835447D4FB}">
      <dgm:prSet/>
      <dgm:spPr/>
      <dgm:t>
        <a:bodyPr/>
        <a:lstStyle/>
        <a:p>
          <a:endParaRPr lang="en-US"/>
        </a:p>
      </dgm:t>
    </dgm:pt>
    <dgm:pt modelId="{246D14C4-1DD5-44C5-A9CA-8A8680DC47ED}">
      <dgm:prSet phldrT="[Text]"/>
      <dgm:spPr/>
      <dgm:t>
        <a:bodyPr/>
        <a:lstStyle/>
        <a:p>
          <a:r>
            <a:rPr lang="en-US" dirty="0">
              <a:latin typeface="Comic Sans MS" panose="030F0702030302020204" pitchFamily="66" charset="0"/>
            </a:rPr>
            <a:t>2 things you will do in the future</a:t>
          </a:r>
        </a:p>
      </dgm:t>
    </dgm:pt>
    <dgm:pt modelId="{424E2E92-93EB-4AE8-8D93-EEC10351E8AD}" type="parTrans" cxnId="{08464928-F487-44B4-B96B-764463357D00}">
      <dgm:prSet/>
      <dgm:spPr/>
      <dgm:t>
        <a:bodyPr/>
        <a:lstStyle/>
        <a:p>
          <a:endParaRPr lang="en-US"/>
        </a:p>
      </dgm:t>
    </dgm:pt>
    <dgm:pt modelId="{3AD550DD-4AD4-447B-AFC4-88370DA89910}" type="sibTrans" cxnId="{08464928-F487-44B4-B96B-764463357D00}">
      <dgm:prSet/>
      <dgm:spPr/>
      <dgm:t>
        <a:bodyPr/>
        <a:lstStyle/>
        <a:p>
          <a:endParaRPr lang="en-US"/>
        </a:p>
      </dgm:t>
    </dgm:pt>
    <dgm:pt modelId="{714AC9F5-A219-4F51-B10C-FDAE299E6D89}">
      <dgm:prSet phldrT="[Text]"/>
      <dgm:spPr/>
      <dgm:t>
        <a:bodyPr/>
        <a:lstStyle/>
        <a:p>
          <a:r>
            <a:rPr lang="en-US" dirty="0">
              <a:latin typeface="Comic Sans MS" panose="030F0702030302020204" pitchFamily="66" charset="0"/>
            </a:rPr>
            <a:t>3 things you have learnt</a:t>
          </a:r>
        </a:p>
      </dgm:t>
    </dgm:pt>
    <dgm:pt modelId="{9BE395CB-96E0-4CEB-9C01-E48734491121}" type="parTrans" cxnId="{617CA975-E56D-416B-8E40-F13EF72AC5DC}">
      <dgm:prSet/>
      <dgm:spPr/>
      <dgm:t>
        <a:bodyPr/>
        <a:lstStyle/>
        <a:p>
          <a:endParaRPr lang="en-US"/>
        </a:p>
      </dgm:t>
    </dgm:pt>
    <dgm:pt modelId="{33ABEECA-427D-4875-841F-FA1B6FD167B2}" type="sibTrans" cxnId="{617CA975-E56D-416B-8E40-F13EF72AC5DC}">
      <dgm:prSet/>
      <dgm:spPr/>
      <dgm:t>
        <a:bodyPr/>
        <a:lstStyle/>
        <a:p>
          <a:endParaRPr lang="en-US"/>
        </a:p>
      </dgm:t>
    </dgm:pt>
    <dgm:pt modelId="{AFC6AD0A-356F-42A3-85A0-AB2140444AB3}" type="pres">
      <dgm:prSet presAssocID="{CAFF5848-9A6D-4F52-ACE8-EDD47680795D}" presName="compositeShape" presStyleCnt="0">
        <dgm:presLayoutVars>
          <dgm:dir/>
          <dgm:resizeHandles/>
        </dgm:presLayoutVars>
      </dgm:prSet>
      <dgm:spPr/>
    </dgm:pt>
    <dgm:pt modelId="{AC90441E-083C-4D54-9470-FD0E05C3CA50}" type="pres">
      <dgm:prSet presAssocID="{CAFF5848-9A6D-4F52-ACE8-EDD47680795D}" presName="pyramid" presStyleLbl="node1" presStyleIdx="0" presStyleCnt="1"/>
      <dgm:spPr/>
    </dgm:pt>
    <dgm:pt modelId="{BED957EC-2FEC-42E4-894D-ED2BD4E2EA07}" type="pres">
      <dgm:prSet presAssocID="{CAFF5848-9A6D-4F52-ACE8-EDD47680795D}" presName="theList" presStyleCnt="0"/>
      <dgm:spPr/>
    </dgm:pt>
    <dgm:pt modelId="{2070A8C4-0ABB-473C-BEF9-3898C0B27C54}" type="pres">
      <dgm:prSet presAssocID="{85CFC15A-20FC-4FDD-A3D7-5752F017906D}" presName="aNode" presStyleLbl="fgAcc1" presStyleIdx="0" presStyleCnt="3">
        <dgm:presLayoutVars>
          <dgm:bulletEnabled val="1"/>
        </dgm:presLayoutVars>
      </dgm:prSet>
      <dgm:spPr/>
      <dgm:t>
        <a:bodyPr/>
        <a:lstStyle/>
        <a:p>
          <a:endParaRPr lang="en-US"/>
        </a:p>
      </dgm:t>
    </dgm:pt>
    <dgm:pt modelId="{3F55DDBC-245A-4738-B6F0-41D5760069B3}" type="pres">
      <dgm:prSet presAssocID="{85CFC15A-20FC-4FDD-A3D7-5752F017906D}" presName="aSpace" presStyleCnt="0"/>
      <dgm:spPr/>
    </dgm:pt>
    <dgm:pt modelId="{7DE126CA-6641-454F-8FC9-7B88936D607D}" type="pres">
      <dgm:prSet presAssocID="{246D14C4-1DD5-44C5-A9CA-8A8680DC47ED}" presName="aNode" presStyleLbl="fgAcc1" presStyleIdx="1" presStyleCnt="3">
        <dgm:presLayoutVars>
          <dgm:bulletEnabled val="1"/>
        </dgm:presLayoutVars>
      </dgm:prSet>
      <dgm:spPr/>
      <dgm:t>
        <a:bodyPr/>
        <a:lstStyle/>
        <a:p>
          <a:endParaRPr lang="en-US"/>
        </a:p>
      </dgm:t>
    </dgm:pt>
    <dgm:pt modelId="{291347A9-591B-4A9B-A46B-BC0E2EC87E17}" type="pres">
      <dgm:prSet presAssocID="{246D14C4-1DD5-44C5-A9CA-8A8680DC47ED}" presName="aSpace" presStyleCnt="0"/>
      <dgm:spPr/>
    </dgm:pt>
    <dgm:pt modelId="{D9BDD560-8910-4D70-BDA7-529FBF62A475}" type="pres">
      <dgm:prSet presAssocID="{714AC9F5-A219-4F51-B10C-FDAE299E6D89}" presName="aNode" presStyleLbl="fgAcc1" presStyleIdx="2" presStyleCnt="3">
        <dgm:presLayoutVars>
          <dgm:bulletEnabled val="1"/>
        </dgm:presLayoutVars>
      </dgm:prSet>
      <dgm:spPr/>
      <dgm:t>
        <a:bodyPr/>
        <a:lstStyle/>
        <a:p>
          <a:endParaRPr lang="en-US"/>
        </a:p>
      </dgm:t>
    </dgm:pt>
    <dgm:pt modelId="{35D28128-D0B9-4B83-9B57-F86D0D217329}" type="pres">
      <dgm:prSet presAssocID="{714AC9F5-A219-4F51-B10C-FDAE299E6D89}" presName="aSpace" presStyleCnt="0"/>
      <dgm:spPr/>
    </dgm:pt>
  </dgm:ptLst>
  <dgm:cxnLst>
    <dgm:cxn modelId="{F0FD7B11-E861-46DD-A84A-BF0BEF01FA6E}" type="presOf" srcId="{714AC9F5-A219-4F51-B10C-FDAE299E6D89}" destId="{D9BDD560-8910-4D70-BDA7-529FBF62A475}" srcOrd="0" destOrd="0" presId="urn:microsoft.com/office/officeart/2005/8/layout/pyramid2"/>
    <dgm:cxn modelId="{4A0EE3CC-423C-41F2-831F-2B9F2C6E1644}" type="presOf" srcId="{246D14C4-1DD5-44C5-A9CA-8A8680DC47ED}" destId="{7DE126CA-6641-454F-8FC9-7B88936D607D}" srcOrd="0" destOrd="0" presId="urn:microsoft.com/office/officeart/2005/8/layout/pyramid2"/>
    <dgm:cxn modelId="{B1F0C4F3-4C87-41DA-88C6-B3835447D4FB}" srcId="{CAFF5848-9A6D-4F52-ACE8-EDD47680795D}" destId="{85CFC15A-20FC-4FDD-A3D7-5752F017906D}" srcOrd="0" destOrd="0" parTransId="{29CF4038-CE7D-4BD9-AB5F-A3FBFF3B9E14}" sibTransId="{89D52E20-1A50-4368-AEF4-9FE16F2A3ABE}"/>
    <dgm:cxn modelId="{EEFD7397-0577-4F13-B38E-17B843B96113}" type="presOf" srcId="{85CFC15A-20FC-4FDD-A3D7-5752F017906D}" destId="{2070A8C4-0ABB-473C-BEF9-3898C0B27C54}" srcOrd="0" destOrd="0" presId="urn:microsoft.com/office/officeart/2005/8/layout/pyramid2"/>
    <dgm:cxn modelId="{08464928-F487-44B4-B96B-764463357D00}" srcId="{CAFF5848-9A6D-4F52-ACE8-EDD47680795D}" destId="{246D14C4-1DD5-44C5-A9CA-8A8680DC47ED}" srcOrd="1" destOrd="0" parTransId="{424E2E92-93EB-4AE8-8D93-EEC10351E8AD}" sibTransId="{3AD550DD-4AD4-447B-AFC4-88370DA89910}"/>
    <dgm:cxn modelId="{617CA975-E56D-416B-8E40-F13EF72AC5DC}" srcId="{CAFF5848-9A6D-4F52-ACE8-EDD47680795D}" destId="{714AC9F5-A219-4F51-B10C-FDAE299E6D89}" srcOrd="2" destOrd="0" parTransId="{9BE395CB-96E0-4CEB-9C01-E48734491121}" sibTransId="{33ABEECA-427D-4875-841F-FA1B6FD167B2}"/>
    <dgm:cxn modelId="{AB2F2980-1FE2-4E50-A713-16848FF415BF}" type="presOf" srcId="{CAFF5848-9A6D-4F52-ACE8-EDD47680795D}" destId="{AFC6AD0A-356F-42A3-85A0-AB2140444AB3}" srcOrd="0" destOrd="0" presId="urn:microsoft.com/office/officeart/2005/8/layout/pyramid2"/>
    <dgm:cxn modelId="{5A7A66A9-A83F-4D7B-B0EA-583931FC89F1}" type="presParOf" srcId="{AFC6AD0A-356F-42A3-85A0-AB2140444AB3}" destId="{AC90441E-083C-4D54-9470-FD0E05C3CA50}" srcOrd="0" destOrd="0" presId="urn:microsoft.com/office/officeart/2005/8/layout/pyramid2"/>
    <dgm:cxn modelId="{5AE44C61-BD8F-44A3-B9C7-BE7DDA1236C0}" type="presParOf" srcId="{AFC6AD0A-356F-42A3-85A0-AB2140444AB3}" destId="{BED957EC-2FEC-42E4-894D-ED2BD4E2EA07}" srcOrd="1" destOrd="0" presId="urn:microsoft.com/office/officeart/2005/8/layout/pyramid2"/>
    <dgm:cxn modelId="{75E2945E-E2F5-493D-A181-64D962643FB3}" type="presParOf" srcId="{BED957EC-2FEC-42E4-894D-ED2BD4E2EA07}" destId="{2070A8C4-0ABB-473C-BEF9-3898C0B27C54}" srcOrd="0" destOrd="0" presId="urn:microsoft.com/office/officeart/2005/8/layout/pyramid2"/>
    <dgm:cxn modelId="{524BF5F3-F229-4E61-9751-C880D179A12B}" type="presParOf" srcId="{BED957EC-2FEC-42E4-894D-ED2BD4E2EA07}" destId="{3F55DDBC-245A-4738-B6F0-41D5760069B3}" srcOrd="1" destOrd="0" presId="urn:microsoft.com/office/officeart/2005/8/layout/pyramid2"/>
    <dgm:cxn modelId="{EC461C28-D597-403F-98DD-5B6862423D9C}" type="presParOf" srcId="{BED957EC-2FEC-42E4-894D-ED2BD4E2EA07}" destId="{7DE126CA-6641-454F-8FC9-7B88936D607D}" srcOrd="2" destOrd="0" presId="urn:microsoft.com/office/officeart/2005/8/layout/pyramid2"/>
    <dgm:cxn modelId="{41B90000-2D24-455D-82CF-2E1520DE3B93}" type="presParOf" srcId="{BED957EC-2FEC-42E4-894D-ED2BD4E2EA07}" destId="{291347A9-591B-4A9B-A46B-BC0E2EC87E17}" srcOrd="3" destOrd="0" presId="urn:microsoft.com/office/officeart/2005/8/layout/pyramid2"/>
    <dgm:cxn modelId="{19D55B6D-926C-4B38-A8C5-4B153791A53B}" type="presParOf" srcId="{BED957EC-2FEC-42E4-894D-ED2BD4E2EA07}" destId="{D9BDD560-8910-4D70-BDA7-529FBF62A475}" srcOrd="4" destOrd="0" presId="urn:microsoft.com/office/officeart/2005/8/layout/pyramid2"/>
    <dgm:cxn modelId="{A109D18C-382A-4C01-ACE3-E2311990CECC}" type="presParOf" srcId="{BED957EC-2FEC-42E4-894D-ED2BD4E2EA07}" destId="{35D28128-D0B9-4B83-9B57-F86D0D217329}"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907171" y="2267320"/>
          <a:ext cx="281039" cy="2192108"/>
        </a:xfrm>
        <a:custGeom>
          <a:avLst/>
          <a:gdLst/>
          <a:ahLst/>
          <a:cxnLst/>
          <a:rect l="0" t="0" r="0" b="0"/>
          <a:pathLst>
            <a:path>
              <a:moveTo>
                <a:pt x="0" y="0"/>
              </a:moveTo>
              <a:lnTo>
                <a:pt x="0" y="2192108"/>
              </a:lnTo>
              <a:lnTo>
                <a:pt x="281039" y="219210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907171" y="2267320"/>
          <a:ext cx="281039" cy="861854"/>
        </a:xfrm>
        <a:custGeom>
          <a:avLst/>
          <a:gdLst/>
          <a:ahLst/>
          <a:cxnLst/>
          <a:rect l="0" t="0" r="0" b="0"/>
          <a:pathLst>
            <a:path>
              <a:moveTo>
                <a:pt x="0" y="0"/>
              </a:moveTo>
              <a:lnTo>
                <a:pt x="0" y="861854"/>
              </a:lnTo>
              <a:lnTo>
                <a:pt x="281039" y="861854"/>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656610" y="1012478"/>
          <a:ext cx="1169349" cy="318043"/>
        </a:xfrm>
        <a:custGeom>
          <a:avLst/>
          <a:gdLst/>
          <a:ahLst/>
          <a:cxnLst/>
          <a:rect l="0" t="0" r="0" b="0"/>
          <a:pathLst>
            <a:path>
              <a:moveTo>
                <a:pt x="1169349" y="0"/>
              </a:moveTo>
              <a:lnTo>
                <a:pt x="1169349" y="121315"/>
              </a:lnTo>
              <a:lnTo>
                <a:pt x="0" y="121315"/>
              </a:lnTo>
              <a:lnTo>
                <a:pt x="0" y="318043"/>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3211695" y="2401057"/>
          <a:ext cx="243567" cy="2058370"/>
        </a:xfrm>
        <a:custGeom>
          <a:avLst/>
          <a:gdLst/>
          <a:ahLst/>
          <a:cxnLst/>
          <a:rect l="0" t="0" r="0" b="0"/>
          <a:pathLst>
            <a:path>
              <a:moveTo>
                <a:pt x="0" y="0"/>
              </a:moveTo>
              <a:lnTo>
                <a:pt x="0" y="2058370"/>
              </a:lnTo>
              <a:lnTo>
                <a:pt x="243567" y="205837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3211695" y="2401057"/>
          <a:ext cx="243567" cy="728117"/>
        </a:xfrm>
        <a:custGeom>
          <a:avLst/>
          <a:gdLst/>
          <a:ahLst/>
          <a:cxnLst/>
          <a:rect l="0" t="0" r="0" b="0"/>
          <a:pathLst>
            <a:path>
              <a:moveTo>
                <a:pt x="0" y="0"/>
              </a:moveTo>
              <a:lnTo>
                <a:pt x="0" y="728117"/>
              </a:lnTo>
              <a:lnTo>
                <a:pt x="243567" y="728117"/>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2825959" y="1012478"/>
          <a:ext cx="1135174" cy="451780"/>
        </a:xfrm>
        <a:custGeom>
          <a:avLst/>
          <a:gdLst/>
          <a:ahLst/>
          <a:cxnLst/>
          <a:rect l="0" t="0" r="0" b="0"/>
          <a:pathLst>
            <a:path>
              <a:moveTo>
                <a:pt x="0" y="0"/>
              </a:moveTo>
              <a:lnTo>
                <a:pt x="0" y="255052"/>
              </a:lnTo>
              <a:lnTo>
                <a:pt x="1135174" y="255052"/>
              </a:lnTo>
              <a:lnTo>
                <a:pt x="1135174" y="45178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889161" y="75680"/>
          <a:ext cx="1873596" cy="936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Writing</a:t>
          </a:r>
        </a:p>
      </dsp:txBody>
      <dsp:txXfrm>
        <a:off x="1889161" y="75680"/>
        <a:ext cx="1873596" cy="936798"/>
      </dsp:txXfrm>
    </dsp:sp>
    <dsp:sp modelId="{891CD440-D29A-4CE4-8741-9AD273B05ECF}">
      <dsp:nvSpPr>
        <dsp:cNvPr id="0" name=""/>
        <dsp:cNvSpPr/>
      </dsp:nvSpPr>
      <dsp:spPr>
        <a:xfrm>
          <a:off x="3024336" y="1464259"/>
          <a:ext cx="1873596" cy="936798"/>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Writing accurately</a:t>
          </a:r>
        </a:p>
      </dsp:txBody>
      <dsp:txXfrm>
        <a:off x="3024336" y="1464259"/>
        <a:ext cx="1873596" cy="936798"/>
      </dsp:txXfrm>
    </dsp:sp>
    <dsp:sp modelId="{6DD6FA04-40DA-48B3-9E10-77881AEE962F}">
      <dsp:nvSpPr>
        <dsp:cNvPr id="0" name=""/>
        <dsp:cNvSpPr/>
      </dsp:nvSpPr>
      <dsp:spPr>
        <a:xfrm>
          <a:off x="3455263" y="2660775"/>
          <a:ext cx="1873596" cy="936798"/>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Language</a:t>
          </a:r>
        </a:p>
      </dsp:txBody>
      <dsp:txXfrm>
        <a:off x="3455263" y="2660775"/>
        <a:ext cx="1873596" cy="936798"/>
      </dsp:txXfrm>
    </dsp:sp>
    <dsp:sp modelId="{65F42D7E-0CD8-44CD-8F51-25D5069724EF}">
      <dsp:nvSpPr>
        <dsp:cNvPr id="0" name=""/>
        <dsp:cNvSpPr/>
      </dsp:nvSpPr>
      <dsp:spPr>
        <a:xfrm>
          <a:off x="3455263" y="3991029"/>
          <a:ext cx="1873596" cy="936798"/>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Handwriting Punctuation Grammar Spelling</a:t>
          </a:r>
        </a:p>
      </dsp:txBody>
      <dsp:txXfrm>
        <a:off x="3455263" y="3991029"/>
        <a:ext cx="1873596" cy="936798"/>
      </dsp:txXfrm>
    </dsp:sp>
    <dsp:sp modelId="{6CB02689-96F0-4E28-8DE0-6955FAAFB92E}">
      <dsp:nvSpPr>
        <dsp:cNvPr id="0" name=""/>
        <dsp:cNvSpPr/>
      </dsp:nvSpPr>
      <dsp:spPr>
        <a:xfrm>
          <a:off x="719811" y="1330521"/>
          <a:ext cx="1873596" cy="936798"/>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Organizing ideas and information</a:t>
          </a:r>
        </a:p>
      </dsp:txBody>
      <dsp:txXfrm>
        <a:off x="719811" y="1330521"/>
        <a:ext cx="1873596" cy="936798"/>
      </dsp:txXfrm>
    </dsp:sp>
    <dsp:sp modelId="{DF428208-398B-431B-B05C-1B1EC3F3559A}">
      <dsp:nvSpPr>
        <dsp:cNvPr id="0" name=""/>
        <dsp:cNvSpPr/>
      </dsp:nvSpPr>
      <dsp:spPr>
        <a:xfrm>
          <a:off x="1188211" y="2660775"/>
          <a:ext cx="1873596" cy="936798"/>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Meaning, purposes, readers</a:t>
          </a:r>
        </a:p>
      </dsp:txBody>
      <dsp:txXfrm>
        <a:off x="1188211" y="2660775"/>
        <a:ext cx="1873596" cy="936798"/>
      </dsp:txXfrm>
    </dsp:sp>
    <dsp:sp modelId="{39D78C2B-5A2C-46DD-A031-77FC4780975C}">
      <dsp:nvSpPr>
        <dsp:cNvPr id="0" name=""/>
        <dsp:cNvSpPr/>
      </dsp:nvSpPr>
      <dsp:spPr>
        <a:xfrm>
          <a:off x="1188211" y="3991029"/>
          <a:ext cx="1873596" cy="936798"/>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a:t>Structure and organization</a:t>
          </a:r>
        </a:p>
      </dsp:txBody>
      <dsp:txXfrm>
        <a:off x="1188211" y="3991029"/>
        <a:ext cx="1873596" cy="936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699751" y="927627"/>
          <a:ext cx="114978" cy="896829"/>
        </a:xfrm>
        <a:custGeom>
          <a:avLst/>
          <a:gdLst/>
          <a:ahLst/>
          <a:cxnLst/>
          <a:rect l="0" t="0" r="0" b="0"/>
          <a:pathLst>
            <a:path>
              <a:moveTo>
                <a:pt x="0" y="0"/>
              </a:moveTo>
              <a:lnTo>
                <a:pt x="0" y="896829"/>
              </a:lnTo>
              <a:lnTo>
                <a:pt x="114978" y="89682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699751" y="927627"/>
          <a:ext cx="114978" cy="352599"/>
        </a:xfrm>
        <a:custGeom>
          <a:avLst/>
          <a:gdLst/>
          <a:ahLst/>
          <a:cxnLst/>
          <a:rect l="0" t="0" r="0" b="0"/>
          <a:pathLst>
            <a:path>
              <a:moveTo>
                <a:pt x="0" y="0"/>
              </a:moveTo>
              <a:lnTo>
                <a:pt x="0" y="352599"/>
              </a:lnTo>
              <a:lnTo>
                <a:pt x="114978" y="352599"/>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006359" y="414249"/>
          <a:ext cx="478401" cy="130116"/>
        </a:xfrm>
        <a:custGeom>
          <a:avLst/>
          <a:gdLst/>
          <a:ahLst/>
          <a:cxnLst/>
          <a:rect l="0" t="0" r="0" b="0"/>
          <a:pathLst>
            <a:path>
              <a:moveTo>
                <a:pt x="478401" y="0"/>
              </a:moveTo>
              <a:lnTo>
                <a:pt x="478401" y="49632"/>
              </a:lnTo>
              <a:lnTo>
                <a:pt x="0" y="49632"/>
              </a:lnTo>
              <a:lnTo>
                <a:pt x="0" y="130116"/>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1642572" y="982341"/>
          <a:ext cx="99647" cy="842115"/>
        </a:xfrm>
        <a:custGeom>
          <a:avLst/>
          <a:gdLst/>
          <a:ahLst/>
          <a:cxnLst/>
          <a:rect l="0" t="0" r="0" b="0"/>
          <a:pathLst>
            <a:path>
              <a:moveTo>
                <a:pt x="0" y="0"/>
              </a:moveTo>
              <a:lnTo>
                <a:pt x="0" y="842115"/>
              </a:lnTo>
              <a:lnTo>
                <a:pt x="99647" y="84211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1642572" y="982341"/>
          <a:ext cx="99647" cy="297885"/>
        </a:xfrm>
        <a:custGeom>
          <a:avLst/>
          <a:gdLst/>
          <a:ahLst/>
          <a:cxnLst/>
          <a:rect l="0" t="0" r="0" b="0"/>
          <a:pathLst>
            <a:path>
              <a:moveTo>
                <a:pt x="0" y="0"/>
              </a:moveTo>
              <a:lnTo>
                <a:pt x="0" y="297885"/>
              </a:lnTo>
              <a:lnTo>
                <a:pt x="99647" y="29788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1484760" y="414249"/>
          <a:ext cx="464419" cy="184831"/>
        </a:xfrm>
        <a:custGeom>
          <a:avLst/>
          <a:gdLst/>
          <a:ahLst/>
          <a:cxnLst/>
          <a:rect l="0" t="0" r="0" b="0"/>
          <a:pathLst>
            <a:path>
              <a:moveTo>
                <a:pt x="0" y="0"/>
              </a:moveTo>
              <a:lnTo>
                <a:pt x="0" y="104346"/>
              </a:lnTo>
              <a:lnTo>
                <a:pt x="464419" y="104346"/>
              </a:lnTo>
              <a:lnTo>
                <a:pt x="464419" y="184831"/>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101500" y="30989"/>
          <a:ext cx="766520" cy="38326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Writing</a:t>
          </a:r>
        </a:p>
      </dsp:txBody>
      <dsp:txXfrm>
        <a:off x="1101500" y="30989"/>
        <a:ext cx="766520" cy="383260"/>
      </dsp:txXfrm>
    </dsp:sp>
    <dsp:sp modelId="{891CD440-D29A-4CE4-8741-9AD273B05ECF}">
      <dsp:nvSpPr>
        <dsp:cNvPr id="0" name=""/>
        <dsp:cNvSpPr/>
      </dsp:nvSpPr>
      <dsp:spPr>
        <a:xfrm>
          <a:off x="1565920" y="599081"/>
          <a:ext cx="766520" cy="383260"/>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Writing accurately</a:t>
          </a:r>
        </a:p>
      </dsp:txBody>
      <dsp:txXfrm>
        <a:off x="1565920" y="599081"/>
        <a:ext cx="766520" cy="383260"/>
      </dsp:txXfrm>
    </dsp:sp>
    <dsp:sp modelId="{6DD6FA04-40DA-48B3-9E10-77881AEE962F}">
      <dsp:nvSpPr>
        <dsp:cNvPr id="0" name=""/>
        <dsp:cNvSpPr/>
      </dsp:nvSpPr>
      <dsp:spPr>
        <a:xfrm>
          <a:off x="1742219" y="1088596"/>
          <a:ext cx="766520" cy="38326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Language</a:t>
          </a:r>
        </a:p>
      </dsp:txBody>
      <dsp:txXfrm>
        <a:off x="1742219" y="1088596"/>
        <a:ext cx="766520" cy="383260"/>
      </dsp:txXfrm>
    </dsp:sp>
    <dsp:sp modelId="{65F42D7E-0CD8-44CD-8F51-25D5069724EF}">
      <dsp:nvSpPr>
        <dsp:cNvPr id="0" name=""/>
        <dsp:cNvSpPr/>
      </dsp:nvSpPr>
      <dsp:spPr>
        <a:xfrm>
          <a:off x="1742219" y="1632826"/>
          <a:ext cx="766520" cy="383260"/>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Handwriting Punctuation Grammar Spelling</a:t>
          </a:r>
        </a:p>
      </dsp:txBody>
      <dsp:txXfrm>
        <a:off x="1742219" y="1632826"/>
        <a:ext cx="766520" cy="383260"/>
      </dsp:txXfrm>
    </dsp:sp>
    <dsp:sp modelId="{6CB02689-96F0-4E28-8DE0-6955FAAFB92E}">
      <dsp:nvSpPr>
        <dsp:cNvPr id="0" name=""/>
        <dsp:cNvSpPr/>
      </dsp:nvSpPr>
      <dsp:spPr>
        <a:xfrm>
          <a:off x="623099" y="544366"/>
          <a:ext cx="766520" cy="383260"/>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Organizing ideas and information</a:t>
          </a:r>
        </a:p>
      </dsp:txBody>
      <dsp:txXfrm>
        <a:off x="623099" y="544366"/>
        <a:ext cx="766520" cy="383260"/>
      </dsp:txXfrm>
    </dsp:sp>
    <dsp:sp modelId="{DF428208-398B-431B-B05C-1B1EC3F3559A}">
      <dsp:nvSpPr>
        <dsp:cNvPr id="0" name=""/>
        <dsp:cNvSpPr/>
      </dsp:nvSpPr>
      <dsp:spPr>
        <a:xfrm>
          <a:off x="814729" y="1088596"/>
          <a:ext cx="766520" cy="383260"/>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Meaning, purposes, readers</a:t>
          </a:r>
        </a:p>
      </dsp:txBody>
      <dsp:txXfrm>
        <a:off x="814729" y="1088596"/>
        <a:ext cx="766520" cy="383260"/>
      </dsp:txXfrm>
    </dsp:sp>
    <dsp:sp modelId="{39D78C2B-5A2C-46DD-A031-77FC4780975C}">
      <dsp:nvSpPr>
        <dsp:cNvPr id="0" name=""/>
        <dsp:cNvSpPr/>
      </dsp:nvSpPr>
      <dsp:spPr>
        <a:xfrm>
          <a:off x="814729" y="1632826"/>
          <a:ext cx="766520" cy="383260"/>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GB" sz="800" kern="1200" dirty="0"/>
            <a:t>Structure and organization</a:t>
          </a:r>
        </a:p>
      </dsp:txBody>
      <dsp:txXfrm>
        <a:off x="814729" y="1632826"/>
        <a:ext cx="766520" cy="383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923320" y="138562"/>
          <a:ext cx="1117246" cy="5586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t>Oracy</a:t>
          </a:r>
        </a:p>
      </dsp:txBody>
      <dsp:txXfrm>
        <a:off x="939682" y="154924"/>
        <a:ext cx="1084522" cy="525899"/>
      </dsp:txXfrm>
    </dsp:sp>
    <dsp:sp modelId="{1DC82628-2B03-4216-819A-88B0D062C31D}">
      <dsp:nvSpPr>
        <dsp:cNvPr id="0" name=""/>
        <dsp:cNvSpPr/>
      </dsp:nvSpPr>
      <dsp:spPr>
        <a:xfrm rot="3600000">
          <a:off x="1652053" y="1119136"/>
          <a:ext cx="582412" cy="195518"/>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dirty="0"/>
        </a:p>
      </dsp:txBody>
      <dsp:txXfrm>
        <a:off x="1710708" y="1158240"/>
        <a:ext cx="465102" cy="117310"/>
      </dsp:txXfrm>
    </dsp:sp>
    <dsp:sp modelId="{8AB9271D-1B1A-4C04-85AF-2A3EF0A1CBD6}">
      <dsp:nvSpPr>
        <dsp:cNvPr id="0" name=""/>
        <dsp:cNvSpPr/>
      </dsp:nvSpPr>
      <dsp:spPr>
        <a:xfrm>
          <a:off x="1845951" y="1736606"/>
          <a:ext cx="1117246" cy="558623"/>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t>Writing</a:t>
          </a:r>
        </a:p>
      </dsp:txBody>
      <dsp:txXfrm>
        <a:off x="1862313" y="1752968"/>
        <a:ext cx="1084522" cy="525899"/>
      </dsp:txXfrm>
    </dsp:sp>
    <dsp:sp modelId="{E3C5E91D-B160-4535-A02C-94D4BBFCADC2}">
      <dsp:nvSpPr>
        <dsp:cNvPr id="0" name=""/>
        <dsp:cNvSpPr/>
      </dsp:nvSpPr>
      <dsp:spPr>
        <a:xfrm rot="10800000">
          <a:off x="1190737" y="1918158"/>
          <a:ext cx="582412" cy="195518"/>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dirty="0"/>
        </a:p>
      </dsp:txBody>
      <dsp:txXfrm rot="10800000">
        <a:off x="1249392" y="1957262"/>
        <a:ext cx="465102" cy="117310"/>
      </dsp:txXfrm>
    </dsp:sp>
    <dsp:sp modelId="{B329296D-8D4B-4DBC-9F6A-56B71E465684}">
      <dsp:nvSpPr>
        <dsp:cNvPr id="0" name=""/>
        <dsp:cNvSpPr/>
      </dsp:nvSpPr>
      <dsp:spPr>
        <a:xfrm>
          <a:off x="689" y="1736606"/>
          <a:ext cx="1117246" cy="558623"/>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a:t>Reading</a:t>
          </a:r>
        </a:p>
      </dsp:txBody>
      <dsp:txXfrm>
        <a:off x="17051" y="1752968"/>
        <a:ext cx="1084522" cy="525899"/>
      </dsp:txXfrm>
    </dsp:sp>
    <dsp:sp modelId="{25803A61-5810-4A66-AD1F-CE4304BA3520}">
      <dsp:nvSpPr>
        <dsp:cNvPr id="0" name=""/>
        <dsp:cNvSpPr/>
      </dsp:nvSpPr>
      <dsp:spPr>
        <a:xfrm rot="18000000">
          <a:off x="729422" y="1119136"/>
          <a:ext cx="582412" cy="195518"/>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dirty="0"/>
        </a:p>
      </dsp:txBody>
      <dsp:txXfrm>
        <a:off x="788077" y="1158240"/>
        <a:ext cx="465102" cy="117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AD9DF-36BB-41E4-993C-A98DECE3A3E3}">
      <dsp:nvSpPr>
        <dsp:cNvPr id="0" name=""/>
        <dsp:cNvSpPr/>
      </dsp:nvSpPr>
      <dsp:spPr>
        <a:xfrm>
          <a:off x="0" y="297476"/>
          <a:ext cx="196364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936EEE-A326-4F55-B9A8-4ECB9D092050}">
      <dsp:nvSpPr>
        <dsp:cNvPr id="0" name=""/>
        <dsp:cNvSpPr/>
      </dsp:nvSpPr>
      <dsp:spPr>
        <a:xfrm>
          <a:off x="98182" y="61316"/>
          <a:ext cx="1374553"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55" tIns="0" rIns="51955" bIns="0" numCol="1" spcCol="1270" anchor="ctr" anchorCtr="0">
          <a:noAutofit/>
        </a:bodyPr>
        <a:lstStyle/>
        <a:p>
          <a:pPr lvl="0" algn="l" defTabSz="711200">
            <a:lnSpc>
              <a:spcPct val="90000"/>
            </a:lnSpc>
            <a:spcBef>
              <a:spcPct val="0"/>
            </a:spcBef>
            <a:spcAft>
              <a:spcPct val="35000"/>
            </a:spcAft>
          </a:pPr>
          <a:r>
            <a:rPr lang="en-US" sz="1600" kern="1200" dirty="0"/>
            <a:t>Word level</a:t>
          </a:r>
        </a:p>
      </dsp:txBody>
      <dsp:txXfrm>
        <a:off x="121239" y="84373"/>
        <a:ext cx="1328439" cy="426206"/>
      </dsp:txXfrm>
    </dsp:sp>
    <dsp:sp modelId="{E0D50069-1346-44AE-90F1-EDE34472C77A}">
      <dsp:nvSpPr>
        <dsp:cNvPr id="0" name=""/>
        <dsp:cNvSpPr/>
      </dsp:nvSpPr>
      <dsp:spPr>
        <a:xfrm>
          <a:off x="0" y="1052684"/>
          <a:ext cx="196364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480C1E-EA27-4376-BC27-F25C632CDFA1}">
      <dsp:nvSpPr>
        <dsp:cNvPr id="0" name=""/>
        <dsp:cNvSpPr/>
      </dsp:nvSpPr>
      <dsp:spPr>
        <a:xfrm>
          <a:off x="98182" y="787076"/>
          <a:ext cx="1374553"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55" tIns="0" rIns="51955" bIns="0" numCol="1" spcCol="1270" anchor="ctr" anchorCtr="0">
          <a:noAutofit/>
        </a:bodyPr>
        <a:lstStyle/>
        <a:p>
          <a:pPr lvl="0" algn="l" defTabSz="711200">
            <a:lnSpc>
              <a:spcPct val="90000"/>
            </a:lnSpc>
            <a:spcBef>
              <a:spcPct val="0"/>
            </a:spcBef>
            <a:spcAft>
              <a:spcPct val="35000"/>
            </a:spcAft>
          </a:pPr>
          <a:r>
            <a:rPr lang="en-US" sz="1600" kern="1200" dirty="0"/>
            <a:t>Sentence level</a:t>
          </a:r>
        </a:p>
      </dsp:txBody>
      <dsp:txXfrm>
        <a:off x="121239" y="810133"/>
        <a:ext cx="1328439" cy="426206"/>
      </dsp:txXfrm>
    </dsp:sp>
    <dsp:sp modelId="{C6B0F714-57D3-4C61-86FB-206C38C65583}">
      <dsp:nvSpPr>
        <dsp:cNvPr id="0" name=""/>
        <dsp:cNvSpPr/>
      </dsp:nvSpPr>
      <dsp:spPr>
        <a:xfrm>
          <a:off x="0" y="1748996"/>
          <a:ext cx="196364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4BF2D8-4AE0-4AD2-B3A5-7D270A744510}">
      <dsp:nvSpPr>
        <dsp:cNvPr id="0" name=""/>
        <dsp:cNvSpPr/>
      </dsp:nvSpPr>
      <dsp:spPr>
        <a:xfrm>
          <a:off x="98182" y="1512836"/>
          <a:ext cx="1374553"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955" tIns="0" rIns="51955" bIns="0" numCol="1" spcCol="1270" anchor="ctr" anchorCtr="0">
          <a:noAutofit/>
        </a:bodyPr>
        <a:lstStyle/>
        <a:p>
          <a:pPr lvl="0" algn="l" defTabSz="711200">
            <a:lnSpc>
              <a:spcPct val="90000"/>
            </a:lnSpc>
            <a:spcBef>
              <a:spcPct val="0"/>
            </a:spcBef>
            <a:spcAft>
              <a:spcPct val="35000"/>
            </a:spcAft>
          </a:pPr>
          <a:r>
            <a:rPr lang="en-US" sz="1600" kern="1200" dirty="0"/>
            <a:t>Text level</a:t>
          </a:r>
        </a:p>
      </dsp:txBody>
      <dsp:txXfrm>
        <a:off x="121239" y="1535893"/>
        <a:ext cx="1328439" cy="4262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0441E-083C-4D54-9470-FD0E05C3CA50}">
      <dsp:nvSpPr>
        <dsp:cNvPr id="0" name=""/>
        <dsp:cNvSpPr/>
      </dsp:nvSpPr>
      <dsp:spPr>
        <a:xfrm>
          <a:off x="0" y="0"/>
          <a:ext cx="4150580" cy="435133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0A8C4-0ABB-473C-BEF9-3898C0B27C54}">
      <dsp:nvSpPr>
        <dsp:cNvPr id="0" name=""/>
        <dsp:cNvSpPr/>
      </dsp:nvSpPr>
      <dsp:spPr>
        <a:xfrm>
          <a:off x="2075290" y="437470"/>
          <a:ext cx="2697877" cy="103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1 you would like me to change about this lecture</a:t>
          </a:r>
        </a:p>
      </dsp:txBody>
      <dsp:txXfrm>
        <a:off x="2125573" y="487753"/>
        <a:ext cx="2597311" cy="929477"/>
      </dsp:txXfrm>
    </dsp:sp>
    <dsp:sp modelId="{7DE126CA-6641-454F-8FC9-7B88936D607D}">
      <dsp:nvSpPr>
        <dsp:cNvPr id="0" name=""/>
        <dsp:cNvSpPr/>
      </dsp:nvSpPr>
      <dsp:spPr>
        <a:xfrm>
          <a:off x="2075290" y="1596269"/>
          <a:ext cx="2697877" cy="103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2 things you will do in the future</a:t>
          </a:r>
        </a:p>
      </dsp:txBody>
      <dsp:txXfrm>
        <a:off x="2125573" y="1646552"/>
        <a:ext cx="2597311" cy="929477"/>
      </dsp:txXfrm>
    </dsp:sp>
    <dsp:sp modelId="{D9BDD560-8910-4D70-BDA7-529FBF62A475}">
      <dsp:nvSpPr>
        <dsp:cNvPr id="0" name=""/>
        <dsp:cNvSpPr/>
      </dsp:nvSpPr>
      <dsp:spPr>
        <a:xfrm>
          <a:off x="2075290" y="2755068"/>
          <a:ext cx="2697877" cy="103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latin typeface="Comic Sans MS" panose="030F0702030302020204" pitchFamily="66" charset="0"/>
            </a:rPr>
            <a:t>3 things you have learnt</a:t>
          </a:r>
        </a:p>
      </dsp:txBody>
      <dsp:txXfrm>
        <a:off x="2125573" y="2805351"/>
        <a:ext cx="2597311" cy="929477"/>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6A5B56-B39B-46FD-AD6F-BED07259F48B}" type="datetimeFigureOut">
              <a:rPr lang="en-GB" smtClean="0"/>
              <a:t>20/09/2018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AD65FC-D39C-4A49-8830-8F7B78A686C0}" type="slidenum">
              <a:rPr lang="en-GB" smtClean="0"/>
              <a:t>‹#›</a:t>
            </a:fld>
            <a:endParaRPr lang="en-GB" dirty="0"/>
          </a:p>
        </p:txBody>
      </p:sp>
    </p:spTree>
    <p:extLst>
      <p:ext uri="{BB962C8B-B14F-4D97-AF65-F5344CB8AC3E}">
        <p14:creationId xmlns:p14="http://schemas.microsoft.com/office/powerpoint/2010/main" val="129004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2</a:t>
            </a:fld>
            <a:endParaRPr lang="en-GB" dirty="0"/>
          </a:p>
        </p:txBody>
      </p:sp>
    </p:spTree>
    <p:extLst>
      <p:ext uri="{BB962C8B-B14F-4D97-AF65-F5344CB8AC3E}">
        <p14:creationId xmlns:p14="http://schemas.microsoft.com/office/powerpoint/2010/main" val="926292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Give them time to look at this and think about.</a:t>
            </a:r>
          </a:p>
          <a:p>
            <a:r>
              <a:rPr lang="en-GB" b="0" baseline="0" dirty="0"/>
              <a:t>Comments?</a:t>
            </a:r>
          </a:p>
          <a:p>
            <a:r>
              <a:rPr lang="en-GB" b="0" baseline="0" dirty="0"/>
              <a:t>Point out that the structure is the same at both phases.</a:t>
            </a:r>
          </a:p>
          <a:p>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ea typeface="Comic Sans MS" charset="0"/>
                <a:cs typeface="Calibri Light" panose="020F0302020204030204" pitchFamily="34" charset="0"/>
              </a:rPr>
              <a:t>Writing is not one unified process. The act of writing can be </a:t>
            </a:r>
            <a:r>
              <a:rPr lang="en-GB" sz="1000" kern="1200" dirty="0">
                <a:solidFill>
                  <a:schemeClr val="tx1"/>
                </a:solidFill>
                <a:latin typeface="+mn-lt"/>
                <a:ea typeface="Comic Sans MS" charset="0"/>
                <a:cs typeface="Comic Sans MS" charset="0"/>
              </a:rPr>
              <a:t>divided into two distinct parts…….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3</a:t>
            </a:fld>
            <a:endParaRPr lang="en-GB" dirty="0"/>
          </a:p>
        </p:txBody>
      </p:sp>
    </p:spTree>
    <p:extLst>
      <p:ext uri="{BB962C8B-B14F-4D97-AF65-F5344CB8AC3E}">
        <p14:creationId xmlns:p14="http://schemas.microsoft.com/office/powerpoint/2010/main" val="2936423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 they agree?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implications?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look at the transcription skills…….</a:t>
            </a:r>
          </a:p>
        </p:txBody>
      </p:sp>
      <p:sp>
        <p:nvSpPr>
          <p:cNvPr id="4" name="Slide Number Placeholder 3"/>
          <p:cNvSpPr>
            <a:spLocks noGrp="1"/>
          </p:cNvSpPr>
          <p:nvPr>
            <p:ph type="sldNum" sz="quarter" idx="10"/>
          </p:nvPr>
        </p:nvSpPr>
        <p:spPr/>
        <p:txBody>
          <a:bodyPr/>
          <a:lstStyle/>
          <a:p>
            <a:fld id="{B3AD65FC-D39C-4A49-8830-8F7B78A686C0}" type="slidenum">
              <a:rPr lang="en-GB" smtClean="0"/>
              <a:t>5</a:t>
            </a:fld>
            <a:endParaRPr lang="en-GB" dirty="0"/>
          </a:p>
        </p:txBody>
      </p:sp>
    </p:spTree>
    <p:extLst>
      <p:ext uri="{BB962C8B-B14F-4D97-AF65-F5344CB8AC3E}">
        <p14:creationId xmlns:p14="http://schemas.microsoft.com/office/powerpoint/2010/main" val="3839348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generate ideas.</a:t>
            </a:r>
          </a:p>
          <a:p>
            <a:endParaRPr lang="en-GB" baseline="0" dirty="0"/>
          </a:p>
          <a:p>
            <a:r>
              <a:rPr lang="en-GB" sz="1200" b="1" i="0" u="none" strike="noStrike" kern="1200" dirty="0">
                <a:solidFill>
                  <a:schemeClr val="tx1"/>
                </a:solidFill>
                <a:effectLst/>
                <a:latin typeface="+mn-lt"/>
                <a:ea typeface="+mn-ea"/>
                <a:cs typeface="+mn-cs"/>
              </a:rPr>
              <a:t>Write Dance</a:t>
            </a:r>
            <a:r>
              <a:rPr lang="en-GB" sz="1200" b="0" i="0" u="none" strike="noStrike" kern="1200" dirty="0">
                <a:solidFill>
                  <a:schemeClr val="tx1"/>
                </a:solidFill>
                <a:effectLst/>
                <a:latin typeface="+mn-lt"/>
                <a:ea typeface="+mn-ea"/>
                <a:cs typeface="+mn-cs"/>
              </a:rPr>
              <a:t> is an approach and a method that provides movement opportunities so children can develop the physical skills needed to develop their handwriting skills. The movement is driven by the music and the underlying principle is enjoyment to build confidence.</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6</a:t>
            </a:fld>
            <a:endParaRPr lang="en-GB" dirty="0"/>
          </a:p>
        </p:txBody>
      </p:sp>
    </p:spTree>
    <p:extLst>
      <p:ext uri="{BB962C8B-B14F-4D97-AF65-F5344CB8AC3E}">
        <p14:creationId xmlns:p14="http://schemas.microsoft.com/office/powerpoint/2010/main" val="58663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students how to use line guides.</a:t>
            </a:r>
          </a:p>
          <a:p>
            <a:r>
              <a:rPr lang="en-GB" dirty="0"/>
              <a:t>Show then how to form letters</a:t>
            </a:r>
          </a:p>
          <a:p>
            <a:r>
              <a:rPr lang="en-GB" dirty="0"/>
              <a:t>Introduce terminology:</a:t>
            </a:r>
            <a:r>
              <a:rPr lang="en-GB" baseline="0" dirty="0"/>
              <a:t> ascenders descenders, etc.</a:t>
            </a:r>
          </a:p>
          <a:p>
            <a:endParaRPr lang="en-GB" baseline="0" dirty="0"/>
          </a:p>
          <a:p>
            <a:r>
              <a:rPr lang="en-GB" b="1" baseline="0" dirty="0"/>
              <a:t>Students to practise handwriting</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t>7</a:t>
            </a:fld>
            <a:endParaRPr lang="en-GB" dirty="0"/>
          </a:p>
        </p:txBody>
      </p:sp>
    </p:spTree>
    <p:extLst>
      <p:ext uri="{BB962C8B-B14F-4D97-AF65-F5344CB8AC3E}">
        <p14:creationId xmlns:p14="http://schemas.microsoft.com/office/powerpoint/2010/main" val="303535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t>Introduce the term</a:t>
            </a:r>
            <a:r>
              <a:rPr lang="en-GB" baseline="0" dirty="0"/>
              <a:t> “emergent writing”</a:t>
            </a:r>
          </a:p>
          <a:p>
            <a:pPr defTabSz="910102">
              <a:defRPr/>
            </a:pPr>
            <a:endParaRPr lang="en-GB" baseline="0" dirty="0"/>
          </a:p>
          <a:p>
            <a:pPr defTabSz="910102">
              <a:defRPr/>
            </a:pPr>
            <a:r>
              <a:rPr lang="en-GB" baseline="0" dirty="0"/>
              <a:t>The child starts at the “transcriptional “ level,  but composition is emergent too.</a:t>
            </a: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8</a:t>
            </a:fld>
            <a:endParaRPr lang="en-GB" dirty="0"/>
          </a:p>
        </p:txBody>
      </p:sp>
    </p:spTree>
    <p:extLst>
      <p:ext uri="{BB962C8B-B14F-4D97-AF65-F5344CB8AC3E}">
        <p14:creationId xmlns:p14="http://schemas.microsoft.com/office/powerpoint/2010/main" val="231318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Cloze Activity</a:t>
            </a:r>
          </a:p>
          <a:p>
            <a:endParaRPr lang="en-GB" dirty="0" smtClean="0"/>
          </a:p>
          <a:p>
            <a:r>
              <a:rPr lang="en-GB" dirty="0" smtClean="0"/>
              <a:t>Developing </a:t>
            </a:r>
            <a:r>
              <a:rPr lang="en-GB" dirty="0"/>
              <a:t>writing needs to link with all other LLC activities – reading / phonics and </a:t>
            </a:r>
            <a:r>
              <a:rPr lang="en-GB" b="1" dirty="0"/>
              <a:t>oracy</a:t>
            </a:r>
            <a:r>
              <a:rPr lang="en-GB" dirty="0"/>
              <a:t> development. </a:t>
            </a:r>
          </a:p>
          <a:p>
            <a:r>
              <a:rPr lang="en-GB" dirty="0"/>
              <a:t>Learners will engage in writing </a:t>
            </a:r>
            <a:r>
              <a:rPr lang="en-GB" b="1" dirty="0"/>
              <a:t>familiar words </a:t>
            </a:r>
            <a:r>
              <a:rPr lang="en-GB" dirty="0"/>
              <a:t>– names, common high frequency words.</a:t>
            </a:r>
          </a:p>
          <a:p>
            <a:r>
              <a:rPr lang="en-GB" dirty="0"/>
              <a:t>Always encourage the writer to read </a:t>
            </a:r>
            <a:r>
              <a:rPr lang="en-GB" b="1" dirty="0"/>
              <a:t>aloud</a:t>
            </a:r>
            <a:r>
              <a:rPr lang="en-GB" dirty="0"/>
              <a:t> what they have written and then model the writing </a:t>
            </a:r>
          </a:p>
          <a:p>
            <a:r>
              <a:rPr lang="en-GB" dirty="0"/>
              <a:t>Provide the correct resources to </a:t>
            </a:r>
            <a:r>
              <a:rPr lang="en-GB" b="1" dirty="0"/>
              <a:t>encourage </a:t>
            </a:r>
            <a:r>
              <a:rPr lang="en-GB" dirty="0"/>
              <a:t>writing.</a:t>
            </a:r>
          </a:p>
          <a:p>
            <a:r>
              <a:rPr lang="en-GB" dirty="0"/>
              <a:t>When encouraging learners to write it is important that their stage of </a:t>
            </a:r>
            <a:r>
              <a:rPr lang="en-GB" b="1" dirty="0"/>
              <a:t>development</a:t>
            </a:r>
            <a:r>
              <a:rPr lang="en-GB" dirty="0"/>
              <a:t> is accepted and supported by the practitioner.</a:t>
            </a:r>
          </a:p>
          <a:p>
            <a:r>
              <a:rPr lang="en-GB" dirty="0"/>
              <a:t>Encourage learners to ‘talk’ about what they have produced – the practitioner can then act as a </a:t>
            </a:r>
            <a:r>
              <a:rPr lang="en-GB" b="1" dirty="0"/>
              <a:t>scribe.</a:t>
            </a:r>
          </a:p>
          <a:p>
            <a:r>
              <a:rPr lang="en-GB" dirty="0"/>
              <a:t>Ongoing activities that support gross and fine motor skills need to be accessible. </a:t>
            </a:r>
          </a:p>
          <a:p>
            <a:r>
              <a:rPr lang="en-GB" dirty="0"/>
              <a:t>Provide activities that will engage both </a:t>
            </a:r>
            <a:r>
              <a:rPr lang="en-GB" b="1" dirty="0"/>
              <a:t>boys a</a:t>
            </a:r>
            <a:r>
              <a:rPr lang="en-GB" dirty="0"/>
              <a:t>nd </a:t>
            </a:r>
            <a:r>
              <a:rPr lang="en-GB" b="1" dirty="0"/>
              <a:t>girls.</a:t>
            </a:r>
          </a:p>
          <a:p>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9</a:t>
            </a:fld>
            <a:endParaRPr lang="en-GB" dirty="0"/>
          </a:p>
        </p:txBody>
      </p:sp>
    </p:spTree>
    <p:extLst>
      <p:ext uri="{BB962C8B-B14F-4D97-AF65-F5344CB8AC3E}">
        <p14:creationId xmlns:p14="http://schemas.microsoft.com/office/powerpoint/2010/main" val="1336049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now able to “compose</a:t>
            </a:r>
            <a:r>
              <a:rPr lang="en-GB" dirty="0" smtClean="0"/>
              <a:t>”</a:t>
            </a:r>
          </a:p>
          <a:p>
            <a:endParaRPr lang="en-GB" dirty="0" smtClean="0"/>
          </a:p>
          <a:p>
            <a:r>
              <a:rPr lang="en-GB" dirty="0" smtClean="0"/>
              <a:t>Remind</a:t>
            </a:r>
            <a:r>
              <a:rPr lang="en-GB" baseline="0" dirty="0" smtClean="0"/>
              <a:t> the students about the link between oracy, reading and writing.</a:t>
            </a:r>
          </a:p>
        </p:txBody>
      </p:sp>
      <p:sp>
        <p:nvSpPr>
          <p:cNvPr id="4" name="Slide Number Placeholder 3"/>
          <p:cNvSpPr>
            <a:spLocks noGrp="1"/>
          </p:cNvSpPr>
          <p:nvPr>
            <p:ph type="sldNum" sz="quarter" idx="10"/>
          </p:nvPr>
        </p:nvSpPr>
        <p:spPr/>
        <p:txBody>
          <a:bodyPr/>
          <a:lstStyle/>
          <a:p>
            <a:fld id="{34363F00-7F05-4888-870A-A771EB1772FD}" type="slidenum">
              <a:rPr lang="en-GB" smtClean="0"/>
              <a:t>10</a:t>
            </a:fld>
            <a:endParaRPr lang="en-GB" dirty="0"/>
          </a:p>
        </p:txBody>
      </p:sp>
    </p:spTree>
    <p:extLst>
      <p:ext uri="{BB962C8B-B14F-4D97-AF65-F5344CB8AC3E}">
        <p14:creationId xmlns:p14="http://schemas.microsoft.com/office/powerpoint/2010/main" val="2255225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the connection between Shared Reading and Shared Writing</a:t>
            </a:r>
            <a:r>
              <a:rPr lang="en-GB" dirty="0" smtClean="0"/>
              <a:t>.</a:t>
            </a:r>
          </a:p>
          <a:p>
            <a:r>
              <a:rPr lang="en-GB" dirty="0" smtClean="0"/>
              <a:t>Remind about word, sentence</a:t>
            </a:r>
            <a:r>
              <a:rPr lang="en-GB" baseline="0" dirty="0" smtClean="0"/>
              <a:t> and text level.</a:t>
            </a:r>
            <a:endParaRPr lang="en-GB" dirty="0"/>
          </a:p>
          <a:p>
            <a:r>
              <a:rPr lang="en-GB" dirty="0"/>
              <a:t>We are not suggesting that they do shared reding before a shared writing, but many of the skills and knowledge children need for writing are taught through reading.</a:t>
            </a:r>
          </a:p>
          <a:p>
            <a:r>
              <a:rPr lang="en-GB" dirty="0"/>
              <a:t>Mention Margaret Meek’s book “</a:t>
            </a:r>
            <a:r>
              <a:rPr lang="en-GB" i="1" dirty="0"/>
              <a:t>How Texts Teach What Readers Learn</a:t>
            </a:r>
            <a:r>
              <a:rPr lang="en-GB" dirty="0"/>
              <a:t>”</a:t>
            </a:r>
          </a:p>
        </p:txBody>
      </p:sp>
      <p:sp>
        <p:nvSpPr>
          <p:cNvPr id="4" name="Slide Number Placeholder 3"/>
          <p:cNvSpPr>
            <a:spLocks noGrp="1"/>
          </p:cNvSpPr>
          <p:nvPr>
            <p:ph type="sldNum" sz="quarter" idx="10"/>
          </p:nvPr>
        </p:nvSpPr>
        <p:spPr/>
        <p:txBody>
          <a:bodyPr/>
          <a:lstStyle/>
          <a:p>
            <a:fld id="{B3AD65FC-D39C-4A49-8830-8F7B78A686C0}" type="slidenum">
              <a:rPr lang="en-GB" smtClean="0"/>
              <a:t>11</a:t>
            </a:fld>
            <a:endParaRPr lang="en-GB" dirty="0"/>
          </a:p>
        </p:txBody>
      </p:sp>
    </p:spTree>
    <p:extLst>
      <p:ext uri="{BB962C8B-B14F-4D97-AF65-F5344CB8AC3E}">
        <p14:creationId xmlns:p14="http://schemas.microsoft.com/office/powerpoint/2010/main" val="4177428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Talk</a:t>
            </a:r>
            <a:r>
              <a:rPr lang="en-GB" baseline="0" dirty="0" smtClean="0"/>
              <a:t> through</a:t>
            </a:r>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12</a:t>
            </a:fld>
            <a:endParaRPr lang="en-GB" dirty="0"/>
          </a:p>
        </p:txBody>
      </p:sp>
    </p:spTree>
    <p:extLst>
      <p:ext uri="{BB962C8B-B14F-4D97-AF65-F5344CB8AC3E}">
        <p14:creationId xmlns:p14="http://schemas.microsoft.com/office/powerpoint/2010/main" val="2134900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First Steps material from New Zealand suggests </a:t>
            </a:r>
            <a:r>
              <a:rPr lang="en-GB" dirty="0" smtClean="0"/>
              <a:t>even more</a:t>
            </a:r>
            <a:r>
              <a:rPr lang="en-GB" baseline="0" dirty="0" smtClean="0"/>
              <a:t> </a:t>
            </a:r>
            <a:r>
              <a:rPr lang="en-GB" baseline="0" dirty="0" smtClean="0"/>
              <a:t>forms of support.</a:t>
            </a:r>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13</a:t>
            </a:fld>
            <a:endParaRPr lang="en-GB" dirty="0"/>
          </a:p>
        </p:txBody>
      </p:sp>
    </p:spTree>
    <p:extLst>
      <p:ext uri="{BB962C8B-B14F-4D97-AF65-F5344CB8AC3E}">
        <p14:creationId xmlns:p14="http://schemas.microsoft.com/office/powerpoint/2010/main" val="3593628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We 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400" b="1" dirty="0">
                <a:solidFill>
                  <a:schemeClr val="tx2"/>
                </a:solidFill>
                <a:latin typeface="Comic Sans MS" panose="030F0702030302020204" pitchFamily="66" charset="0"/>
              </a:rPr>
              <a:t>SECURING SUBJECT MATTER </a:t>
            </a:r>
            <a:r>
              <a:rPr lang="en-US" sz="14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IMITATION</a:t>
            </a:r>
            <a:r>
              <a:rPr lang="en-US" sz="14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400" b="1" dirty="0">
                <a:solidFill>
                  <a:schemeClr val="tx2"/>
                </a:solidFill>
                <a:latin typeface="Comic Sans MS" panose="030F0702030302020204" pitchFamily="66" charset="0"/>
              </a:rPr>
              <a:t>INNOVATION</a:t>
            </a:r>
            <a:r>
              <a:rPr lang="en-US" sz="14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INDEPENDENT APPLICATION </a:t>
            </a:r>
            <a:r>
              <a:rPr lang="en-US" sz="14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14</a:t>
            </a:fld>
            <a:endParaRPr lang="en-GB" altLang="en-US" dirty="0">
              <a:latin typeface="Calibri" panose="020F0502020204030204" pitchFamily="34" charset="0"/>
            </a:endParaRPr>
          </a:p>
        </p:txBody>
      </p:sp>
    </p:spTree>
    <p:extLst>
      <p:ext uri="{BB962C8B-B14F-4D97-AF65-F5344CB8AC3E}">
        <p14:creationId xmlns:p14="http://schemas.microsoft.com/office/powerpoint/2010/main" val="2353817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they should have learnt:</a:t>
            </a:r>
          </a:p>
          <a:p>
            <a:endParaRPr lang="en-GB" dirty="0"/>
          </a:p>
          <a:p>
            <a:r>
              <a:rPr lang="en-GB" dirty="0"/>
              <a:t>Writing=transcription + composition;</a:t>
            </a:r>
          </a:p>
          <a:p>
            <a:r>
              <a:rPr lang="en-GB" dirty="0"/>
              <a:t>Children need to develop gross motor skills and fine motor skills;</a:t>
            </a:r>
          </a:p>
          <a:p>
            <a:r>
              <a:rPr lang="en-GB" dirty="0"/>
              <a:t>The link between oracy, reading and writing is important;</a:t>
            </a:r>
          </a:p>
          <a:p>
            <a:r>
              <a:rPr lang="en-GB" dirty="0"/>
              <a:t>Children need to be supported as they write;</a:t>
            </a:r>
          </a:p>
          <a:p>
            <a:r>
              <a:rPr lang="en-GB" dirty="0"/>
              <a:t>How to run a shared writing session</a:t>
            </a:r>
          </a:p>
          <a:p>
            <a:r>
              <a:rPr lang="en-GB" dirty="0"/>
              <a:t>HW is important;</a:t>
            </a:r>
          </a:p>
          <a:p>
            <a:endParaRPr lang="en-GB" dirty="0"/>
          </a:p>
          <a:p>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15</a:t>
            </a:fld>
            <a:endParaRPr lang="en-GB" dirty="0"/>
          </a:p>
        </p:txBody>
      </p:sp>
    </p:spTree>
    <p:extLst>
      <p:ext uri="{BB962C8B-B14F-4D97-AF65-F5344CB8AC3E}">
        <p14:creationId xmlns:p14="http://schemas.microsoft.com/office/powerpoint/2010/main" val="567632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dkVert">
          <a:fgClr>
            <a:srgbClr val="EDBC33"/>
          </a:fgClr>
          <a:bgClr>
            <a:schemeClr val="accent4">
              <a:lumMod val="60000"/>
              <a:lumOff val="40000"/>
            </a:schemeClr>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jpg"/><Relationship Id="rId4" Type="http://schemas.openxmlformats.org/officeDocument/2006/relationships/image" Target="../media/image4.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jp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1.jpg"/><Relationship Id="rId4" Type="http://schemas.openxmlformats.org/officeDocument/2006/relationships/hyperlink" Target="http://en.wikipedia.org/wiki/File:Ancient_warded_lock_key_transparent.pn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hyperlink" Target="Handwriting%20Practice.doc" TargetMode="External"/><Relationship Id="rId3" Type="http://schemas.openxmlformats.org/officeDocument/2006/relationships/image" Target="../media/image8.png"/><Relationship Id="rId7" Type="http://schemas.openxmlformats.org/officeDocument/2006/relationships/hyperlink" Target="Letter%20Families.docx"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Tips%20for%20teaching%20handwriting.doc" TargetMode="External"/><Relationship Id="rId5" Type="http://schemas.openxmlformats.org/officeDocument/2006/relationships/image" Target="../media/image10.png"/><Relationship Id="rId10" Type="http://schemas.openxmlformats.org/officeDocument/2006/relationships/image" Target="../media/image1.jpg"/><Relationship Id="rId4" Type="http://schemas.openxmlformats.org/officeDocument/2006/relationships/image" Target="../media/image9.png"/><Relationship Id="rId9" Type="http://schemas.openxmlformats.org/officeDocument/2006/relationships/hyperlink" Target="Lineguide.do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comments" Target="../comments/comment3.xml"/><Relationship Id="rId5" Type="http://schemas.openxmlformats.org/officeDocument/2006/relationships/image" Target="../media/image11.png"/><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jpg"/></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hyperlink" Target="https://www.youtube.com/watch?v=XRZ9uZ4h0Ss" TargetMode="External"/><Relationship Id="rId7" Type="http://schemas.openxmlformats.org/officeDocument/2006/relationships/diagramLayout" Target="../diagrams/layout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Data" Target="../diagrams/data4.xml"/><Relationship Id="rId11" Type="http://schemas.openxmlformats.org/officeDocument/2006/relationships/image" Target="../media/image1.jpg"/><Relationship Id="rId5" Type="http://schemas.openxmlformats.org/officeDocument/2006/relationships/image" Target="../media/image15.png"/><Relationship Id="rId10" Type="http://schemas.microsoft.com/office/2007/relationships/diagramDrawing" Target="../diagrams/drawing4.xml"/><Relationship Id="rId4" Type="http://schemas.openxmlformats.org/officeDocument/2006/relationships/image" Target="../media/image14.png"/><Relationship Id="rId9" Type="http://schemas.openxmlformats.org/officeDocument/2006/relationships/diagramColors" Target="../diagrams/colors4.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7"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hyperlink" Target="http://mwcnews.net/focus/politics/29585-red-hen.html" TargetMode="External"/><Relationship Id="rId5" Type="http://schemas.openxmlformats.org/officeDocument/2006/relationships/image" Target="../media/image19.jpg"/><Relationship Id="rId4" Type="http://schemas.openxmlformats.org/officeDocument/2006/relationships/image" Target="../media/image1.jpg"/></Relationships>
</file>

<file path=ppt/slides/_rels/slide1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1438275" y="1586707"/>
            <a:ext cx="9144000" cy="2387600"/>
          </a:xfrm>
        </p:spPr>
        <p:txBody>
          <a:bodyPr>
            <a:noAutofit/>
          </a:bodyPr>
          <a:lstStyle/>
          <a:p>
            <a:r>
              <a:rPr lang="en-GB" sz="13800" b="1" dirty="0"/>
              <a:t>Early Writing</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1438275" y="4530726"/>
            <a:ext cx="9144000" cy="1655762"/>
          </a:xfrm>
          <a:solidFill>
            <a:srgbClr val="5BD4FF"/>
          </a:solidFill>
          <a:ln w="38100">
            <a:solidFill>
              <a:schemeClr val="accent1">
                <a:lumMod val="50000"/>
              </a:schemeClr>
            </a:solidFill>
          </a:ln>
        </p:spPr>
        <p:txBody>
          <a:bodyPr>
            <a:normAutofit lnSpcReduction="10000"/>
          </a:bodyPr>
          <a:lstStyle/>
          <a:p>
            <a:r>
              <a:rPr lang="en-GB" dirty="0">
                <a:solidFill>
                  <a:schemeClr val="bg1"/>
                </a:solidFill>
              </a:rPr>
              <a:t>Learning and Teaching in the Primary School</a:t>
            </a:r>
          </a:p>
          <a:p>
            <a:r>
              <a:rPr lang="en-GB" dirty="0">
                <a:solidFill>
                  <a:schemeClr val="bg1"/>
                </a:solidFill>
              </a:rPr>
              <a:t>Language, Literacy &amp; Communication</a:t>
            </a:r>
          </a:p>
          <a:p>
            <a:r>
              <a:rPr lang="en-GB" dirty="0">
                <a:solidFill>
                  <a:schemeClr val="bg1"/>
                </a:solidFill>
              </a:rPr>
              <a:t> Session 6</a:t>
            </a:r>
          </a:p>
          <a:p>
            <a:r>
              <a:rPr lang="en-GB" dirty="0">
                <a:solidFill>
                  <a:schemeClr val="bg1"/>
                </a:solidFill>
              </a:rPr>
              <a:t>2018-2019</a:t>
            </a:r>
            <a:endParaRPr lang="en-GB" dirty="0"/>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a:extLst>
              <a:ext uri="{FF2B5EF4-FFF2-40B4-BE49-F238E27FC236}">
                <a16:creationId xmlns:a16="http://schemas.microsoft.com/office/drawing/2014/main" id="{E052EFFD-93DF-4325-A337-F5B0E5A66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3000" y="541248"/>
            <a:ext cx="2046000" cy="1534500"/>
          </a:xfrm>
          <a:prstGeom prst="rect">
            <a:avLst/>
          </a:prstGeom>
          <a:ln>
            <a:solidFill>
              <a:schemeClr val="accent1"/>
            </a:solidFill>
          </a:ln>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a:ln>
            <a:solidFill>
              <a:schemeClr val="accent1"/>
            </a:solidFill>
          </a:ln>
        </p:spPr>
        <p:txBody>
          <a:bodyPr/>
          <a:lstStyle/>
          <a:p>
            <a:pPr algn="ctr"/>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TextBox 4">
            <a:extLst>
              <a:ext uri="{FF2B5EF4-FFF2-40B4-BE49-F238E27FC236}">
                <a16:creationId xmlns:a16="http://schemas.microsoft.com/office/drawing/2014/main" id="{07BD6AF5-94B7-451A-BCAF-AF7BF6617030}"/>
              </a:ext>
            </a:extLst>
          </p:cNvPr>
          <p:cNvSpPr txBox="1"/>
          <p:nvPr/>
        </p:nvSpPr>
        <p:spPr>
          <a:xfrm>
            <a:off x="3435286" y="4412603"/>
            <a:ext cx="2450592" cy="1815882"/>
          </a:xfrm>
          <a:prstGeom prst="rect">
            <a:avLst/>
          </a:prstGeom>
          <a:noFill/>
          <a:ln w="28575">
            <a:solidFill>
              <a:schemeClr val="accent1"/>
            </a:solidFill>
          </a:ln>
        </p:spPr>
        <p:txBody>
          <a:bodyPr wrap="square" rtlCol="0">
            <a:spAutoFit/>
          </a:bodyPr>
          <a:lstStyle/>
          <a:p>
            <a:pPr algn="ctr"/>
            <a:r>
              <a:rPr lang="en-GB" sz="2800" dirty="0"/>
              <a:t>2.Learn about children’s early writing development;</a:t>
            </a:r>
          </a:p>
        </p:txBody>
      </p:sp>
      <p:sp>
        <p:nvSpPr>
          <p:cNvPr id="6" name="TextBox 5">
            <a:extLst>
              <a:ext uri="{FF2B5EF4-FFF2-40B4-BE49-F238E27FC236}">
                <a16:creationId xmlns:a16="http://schemas.microsoft.com/office/drawing/2014/main" id="{3D189DA7-DAF6-44EF-BB37-0A48382D429D}"/>
              </a:ext>
            </a:extLst>
          </p:cNvPr>
          <p:cNvSpPr txBox="1"/>
          <p:nvPr/>
        </p:nvSpPr>
        <p:spPr>
          <a:xfrm>
            <a:off x="7975662" y="4412603"/>
            <a:ext cx="3161445" cy="1569660"/>
          </a:xfrm>
          <a:prstGeom prst="rect">
            <a:avLst/>
          </a:prstGeom>
          <a:noFill/>
          <a:ln w="28575">
            <a:solidFill>
              <a:schemeClr val="accent1"/>
            </a:solidFill>
          </a:ln>
        </p:spPr>
        <p:txBody>
          <a:bodyPr wrap="square" rtlCol="0">
            <a:spAutoFit/>
          </a:bodyPr>
          <a:lstStyle/>
          <a:p>
            <a:pPr algn="ctr"/>
            <a:r>
              <a:rPr lang="en-GB" sz="2400" dirty="0"/>
              <a:t>4</a:t>
            </a:r>
            <a:r>
              <a:rPr lang="en-GB" sz="2400" dirty="0" smtClean="0"/>
              <a:t>.Consider </a:t>
            </a:r>
            <a:r>
              <a:rPr lang="en-GB" sz="2400" dirty="0"/>
              <a:t>the place of handwriting in today’s classroom, and practice handwriting.</a:t>
            </a:r>
          </a:p>
        </p:txBody>
      </p:sp>
      <p:sp>
        <p:nvSpPr>
          <p:cNvPr id="7" name="TextBox 6">
            <a:extLst>
              <a:ext uri="{FF2B5EF4-FFF2-40B4-BE49-F238E27FC236}">
                <a16:creationId xmlns:a16="http://schemas.microsoft.com/office/drawing/2014/main" id="{A9C827D6-A490-4E46-AAEC-3B0B3667B3DA}"/>
              </a:ext>
            </a:extLst>
          </p:cNvPr>
          <p:cNvSpPr txBox="1"/>
          <p:nvPr/>
        </p:nvSpPr>
        <p:spPr>
          <a:xfrm>
            <a:off x="424719" y="2336225"/>
            <a:ext cx="3675888" cy="1569660"/>
          </a:xfrm>
          <a:prstGeom prst="rect">
            <a:avLst/>
          </a:prstGeom>
          <a:noFill/>
          <a:ln w="28575">
            <a:solidFill>
              <a:schemeClr val="accent1"/>
            </a:solidFill>
          </a:ln>
        </p:spPr>
        <p:txBody>
          <a:bodyPr wrap="square" rtlCol="0">
            <a:spAutoFit/>
          </a:bodyPr>
          <a:lstStyle/>
          <a:p>
            <a:pPr algn="ctr"/>
            <a:r>
              <a:rPr lang="en-GB" sz="3200" dirty="0" smtClean="0"/>
              <a:t>1.Consider </a:t>
            </a:r>
            <a:r>
              <a:rPr lang="en-GB" sz="3200" dirty="0"/>
              <a:t>a theoretical model for how we write;</a:t>
            </a:r>
          </a:p>
        </p:txBody>
      </p:sp>
      <p:sp>
        <p:nvSpPr>
          <p:cNvPr id="8" name="TextBox 7">
            <a:extLst>
              <a:ext uri="{FF2B5EF4-FFF2-40B4-BE49-F238E27FC236}">
                <a16:creationId xmlns:a16="http://schemas.microsoft.com/office/drawing/2014/main" id="{FA29DF52-FD5C-4893-B75A-E61F18472EDD}"/>
              </a:ext>
            </a:extLst>
          </p:cNvPr>
          <p:cNvSpPr txBox="1"/>
          <p:nvPr/>
        </p:nvSpPr>
        <p:spPr>
          <a:xfrm>
            <a:off x="5885878" y="2211173"/>
            <a:ext cx="2450592" cy="1815882"/>
          </a:xfrm>
          <a:prstGeom prst="rect">
            <a:avLst/>
          </a:prstGeom>
          <a:noFill/>
          <a:ln w="28575">
            <a:solidFill>
              <a:schemeClr val="accent1"/>
            </a:solidFill>
          </a:ln>
        </p:spPr>
        <p:txBody>
          <a:bodyPr wrap="square" rtlCol="0">
            <a:spAutoFit/>
          </a:bodyPr>
          <a:lstStyle/>
          <a:p>
            <a:pPr algn="ctr"/>
            <a:r>
              <a:rPr lang="en-GB" sz="2800" dirty="0"/>
              <a:t>3.Look at different kinds of writing in the classroom;</a:t>
            </a:r>
          </a:p>
        </p:txBody>
      </p:sp>
    </p:spTree>
    <p:extLst>
      <p:ext uri="{BB962C8B-B14F-4D97-AF65-F5344CB8AC3E}">
        <p14:creationId xmlns:p14="http://schemas.microsoft.com/office/powerpoint/2010/main" val="29729319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5838" y="376802"/>
            <a:ext cx="5885608" cy="998984"/>
          </a:xfrm>
          <a:noFill/>
          <a:ln>
            <a:solidFill>
              <a:schemeClr val="accent1">
                <a:lumMod val="75000"/>
              </a:schemeClr>
            </a:solidFill>
          </a:ln>
        </p:spPr>
        <p:txBody>
          <a:bodyPr>
            <a:normAutofit/>
          </a:bodyPr>
          <a:lstStyle/>
          <a:p>
            <a:r>
              <a:rPr lang="en-GB" dirty="0"/>
              <a:t>What the curriculum says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rot="20632375">
            <a:off x="9809" y="1810304"/>
            <a:ext cx="3393297" cy="1868094"/>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838291">
            <a:off x="8734128" y="1927634"/>
            <a:ext cx="3097003" cy="1625975"/>
          </a:xfrm>
          <a:prstGeom prst="rect">
            <a:avLst/>
          </a:prstGeom>
        </p:spPr>
      </p:pic>
      <p:graphicFrame>
        <p:nvGraphicFramePr>
          <p:cNvPr id="3" name="Diagram 2"/>
          <p:cNvGraphicFramePr/>
          <p:nvPr>
            <p:extLst>
              <p:ext uri="{D42A27DB-BD31-4B8C-83A1-F6EECF244321}">
                <p14:modId xmlns:p14="http://schemas.microsoft.com/office/powerpoint/2010/main" val="752188080"/>
              </p:ext>
            </p:extLst>
          </p:nvPr>
        </p:nvGraphicFramePr>
        <p:xfrm>
          <a:off x="3071664" y="1577816"/>
          <a:ext cx="6048672" cy="49280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DBF85BDB-CBAB-45CA-86CE-8B9666528F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280751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856" y="571021"/>
            <a:ext cx="5644848" cy="918533"/>
          </a:xfrm>
          <a:noFill/>
          <a:ln>
            <a:solidFill>
              <a:schemeClr val="accent1"/>
            </a:solidFill>
          </a:ln>
        </p:spPr>
        <p:txBody>
          <a:bodyPr>
            <a:normAutofit/>
          </a:bodyPr>
          <a:lstStyle/>
          <a:p>
            <a:r>
              <a:rPr lang="en-GB" dirty="0">
                <a:solidFill>
                  <a:srgbClr val="C00000"/>
                </a:solidFill>
                <a:cs typeface="Times New Roman" pitchFamily="18" charset="0"/>
              </a:rPr>
              <a:t> </a:t>
            </a:r>
            <a:r>
              <a:rPr lang="en-GB" sz="3100" dirty="0">
                <a:ea typeface="Comic Sans MS" charset="0"/>
                <a:cs typeface="Comic Sans MS" charset="0"/>
              </a:rPr>
              <a:t>Smith’s influential view of writing</a:t>
            </a:r>
            <a:endParaRPr lang="en-GB" dirty="0">
              <a:solidFill>
                <a:srgbClr val="C00000"/>
              </a:solidFill>
            </a:endParaRPr>
          </a:p>
        </p:txBody>
      </p:sp>
      <p:sp>
        <p:nvSpPr>
          <p:cNvPr id="3" name="TextBox 2"/>
          <p:cNvSpPr txBox="1"/>
          <p:nvPr/>
        </p:nvSpPr>
        <p:spPr>
          <a:xfrm>
            <a:off x="1244015" y="2103144"/>
            <a:ext cx="7985953" cy="4347344"/>
          </a:xfrm>
          <a:prstGeom prst="rect">
            <a:avLst/>
          </a:prstGeom>
          <a:noFill/>
        </p:spPr>
        <p:txBody>
          <a:bodyPr wrap="square" rtlCol="0">
            <a:spAutoFit/>
          </a:bodyPr>
          <a:lstStyle/>
          <a:p>
            <a:r>
              <a:rPr lang="en-GB" sz="2400" dirty="0">
                <a:ea typeface="Comic Sans MS" charset="0"/>
                <a:cs typeface="Comic Sans MS" charset="0"/>
              </a:rPr>
              <a:t>Frank Smith in </a:t>
            </a:r>
            <a:r>
              <a:rPr lang="en-GB" sz="2400" i="1" dirty="0">
                <a:ea typeface="Comic Sans MS" charset="0"/>
                <a:cs typeface="Comic Sans MS" charset="0"/>
              </a:rPr>
              <a:t>Writing and the Writer</a:t>
            </a:r>
            <a:r>
              <a:rPr lang="en-GB" sz="2400" dirty="0">
                <a:ea typeface="Comic Sans MS" charset="0"/>
                <a:cs typeface="Comic Sans MS" charset="0"/>
              </a:rPr>
              <a:t> (2013) formulated this distinction. He broke the writing process down into the different jobs which come under these two headings:</a:t>
            </a:r>
          </a:p>
          <a:p>
            <a:endParaRPr lang="en-GB" dirty="0">
              <a:latin typeface="+mj-lt"/>
              <a:ea typeface="Comic Sans MS" charset="0"/>
              <a:cs typeface="Comic Sans MS" charset="0"/>
            </a:endParaRPr>
          </a:p>
          <a:p>
            <a:endParaRPr lang="en-GB" dirty="0">
              <a:latin typeface="+mj-lt"/>
              <a:ea typeface="Comic Sans MS" charset="0"/>
              <a:cs typeface="Comic Sans MS" charset="0"/>
            </a:endParaRPr>
          </a:p>
          <a:p>
            <a:r>
              <a:rPr lang="en-GB" sz="3200" b="1" dirty="0">
                <a:latin typeface="+mj-lt"/>
                <a:ea typeface="Comic Sans MS" charset="0"/>
                <a:cs typeface="Comic Sans MS" charset="0"/>
              </a:rPr>
              <a:t>1.     composition </a:t>
            </a:r>
            <a:r>
              <a:rPr lang="en-GB" sz="3200" dirty="0">
                <a:latin typeface="+mj-lt"/>
                <a:ea typeface="Comic Sans MS" charset="0"/>
                <a:cs typeface="Comic Sans MS" charset="0"/>
              </a:rPr>
              <a:t>(the actual creation of a text);</a:t>
            </a:r>
          </a:p>
          <a:p>
            <a:r>
              <a:rPr lang="en-GB" sz="3200" dirty="0">
                <a:latin typeface="+mj-lt"/>
                <a:ea typeface="Comic Sans MS" charset="0"/>
                <a:cs typeface="Comic Sans MS" charset="0"/>
              </a:rPr>
              <a:t>     and</a:t>
            </a:r>
          </a:p>
          <a:p>
            <a:r>
              <a:rPr lang="en-GB" sz="3200" b="1" dirty="0">
                <a:latin typeface="+mj-lt"/>
                <a:ea typeface="Comic Sans MS" charset="0"/>
                <a:cs typeface="Comic Sans MS" charset="0"/>
              </a:rPr>
              <a:t>2.     transcription </a:t>
            </a:r>
            <a:r>
              <a:rPr lang="en-GB" sz="3200" dirty="0">
                <a:latin typeface="+mj-lt"/>
                <a:ea typeface="Comic Sans MS" charset="0"/>
                <a:cs typeface="Comic Sans MS" charset="0"/>
              </a:rPr>
              <a:t>(the writing down of the text)</a:t>
            </a:r>
          </a:p>
          <a:p>
            <a:r>
              <a:rPr lang="en-GB" b="1" dirty="0">
                <a:latin typeface="+mj-lt"/>
                <a:ea typeface="Comic Sans MS" charset="0"/>
                <a:cs typeface="Comic Sans MS" charset="0"/>
              </a:rPr>
              <a:t> </a:t>
            </a:r>
            <a:endParaRPr lang="en-GB" dirty="0">
              <a:latin typeface="+mj-lt"/>
              <a:ea typeface="Comic Sans MS" charset="0"/>
              <a:cs typeface="Comic Sans MS" charset="0"/>
            </a:endParaRPr>
          </a:p>
          <a:p>
            <a:r>
              <a:rPr lang="en-GB" sz="1350" b="1" dirty="0">
                <a:latin typeface="+mj-lt"/>
                <a:cs typeface="Times New Roman" pitchFamily="18" charset="0"/>
              </a:rPr>
              <a:t> </a:t>
            </a:r>
          </a:p>
          <a:p>
            <a:endParaRPr lang="en-GB" sz="1350" b="1" dirty="0">
              <a:latin typeface="+mj-lt"/>
              <a:cs typeface="Times New Roman" pitchFamily="18" charset="0"/>
            </a:endParaRPr>
          </a:p>
          <a:p>
            <a:r>
              <a:rPr lang="en-GB" sz="1400" dirty="0">
                <a:latin typeface="+mj-lt"/>
              </a:rPr>
              <a:t>Smith, F. (2013). </a:t>
            </a:r>
            <a:r>
              <a:rPr lang="en-GB" sz="1400" i="1" dirty="0">
                <a:latin typeface="+mj-lt"/>
              </a:rPr>
              <a:t>Writing and the writer</a:t>
            </a:r>
            <a:r>
              <a:rPr lang="en-GB" sz="1400" dirty="0">
                <a:latin typeface="+mj-lt"/>
              </a:rPr>
              <a:t>. Routledge.</a:t>
            </a:r>
          </a:p>
          <a:p>
            <a:endParaRPr lang="en-GB" sz="1350" dirty="0">
              <a:cs typeface="Times New Roman" pitchFamily="18" charset="0"/>
            </a:endParaRPr>
          </a:p>
        </p:txBody>
      </p:sp>
      <p:graphicFrame>
        <p:nvGraphicFramePr>
          <p:cNvPr id="4" name="Diagram 3">
            <a:extLst>
              <a:ext uri="{FF2B5EF4-FFF2-40B4-BE49-F238E27FC236}">
                <a16:creationId xmlns:a16="http://schemas.microsoft.com/office/drawing/2014/main" id="{484B203E-5AA2-4AF2-ACBA-8B7A35CE146F}"/>
              </a:ext>
            </a:extLst>
          </p:cNvPr>
          <p:cNvGraphicFramePr/>
          <p:nvPr>
            <p:extLst>
              <p:ext uri="{D42A27DB-BD31-4B8C-83A1-F6EECF244321}">
                <p14:modId xmlns:p14="http://schemas.microsoft.com/office/powerpoint/2010/main" val="2120904961"/>
              </p:ext>
            </p:extLst>
          </p:nvPr>
        </p:nvGraphicFramePr>
        <p:xfrm>
          <a:off x="9060160" y="4331708"/>
          <a:ext cx="3131840" cy="2016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08618428-C0EC-4327-9BDA-709F18DB2F9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6191542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01129" y="632524"/>
            <a:ext cx="8384381" cy="1325563"/>
          </a:xfrm>
          <a:ln>
            <a:solidFill>
              <a:schemeClr val="accent1"/>
            </a:solidFill>
          </a:ln>
        </p:spPr>
        <p:txBody>
          <a:bodyPr>
            <a:normAutofit/>
          </a:bodyPr>
          <a:lstStyle/>
          <a:p>
            <a:pPr algn="ctr"/>
            <a:r>
              <a:rPr lang="en-GB" dirty="0"/>
              <a:t>Something to think about – key idea: </a:t>
            </a:r>
          </a:p>
        </p:txBody>
      </p:sp>
      <p:pic>
        <p:nvPicPr>
          <p:cNvPr id="6" name="Content Placeholder 5">
            <a:extLst>
              <a:ext uri="{FF2B5EF4-FFF2-40B4-BE49-F238E27FC236}">
                <a16:creationId xmlns:a16="http://schemas.microsoft.com/office/drawing/2014/main" id="{69BB8CA3-F562-4248-ADCC-971C0B2F0FAE}"/>
              </a:ext>
            </a:extLst>
          </p:cNvPr>
          <p:cNvPicPr>
            <a:picLocks noGrp="1" noChangeAspect="1"/>
          </p:cNvPicPr>
          <p:nvPr>
            <p:ph idx="1"/>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rot="20685784">
            <a:off x="7780884" y="1261896"/>
            <a:ext cx="1893033" cy="975585"/>
          </a:xfrm>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2">
            <a:extLst>
              <a:ext uri="{FF2B5EF4-FFF2-40B4-BE49-F238E27FC236}">
                <a16:creationId xmlns:a16="http://schemas.microsoft.com/office/drawing/2014/main" id="{0681F25B-F651-44D5-BAAA-1CA3AB300E77}"/>
              </a:ext>
            </a:extLst>
          </p:cNvPr>
          <p:cNvSpPr txBox="1">
            <a:spLocks/>
          </p:cNvSpPr>
          <p:nvPr/>
        </p:nvSpPr>
        <p:spPr>
          <a:xfrm>
            <a:off x="709791" y="2759217"/>
            <a:ext cx="8187074" cy="3122599"/>
          </a:xfrm>
          <a:prstGeom prst="rect">
            <a:avLst/>
          </a:prstGeom>
          <a:ln>
            <a:solidFill>
              <a:schemeClr val="accent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endParaRPr lang="en-GB" sz="4400" dirty="0"/>
          </a:p>
          <a:p>
            <a:pPr marL="0" indent="0" algn="ctr">
              <a:buFont typeface="Arial" panose="020B0604020202020204" pitchFamily="34" charset="0"/>
              <a:buNone/>
            </a:pPr>
            <a:r>
              <a:rPr lang="en-GB" sz="6600" dirty="0" smtClean="0"/>
              <a:t>Do we need to teach “handwriting”?</a:t>
            </a:r>
            <a:endParaRPr lang="en-GB" sz="6600" dirty="0"/>
          </a:p>
          <a:p>
            <a:pPr marL="0" indent="0">
              <a:buFont typeface="Arial" panose="020B0604020202020204" pitchFamily="34" charset="0"/>
              <a:buNone/>
            </a:pPr>
            <a:endParaRPr lang="en-GB" sz="4400" dirty="0"/>
          </a:p>
          <a:p>
            <a:pPr marL="0" indent="0">
              <a:buFont typeface="Arial" panose="020B0604020202020204" pitchFamily="34" charset="0"/>
              <a:buNone/>
            </a:pPr>
            <a:endParaRPr lang="en-US" dirty="0"/>
          </a:p>
        </p:txBody>
      </p:sp>
      <p:pic>
        <p:nvPicPr>
          <p:cNvPr id="8" name="Picture 7">
            <a:extLst>
              <a:ext uri="{FF2B5EF4-FFF2-40B4-BE49-F238E27FC236}">
                <a16:creationId xmlns:a16="http://schemas.microsoft.com/office/drawing/2014/main" id="{FEA8D68C-5985-4CDC-9A2E-DF1F24E0FD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434681" y="4513869"/>
            <a:ext cx="2260121" cy="1786982"/>
          </a:xfrm>
          <a:prstGeom prst="rect">
            <a:avLst/>
          </a:prstGeom>
          <a:ln w="38100">
            <a:solidFill>
              <a:schemeClr val="accent1"/>
            </a:solidFill>
          </a:ln>
        </p:spPr>
      </p:pic>
    </p:spTree>
    <p:extLst>
      <p:ext uri="{BB962C8B-B14F-4D97-AF65-F5344CB8AC3E}">
        <p14:creationId xmlns:p14="http://schemas.microsoft.com/office/powerpoint/2010/main" val="6212119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27850DA-32E8-43CD-B1D4-8E488DCACAF7}"/>
              </a:ext>
            </a:extLst>
          </p:cNvPr>
          <p:cNvSpPr txBox="1"/>
          <p:nvPr/>
        </p:nvSpPr>
        <p:spPr>
          <a:xfrm>
            <a:off x="8522728" y="1964857"/>
            <a:ext cx="1377481"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
        <p:nvSpPr>
          <p:cNvPr id="2" name="Title 1"/>
          <p:cNvSpPr>
            <a:spLocks noGrp="1"/>
          </p:cNvSpPr>
          <p:nvPr>
            <p:ph type="title"/>
          </p:nvPr>
        </p:nvSpPr>
        <p:spPr>
          <a:xfrm>
            <a:off x="3693147" y="188640"/>
            <a:ext cx="4805706" cy="882352"/>
          </a:xfrm>
          <a:noFill/>
          <a:ln>
            <a:solidFill>
              <a:schemeClr val="accent1"/>
            </a:solidFill>
          </a:ln>
        </p:spPr>
        <p:txBody>
          <a:bodyPr>
            <a:normAutofit fontScale="90000"/>
          </a:bodyPr>
          <a:lstStyle/>
          <a:p>
            <a:pPr algn="ctr"/>
            <a:r>
              <a:rPr lang="en-GB" sz="4000" dirty="0">
                <a:effectLst>
                  <a:outerShdw blurRad="38100" dist="38100" dir="2700000" algn="tl">
                    <a:srgbClr val="000000">
                      <a:alpha val="43137"/>
                    </a:srgbClr>
                  </a:outerShdw>
                </a:effectLst>
              </a:rPr>
              <a:t>Gross &amp; fine motor skills</a:t>
            </a:r>
          </a:p>
        </p:txBody>
      </p:sp>
      <p:sp>
        <p:nvSpPr>
          <p:cNvPr id="4" name="TextBox 3"/>
          <p:cNvSpPr txBox="1"/>
          <p:nvPr/>
        </p:nvSpPr>
        <p:spPr>
          <a:xfrm>
            <a:off x="313339" y="1499241"/>
            <a:ext cx="5057651" cy="1477328"/>
          </a:xfrm>
          <a:prstGeom prst="rect">
            <a:avLst/>
          </a:prstGeom>
          <a:noFill/>
        </p:spPr>
        <p:txBody>
          <a:bodyPr wrap="square" rtlCol="0">
            <a:spAutoFit/>
          </a:bodyPr>
          <a:lstStyle/>
          <a:p>
            <a:pPr>
              <a:buNone/>
            </a:pPr>
            <a:r>
              <a:rPr lang="en-GB" dirty="0"/>
              <a:t>Opportunities need to be provided for learners to develop gross motor skills of the movements and directionality that will later support fine motor skills for writing.</a:t>
            </a:r>
          </a:p>
          <a:p>
            <a:pPr>
              <a:buNone/>
            </a:pPr>
            <a:r>
              <a:rPr lang="en-GB" b="1" dirty="0"/>
              <a:t>Activities may include:</a:t>
            </a:r>
          </a:p>
        </p:txBody>
      </p:sp>
      <p:sp>
        <p:nvSpPr>
          <p:cNvPr id="5" name="TextBox 4"/>
          <p:cNvSpPr txBox="1"/>
          <p:nvPr/>
        </p:nvSpPr>
        <p:spPr>
          <a:xfrm>
            <a:off x="411767" y="3082474"/>
            <a:ext cx="2360412" cy="1200329"/>
          </a:xfrm>
          <a:prstGeom prst="rect">
            <a:avLst/>
          </a:prstGeom>
          <a:noFill/>
          <a:ln>
            <a:solidFill>
              <a:srgbClr val="7093D2"/>
            </a:solidFill>
          </a:ln>
        </p:spPr>
        <p:txBody>
          <a:bodyPr wrap="square" rtlCol="0">
            <a:spAutoFit/>
          </a:bodyPr>
          <a:lstStyle/>
          <a:p>
            <a:r>
              <a:rPr lang="en-GB" dirty="0"/>
              <a:t>Painting on a large scale outdoors with large brushes (various sizes)</a:t>
            </a:r>
          </a:p>
        </p:txBody>
      </p:sp>
      <p:sp>
        <p:nvSpPr>
          <p:cNvPr id="7" name="TextBox 6"/>
          <p:cNvSpPr txBox="1"/>
          <p:nvPr/>
        </p:nvSpPr>
        <p:spPr>
          <a:xfrm>
            <a:off x="3973017" y="2950920"/>
            <a:ext cx="1819909" cy="1200329"/>
          </a:xfrm>
          <a:prstGeom prst="rect">
            <a:avLst/>
          </a:prstGeom>
          <a:noFill/>
          <a:ln>
            <a:solidFill>
              <a:schemeClr val="accent1"/>
            </a:solidFill>
          </a:ln>
        </p:spPr>
        <p:txBody>
          <a:bodyPr wrap="square" rtlCol="0">
            <a:spAutoFit/>
          </a:bodyPr>
          <a:lstStyle/>
          <a:p>
            <a:r>
              <a:rPr lang="en-GB" dirty="0"/>
              <a:t>Developing upper body strength through physical activity</a:t>
            </a:r>
          </a:p>
        </p:txBody>
      </p:sp>
      <p:sp>
        <p:nvSpPr>
          <p:cNvPr id="8" name="TextBox 7"/>
          <p:cNvSpPr txBox="1"/>
          <p:nvPr/>
        </p:nvSpPr>
        <p:spPr>
          <a:xfrm>
            <a:off x="697218" y="5852600"/>
            <a:ext cx="2232248" cy="369332"/>
          </a:xfrm>
          <a:prstGeom prst="rect">
            <a:avLst/>
          </a:prstGeom>
          <a:noFill/>
          <a:ln>
            <a:solidFill>
              <a:srgbClr val="7093D2"/>
            </a:solidFill>
          </a:ln>
        </p:spPr>
        <p:txBody>
          <a:bodyPr wrap="square" rtlCol="0">
            <a:spAutoFit/>
          </a:bodyPr>
          <a:lstStyle/>
          <a:p>
            <a:r>
              <a:rPr lang="en-GB" dirty="0"/>
              <a:t>Sweeping brushes</a:t>
            </a:r>
          </a:p>
        </p:txBody>
      </p:sp>
      <p:sp>
        <p:nvSpPr>
          <p:cNvPr id="9" name="TextBox 8"/>
          <p:cNvSpPr txBox="1"/>
          <p:nvPr/>
        </p:nvSpPr>
        <p:spPr>
          <a:xfrm>
            <a:off x="4314904" y="4765371"/>
            <a:ext cx="859281" cy="646331"/>
          </a:xfrm>
          <a:prstGeom prst="rect">
            <a:avLst/>
          </a:prstGeom>
          <a:noFill/>
          <a:ln>
            <a:solidFill>
              <a:srgbClr val="7093D2"/>
            </a:solidFill>
          </a:ln>
        </p:spPr>
        <p:txBody>
          <a:bodyPr wrap="square" rtlCol="0">
            <a:spAutoFit/>
          </a:bodyPr>
          <a:lstStyle/>
          <a:p>
            <a:r>
              <a:rPr lang="en-GB" dirty="0"/>
              <a:t>Write dance</a:t>
            </a:r>
          </a:p>
        </p:txBody>
      </p:sp>
      <p:sp>
        <p:nvSpPr>
          <p:cNvPr id="11" name="TextBox 10"/>
          <p:cNvSpPr txBox="1"/>
          <p:nvPr/>
        </p:nvSpPr>
        <p:spPr>
          <a:xfrm>
            <a:off x="509654" y="4767539"/>
            <a:ext cx="2016224" cy="369332"/>
          </a:xfrm>
          <a:prstGeom prst="rect">
            <a:avLst/>
          </a:prstGeom>
          <a:noFill/>
          <a:ln>
            <a:solidFill>
              <a:srgbClr val="7093D2"/>
            </a:solidFill>
          </a:ln>
        </p:spPr>
        <p:txBody>
          <a:bodyPr wrap="square" rtlCol="0">
            <a:spAutoFit/>
          </a:bodyPr>
          <a:lstStyle/>
          <a:p>
            <a:r>
              <a:rPr lang="en-GB" dirty="0"/>
              <a:t>Tyre rolling</a:t>
            </a:r>
          </a:p>
        </p:txBody>
      </p:sp>
      <p:sp>
        <p:nvSpPr>
          <p:cNvPr id="6" name="TextBox 5"/>
          <p:cNvSpPr txBox="1"/>
          <p:nvPr/>
        </p:nvSpPr>
        <p:spPr>
          <a:xfrm>
            <a:off x="1935378" y="2604691"/>
            <a:ext cx="2808312"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pic>
        <p:nvPicPr>
          <p:cNvPr id="12" name="Picture 11">
            <a:extLst>
              <a:ext uri="{FF2B5EF4-FFF2-40B4-BE49-F238E27FC236}">
                <a16:creationId xmlns:a16="http://schemas.microsoft.com/office/drawing/2014/main" id="{95EB90C0-4567-4370-9587-F31CE2F906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4" name="TextBox 13">
            <a:extLst>
              <a:ext uri="{FF2B5EF4-FFF2-40B4-BE49-F238E27FC236}">
                <a16:creationId xmlns:a16="http://schemas.microsoft.com/office/drawing/2014/main" id="{AC2CD236-5B21-489E-B449-52657DEFDE4C}"/>
              </a:ext>
            </a:extLst>
          </p:cNvPr>
          <p:cNvSpPr txBox="1"/>
          <p:nvPr/>
        </p:nvSpPr>
        <p:spPr>
          <a:xfrm>
            <a:off x="7254986" y="1404362"/>
            <a:ext cx="3975266" cy="1200329"/>
          </a:xfrm>
          <a:prstGeom prst="rect">
            <a:avLst/>
          </a:prstGeom>
          <a:noFill/>
        </p:spPr>
        <p:txBody>
          <a:bodyPr wrap="square" rtlCol="0">
            <a:spAutoFit/>
          </a:bodyPr>
          <a:lstStyle/>
          <a:p>
            <a:pPr>
              <a:buNone/>
            </a:pPr>
            <a:r>
              <a:rPr lang="en-GB" dirty="0"/>
              <a:t>Opportunities need to be provided for learners to develop fine motor skills for writing.</a:t>
            </a:r>
          </a:p>
          <a:p>
            <a:pPr>
              <a:buNone/>
            </a:pPr>
            <a:r>
              <a:rPr lang="en-GB" b="1" dirty="0"/>
              <a:t>Activities may include:</a:t>
            </a:r>
          </a:p>
        </p:txBody>
      </p:sp>
      <p:sp>
        <p:nvSpPr>
          <p:cNvPr id="15" name="TextBox 14">
            <a:extLst>
              <a:ext uri="{FF2B5EF4-FFF2-40B4-BE49-F238E27FC236}">
                <a16:creationId xmlns:a16="http://schemas.microsoft.com/office/drawing/2014/main" id="{587B2984-9727-4771-B6FC-B73BC90F1A30}"/>
              </a:ext>
            </a:extLst>
          </p:cNvPr>
          <p:cNvSpPr txBox="1"/>
          <p:nvPr/>
        </p:nvSpPr>
        <p:spPr>
          <a:xfrm>
            <a:off x="7343175" y="3366418"/>
            <a:ext cx="1221018" cy="369332"/>
          </a:xfrm>
          <a:prstGeom prst="rect">
            <a:avLst/>
          </a:prstGeom>
          <a:noFill/>
          <a:ln>
            <a:solidFill>
              <a:srgbClr val="7093D2"/>
            </a:solidFill>
          </a:ln>
        </p:spPr>
        <p:txBody>
          <a:bodyPr wrap="square" rtlCol="0">
            <a:spAutoFit/>
          </a:bodyPr>
          <a:lstStyle/>
          <a:p>
            <a:r>
              <a:rPr lang="en-GB" dirty="0"/>
              <a:t>Threading</a:t>
            </a:r>
          </a:p>
        </p:txBody>
      </p:sp>
      <p:sp>
        <p:nvSpPr>
          <p:cNvPr id="16" name="TextBox 15">
            <a:extLst>
              <a:ext uri="{FF2B5EF4-FFF2-40B4-BE49-F238E27FC236}">
                <a16:creationId xmlns:a16="http://schemas.microsoft.com/office/drawing/2014/main" id="{75645804-B910-40BA-9850-FBAA3B6A67AA}"/>
              </a:ext>
            </a:extLst>
          </p:cNvPr>
          <p:cNvSpPr txBox="1"/>
          <p:nvPr/>
        </p:nvSpPr>
        <p:spPr>
          <a:xfrm>
            <a:off x="10363827" y="3735750"/>
            <a:ext cx="1153777" cy="369332"/>
          </a:xfrm>
          <a:prstGeom prst="rect">
            <a:avLst/>
          </a:prstGeom>
          <a:noFill/>
          <a:ln>
            <a:solidFill>
              <a:srgbClr val="7093D2"/>
            </a:solidFill>
          </a:ln>
        </p:spPr>
        <p:txBody>
          <a:bodyPr wrap="square" rtlCol="0">
            <a:spAutoFit/>
          </a:bodyPr>
          <a:lstStyle/>
          <a:p>
            <a:r>
              <a:rPr lang="en-GB" dirty="0"/>
              <a:t>Jigsaws</a:t>
            </a:r>
          </a:p>
        </p:txBody>
      </p:sp>
      <p:sp>
        <p:nvSpPr>
          <p:cNvPr id="17" name="TextBox 16">
            <a:extLst>
              <a:ext uri="{FF2B5EF4-FFF2-40B4-BE49-F238E27FC236}">
                <a16:creationId xmlns:a16="http://schemas.microsoft.com/office/drawing/2014/main" id="{C3997BB3-5662-4B34-839D-6F5926F4E389}"/>
              </a:ext>
            </a:extLst>
          </p:cNvPr>
          <p:cNvSpPr txBox="1"/>
          <p:nvPr/>
        </p:nvSpPr>
        <p:spPr>
          <a:xfrm>
            <a:off x="7620143" y="4612845"/>
            <a:ext cx="1153778" cy="646331"/>
          </a:xfrm>
          <a:prstGeom prst="rect">
            <a:avLst/>
          </a:prstGeom>
          <a:noFill/>
          <a:ln>
            <a:solidFill>
              <a:srgbClr val="7093D2"/>
            </a:solidFill>
          </a:ln>
        </p:spPr>
        <p:txBody>
          <a:bodyPr wrap="square" rtlCol="0">
            <a:spAutoFit/>
          </a:bodyPr>
          <a:lstStyle/>
          <a:p>
            <a:r>
              <a:rPr lang="en-GB" dirty="0"/>
              <a:t>Using scissors</a:t>
            </a:r>
          </a:p>
        </p:txBody>
      </p:sp>
      <p:sp>
        <p:nvSpPr>
          <p:cNvPr id="18" name="TextBox 17">
            <a:extLst>
              <a:ext uri="{FF2B5EF4-FFF2-40B4-BE49-F238E27FC236}">
                <a16:creationId xmlns:a16="http://schemas.microsoft.com/office/drawing/2014/main" id="{F6641935-2766-4E3B-A2B7-37785CA042F1}"/>
              </a:ext>
            </a:extLst>
          </p:cNvPr>
          <p:cNvSpPr txBox="1"/>
          <p:nvPr/>
        </p:nvSpPr>
        <p:spPr>
          <a:xfrm>
            <a:off x="10135590" y="2791903"/>
            <a:ext cx="859281" cy="369332"/>
          </a:xfrm>
          <a:prstGeom prst="rect">
            <a:avLst/>
          </a:prstGeom>
          <a:noFill/>
          <a:ln>
            <a:solidFill>
              <a:srgbClr val="7093D2"/>
            </a:solidFill>
          </a:ln>
        </p:spPr>
        <p:txBody>
          <a:bodyPr wrap="square" rtlCol="0">
            <a:spAutoFit/>
          </a:bodyPr>
          <a:lstStyle/>
          <a:p>
            <a:r>
              <a:rPr lang="en-GB" dirty="0"/>
              <a:t>Playdo</a:t>
            </a:r>
          </a:p>
        </p:txBody>
      </p:sp>
      <p:sp>
        <p:nvSpPr>
          <p:cNvPr id="19" name="TextBox 18">
            <a:extLst>
              <a:ext uri="{FF2B5EF4-FFF2-40B4-BE49-F238E27FC236}">
                <a16:creationId xmlns:a16="http://schemas.microsoft.com/office/drawing/2014/main" id="{7739167F-7E03-41A9-A384-8B427DF2F55F}"/>
              </a:ext>
            </a:extLst>
          </p:cNvPr>
          <p:cNvSpPr txBox="1"/>
          <p:nvPr/>
        </p:nvSpPr>
        <p:spPr>
          <a:xfrm>
            <a:off x="10637452" y="4612844"/>
            <a:ext cx="859281" cy="646331"/>
          </a:xfrm>
          <a:prstGeom prst="rect">
            <a:avLst/>
          </a:prstGeom>
          <a:noFill/>
          <a:ln>
            <a:solidFill>
              <a:srgbClr val="7093D2"/>
            </a:solidFill>
          </a:ln>
        </p:spPr>
        <p:txBody>
          <a:bodyPr wrap="square" rtlCol="0">
            <a:spAutoFit/>
          </a:bodyPr>
          <a:lstStyle/>
          <a:p>
            <a:r>
              <a:rPr lang="en-GB" dirty="0"/>
              <a:t>Using straws</a:t>
            </a:r>
          </a:p>
        </p:txBody>
      </p:sp>
      <p:pic>
        <p:nvPicPr>
          <p:cNvPr id="20" name="Picture 19">
            <a:extLst>
              <a:ext uri="{FF2B5EF4-FFF2-40B4-BE49-F238E27FC236}">
                <a16:creationId xmlns:a16="http://schemas.microsoft.com/office/drawing/2014/main" id="{52AA014C-A4CF-46CA-90D4-9D0C3062B0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2022" y="5613234"/>
            <a:ext cx="4726622" cy="1059595"/>
          </a:xfrm>
          <a:prstGeom prst="rect">
            <a:avLst/>
          </a:prstGeom>
          <a:ln w="28575">
            <a:solidFill>
              <a:srgbClr val="7093D2"/>
            </a:solidFill>
          </a:ln>
        </p:spPr>
      </p:pic>
    </p:spTree>
    <p:extLst>
      <p:ext uri="{BB962C8B-B14F-4D97-AF65-F5344CB8AC3E}">
        <p14:creationId xmlns:p14="http://schemas.microsoft.com/office/powerpoint/2010/main" val="253656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1" grpId="0" animBg="1"/>
      <p:bldP spid="15" grpId="0" animBg="1"/>
      <p:bldP spid="16" grpId="0" animBg="1"/>
      <p:bldP spid="17" grpId="0" animBg="1"/>
      <p:bldP spid="18"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863752" y="332656"/>
            <a:ext cx="4330824" cy="1210146"/>
          </a:xfrm>
          <a:prstGeom prst="rect">
            <a:avLst/>
          </a:prstGeom>
          <a:noFill/>
          <a:ln w="28575">
            <a:solidFill>
              <a:srgbClr val="7093D2"/>
            </a:solidFill>
          </a:ln>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Handwriting</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15506">
            <a:off x="8743106" y="2619262"/>
            <a:ext cx="2575096" cy="3648678"/>
          </a:xfrm>
          <a:prstGeom prst="rect">
            <a:avLst/>
          </a:prstGeom>
          <a:ln>
            <a:solidFill>
              <a:schemeClr val="accent1"/>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583684">
            <a:off x="772950" y="2741395"/>
            <a:ext cx="2429840" cy="3404412"/>
          </a:xfrm>
          <a:prstGeom prst="rect">
            <a:avLst/>
          </a:prstGeom>
          <a:ln>
            <a:solidFill>
              <a:schemeClr val="accent1"/>
            </a:solidFill>
          </a:ln>
        </p:spPr>
      </p:pic>
      <p:pic>
        <p:nvPicPr>
          <p:cNvPr id="10" name="Content Placeholder 9"/>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3841562" y="1755941"/>
            <a:ext cx="4131145" cy="3346117"/>
          </a:xfrm>
          <a:ln>
            <a:solidFill>
              <a:schemeClr val="accent1"/>
            </a:solidFill>
          </a:ln>
        </p:spPr>
      </p:pic>
      <p:sp>
        <p:nvSpPr>
          <p:cNvPr id="3" name="TextBox 2"/>
          <p:cNvSpPr txBox="1"/>
          <p:nvPr/>
        </p:nvSpPr>
        <p:spPr>
          <a:xfrm>
            <a:off x="4970160" y="5718037"/>
            <a:ext cx="3073016" cy="707886"/>
          </a:xfrm>
          <a:prstGeom prst="rect">
            <a:avLst/>
          </a:prstGeom>
          <a:noFill/>
        </p:spPr>
        <p:txBody>
          <a:bodyPr wrap="square" rtlCol="0">
            <a:spAutoFit/>
          </a:bodyPr>
          <a:lstStyle/>
          <a:p>
            <a:r>
              <a:rPr lang="en-GB" sz="1000" dirty="0">
                <a:hlinkClick r:id="rId6" action="ppaction://hlinkfile"/>
              </a:rPr>
              <a:t>Tips for teaching handwriting.doc</a:t>
            </a:r>
            <a:endParaRPr lang="en-GB" sz="1000" dirty="0"/>
          </a:p>
          <a:p>
            <a:r>
              <a:rPr lang="en-GB" sz="1000" dirty="0">
                <a:hlinkClick r:id="rId7" action="ppaction://hlinkfile"/>
              </a:rPr>
              <a:t>Letter Families.docx</a:t>
            </a:r>
            <a:endParaRPr lang="en-GB" sz="1000" dirty="0"/>
          </a:p>
          <a:p>
            <a:r>
              <a:rPr lang="en-GB" sz="1000" dirty="0">
                <a:hlinkClick r:id="rId8" action="ppaction://hlinkfile"/>
              </a:rPr>
              <a:t>Handwriting Practice.doc</a:t>
            </a:r>
            <a:endParaRPr lang="en-GB" sz="1000" dirty="0"/>
          </a:p>
          <a:p>
            <a:r>
              <a:rPr lang="en-GB" sz="1000" dirty="0">
                <a:hlinkClick r:id="rId9" action="ppaction://hlinkfile"/>
              </a:rPr>
              <a:t>Lineguide.doc</a:t>
            </a:r>
            <a:endParaRPr lang="en-GB" sz="1000" dirty="0"/>
          </a:p>
        </p:txBody>
      </p:sp>
      <p:pic>
        <p:nvPicPr>
          <p:cNvPr id="9" name="Picture 8">
            <a:extLst>
              <a:ext uri="{FF2B5EF4-FFF2-40B4-BE49-F238E27FC236}">
                <a16:creationId xmlns:a16="http://schemas.microsoft.com/office/drawing/2014/main" id="{8ABDF225-79CF-48F1-A061-9AA400B9129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463690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F82266A-7AC6-4115-95DA-9C33F182C389}" type="slidenum">
              <a:rPr lang="en-GB" altLang="en-US" sz="1000">
                <a:solidFill>
                  <a:srgbClr val="FF0066"/>
                </a:solidFill>
                <a:latin typeface="Verdana" panose="020B0604030504040204" pitchFamily="34" charset="0"/>
              </a:rPr>
              <a:pPr>
                <a:spcBef>
                  <a:spcPct val="0"/>
                </a:spcBef>
                <a:buClrTx/>
                <a:buFontTx/>
                <a:buNone/>
              </a:pPr>
              <a:t>8</a:t>
            </a:fld>
            <a:endParaRPr lang="en-GB" altLang="en-US" sz="1000" dirty="0">
              <a:solidFill>
                <a:srgbClr val="FF0066"/>
              </a:solidFill>
              <a:latin typeface="Verdana" panose="020B0604030504040204" pitchFamily="34" charset="0"/>
            </a:endParaRPr>
          </a:p>
        </p:txBody>
      </p:sp>
      <p:sp>
        <p:nvSpPr>
          <p:cNvPr id="11267" name="Rectangle 2"/>
          <p:cNvSpPr>
            <a:spLocks noGrp="1" noChangeArrowheads="1"/>
          </p:cNvSpPr>
          <p:nvPr>
            <p:ph type="title"/>
          </p:nvPr>
        </p:nvSpPr>
        <p:spPr>
          <a:xfrm>
            <a:off x="3522540" y="788797"/>
            <a:ext cx="4839072" cy="960438"/>
          </a:xfrm>
          <a:noFill/>
          <a:ln w="28575">
            <a:solidFill>
              <a:schemeClr val="accent1"/>
            </a:solidFill>
          </a:ln>
        </p:spPr>
        <p:txBody>
          <a:bodyPr/>
          <a:lstStyle/>
          <a:p>
            <a:pPr algn="ctr" eaLnBrk="1" hangingPunct="1"/>
            <a:r>
              <a:rPr lang="en-GB" altLang="en-US" dirty="0">
                <a:ea typeface="ＭＳ Ｐゴシック" panose="020B0600070205080204" pitchFamily="34" charset="-128"/>
              </a:rPr>
              <a:t>Emergent Writing</a:t>
            </a:r>
          </a:p>
        </p:txBody>
      </p:sp>
      <p:sp>
        <p:nvSpPr>
          <p:cNvPr id="11268" name="Rectangle 3"/>
          <p:cNvSpPr>
            <a:spLocks noGrp="1" noChangeArrowheads="1"/>
          </p:cNvSpPr>
          <p:nvPr>
            <p:ph type="body" idx="1"/>
          </p:nvPr>
        </p:nvSpPr>
        <p:spPr>
          <a:xfrm>
            <a:off x="923544" y="2190917"/>
            <a:ext cx="3749040" cy="4191000"/>
          </a:xfrm>
        </p:spPr>
        <p:txBody>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ea typeface="ＭＳ Ｐゴシック" panose="020B0600070205080204" pitchFamily="34" charset="-128"/>
              </a:rPr>
              <a:t>Increasing formation of shapes which resemble letters in formation and presentation</a:t>
            </a:r>
          </a:p>
          <a:p>
            <a:pPr eaLnBrk="1" hangingPunct="1"/>
            <a:r>
              <a:rPr lang="en-GB" altLang="en-US" dirty="0">
                <a:ea typeface="ＭＳ Ｐゴシック" panose="020B0600070205080204" pitchFamily="34" charset="-128"/>
              </a:rPr>
              <a:t>Grouping of letter shapes appearing</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434" y="431460"/>
            <a:ext cx="2046000" cy="1534500"/>
          </a:xfrm>
          <a:prstGeom prst="rect">
            <a:avLst/>
          </a:prstGeom>
          <a:ln>
            <a:solidFill>
              <a:schemeClr val="accent1"/>
            </a:solidFill>
          </a:ln>
        </p:spPr>
      </p:pic>
      <p:pic>
        <p:nvPicPr>
          <p:cNvPr id="7" name="Picture 6">
            <a:extLst>
              <a:ext uri="{FF2B5EF4-FFF2-40B4-BE49-F238E27FC236}">
                <a16:creationId xmlns:a16="http://schemas.microsoft.com/office/drawing/2014/main" id="{66B8D921-3877-4528-BDB9-9B3432CDFA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8" name="Picture 4">
            <a:extLst>
              <a:ext uri="{FF2B5EF4-FFF2-40B4-BE49-F238E27FC236}">
                <a16:creationId xmlns:a16="http://schemas.microsoft.com/office/drawing/2014/main" id="{D96F50ED-0CDC-4942-B2D2-5CFC5885CDA1}"/>
              </a:ext>
            </a:extLst>
          </p:cNvPr>
          <p:cNvPicPr>
            <a:picLocks noChangeAspect="1" noChangeArrowheads="1"/>
          </p:cNvPicPr>
          <p:nvPr/>
        </p:nvPicPr>
        <p:blipFill>
          <a:blip r:embed="rId5" cstate="print"/>
          <a:srcRect/>
          <a:stretch>
            <a:fillRect/>
          </a:stretch>
        </p:blipFill>
        <p:spPr bwMode="auto">
          <a:xfrm>
            <a:off x="5270800" y="2109464"/>
            <a:ext cx="6480720" cy="4218357"/>
          </a:xfrm>
          <a:prstGeom prst="rect">
            <a:avLst/>
          </a:prstGeom>
          <a:noFill/>
          <a:ln w="9525">
            <a:noFill/>
            <a:miter lim="800000"/>
            <a:headEnd/>
            <a:tailEnd/>
          </a:ln>
        </p:spPr>
      </p:pic>
    </p:spTree>
    <p:extLst>
      <p:ext uri="{BB962C8B-B14F-4D97-AF65-F5344CB8AC3E}">
        <p14:creationId xmlns:p14="http://schemas.microsoft.com/office/powerpoint/2010/main" val="23468680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4" y="263861"/>
            <a:ext cx="6582960" cy="1143000"/>
          </a:xfrm>
          <a:noFill/>
          <a:ln>
            <a:solidFill>
              <a:schemeClr val="accent1"/>
            </a:solidFill>
          </a:ln>
        </p:spPr>
        <p:txBody>
          <a:bodyPr>
            <a:normAutofit fontScale="90000"/>
          </a:bodyPr>
          <a:lstStyle/>
          <a:p>
            <a:pPr algn="ctr"/>
            <a:r>
              <a:rPr lang="en-GB" dirty="0">
                <a:effectLst>
                  <a:outerShdw blurRad="38100" dist="38100" dir="2700000" algn="tl">
                    <a:srgbClr val="000000">
                      <a:alpha val="43137"/>
                    </a:srgbClr>
                  </a:outerShdw>
                </a:effectLst>
              </a:rPr>
              <a:t>Ready to write ... and support</a:t>
            </a:r>
          </a:p>
        </p:txBody>
      </p:sp>
      <p:sp>
        <p:nvSpPr>
          <p:cNvPr id="3" name="Content Placeholder 2"/>
          <p:cNvSpPr>
            <a:spLocks noGrp="1"/>
          </p:cNvSpPr>
          <p:nvPr>
            <p:ph idx="1"/>
          </p:nvPr>
        </p:nvSpPr>
        <p:spPr>
          <a:xfrm>
            <a:off x="1991544" y="1830524"/>
            <a:ext cx="4104456" cy="4763615"/>
          </a:xfrm>
        </p:spPr>
        <p:txBody>
          <a:bodyPr>
            <a:normAutofit fontScale="85000" lnSpcReduction="10000"/>
          </a:bodyPr>
          <a:lstStyle/>
          <a:p>
            <a:r>
              <a:rPr lang="en-GB" dirty="0"/>
              <a:t>Developing writing needs to link with all other LLC activities – reading / phonics and _____ development. </a:t>
            </a:r>
          </a:p>
          <a:p>
            <a:r>
              <a:rPr lang="en-GB" dirty="0"/>
              <a:t>Learners will engage in writing ________ words – names, common high frequency words.</a:t>
            </a:r>
          </a:p>
          <a:p>
            <a:r>
              <a:rPr lang="en-GB" dirty="0"/>
              <a:t>Always encourage the writer to read _____ what they have written and then model the writing </a:t>
            </a:r>
          </a:p>
          <a:p>
            <a:r>
              <a:rPr lang="en-GB" dirty="0"/>
              <a:t>Provide the correct resources to _________ writing.</a:t>
            </a:r>
          </a:p>
          <a:p>
            <a:endParaRPr lang="en-GB" dirty="0"/>
          </a:p>
        </p:txBody>
      </p:sp>
      <p:pic>
        <p:nvPicPr>
          <p:cNvPr id="6" name="Picture 2" descr="http://apps.carleton.edu/global_stock/photostock/105726_tn.jpg?blah=11114391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0736" y="5313549"/>
            <a:ext cx="1404156" cy="128059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6481700" y="1830522"/>
            <a:ext cx="3979036" cy="4615997"/>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When encouraging learners to write it is important that their stage of ___________ is accepted and supported by the practitioner.</a:t>
            </a:r>
          </a:p>
          <a:p>
            <a:r>
              <a:rPr lang="en-GB" dirty="0"/>
              <a:t>Encourage learners to ‘talk’ about what they have produced – the practitioner can then act as a ______.</a:t>
            </a:r>
          </a:p>
          <a:p>
            <a:r>
              <a:rPr lang="en-GB" dirty="0"/>
              <a:t>Ongoing activities that support gross and ____ motor skills need to be accessible. </a:t>
            </a:r>
          </a:p>
          <a:p>
            <a:r>
              <a:rPr lang="en-GB" dirty="0"/>
              <a:t>Provide activities that will engage both ____ and _____.</a:t>
            </a:r>
          </a:p>
        </p:txBody>
      </p:sp>
      <p:pic>
        <p:nvPicPr>
          <p:cNvPr id="7" name="Picture 6">
            <a:extLst>
              <a:ext uri="{FF2B5EF4-FFF2-40B4-BE49-F238E27FC236}">
                <a16:creationId xmlns:a16="http://schemas.microsoft.com/office/drawing/2014/main" id="{1CB53EF8-58C9-4327-AFB7-82FA9C6D7A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1568032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295C9CEC-DC5B-4B31-B195-8F77D5052251}" type="slidenum">
              <a:rPr lang="en-GB" altLang="en-US" sz="1000">
                <a:solidFill>
                  <a:srgbClr val="FF0066"/>
                </a:solidFill>
                <a:latin typeface="Verdana" panose="020B0604030504040204" pitchFamily="34" charset="0"/>
              </a:rPr>
              <a:pPr>
                <a:spcBef>
                  <a:spcPct val="0"/>
                </a:spcBef>
                <a:buClrTx/>
                <a:buFontTx/>
                <a:buNone/>
              </a:pPr>
              <a:t>10</a:t>
            </a:fld>
            <a:endParaRPr lang="en-GB" altLang="en-US" sz="1000" dirty="0">
              <a:solidFill>
                <a:srgbClr val="FF0066"/>
              </a:solidFill>
              <a:latin typeface="Verdana" panose="020B0604030504040204" pitchFamily="34" charset="0"/>
            </a:endParaRPr>
          </a:p>
        </p:txBody>
      </p:sp>
      <p:sp>
        <p:nvSpPr>
          <p:cNvPr id="10243" name="Rectangle 2"/>
          <p:cNvSpPr>
            <a:spLocks noGrp="1" noChangeArrowheads="1"/>
          </p:cNvSpPr>
          <p:nvPr>
            <p:ph type="title"/>
          </p:nvPr>
        </p:nvSpPr>
        <p:spPr>
          <a:xfrm>
            <a:off x="1741418" y="502416"/>
            <a:ext cx="3744982" cy="1298952"/>
          </a:xfrm>
          <a:noFill/>
          <a:ln>
            <a:solidFill>
              <a:schemeClr val="accent1"/>
            </a:solidFill>
          </a:ln>
        </p:spPr>
        <p:txBody>
          <a:bodyPr/>
          <a:lstStyle/>
          <a:p>
            <a:pPr algn="ctr" eaLnBrk="1" hangingPunct="1"/>
            <a:r>
              <a:rPr lang="en-GB" altLang="en-US" dirty="0">
                <a:ea typeface="ＭＳ Ｐゴシック" panose="020B0600070205080204" pitchFamily="34" charset="-128"/>
              </a:rPr>
              <a:t>Emergent writing</a:t>
            </a:r>
          </a:p>
        </p:txBody>
      </p:sp>
      <p:sp>
        <p:nvSpPr>
          <p:cNvPr id="10244" name="Rectangle 3"/>
          <p:cNvSpPr>
            <a:spLocks noGrp="1" noChangeArrowheads="1"/>
          </p:cNvSpPr>
          <p:nvPr>
            <p:ph type="body" idx="1"/>
          </p:nvPr>
        </p:nvSpPr>
        <p:spPr>
          <a:xfrm>
            <a:off x="566320" y="2009179"/>
            <a:ext cx="6423248" cy="4724400"/>
          </a:xfrm>
        </p:spPr>
        <p:txBody>
          <a:bodyPr>
            <a:normAutofit/>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ea typeface="ＭＳ Ｐゴシック" panose="020B0600070205080204" pitchFamily="34" charset="-128"/>
              </a:rPr>
              <a:t>Is aware of narrative and non narrative texts</a:t>
            </a:r>
          </a:p>
          <a:p>
            <a:pPr eaLnBrk="1" hangingPunct="1"/>
            <a:r>
              <a:rPr lang="en-GB" altLang="en-US" dirty="0">
                <a:ea typeface="ＭＳ Ｐゴシック" panose="020B0600070205080204" pitchFamily="34" charset="-128"/>
              </a:rPr>
              <a:t>Makes marks to communicate meaning</a:t>
            </a:r>
          </a:p>
          <a:p>
            <a:pPr eaLnBrk="1" hangingPunct="1"/>
            <a:r>
              <a:rPr lang="en-GB" altLang="en-US" dirty="0">
                <a:ea typeface="ＭＳ Ｐゴシック" panose="020B0600070205080204" pitchFamily="34" charset="-128"/>
              </a:rPr>
              <a:t>Can produce an ORAL narrative and recount</a:t>
            </a:r>
          </a:p>
          <a:p>
            <a:pPr eaLnBrk="1" hangingPunct="1"/>
            <a:r>
              <a:rPr lang="en-GB" altLang="en-US" dirty="0">
                <a:ea typeface="ＭＳ Ｐゴシック" panose="020B0600070205080204" pitchFamily="34" charset="-128"/>
              </a:rPr>
              <a:t>Is developing a limited range of vocabulary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2541" y="4766293"/>
            <a:ext cx="2528175" cy="1516905"/>
          </a:xfrm>
          <a:prstGeom prst="rect">
            <a:avLst/>
          </a:prstGeom>
        </p:spPr>
      </p:pic>
      <p:graphicFrame>
        <p:nvGraphicFramePr>
          <p:cNvPr id="6" name="Diagram 5">
            <a:extLst>
              <a:ext uri="{FF2B5EF4-FFF2-40B4-BE49-F238E27FC236}">
                <a16:creationId xmlns:a16="http://schemas.microsoft.com/office/drawing/2014/main" id="{00B3BA4B-D16B-429A-82DC-25AAACC246DB}"/>
              </a:ext>
            </a:extLst>
          </p:cNvPr>
          <p:cNvGraphicFramePr/>
          <p:nvPr>
            <p:extLst>
              <p:ext uri="{D42A27DB-BD31-4B8C-83A1-F6EECF244321}">
                <p14:modId xmlns:p14="http://schemas.microsoft.com/office/powerpoint/2010/main" val="432048414"/>
              </p:ext>
            </p:extLst>
          </p:nvPr>
        </p:nvGraphicFramePr>
        <p:xfrm>
          <a:off x="8153400" y="1801368"/>
          <a:ext cx="2963888" cy="2433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a:extLst>
              <a:ext uri="{FF2B5EF4-FFF2-40B4-BE49-F238E27FC236}">
                <a16:creationId xmlns:a16="http://schemas.microsoft.com/office/drawing/2014/main" id="{8E76BAB1-4176-4262-9443-5569023D197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4192469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3792" y="188640"/>
            <a:ext cx="4114800" cy="1143000"/>
          </a:xfrm>
          <a:noFill/>
          <a:ln>
            <a:solidFill>
              <a:schemeClr val="accent1"/>
            </a:solidFill>
          </a:ln>
        </p:spPr>
        <p:txBody>
          <a:bodyPr/>
          <a:lstStyle/>
          <a:p>
            <a:pPr algn="ctr"/>
            <a:r>
              <a:rPr lang="en-GB" dirty="0">
                <a:effectLst>
                  <a:outerShdw blurRad="38100" dist="38100" dir="2700000" algn="tl">
                    <a:srgbClr val="000000">
                      <a:alpha val="43137"/>
                    </a:srgbClr>
                  </a:outerShdw>
                </a:effectLst>
              </a:rPr>
              <a:t>Shared writing</a:t>
            </a:r>
          </a:p>
        </p:txBody>
      </p:sp>
      <p:sp>
        <p:nvSpPr>
          <p:cNvPr id="3" name="Content Placeholder 2"/>
          <p:cNvSpPr>
            <a:spLocks noGrp="1"/>
          </p:cNvSpPr>
          <p:nvPr>
            <p:ph idx="1"/>
          </p:nvPr>
        </p:nvSpPr>
        <p:spPr>
          <a:xfrm>
            <a:off x="1023392" y="1572847"/>
            <a:ext cx="10515600" cy="1241267"/>
          </a:xfrm>
          <a:ln>
            <a:solidFill>
              <a:schemeClr val="accent1"/>
            </a:solidFill>
          </a:ln>
        </p:spPr>
        <p:txBody>
          <a:bodyPr>
            <a:normAutofit lnSpcReduction="10000"/>
          </a:bodyPr>
          <a:lstStyle/>
          <a:p>
            <a:pPr marL="0" indent="0" algn="ctr">
              <a:buNone/>
            </a:pPr>
            <a:r>
              <a:rPr lang="en-GB" dirty="0">
                <a:latin typeface="+mj-lt"/>
              </a:rPr>
              <a:t>A piece of work that the learners can all join in with. The text is composed together will everyone contributing ideas. The teacher usually acts as scribe but the learners can participate too.</a:t>
            </a:r>
          </a:p>
        </p:txBody>
      </p:sp>
      <p:sp>
        <p:nvSpPr>
          <p:cNvPr id="5" name="TextBox 4"/>
          <p:cNvSpPr txBox="1"/>
          <p:nvPr/>
        </p:nvSpPr>
        <p:spPr>
          <a:xfrm>
            <a:off x="6549330" y="6346194"/>
            <a:ext cx="4989662" cy="646331"/>
          </a:xfrm>
          <a:prstGeom prst="rect">
            <a:avLst/>
          </a:prstGeom>
          <a:noFill/>
        </p:spPr>
        <p:txBody>
          <a:bodyPr wrap="square" rtlCol="0">
            <a:spAutoFit/>
          </a:bodyPr>
          <a:lstStyle/>
          <a:p>
            <a:r>
              <a:rPr lang="en-GB" dirty="0">
                <a:hlinkClick r:id="rId3"/>
              </a:rPr>
              <a:t>https://www.youtube.com/watch?v=XRZ9uZ4h0Ss</a:t>
            </a:r>
            <a:endParaRPr lang="en-GB" dirty="0"/>
          </a:p>
          <a:p>
            <a:endParaRPr lang="en-GB" dirty="0"/>
          </a:p>
        </p:txBody>
      </p:sp>
      <p:pic>
        <p:nvPicPr>
          <p:cNvPr id="10" name="Picture 9">
            <a:extLst>
              <a:ext uri="{FF2B5EF4-FFF2-40B4-BE49-F238E27FC236}">
                <a16:creationId xmlns:a16="http://schemas.microsoft.com/office/drawing/2014/main" id="{398C6443-9832-4F41-B9B0-A1FE3A1A98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0157" y="3429000"/>
            <a:ext cx="3486998" cy="2105720"/>
          </a:xfrm>
          <a:prstGeom prst="rect">
            <a:avLst/>
          </a:prstGeom>
          <a:ln w="19050">
            <a:solidFill>
              <a:schemeClr val="accent1"/>
            </a:solidFill>
          </a:ln>
        </p:spPr>
      </p:pic>
      <p:pic>
        <p:nvPicPr>
          <p:cNvPr id="12" name="Picture 11">
            <a:extLst>
              <a:ext uri="{FF2B5EF4-FFF2-40B4-BE49-F238E27FC236}">
                <a16:creationId xmlns:a16="http://schemas.microsoft.com/office/drawing/2014/main" id="{C5504145-D573-4714-A20C-5D9A3A9299A8}"/>
              </a:ext>
            </a:extLst>
          </p:cNvPr>
          <p:cNvPicPr/>
          <p:nvPr/>
        </p:nvPicPr>
        <p:blipFill rotWithShape="1">
          <a:blip r:embed="rId5"/>
          <a:srcRect l="5751" t="15171" r="28010" b="20836"/>
          <a:stretch/>
        </p:blipFill>
        <p:spPr bwMode="auto">
          <a:xfrm>
            <a:off x="536362" y="3429000"/>
            <a:ext cx="3980774" cy="2105720"/>
          </a:xfrm>
          <a:prstGeom prst="rect">
            <a:avLst/>
          </a:prstGeom>
          <a:ln w="38100">
            <a:solidFill>
              <a:schemeClr val="accent1"/>
            </a:solidFill>
          </a:ln>
          <a:extLst>
            <a:ext uri="{53640926-AAD7-44D8-BBD7-CCE9431645EC}">
              <a14:shadowObscured xmlns:a14="http://schemas.microsoft.com/office/drawing/2010/main"/>
            </a:ext>
          </a:extLst>
        </p:spPr>
      </p:pic>
      <p:graphicFrame>
        <p:nvGraphicFramePr>
          <p:cNvPr id="13" name="Diagram 12">
            <a:extLst>
              <a:ext uri="{FF2B5EF4-FFF2-40B4-BE49-F238E27FC236}">
                <a16:creationId xmlns:a16="http://schemas.microsoft.com/office/drawing/2014/main" id="{B8D278C8-2658-4E88-9964-ADB5BF1D9165}"/>
              </a:ext>
            </a:extLst>
          </p:cNvPr>
          <p:cNvGraphicFramePr/>
          <p:nvPr>
            <p:extLst>
              <p:ext uri="{D42A27DB-BD31-4B8C-83A1-F6EECF244321}">
                <p14:modId xmlns:p14="http://schemas.microsoft.com/office/powerpoint/2010/main" val="1052680797"/>
              </p:ext>
            </p:extLst>
          </p:nvPr>
        </p:nvGraphicFramePr>
        <p:xfrm>
          <a:off x="5435350" y="3429000"/>
          <a:ext cx="1963648" cy="22135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1" name="Arrow: Right 10">
            <a:extLst>
              <a:ext uri="{FF2B5EF4-FFF2-40B4-BE49-F238E27FC236}">
                <a16:creationId xmlns:a16="http://schemas.microsoft.com/office/drawing/2014/main" id="{CC64A1B2-AFE3-4ADF-9F4B-4E4E078F1127}"/>
              </a:ext>
            </a:extLst>
          </p:cNvPr>
          <p:cNvSpPr/>
          <p:nvPr/>
        </p:nvSpPr>
        <p:spPr>
          <a:xfrm>
            <a:off x="4800600" y="4105656"/>
            <a:ext cx="502920" cy="5669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Right 14">
            <a:extLst>
              <a:ext uri="{FF2B5EF4-FFF2-40B4-BE49-F238E27FC236}">
                <a16:creationId xmlns:a16="http://schemas.microsoft.com/office/drawing/2014/main" id="{42C70E77-1715-48B1-B8C8-2CC71CF0E87E}"/>
              </a:ext>
            </a:extLst>
          </p:cNvPr>
          <p:cNvSpPr/>
          <p:nvPr/>
        </p:nvSpPr>
        <p:spPr>
          <a:xfrm>
            <a:off x="7530828" y="4105656"/>
            <a:ext cx="502920" cy="5669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47E55F1D-AC11-4B16-B670-FF8511CAEB8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4727103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1664" y="313926"/>
            <a:ext cx="2466168" cy="1066130"/>
          </a:xfrm>
          <a:noFill/>
          <a:ln>
            <a:solidFill>
              <a:srgbClr val="7093D2"/>
            </a:solidFill>
          </a:ln>
        </p:spPr>
        <p:txBody>
          <a:bodyPr>
            <a:noAutofit/>
          </a:bodyPr>
          <a:lstStyle/>
          <a:p>
            <a:r>
              <a:rPr lang="en-GB" sz="2000" dirty="0">
                <a:effectLst>
                  <a:outerShdw blurRad="38100" dist="38100" dir="2700000" algn="tl">
                    <a:srgbClr val="000000">
                      <a:alpha val="43137"/>
                    </a:srgbClr>
                  </a:outerShdw>
                </a:effectLst>
              </a:rPr>
              <a:t>Modelled writing</a:t>
            </a:r>
          </a:p>
        </p:txBody>
      </p:sp>
      <p:sp>
        <p:nvSpPr>
          <p:cNvPr id="3" name="Content Placeholder 2"/>
          <p:cNvSpPr>
            <a:spLocks noGrp="1"/>
          </p:cNvSpPr>
          <p:nvPr>
            <p:ph idx="1"/>
          </p:nvPr>
        </p:nvSpPr>
        <p:spPr>
          <a:xfrm>
            <a:off x="675224" y="2093977"/>
            <a:ext cx="3538736" cy="3917032"/>
          </a:xfrm>
        </p:spPr>
        <p:txBody>
          <a:bodyPr>
            <a:normAutofit fontScale="70000" lnSpcReduction="20000"/>
          </a:bodyPr>
          <a:lstStyle/>
          <a:p>
            <a:pPr marL="0" indent="0">
              <a:buNone/>
            </a:pPr>
            <a:r>
              <a:rPr lang="en-GB" dirty="0"/>
              <a:t>The teacher will write ‘thinking aloud’ and the learners can observe and support the process of writing as thoughts are recorded. </a:t>
            </a:r>
          </a:p>
          <a:p>
            <a:endParaRPr lang="en-GB" dirty="0"/>
          </a:p>
          <a:p>
            <a:pPr marL="0" indent="0">
              <a:buNone/>
            </a:pPr>
            <a:r>
              <a:rPr lang="en-GB" dirty="0"/>
              <a:t>It is important in modelled writing to ensure the learners</a:t>
            </a:r>
          </a:p>
          <a:p>
            <a:pPr>
              <a:buFont typeface="Wingdings" pitchFamily="2" charset="2"/>
              <a:buChar char="Ø"/>
            </a:pPr>
            <a:r>
              <a:rPr lang="en-GB" dirty="0"/>
              <a:t> Observe the intention of why you need to write (purpose)</a:t>
            </a:r>
          </a:p>
          <a:p>
            <a:pPr>
              <a:buFont typeface="Wingdings" pitchFamily="2" charset="2"/>
              <a:buChar char="Ø"/>
            </a:pPr>
            <a:r>
              <a:rPr lang="en-GB" dirty="0"/>
              <a:t>Directionality of writing</a:t>
            </a:r>
          </a:p>
          <a:p>
            <a:pPr>
              <a:buFont typeface="Wingdings" pitchFamily="2" charset="2"/>
              <a:buChar char="Ø"/>
            </a:pPr>
            <a:r>
              <a:rPr lang="en-GB" dirty="0"/>
              <a:t>Choice of words / grammar etc.</a:t>
            </a:r>
          </a:p>
          <a:p>
            <a:endParaRPr lang="en-GB" dirty="0"/>
          </a:p>
        </p:txBody>
      </p:sp>
      <p:pic>
        <p:nvPicPr>
          <p:cNvPr id="5122" name="Picture 2" descr="http://www.ipecs.act.edu.au/__data/assets/image/0003/143229/LN0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9842" y="2442104"/>
            <a:ext cx="2137556" cy="285007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4840892" y="313926"/>
            <a:ext cx="3250320" cy="1066130"/>
          </a:xfrm>
          <a:prstGeom prst="rect">
            <a:avLst/>
          </a:prstGeom>
          <a:noFill/>
          <a:ln>
            <a:solidFill>
              <a:srgbClr val="7093D2"/>
            </a:solid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dirty="0">
                <a:effectLst>
                  <a:outerShdw blurRad="38100" dist="38100" dir="2700000" algn="tl">
                    <a:srgbClr val="000000">
                      <a:alpha val="43137"/>
                    </a:srgbClr>
                  </a:outerShdw>
                </a:effectLst>
              </a:rPr>
              <a:t>Guided writing</a:t>
            </a:r>
          </a:p>
        </p:txBody>
      </p:sp>
      <p:sp>
        <p:nvSpPr>
          <p:cNvPr id="6" name="Content Placeholder 2"/>
          <p:cNvSpPr txBox="1">
            <a:spLocks/>
          </p:cNvSpPr>
          <p:nvPr/>
        </p:nvSpPr>
        <p:spPr>
          <a:xfrm>
            <a:off x="4978949" y="2093977"/>
            <a:ext cx="3538736" cy="391703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This is an additional step towards independent writing.</a:t>
            </a:r>
          </a:p>
          <a:p>
            <a:pPr marL="0" indent="0">
              <a:buNone/>
            </a:pPr>
            <a:r>
              <a:rPr lang="en-GB" dirty="0"/>
              <a:t>Differentiation is supported and a group will be targeted to focus on a specific skill that needs to be reinforced and developed further.</a:t>
            </a:r>
          </a:p>
          <a:p>
            <a:pPr marL="0" indent="0">
              <a:buNone/>
            </a:pPr>
            <a:r>
              <a:rPr lang="en-GB" dirty="0"/>
              <a:t>The teacher is able to provide immediate feedback and this strategy builds confidence.</a:t>
            </a:r>
          </a:p>
          <a:p>
            <a:pPr marL="0" indent="0">
              <a:buNone/>
            </a:pPr>
            <a:endParaRPr lang="en-GB" dirty="0"/>
          </a:p>
        </p:txBody>
      </p:sp>
      <p:pic>
        <p:nvPicPr>
          <p:cNvPr id="7" name="Picture 6">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44272" y="584528"/>
            <a:ext cx="2081784" cy="795528"/>
          </a:xfrm>
          <a:prstGeom prst="rect">
            <a:avLst/>
          </a:prstGeom>
        </p:spPr>
      </p:pic>
    </p:spTree>
    <p:extLst>
      <p:ext uri="{BB962C8B-B14F-4D97-AF65-F5344CB8AC3E}">
        <p14:creationId xmlns:p14="http://schemas.microsoft.com/office/powerpoint/2010/main" val="7171635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342870" cy="1325563"/>
          </a:xfrm>
          <a:ln>
            <a:solidFill>
              <a:schemeClr val="accent1"/>
            </a:solidFill>
          </a:ln>
        </p:spPr>
        <p:txBody>
          <a:bodyPr/>
          <a:lstStyle/>
          <a:p>
            <a:r>
              <a:rPr lang="en-GB" dirty="0" smtClean="0">
                <a:solidFill>
                  <a:schemeClr val="accent1"/>
                </a:solidFill>
              </a:rPr>
              <a:t>“First Steps” give more suggestions</a:t>
            </a:r>
            <a:endParaRPr lang="en-GB" dirty="0">
              <a:solidFill>
                <a:schemeClr val="accent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9679" y="1875480"/>
            <a:ext cx="6840246" cy="4723027"/>
          </a:xfrm>
          <a:prstGeom prst="rect">
            <a:avLst/>
          </a:prstGeom>
          <a:ln w="28575">
            <a:solidFill>
              <a:schemeClr val="accent1"/>
            </a:solidFill>
          </a:ln>
        </p:spPr>
      </p:pic>
      <p:pic>
        <p:nvPicPr>
          <p:cNvPr id="5" name="Picture 4">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4274407"/>
            <a:ext cx="2019300" cy="2266950"/>
          </a:xfrm>
          <a:prstGeom prst="rect">
            <a:avLst/>
          </a:prstGeom>
        </p:spPr>
      </p:pic>
    </p:spTree>
    <p:extLst>
      <p:ext uri="{BB962C8B-B14F-4D97-AF65-F5344CB8AC3E}">
        <p14:creationId xmlns:p14="http://schemas.microsoft.com/office/powerpoint/2010/main" val="17632990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7828136" y="4961893"/>
            <a:ext cx="414337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5" name="Rectangle 2">
            <a:extLst>
              <a:ext uri="{FF2B5EF4-FFF2-40B4-BE49-F238E27FC236}">
                <a16:creationId xmlns:a16="http://schemas.microsoft.com/office/drawing/2014/main" id="{230700A3-4A40-4DE1-A425-953107EECE1A}"/>
              </a:ext>
            </a:extLst>
          </p:cNvPr>
          <p:cNvSpPr>
            <a:spLocks noGrp="1"/>
          </p:cNvSpPr>
          <p:nvPr>
            <p:ph type="title"/>
          </p:nvPr>
        </p:nvSpPr>
        <p:spPr>
          <a:xfrm>
            <a:off x="839788" y="365125"/>
            <a:ext cx="4143376" cy="1325563"/>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Directed study</a:t>
            </a:r>
          </a:p>
        </p:txBody>
      </p:sp>
      <p:sp>
        <p:nvSpPr>
          <p:cNvPr id="4" name="TextBox 3">
            <a:extLst>
              <a:ext uri="{FF2B5EF4-FFF2-40B4-BE49-F238E27FC236}">
                <a16:creationId xmlns:a16="http://schemas.microsoft.com/office/drawing/2014/main" id="{855334E5-DDA2-4803-AE0A-FCD2FD2146F8}"/>
              </a:ext>
            </a:extLst>
          </p:cNvPr>
          <p:cNvSpPr txBox="1"/>
          <p:nvPr/>
        </p:nvSpPr>
        <p:spPr>
          <a:xfrm>
            <a:off x="7828136" y="2564238"/>
            <a:ext cx="3836697" cy="1569660"/>
          </a:xfrm>
          <a:prstGeom prst="rect">
            <a:avLst/>
          </a:prstGeom>
          <a:noFill/>
          <a:ln>
            <a:solidFill>
              <a:srgbClr val="7093D2"/>
            </a:solidFill>
          </a:ln>
        </p:spPr>
        <p:txBody>
          <a:bodyPr wrap="square" rtlCol="0">
            <a:spAutoFit/>
          </a:bodyPr>
          <a:lstStyle/>
          <a:p>
            <a:pPr algn="ctr"/>
            <a:r>
              <a:rPr lang="en-GB" sz="3200" dirty="0"/>
              <a:t>You must watch this video before our next lecture.</a:t>
            </a:r>
          </a:p>
        </p:txBody>
      </p:sp>
      <p:pic>
        <p:nvPicPr>
          <p:cNvPr id="6" name="Picture 5">
            <a:extLst>
              <a:ext uri="{FF2B5EF4-FFF2-40B4-BE49-F238E27FC236}">
                <a16:creationId xmlns:a16="http://schemas.microsoft.com/office/drawing/2014/main" id="{F150400B-CE91-4BCE-8C31-548B7FDF10B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1005840" y="2564238"/>
            <a:ext cx="5805275" cy="3851396"/>
          </a:xfrm>
          <a:prstGeom prst="rect">
            <a:avLst/>
          </a:prstGeom>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944237">
            <a:off x="6060459" y="2070869"/>
            <a:ext cx="1012554" cy="773832"/>
          </a:xfrm>
          <a:prstGeom prst="rect">
            <a:avLst/>
          </a:prstGeom>
        </p:spPr>
      </p:pic>
    </p:spTree>
    <p:extLst>
      <p:ext uri="{BB962C8B-B14F-4D97-AF65-F5344CB8AC3E}">
        <p14:creationId xmlns:p14="http://schemas.microsoft.com/office/powerpoint/2010/main" val="3211724359"/>
      </p:ext>
    </p:extLst>
  </p:cSld>
  <p:clrMapOvr>
    <a:masterClrMapping/>
  </p:clrMapOvr>
  <p:transition spd="med">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609600" y="2340229"/>
            <a:ext cx="4348163" cy="1325563"/>
          </a:xfrm>
          <a:ln w="28575">
            <a:solidFill>
              <a:srgbClr val="7093D2"/>
            </a:solidFill>
          </a:ln>
        </p:spPr>
        <p:txBody>
          <a:bodyPr/>
          <a:lstStyle/>
          <a:p>
            <a:r>
              <a:rPr lang="en-GB" dirty="0"/>
              <a:t>To conclude ……..</a:t>
            </a:r>
            <a:br>
              <a:rPr lang="en-GB" dirty="0"/>
            </a:br>
            <a:r>
              <a:rPr lang="en-GB" dirty="0"/>
              <a:t>think about….</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10" name="Content Placeholder 6">
            <a:extLst>
              <a:ext uri="{FF2B5EF4-FFF2-40B4-BE49-F238E27FC236}">
                <a16:creationId xmlns:a16="http://schemas.microsoft.com/office/drawing/2014/main" id="{6AE60407-6F65-4475-B2C0-A775503601C7}"/>
              </a:ext>
            </a:extLst>
          </p:cNvPr>
          <p:cNvGraphicFramePr>
            <a:graphicFrameLocks noGrp="1"/>
          </p:cNvGraphicFramePr>
          <p:nvPr>
            <p:ph idx="1"/>
            <p:extLst>
              <p:ext uri="{D42A27DB-BD31-4B8C-83A1-F6EECF244321}">
                <p14:modId xmlns:p14="http://schemas.microsoft.com/office/powerpoint/2010/main" val="4237030185"/>
              </p:ext>
            </p:extLst>
          </p:nvPr>
        </p:nvGraphicFramePr>
        <p:xfrm>
          <a:off x="5568696" y="1880489"/>
          <a:ext cx="4773168"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19061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6"/>
            <a:ext cx="4477871"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p:txBody>
          <a:bodyPr>
            <a:normAutofit lnSpcReduction="10000"/>
          </a:bodyPr>
          <a:lstStyle/>
          <a:p>
            <a:pPr lvl="0"/>
            <a:r>
              <a:rPr lang="en-GB" dirty="0">
                <a:latin typeface="+mj-lt"/>
              </a:rPr>
              <a:t>Department of Education WA (2013) </a:t>
            </a:r>
            <a:r>
              <a:rPr lang="en-GB" i="1" dirty="0">
                <a:latin typeface="+mj-lt"/>
              </a:rPr>
              <a:t>First Steps: Writing Resource Book </a:t>
            </a:r>
            <a:r>
              <a:rPr lang="en-GB" dirty="0">
                <a:latin typeface="+mj-lt"/>
              </a:rPr>
              <a:t>Perth: Government of Western Australia</a:t>
            </a:r>
          </a:p>
          <a:p>
            <a:pPr lvl="0"/>
            <a:r>
              <a:rPr lang="en-GB" dirty="0">
                <a:latin typeface="+mj-lt"/>
              </a:rPr>
              <a:t>Medwell</a:t>
            </a:r>
            <a:r>
              <a:rPr lang="en-GB" dirty="0">
                <a:latin typeface="+mj-lt"/>
              </a:rPr>
              <a:t>, J.A., Wray, D. and </a:t>
            </a:r>
            <a:r>
              <a:rPr lang="en-GB" dirty="0">
                <a:latin typeface="+mj-lt"/>
              </a:rPr>
              <a:t>Minns</a:t>
            </a:r>
            <a:r>
              <a:rPr lang="en-GB" dirty="0">
                <a:latin typeface="+mj-lt"/>
              </a:rPr>
              <a:t>, H. (2014) </a:t>
            </a:r>
            <a:r>
              <a:rPr lang="en-GB" i="1" dirty="0">
                <a:latin typeface="+mj-lt"/>
              </a:rPr>
              <a:t>Primary English: Teaching theory and practice</a:t>
            </a:r>
            <a:r>
              <a:rPr lang="en-GB" dirty="0">
                <a:latin typeface="+mj-lt"/>
              </a:rPr>
              <a:t>. United Kingdom: SAGE Publications.</a:t>
            </a:r>
          </a:p>
          <a:p>
            <a:pPr lvl="0"/>
            <a:r>
              <a:rPr lang="en-GB" dirty="0">
                <a:latin typeface="+mj-lt"/>
              </a:rPr>
              <a:t>Meek, M. (1988) </a:t>
            </a:r>
            <a:r>
              <a:rPr lang="en-GB" i="1" dirty="0">
                <a:latin typeface="+mj-lt"/>
              </a:rPr>
              <a:t>How texts teach what readers learn</a:t>
            </a:r>
            <a:r>
              <a:rPr lang="en-GB" dirty="0">
                <a:latin typeface="+mj-lt"/>
              </a:rPr>
              <a:t>. Stroud, </a:t>
            </a:r>
            <a:r>
              <a:rPr lang="en-GB" dirty="0">
                <a:latin typeface="+mj-lt"/>
              </a:rPr>
              <a:t>Glos</a:t>
            </a:r>
            <a:r>
              <a:rPr lang="en-GB" dirty="0">
                <a:latin typeface="+mj-lt"/>
              </a:rPr>
              <a:t>: Thimble Press</a:t>
            </a:r>
          </a:p>
          <a:p>
            <a:pPr lvl="0"/>
            <a:r>
              <a:rPr lang="en-GB" dirty="0">
                <a:latin typeface="+mj-lt"/>
              </a:rPr>
              <a:t>Welsh Assembly Government (2008) English Guidance for Key Stages 2 and 3 Cardiff: Welsh Assembly Government</a:t>
            </a:r>
          </a:p>
          <a:p>
            <a:pPr lvl="0"/>
            <a:r>
              <a:rPr lang="en-US" dirty="0">
                <a:latin typeface="+mj-lt"/>
              </a:rPr>
              <a:t>Welsh Assembly Government (2010) </a:t>
            </a:r>
            <a:r>
              <a:rPr lang="en-US" i="1" dirty="0">
                <a:latin typeface="+mj-lt"/>
              </a:rPr>
              <a:t>Guidance on the teaching of writing skills. </a:t>
            </a:r>
            <a:r>
              <a:rPr lang="en-US" dirty="0">
                <a:latin typeface="+mj-lt"/>
              </a:rPr>
              <a:t>Cardiff: Welsh Government.</a:t>
            </a:r>
            <a:endParaRPr lang="en-GB" dirty="0">
              <a:latin typeface="+mj-lt"/>
            </a:endParaRPr>
          </a:p>
          <a:p>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087284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1235</Words>
  <Application>Microsoft Office PowerPoint</Application>
  <PresentationFormat>Widescreen</PresentationFormat>
  <Paragraphs>187</Paragraphs>
  <Slides>16</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ＭＳ Ｐゴシック</vt:lpstr>
      <vt:lpstr>Arial</vt:lpstr>
      <vt:lpstr>Calibri</vt:lpstr>
      <vt:lpstr>Calibri Light</vt:lpstr>
      <vt:lpstr>Comic Sans MS</vt:lpstr>
      <vt:lpstr>Times New Roman</vt:lpstr>
      <vt:lpstr>Verdana</vt:lpstr>
      <vt:lpstr>Wingdings</vt:lpstr>
      <vt:lpstr>Office Theme</vt:lpstr>
      <vt:lpstr>Early Writing</vt:lpstr>
      <vt:lpstr>Aims of this lecture</vt:lpstr>
      <vt:lpstr>What the curriculum says</vt:lpstr>
      <vt:lpstr> Smith’s influential view of writing</vt:lpstr>
      <vt:lpstr>Something to think about – key idea: </vt:lpstr>
      <vt:lpstr>Gross &amp; fine motor skills</vt:lpstr>
      <vt:lpstr>PowerPoint Presentation</vt:lpstr>
      <vt:lpstr>Emergent Writing</vt:lpstr>
      <vt:lpstr>Ready to write ... and support</vt:lpstr>
      <vt:lpstr>Emergent writing</vt:lpstr>
      <vt:lpstr>Shared writing</vt:lpstr>
      <vt:lpstr>Modelled writing</vt:lpstr>
      <vt:lpstr>“First Steps” give more suggestions</vt:lpstr>
      <vt:lpstr>Directed study</vt:lpstr>
      <vt:lpstr>To conclude …….. think about….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85</cp:revision>
  <dcterms:created xsi:type="dcterms:W3CDTF">2018-06-19T15:42:58Z</dcterms:created>
  <dcterms:modified xsi:type="dcterms:W3CDTF">2018-09-20T09:14:33Z</dcterms:modified>
</cp:coreProperties>
</file>