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handoutMasterIdLst>
    <p:handoutMasterId r:id="rId52"/>
  </p:handoutMasterIdLst>
  <p:sldIdLst>
    <p:sldId id="502" r:id="rId5"/>
    <p:sldId id="434" r:id="rId6"/>
    <p:sldId id="435" r:id="rId7"/>
    <p:sldId id="498" r:id="rId8"/>
    <p:sldId id="283" r:id="rId9"/>
    <p:sldId id="408" r:id="rId10"/>
    <p:sldId id="427" r:id="rId11"/>
    <p:sldId id="497" r:id="rId12"/>
    <p:sldId id="510" r:id="rId13"/>
    <p:sldId id="509" r:id="rId14"/>
    <p:sldId id="459" r:id="rId15"/>
    <p:sldId id="468" r:id="rId16"/>
    <p:sldId id="475" r:id="rId17"/>
    <p:sldId id="476" r:id="rId18"/>
    <p:sldId id="452" r:id="rId19"/>
    <p:sldId id="499" r:id="rId20"/>
    <p:sldId id="500" r:id="rId21"/>
    <p:sldId id="460" r:id="rId22"/>
    <p:sldId id="469" r:id="rId23"/>
    <p:sldId id="470" r:id="rId24"/>
    <p:sldId id="492" r:id="rId25"/>
    <p:sldId id="402" r:id="rId26"/>
    <p:sldId id="400" r:id="rId27"/>
    <p:sldId id="456" r:id="rId28"/>
    <p:sldId id="494" r:id="rId29"/>
    <p:sldId id="467" r:id="rId30"/>
    <p:sldId id="474" r:id="rId31"/>
    <p:sldId id="455" r:id="rId32"/>
    <p:sldId id="465" r:id="rId33"/>
    <p:sldId id="462" r:id="rId34"/>
    <p:sldId id="463" r:id="rId35"/>
    <p:sldId id="466" r:id="rId36"/>
    <p:sldId id="471" r:id="rId37"/>
    <p:sldId id="458" r:id="rId38"/>
    <p:sldId id="453" r:id="rId39"/>
    <p:sldId id="508" r:id="rId40"/>
    <p:sldId id="493" r:id="rId41"/>
    <p:sldId id="473" r:id="rId42"/>
    <p:sldId id="461" r:id="rId43"/>
    <p:sldId id="442" r:id="rId44"/>
    <p:sldId id="447" r:id="rId45"/>
    <p:sldId id="496" r:id="rId46"/>
    <p:sldId id="511" r:id="rId47"/>
    <p:sldId id="426" r:id="rId48"/>
    <p:sldId id="451" r:id="rId49"/>
    <p:sldId id="424"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094" autoAdjust="0"/>
    <p:restoredTop sz="76599" autoAdjust="0"/>
  </p:normalViewPr>
  <p:slideViewPr>
    <p:cSldViewPr>
      <p:cViewPr varScale="1">
        <p:scale>
          <a:sx n="96" d="100"/>
          <a:sy n="96" d="100"/>
        </p:scale>
        <p:origin x="816" y="17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44211D-FA15-492D-B5ED-4FEFDABFF7A2}" type="doc">
      <dgm:prSet loTypeId="urn:microsoft.com/office/officeart/2005/8/layout/hProcess9" loCatId="process" qsTypeId="urn:microsoft.com/office/officeart/2005/8/quickstyle/simple3" qsCatId="simple" csTypeId="urn:microsoft.com/office/officeart/2005/8/colors/accent1_2" csCatId="accent1" phldr="1"/>
      <dgm:spPr/>
      <dgm:t>
        <a:bodyPr/>
        <a:lstStyle/>
        <a:p>
          <a:endParaRPr lang="en-GB"/>
        </a:p>
      </dgm:t>
    </dgm:pt>
    <dgm:pt modelId="{8E23578F-2F57-4F4C-98DC-72269D9618A2}">
      <dgm:prSet/>
      <dgm:spPr/>
      <dgm:t>
        <a:bodyPr/>
        <a:lstStyle/>
        <a:p>
          <a:r>
            <a:rPr lang="en-GB" b="1" dirty="0"/>
            <a:t>Aims</a:t>
          </a:r>
          <a:endParaRPr lang="en-GB" dirty="0"/>
        </a:p>
      </dgm:t>
    </dgm:pt>
    <dgm:pt modelId="{48C2B2EE-36E2-47EC-AC6E-4810166D1F1A}" type="parTrans" cxnId="{CCABEBA3-EE56-4E92-8E82-B8C8491D451E}">
      <dgm:prSet/>
      <dgm:spPr/>
      <dgm:t>
        <a:bodyPr/>
        <a:lstStyle/>
        <a:p>
          <a:endParaRPr lang="en-GB"/>
        </a:p>
      </dgm:t>
    </dgm:pt>
    <dgm:pt modelId="{35715298-81ED-409B-86AA-02D18A7AEECE}" type="sibTrans" cxnId="{CCABEBA3-EE56-4E92-8E82-B8C8491D451E}">
      <dgm:prSet/>
      <dgm:spPr/>
      <dgm:t>
        <a:bodyPr/>
        <a:lstStyle/>
        <a:p>
          <a:endParaRPr lang="en-GB"/>
        </a:p>
      </dgm:t>
    </dgm:pt>
    <dgm:pt modelId="{ACEE632C-9DCF-4203-B448-DC041A5A6796}">
      <dgm:prSet/>
      <dgm:spPr/>
      <dgm:t>
        <a:bodyPr/>
        <a:lstStyle/>
        <a:p>
          <a:r>
            <a:rPr lang="en-GB" dirty="0"/>
            <a:t>To look at the different health and social care systems </a:t>
          </a:r>
        </a:p>
      </dgm:t>
    </dgm:pt>
    <dgm:pt modelId="{791AEE24-929E-4C45-8630-2142C0C5220A}" type="sibTrans" cxnId="{0B5D67C7-D4EF-446C-AE71-846C3DB70B94}">
      <dgm:prSet/>
      <dgm:spPr/>
      <dgm:t>
        <a:bodyPr/>
        <a:lstStyle/>
        <a:p>
          <a:endParaRPr lang="en-GB"/>
        </a:p>
      </dgm:t>
    </dgm:pt>
    <dgm:pt modelId="{83F809AA-EABA-4898-ACD9-56F4EAA09652}" type="parTrans" cxnId="{0B5D67C7-D4EF-446C-AE71-846C3DB70B94}">
      <dgm:prSet/>
      <dgm:spPr/>
      <dgm:t>
        <a:bodyPr/>
        <a:lstStyle/>
        <a:p>
          <a:endParaRPr lang="en-GB"/>
        </a:p>
      </dgm:t>
    </dgm:pt>
    <dgm:pt modelId="{35035AF8-EE46-4DEB-9A08-4194A64ECA41}">
      <dgm:prSet/>
      <dgm:spPr/>
      <dgm:t>
        <a:bodyPr/>
        <a:lstStyle/>
        <a:p>
          <a:r>
            <a:rPr lang="en-GB" dirty="0"/>
            <a:t>To consider strength-based approaches and how these relates to person centred care and planning</a:t>
          </a:r>
        </a:p>
      </dgm:t>
    </dgm:pt>
    <dgm:pt modelId="{4E02C92D-4D19-4C9E-ABDD-0385F0245C53}" type="parTrans" cxnId="{CF96E2E4-90BD-4648-A718-E366FD9E276E}">
      <dgm:prSet/>
      <dgm:spPr/>
      <dgm:t>
        <a:bodyPr/>
        <a:lstStyle/>
        <a:p>
          <a:endParaRPr lang="en-GB"/>
        </a:p>
      </dgm:t>
    </dgm:pt>
    <dgm:pt modelId="{8E73C457-C674-4EEC-ACD6-37D7365CE0FA}" type="sibTrans" cxnId="{CF96E2E4-90BD-4648-A718-E366FD9E276E}">
      <dgm:prSet/>
      <dgm:spPr/>
      <dgm:t>
        <a:bodyPr/>
        <a:lstStyle/>
        <a:p>
          <a:endParaRPr lang="en-GB"/>
        </a:p>
      </dgm:t>
    </dgm:pt>
    <dgm:pt modelId="{339394B7-55F1-4168-B963-0F60F58E7490}" type="pres">
      <dgm:prSet presAssocID="{B744211D-FA15-492D-B5ED-4FEFDABFF7A2}" presName="CompostProcess" presStyleCnt="0">
        <dgm:presLayoutVars>
          <dgm:dir/>
          <dgm:resizeHandles val="exact"/>
        </dgm:presLayoutVars>
      </dgm:prSet>
      <dgm:spPr/>
    </dgm:pt>
    <dgm:pt modelId="{9F090A6A-2EE5-404D-9D4A-048969AB2C10}" type="pres">
      <dgm:prSet presAssocID="{B744211D-FA15-492D-B5ED-4FEFDABFF7A2}" presName="arrow" presStyleLbl="bgShp" presStyleIdx="0" presStyleCnt="1"/>
      <dgm:spPr/>
    </dgm:pt>
    <dgm:pt modelId="{B0D7E2C8-628B-4165-9EB5-090124F0C232}" type="pres">
      <dgm:prSet presAssocID="{B744211D-FA15-492D-B5ED-4FEFDABFF7A2}" presName="linearProcess" presStyleCnt="0"/>
      <dgm:spPr/>
    </dgm:pt>
    <dgm:pt modelId="{ADCA2153-40AE-4FAC-86E8-AE6B1E256646}" type="pres">
      <dgm:prSet presAssocID="{8E23578F-2F57-4F4C-98DC-72269D9618A2}" presName="textNode" presStyleLbl="node1" presStyleIdx="0" presStyleCnt="1" custScaleX="107304" custScaleY="250000">
        <dgm:presLayoutVars>
          <dgm:bulletEnabled val="1"/>
        </dgm:presLayoutVars>
      </dgm:prSet>
      <dgm:spPr/>
    </dgm:pt>
  </dgm:ptLst>
  <dgm:cxnLst>
    <dgm:cxn modelId="{41FF3C0D-9335-435B-8473-0584DE3CC533}" type="presOf" srcId="{8E23578F-2F57-4F4C-98DC-72269D9618A2}" destId="{ADCA2153-40AE-4FAC-86E8-AE6B1E256646}" srcOrd="0" destOrd="0" presId="urn:microsoft.com/office/officeart/2005/8/layout/hProcess9"/>
    <dgm:cxn modelId="{5A462170-DED7-4B71-9C60-9518373DB335}" type="presOf" srcId="{ACEE632C-9DCF-4203-B448-DC041A5A6796}" destId="{ADCA2153-40AE-4FAC-86E8-AE6B1E256646}" srcOrd="0" destOrd="1" presId="urn:microsoft.com/office/officeart/2005/8/layout/hProcess9"/>
    <dgm:cxn modelId="{502FB670-7FD6-48AF-BB1C-98446E4F7662}" type="presOf" srcId="{35035AF8-EE46-4DEB-9A08-4194A64ECA41}" destId="{ADCA2153-40AE-4FAC-86E8-AE6B1E256646}" srcOrd="0" destOrd="2" presId="urn:microsoft.com/office/officeart/2005/8/layout/hProcess9"/>
    <dgm:cxn modelId="{F8B57487-5F67-4DA7-BE78-CB13DCA79D08}" type="presOf" srcId="{B744211D-FA15-492D-B5ED-4FEFDABFF7A2}" destId="{339394B7-55F1-4168-B963-0F60F58E7490}" srcOrd="0" destOrd="0" presId="urn:microsoft.com/office/officeart/2005/8/layout/hProcess9"/>
    <dgm:cxn modelId="{CCABEBA3-EE56-4E92-8E82-B8C8491D451E}" srcId="{B744211D-FA15-492D-B5ED-4FEFDABFF7A2}" destId="{8E23578F-2F57-4F4C-98DC-72269D9618A2}" srcOrd="0" destOrd="0" parTransId="{48C2B2EE-36E2-47EC-AC6E-4810166D1F1A}" sibTransId="{35715298-81ED-409B-86AA-02D18A7AEECE}"/>
    <dgm:cxn modelId="{0B5D67C7-D4EF-446C-AE71-846C3DB70B94}" srcId="{8E23578F-2F57-4F4C-98DC-72269D9618A2}" destId="{ACEE632C-9DCF-4203-B448-DC041A5A6796}" srcOrd="0" destOrd="0" parTransId="{83F809AA-EABA-4898-ACD9-56F4EAA09652}" sibTransId="{791AEE24-929E-4C45-8630-2142C0C5220A}"/>
    <dgm:cxn modelId="{CF96E2E4-90BD-4648-A718-E366FD9E276E}" srcId="{8E23578F-2F57-4F4C-98DC-72269D9618A2}" destId="{35035AF8-EE46-4DEB-9A08-4194A64ECA41}" srcOrd="1" destOrd="0" parTransId="{4E02C92D-4D19-4C9E-ABDD-0385F0245C53}" sibTransId="{8E73C457-C674-4EEC-ACD6-37D7365CE0FA}"/>
    <dgm:cxn modelId="{6810AE2B-2341-4740-A4CA-A43CDB9FD491}" type="presParOf" srcId="{339394B7-55F1-4168-B963-0F60F58E7490}" destId="{9F090A6A-2EE5-404D-9D4A-048969AB2C10}" srcOrd="0" destOrd="0" presId="urn:microsoft.com/office/officeart/2005/8/layout/hProcess9"/>
    <dgm:cxn modelId="{907AEC5A-822B-4F47-B318-A6A49AC07FBF}" type="presParOf" srcId="{339394B7-55F1-4168-B963-0F60F58E7490}" destId="{B0D7E2C8-628B-4165-9EB5-090124F0C232}" srcOrd="1" destOrd="0" presId="urn:microsoft.com/office/officeart/2005/8/layout/hProcess9"/>
    <dgm:cxn modelId="{DF737186-F3BF-467C-A5B5-9CC95F71B043}" type="presParOf" srcId="{B0D7E2C8-628B-4165-9EB5-090124F0C232}" destId="{ADCA2153-40AE-4FAC-86E8-AE6B1E256646}" srcOrd="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DFC17E0-6AE4-452A-A246-564DBDAE8379}"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710AA29B-1615-45F4-B7F4-18EC7711BA0F}">
      <dgm:prSet/>
      <dgm:spPr/>
      <dgm:t>
        <a:bodyPr/>
        <a:lstStyle/>
        <a:p>
          <a:r>
            <a:rPr lang="en-GB" b="1" dirty="0"/>
            <a:t>Objectives</a:t>
          </a:r>
          <a:endParaRPr lang="en-GB" dirty="0"/>
        </a:p>
      </dgm:t>
    </dgm:pt>
    <dgm:pt modelId="{1D5A6F2B-BAEA-4077-B0AF-D35B4295643F}" type="parTrans" cxnId="{91229CA4-4C0C-447D-A5C6-18E61222E0EB}">
      <dgm:prSet/>
      <dgm:spPr/>
      <dgm:t>
        <a:bodyPr/>
        <a:lstStyle/>
        <a:p>
          <a:endParaRPr lang="en-GB"/>
        </a:p>
      </dgm:t>
    </dgm:pt>
    <dgm:pt modelId="{8823B164-7388-4117-BC0C-ED664DEBE26E}" type="sibTrans" cxnId="{91229CA4-4C0C-447D-A5C6-18E61222E0EB}">
      <dgm:prSet/>
      <dgm:spPr/>
      <dgm:t>
        <a:bodyPr/>
        <a:lstStyle/>
        <a:p>
          <a:endParaRPr lang="en-GB"/>
        </a:p>
      </dgm:t>
    </dgm:pt>
    <dgm:pt modelId="{CFC3150A-09AE-4227-8A2C-ABF109020383}">
      <dgm:prSet/>
      <dgm:spPr/>
      <dgm:t>
        <a:bodyPr/>
        <a:lstStyle/>
        <a:p>
          <a:r>
            <a:rPr lang="en-GB" dirty="0"/>
            <a:t>By the end of the session, you should have an insight of the different health and social care systems and have some knowledge of systems theory</a:t>
          </a:r>
        </a:p>
      </dgm:t>
    </dgm:pt>
    <dgm:pt modelId="{E97C6014-C2A0-44D0-8139-2DA78BC5C1E8}" type="parTrans" cxnId="{90588497-7C15-442A-9E8B-EF46819B00ED}">
      <dgm:prSet/>
      <dgm:spPr/>
      <dgm:t>
        <a:bodyPr/>
        <a:lstStyle/>
        <a:p>
          <a:endParaRPr lang="en-GB"/>
        </a:p>
      </dgm:t>
    </dgm:pt>
    <dgm:pt modelId="{527BC3A8-39E1-4F2B-820A-689363C18C5A}" type="sibTrans" cxnId="{90588497-7C15-442A-9E8B-EF46819B00ED}">
      <dgm:prSet/>
      <dgm:spPr/>
      <dgm:t>
        <a:bodyPr/>
        <a:lstStyle/>
        <a:p>
          <a:endParaRPr lang="en-GB"/>
        </a:p>
      </dgm:t>
    </dgm:pt>
    <dgm:pt modelId="{8D2684D6-D348-480C-8BB9-4F46479C1791}">
      <dgm:prSet/>
      <dgm:spPr/>
      <dgm:t>
        <a:bodyPr/>
        <a:lstStyle/>
        <a:p>
          <a:r>
            <a:rPr lang="en-GB" dirty="0"/>
            <a:t>You should be able to know what strength-based approaches are around person centred care and planning to meet service users' needs</a:t>
          </a:r>
        </a:p>
      </dgm:t>
    </dgm:pt>
    <dgm:pt modelId="{8C40CBB9-836D-4A39-9604-40444C33DE66}" type="parTrans" cxnId="{E14CB5DF-0A67-408A-A186-C3CFC29ACE6D}">
      <dgm:prSet/>
      <dgm:spPr/>
      <dgm:t>
        <a:bodyPr/>
        <a:lstStyle/>
        <a:p>
          <a:endParaRPr lang="en-GB"/>
        </a:p>
      </dgm:t>
    </dgm:pt>
    <dgm:pt modelId="{1A598F4D-8D37-4AFD-888D-A9A84C2A29A0}" type="sibTrans" cxnId="{E14CB5DF-0A67-408A-A186-C3CFC29ACE6D}">
      <dgm:prSet/>
      <dgm:spPr/>
      <dgm:t>
        <a:bodyPr/>
        <a:lstStyle/>
        <a:p>
          <a:endParaRPr lang="en-GB"/>
        </a:p>
      </dgm:t>
    </dgm:pt>
    <dgm:pt modelId="{B4908C4C-569E-496E-B243-374EB16BC202}" type="pres">
      <dgm:prSet presAssocID="{DDFC17E0-6AE4-452A-A246-564DBDAE8379}" presName="CompostProcess" presStyleCnt="0">
        <dgm:presLayoutVars>
          <dgm:dir/>
          <dgm:resizeHandles val="exact"/>
        </dgm:presLayoutVars>
      </dgm:prSet>
      <dgm:spPr/>
    </dgm:pt>
    <dgm:pt modelId="{A77D0EBC-D68D-490C-966C-CACE1F5EFB2F}" type="pres">
      <dgm:prSet presAssocID="{DDFC17E0-6AE4-452A-A246-564DBDAE8379}" presName="arrow" presStyleLbl="bgShp" presStyleIdx="0" presStyleCnt="1"/>
      <dgm:spPr/>
    </dgm:pt>
    <dgm:pt modelId="{103E5224-7FB8-46EE-A2D5-B000932B8CDB}" type="pres">
      <dgm:prSet presAssocID="{DDFC17E0-6AE4-452A-A246-564DBDAE8379}" presName="linearProcess" presStyleCnt="0"/>
      <dgm:spPr/>
    </dgm:pt>
    <dgm:pt modelId="{92CD4DDA-491C-4435-A76D-8375A73536CA}" type="pres">
      <dgm:prSet presAssocID="{710AA29B-1615-45F4-B7F4-18EC7711BA0F}" presName="textNode" presStyleLbl="node1" presStyleIdx="0" presStyleCnt="1" custScaleX="112281" custScaleY="250000">
        <dgm:presLayoutVars>
          <dgm:bulletEnabled val="1"/>
        </dgm:presLayoutVars>
      </dgm:prSet>
      <dgm:spPr/>
    </dgm:pt>
  </dgm:ptLst>
  <dgm:cxnLst>
    <dgm:cxn modelId="{94AB4878-85FE-4B02-855B-991586D80F13}" type="presOf" srcId="{8D2684D6-D348-480C-8BB9-4F46479C1791}" destId="{92CD4DDA-491C-4435-A76D-8375A73536CA}" srcOrd="0" destOrd="2" presId="urn:microsoft.com/office/officeart/2005/8/layout/hProcess9"/>
    <dgm:cxn modelId="{90588497-7C15-442A-9E8B-EF46819B00ED}" srcId="{710AA29B-1615-45F4-B7F4-18EC7711BA0F}" destId="{CFC3150A-09AE-4227-8A2C-ABF109020383}" srcOrd="0" destOrd="0" parTransId="{E97C6014-C2A0-44D0-8139-2DA78BC5C1E8}" sibTransId="{527BC3A8-39E1-4F2B-820A-689363C18C5A}"/>
    <dgm:cxn modelId="{91229CA4-4C0C-447D-A5C6-18E61222E0EB}" srcId="{DDFC17E0-6AE4-452A-A246-564DBDAE8379}" destId="{710AA29B-1615-45F4-B7F4-18EC7711BA0F}" srcOrd="0" destOrd="0" parTransId="{1D5A6F2B-BAEA-4077-B0AF-D35B4295643F}" sibTransId="{8823B164-7388-4117-BC0C-ED664DEBE26E}"/>
    <dgm:cxn modelId="{172AB6AC-83BF-4599-A55A-3557D92558FD}" type="presOf" srcId="{DDFC17E0-6AE4-452A-A246-564DBDAE8379}" destId="{B4908C4C-569E-496E-B243-374EB16BC202}" srcOrd="0" destOrd="0" presId="urn:microsoft.com/office/officeart/2005/8/layout/hProcess9"/>
    <dgm:cxn modelId="{0BD53BC5-9DB5-4CD8-841A-EDCAE572B3CC}" type="presOf" srcId="{710AA29B-1615-45F4-B7F4-18EC7711BA0F}" destId="{92CD4DDA-491C-4435-A76D-8375A73536CA}" srcOrd="0" destOrd="0" presId="urn:microsoft.com/office/officeart/2005/8/layout/hProcess9"/>
    <dgm:cxn modelId="{E14CB5DF-0A67-408A-A186-C3CFC29ACE6D}" srcId="{710AA29B-1615-45F4-B7F4-18EC7711BA0F}" destId="{8D2684D6-D348-480C-8BB9-4F46479C1791}" srcOrd="1" destOrd="0" parTransId="{8C40CBB9-836D-4A39-9604-40444C33DE66}" sibTransId="{1A598F4D-8D37-4AFD-888D-A9A84C2A29A0}"/>
    <dgm:cxn modelId="{DE2106FB-2645-4E68-AC3D-45710F351F39}" type="presOf" srcId="{CFC3150A-09AE-4227-8A2C-ABF109020383}" destId="{92CD4DDA-491C-4435-A76D-8375A73536CA}" srcOrd="0" destOrd="1" presId="urn:microsoft.com/office/officeart/2005/8/layout/hProcess9"/>
    <dgm:cxn modelId="{57E92FB4-FD97-4B5F-8935-1B8067321346}" type="presParOf" srcId="{B4908C4C-569E-496E-B243-374EB16BC202}" destId="{A77D0EBC-D68D-490C-966C-CACE1F5EFB2F}" srcOrd="0" destOrd="0" presId="urn:microsoft.com/office/officeart/2005/8/layout/hProcess9"/>
    <dgm:cxn modelId="{F75F5182-E07F-483D-B409-C640B7434868}" type="presParOf" srcId="{B4908C4C-569E-496E-B243-374EB16BC202}" destId="{103E5224-7FB8-46EE-A2D5-B000932B8CDB}" srcOrd="1" destOrd="0" presId="urn:microsoft.com/office/officeart/2005/8/layout/hProcess9"/>
    <dgm:cxn modelId="{1247B613-CA82-4CF8-9716-4FB9ECCB366C}" type="presParOf" srcId="{103E5224-7FB8-46EE-A2D5-B000932B8CDB}" destId="{92CD4DDA-491C-4435-A76D-8375A73536CA}" srcOrd="0" destOrd="0" presId="urn:microsoft.com/office/officeart/2005/8/layout/hProcess9"/>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6A0129-F8AA-44E6-8069-0F8DC7148517}"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C82CACDD-6BC8-4EEF-9501-8B97F0BE899B}">
      <dgm:prSet custT="1"/>
      <dgm:spPr/>
      <dgm:t>
        <a:bodyPr/>
        <a:lstStyle/>
        <a:p>
          <a:r>
            <a:rPr lang="en-GB" sz="2400" b="1" dirty="0"/>
            <a:t>Systems theory within the health and social care sector</a:t>
          </a:r>
          <a:endParaRPr lang="en-GB" sz="2400" dirty="0"/>
        </a:p>
      </dgm:t>
    </dgm:pt>
    <dgm:pt modelId="{08B2AF47-23E7-441B-8133-C36C8D6A8B96}" type="parTrans" cxnId="{ACBCF363-757C-44D3-BAE0-69212EC82973}">
      <dgm:prSet/>
      <dgm:spPr/>
      <dgm:t>
        <a:bodyPr/>
        <a:lstStyle/>
        <a:p>
          <a:endParaRPr lang="en-GB"/>
        </a:p>
      </dgm:t>
    </dgm:pt>
    <dgm:pt modelId="{8F8784A2-DECD-486D-B3C0-91D64C5733F1}" type="sibTrans" cxnId="{ACBCF363-757C-44D3-BAE0-69212EC82973}">
      <dgm:prSet/>
      <dgm:spPr/>
      <dgm:t>
        <a:bodyPr/>
        <a:lstStyle/>
        <a:p>
          <a:endParaRPr lang="en-GB"/>
        </a:p>
      </dgm:t>
    </dgm:pt>
    <dgm:pt modelId="{82B053C1-524F-4D73-A24D-669FDA011459}">
      <dgm:prSet custT="1"/>
      <dgm:spPr>
        <a:solidFill>
          <a:schemeClr val="accent1">
            <a:lumMod val="20000"/>
            <a:lumOff val="80000"/>
            <a:alpha val="90000"/>
          </a:schemeClr>
        </a:solidFill>
      </dgm:spPr>
      <dgm:t>
        <a:bodyPr/>
        <a:lstStyle/>
        <a:p>
          <a:r>
            <a:rPr lang="en-GB" sz="2000" b="1" dirty="0"/>
            <a:t>Areas of wellbeing – the Care Act 2014</a:t>
          </a:r>
        </a:p>
      </dgm:t>
    </dgm:pt>
    <dgm:pt modelId="{D5F5B86A-241A-4E34-B9A8-B6D537387559}" type="parTrans" cxnId="{1004B868-28DA-4F7B-B987-22E1814C4FBB}">
      <dgm:prSet/>
      <dgm:spPr/>
      <dgm:t>
        <a:bodyPr/>
        <a:lstStyle/>
        <a:p>
          <a:endParaRPr lang="en-GB"/>
        </a:p>
      </dgm:t>
    </dgm:pt>
    <dgm:pt modelId="{314D4261-24EE-4247-9375-69EA3C839045}" type="sibTrans" cxnId="{1004B868-28DA-4F7B-B987-22E1814C4FBB}">
      <dgm:prSet/>
      <dgm:spPr/>
      <dgm:t>
        <a:bodyPr/>
        <a:lstStyle/>
        <a:p>
          <a:endParaRPr lang="en-GB"/>
        </a:p>
      </dgm:t>
    </dgm:pt>
    <dgm:pt modelId="{7234D339-B1D4-4D57-8E75-431021A5303B}">
      <dgm:prSet custT="1"/>
      <dgm:spPr>
        <a:solidFill>
          <a:schemeClr val="accent1">
            <a:lumMod val="20000"/>
            <a:lumOff val="80000"/>
            <a:alpha val="90000"/>
          </a:schemeClr>
        </a:solidFill>
      </dgm:spPr>
      <dgm:t>
        <a:bodyPr/>
        <a:lstStyle/>
        <a:p>
          <a:r>
            <a:rPr lang="en-GB" sz="2000" b="1" dirty="0"/>
            <a:t>Read contents of pages 62 and 63, and 137 to 160 in Glasby (2017)</a:t>
          </a:r>
        </a:p>
      </dgm:t>
    </dgm:pt>
    <dgm:pt modelId="{7CD5129D-F13E-4BF9-9A55-1432ACEF17A3}" type="parTrans" cxnId="{B24D7E96-DB5F-4216-8E01-F3D53B77C2C2}">
      <dgm:prSet/>
      <dgm:spPr/>
      <dgm:t>
        <a:bodyPr/>
        <a:lstStyle/>
        <a:p>
          <a:endParaRPr lang="en-GB"/>
        </a:p>
      </dgm:t>
    </dgm:pt>
    <dgm:pt modelId="{8D8BA534-35DD-4F71-9FBB-435D80BC3E16}" type="sibTrans" cxnId="{B24D7E96-DB5F-4216-8E01-F3D53B77C2C2}">
      <dgm:prSet/>
      <dgm:spPr/>
      <dgm:t>
        <a:bodyPr/>
        <a:lstStyle/>
        <a:p>
          <a:endParaRPr lang="en-GB"/>
        </a:p>
      </dgm:t>
    </dgm:pt>
    <dgm:pt modelId="{8650EE4E-BD8C-4FE8-84E3-EBAA0E939069}">
      <dgm:prSet custT="1"/>
      <dgm:spPr>
        <a:solidFill>
          <a:schemeClr val="accent1">
            <a:lumMod val="20000"/>
            <a:lumOff val="80000"/>
            <a:alpha val="90000"/>
          </a:schemeClr>
        </a:solidFill>
      </dgm:spPr>
      <dgm:t>
        <a:bodyPr/>
        <a:lstStyle/>
        <a:p>
          <a:r>
            <a:rPr lang="en-GB" sz="2000" b="1" dirty="0"/>
            <a:t>Presentation of systems theory as it relates to service users </a:t>
          </a:r>
        </a:p>
      </dgm:t>
    </dgm:pt>
    <dgm:pt modelId="{072446C4-AF1D-42EB-9E69-595AFF211A8D}" type="parTrans" cxnId="{FF60A226-DC5F-47BE-A199-FDB8EE2289D2}">
      <dgm:prSet/>
      <dgm:spPr/>
    </dgm:pt>
    <dgm:pt modelId="{D038224B-E027-419F-99C9-04BB28FC0CD6}" type="sibTrans" cxnId="{FF60A226-DC5F-47BE-A199-FDB8EE2289D2}">
      <dgm:prSet/>
      <dgm:spPr/>
    </dgm:pt>
    <dgm:pt modelId="{F0431551-234A-405A-ACDE-961FA3A44FA1}">
      <dgm:prSet custT="1"/>
      <dgm:spPr>
        <a:solidFill>
          <a:schemeClr val="accent1">
            <a:lumMod val="20000"/>
            <a:lumOff val="80000"/>
            <a:alpha val="90000"/>
          </a:schemeClr>
        </a:solidFill>
      </dgm:spPr>
      <dgm:t>
        <a:bodyPr/>
        <a:lstStyle/>
        <a:p>
          <a:r>
            <a:rPr lang="en-GB" sz="2000" b="1" dirty="0"/>
            <a:t>Different types of H &amp; SC systems</a:t>
          </a:r>
        </a:p>
      </dgm:t>
    </dgm:pt>
    <dgm:pt modelId="{D63892C2-2429-4DB6-ADA4-50AA663A5EC2}" type="parTrans" cxnId="{410A0452-FDD1-4D39-BAC0-4078104BB61B}">
      <dgm:prSet/>
      <dgm:spPr/>
    </dgm:pt>
    <dgm:pt modelId="{24929A81-DE94-41C4-B295-4CC75BBF5836}" type="sibTrans" cxnId="{410A0452-FDD1-4D39-BAC0-4078104BB61B}">
      <dgm:prSet/>
      <dgm:spPr/>
    </dgm:pt>
    <dgm:pt modelId="{BA5202F5-A3F4-472E-9235-324F8A6A8460}">
      <dgm:prSet custT="1"/>
      <dgm:spPr>
        <a:solidFill>
          <a:schemeClr val="accent1">
            <a:lumMod val="20000"/>
            <a:lumOff val="80000"/>
            <a:alpha val="90000"/>
          </a:schemeClr>
        </a:solidFill>
      </dgm:spPr>
      <dgm:t>
        <a:bodyPr/>
        <a:lstStyle/>
        <a:p>
          <a:r>
            <a:rPr lang="en-GB" sz="2000" b="1" dirty="0"/>
            <a:t>The practitioners approach</a:t>
          </a:r>
        </a:p>
      </dgm:t>
    </dgm:pt>
    <dgm:pt modelId="{8656BC63-1561-4623-BA83-D854C43D85A6}" type="parTrans" cxnId="{F7776565-607A-471B-B912-152468D4B9D6}">
      <dgm:prSet/>
      <dgm:spPr/>
    </dgm:pt>
    <dgm:pt modelId="{D07499AF-7933-4AE1-B658-289D243E75FF}" type="sibTrans" cxnId="{F7776565-607A-471B-B912-152468D4B9D6}">
      <dgm:prSet/>
      <dgm:spPr/>
    </dgm:pt>
    <dgm:pt modelId="{1404E3FA-BB52-4F67-A869-3D1252B09707}">
      <dgm:prSet custT="1"/>
      <dgm:spPr>
        <a:solidFill>
          <a:schemeClr val="accent1">
            <a:lumMod val="20000"/>
            <a:lumOff val="80000"/>
            <a:alpha val="90000"/>
          </a:schemeClr>
        </a:solidFill>
      </dgm:spPr>
      <dgm:t>
        <a:bodyPr/>
        <a:lstStyle/>
        <a:p>
          <a:endParaRPr lang="en-GB" sz="2400" b="1" dirty="0"/>
        </a:p>
      </dgm:t>
    </dgm:pt>
    <dgm:pt modelId="{6756381F-32C7-41CE-BAF3-3E6C6530C703}" type="parTrans" cxnId="{FF5260A4-7501-4152-B7CE-217BD5C8656E}">
      <dgm:prSet/>
      <dgm:spPr/>
    </dgm:pt>
    <dgm:pt modelId="{C828B4C3-40F5-4FB2-89FC-E1FD1F6E0414}" type="sibTrans" cxnId="{FF5260A4-7501-4152-B7CE-217BD5C8656E}">
      <dgm:prSet/>
      <dgm:spPr/>
    </dgm:pt>
    <dgm:pt modelId="{55B485E3-6C5E-44E5-B509-1C3DEC771BEA}">
      <dgm:prSet custT="1"/>
      <dgm:spPr>
        <a:solidFill>
          <a:schemeClr val="accent1">
            <a:lumMod val="20000"/>
            <a:lumOff val="80000"/>
            <a:alpha val="90000"/>
          </a:schemeClr>
        </a:solidFill>
      </dgm:spPr>
      <dgm:t>
        <a:bodyPr/>
        <a:lstStyle/>
        <a:p>
          <a:r>
            <a:rPr lang="en-GB" sz="2000" b="1" dirty="0" err="1">
              <a:effectLst/>
              <a:latin typeface="Arial" panose="020B0604020202020204" pitchFamily="34" charset="0"/>
              <a:ea typeface="Times New Roman" panose="02020603050405020304" pitchFamily="18" charset="0"/>
              <a:cs typeface="Arial" panose="020B0604020202020204" pitchFamily="34" charset="0"/>
            </a:rPr>
            <a:t>Haugan</a:t>
          </a:r>
          <a:r>
            <a:rPr lang="en-GB" sz="2000" b="1" dirty="0">
              <a:effectLst/>
              <a:latin typeface="Arial" panose="020B0604020202020204" pitchFamily="34" charset="0"/>
              <a:ea typeface="Times New Roman" panose="02020603050405020304" pitchFamily="18" charset="0"/>
              <a:cs typeface="Arial" panose="020B0604020202020204" pitchFamily="34" charset="0"/>
            </a:rPr>
            <a:t> &amp; Eriksson (2021, pp 71 to 84) </a:t>
          </a:r>
          <a:endParaRPr lang="en-GB" sz="2000" b="1" dirty="0"/>
        </a:p>
      </dgm:t>
    </dgm:pt>
    <dgm:pt modelId="{74A3DE56-123F-4E75-B9C1-CB0EE5603676}" type="parTrans" cxnId="{DBE5944A-9D77-4B3B-A736-D653C35D2F68}">
      <dgm:prSet/>
      <dgm:spPr/>
    </dgm:pt>
    <dgm:pt modelId="{8F64D74F-1924-4FDB-83A5-4ED7253FF9E3}" type="sibTrans" cxnId="{DBE5944A-9D77-4B3B-A736-D653C35D2F68}">
      <dgm:prSet/>
      <dgm:spPr/>
    </dgm:pt>
    <dgm:pt modelId="{C647934F-198F-4305-924A-F779B3A6F11D}" type="pres">
      <dgm:prSet presAssocID="{866A0129-F8AA-44E6-8069-0F8DC7148517}" presName="linearFlow" presStyleCnt="0">
        <dgm:presLayoutVars>
          <dgm:dir/>
          <dgm:animLvl val="lvl"/>
          <dgm:resizeHandles val="exact"/>
        </dgm:presLayoutVars>
      </dgm:prSet>
      <dgm:spPr/>
    </dgm:pt>
    <dgm:pt modelId="{77A51015-9CA2-49BD-9481-5BF2ABC1794C}" type="pres">
      <dgm:prSet presAssocID="{C82CACDD-6BC8-4EEF-9501-8B97F0BE899B}" presName="composite" presStyleCnt="0"/>
      <dgm:spPr/>
    </dgm:pt>
    <dgm:pt modelId="{3D96A167-A2AF-4CD7-8E2D-42C7DD281C71}" type="pres">
      <dgm:prSet presAssocID="{C82CACDD-6BC8-4EEF-9501-8B97F0BE899B}" presName="parentText" presStyleLbl="alignNode1" presStyleIdx="0" presStyleCnt="1">
        <dgm:presLayoutVars>
          <dgm:chMax val="1"/>
          <dgm:bulletEnabled val="1"/>
        </dgm:presLayoutVars>
      </dgm:prSet>
      <dgm:spPr/>
    </dgm:pt>
    <dgm:pt modelId="{1C181BAF-10A3-4A94-9238-D1793AA5CAF9}" type="pres">
      <dgm:prSet presAssocID="{C82CACDD-6BC8-4EEF-9501-8B97F0BE899B}" presName="descendantText" presStyleLbl="alignAcc1" presStyleIdx="0" presStyleCnt="1" custScaleX="100562" custScaleY="93017" custLinFactNeighborX="281" custLinFactNeighborY="3818">
        <dgm:presLayoutVars>
          <dgm:bulletEnabled val="1"/>
        </dgm:presLayoutVars>
      </dgm:prSet>
      <dgm:spPr/>
    </dgm:pt>
  </dgm:ptLst>
  <dgm:cxnLst>
    <dgm:cxn modelId="{021A2115-AB58-41C0-8925-83F7B74170D4}" type="presOf" srcId="{BA5202F5-A3F4-472E-9235-324F8A6A8460}" destId="{1C181BAF-10A3-4A94-9238-D1793AA5CAF9}" srcOrd="0" destOrd="3" presId="urn:microsoft.com/office/officeart/2005/8/layout/chevron2"/>
    <dgm:cxn modelId="{4DFE921B-0248-4B1D-A87C-10730E1CF5B9}" type="presOf" srcId="{866A0129-F8AA-44E6-8069-0F8DC7148517}" destId="{C647934F-198F-4305-924A-F779B3A6F11D}" srcOrd="0" destOrd="0" presId="urn:microsoft.com/office/officeart/2005/8/layout/chevron2"/>
    <dgm:cxn modelId="{FF60A226-DC5F-47BE-A199-FDB8EE2289D2}" srcId="{C82CACDD-6BC8-4EEF-9501-8B97F0BE899B}" destId="{8650EE4E-BD8C-4FE8-84E3-EBAA0E939069}" srcOrd="1" destOrd="0" parTransId="{072446C4-AF1D-42EB-9E69-595AFF211A8D}" sibTransId="{D038224B-E027-419F-99C9-04BB28FC0CD6}"/>
    <dgm:cxn modelId="{2110F235-92D3-4E30-B36D-3799DD2F8685}" type="presOf" srcId="{7234D339-B1D4-4D57-8E75-431021A5303B}" destId="{1C181BAF-10A3-4A94-9238-D1793AA5CAF9}" srcOrd="0" destOrd="4" presId="urn:microsoft.com/office/officeart/2005/8/layout/chevron2"/>
    <dgm:cxn modelId="{DBE5944A-9D77-4B3B-A736-D653C35D2F68}" srcId="{C82CACDD-6BC8-4EEF-9501-8B97F0BE899B}" destId="{55B485E3-6C5E-44E5-B509-1C3DEC771BEA}" srcOrd="5" destOrd="0" parTransId="{74A3DE56-123F-4E75-B9C1-CB0EE5603676}" sibTransId="{8F64D74F-1924-4FDB-83A5-4ED7253FF9E3}"/>
    <dgm:cxn modelId="{410A0452-FDD1-4D39-BAC0-4078104BB61B}" srcId="{C82CACDD-6BC8-4EEF-9501-8B97F0BE899B}" destId="{F0431551-234A-405A-ACDE-961FA3A44FA1}" srcOrd="2" destOrd="0" parTransId="{D63892C2-2429-4DB6-ADA4-50AA663A5EC2}" sibTransId="{24929A81-DE94-41C4-B295-4CC75BBF5836}"/>
    <dgm:cxn modelId="{5020115B-45BF-46E1-A1CE-82798286B504}" type="presOf" srcId="{F0431551-234A-405A-ACDE-961FA3A44FA1}" destId="{1C181BAF-10A3-4A94-9238-D1793AA5CAF9}" srcOrd="0" destOrd="2" presId="urn:microsoft.com/office/officeart/2005/8/layout/chevron2"/>
    <dgm:cxn modelId="{ACBCF363-757C-44D3-BAE0-69212EC82973}" srcId="{866A0129-F8AA-44E6-8069-0F8DC7148517}" destId="{C82CACDD-6BC8-4EEF-9501-8B97F0BE899B}" srcOrd="0" destOrd="0" parTransId="{08B2AF47-23E7-441B-8133-C36C8D6A8B96}" sibTransId="{8F8784A2-DECD-486D-B3C0-91D64C5733F1}"/>
    <dgm:cxn modelId="{F7776565-607A-471B-B912-152468D4B9D6}" srcId="{C82CACDD-6BC8-4EEF-9501-8B97F0BE899B}" destId="{BA5202F5-A3F4-472E-9235-324F8A6A8460}" srcOrd="3" destOrd="0" parTransId="{8656BC63-1561-4623-BA83-D854C43D85A6}" sibTransId="{D07499AF-7933-4AE1-B658-289D243E75FF}"/>
    <dgm:cxn modelId="{1004B868-28DA-4F7B-B987-22E1814C4FBB}" srcId="{C82CACDD-6BC8-4EEF-9501-8B97F0BE899B}" destId="{82B053C1-524F-4D73-A24D-669FDA011459}" srcOrd="0" destOrd="0" parTransId="{D5F5B86A-241A-4E34-B9A8-B6D537387559}" sibTransId="{314D4261-24EE-4247-9375-69EA3C839045}"/>
    <dgm:cxn modelId="{B2150869-EE57-46DB-BC28-3F25B29CA8E2}" type="presOf" srcId="{55B485E3-6C5E-44E5-B509-1C3DEC771BEA}" destId="{1C181BAF-10A3-4A94-9238-D1793AA5CAF9}" srcOrd="0" destOrd="5" presId="urn:microsoft.com/office/officeart/2005/8/layout/chevron2"/>
    <dgm:cxn modelId="{1F8C1872-C235-42AE-8263-F403F73A9EC3}" type="presOf" srcId="{82B053C1-524F-4D73-A24D-669FDA011459}" destId="{1C181BAF-10A3-4A94-9238-D1793AA5CAF9}" srcOrd="0" destOrd="0" presId="urn:microsoft.com/office/officeart/2005/8/layout/chevron2"/>
    <dgm:cxn modelId="{5A81F97B-823B-4AE9-9BDE-07941744EF2C}" type="presOf" srcId="{1404E3FA-BB52-4F67-A869-3D1252B09707}" destId="{1C181BAF-10A3-4A94-9238-D1793AA5CAF9}" srcOrd="0" destOrd="6" presId="urn:microsoft.com/office/officeart/2005/8/layout/chevron2"/>
    <dgm:cxn modelId="{14EB907F-C92B-4FD1-B857-B2BCBCC0F801}" type="presOf" srcId="{8650EE4E-BD8C-4FE8-84E3-EBAA0E939069}" destId="{1C181BAF-10A3-4A94-9238-D1793AA5CAF9}" srcOrd="0" destOrd="1" presId="urn:microsoft.com/office/officeart/2005/8/layout/chevron2"/>
    <dgm:cxn modelId="{B24D7E96-DB5F-4216-8E01-F3D53B77C2C2}" srcId="{C82CACDD-6BC8-4EEF-9501-8B97F0BE899B}" destId="{7234D339-B1D4-4D57-8E75-431021A5303B}" srcOrd="4" destOrd="0" parTransId="{7CD5129D-F13E-4BF9-9A55-1432ACEF17A3}" sibTransId="{8D8BA534-35DD-4F71-9FBB-435D80BC3E16}"/>
    <dgm:cxn modelId="{FF5260A4-7501-4152-B7CE-217BD5C8656E}" srcId="{C82CACDD-6BC8-4EEF-9501-8B97F0BE899B}" destId="{1404E3FA-BB52-4F67-A869-3D1252B09707}" srcOrd="6" destOrd="0" parTransId="{6756381F-32C7-41CE-BAF3-3E6C6530C703}" sibTransId="{C828B4C3-40F5-4FB2-89FC-E1FD1F6E0414}"/>
    <dgm:cxn modelId="{080A7DC2-AE0A-40EC-8F00-39C0E2798DBA}" type="presOf" srcId="{C82CACDD-6BC8-4EEF-9501-8B97F0BE899B}" destId="{3D96A167-A2AF-4CD7-8E2D-42C7DD281C71}" srcOrd="0" destOrd="0" presId="urn:microsoft.com/office/officeart/2005/8/layout/chevron2"/>
    <dgm:cxn modelId="{CFB4D440-577D-4B85-8C36-994589D1FDB5}" type="presParOf" srcId="{C647934F-198F-4305-924A-F779B3A6F11D}" destId="{77A51015-9CA2-49BD-9481-5BF2ABC1794C}" srcOrd="0" destOrd="0" presId="urn:microsoft.com/office/officeart/2005/8/layout/chevron2"/>
    <dgm:cxn modelId="{B25A5FDF-C492-46F1-A33A-9876BEF01004}" type="presParOf" srcId="{77A51015-9CA2-49BD-9481-5BF2ABC1794C}" destId="{3D96A167-A2AF-4CD7-8E2D-42C7DD281C71}" srcOrd="0" destOrd="0" presId="urn:microsoft.com/office/officeart/2005/8/layout/chevron2"/>
    <dgm:cxn modelId="{EBCE6F90-1D19-4422-B424-6908707C8CA8}" type="presParOf" srcId="{77A51015-9CA2-49BD-9481-5BF2ABC1794C}" destId="{1C181BAF-10A3-4A94-9238-D1793AA5CAF9}"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090A6A-2EE5-404D-9D4A-048969AB2C10}">
      <dsp:nvSpPr>
        <dsp:cNvPr id="0" name=""/>
        <dsp:cNvSpPr/>
      </dsp:nvSpPr>
      <dsp:spPr>
        <a:xfrm>
          <a:off x="318635" y="0"/>
          <a:ext cx="3611201" cy="4896543"/>
        </a:xfrm>
        <a:prstGeom prst="rightArrow">
          <a:avLst/>
        </a:prstGeom>
        <a:solidFill>
          <a:schemeClr val="accent1">
            <a:tint val="4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dsp:style>
    </dsp:sp>
    <dsp:sp modelId="{ADCA2153-40AE-4FAC-86E8-AE6B1E256646}">
      <dsp:nvSpPr>
        <dsp:cNvPr id="0" name=""/>
        <dsp:cNvSpPr/>
      </dsp:nvSpPr>
      <dsp:spPr>
        <a:xfrm>
          <a:off x="663" y="0"/>
          <a:ext cx="4247145" cy="4896543"/>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b="1" kern="1200" dirty="0"/>
            <a:t>Aims</a:t>
          </a:r>
          <a:endParaRPr lang="en-GB" sz="3400" kern="1200" dirty="0"/>
        </a:p>
        <a:p>
          <a:pPr marL="228600" lvl="1" indent="-228600" algn="l" defTabSz="1200150">
            <a:lnSpc>
              <a:spcPct val="90000"/>
            </a:lnSpc>
            <a:spcBef>
              <a:spcPct val="0"/>
            </a:spcBef>
            <a:spcAft>
              <a:spcPct val="15000"/>
            </a:spcAft>
            <a:buChar char="•"/>
          </a:pPr>
          <a:r>
            <a:rPr lang="en-GB" sz="2700" kern="1200" dirty="0"/>
            <a:t>To look at the different health and social care systems </a:t>
          </a:r>
        </a:p>
        <a:p>
          <a:pPr marL="228600" lvl="1" indent="-228600" algn="l" defTabSz="1200150">
            <a:lnSpc>
              <a:spcPct val="90000"/>
            </a:lnSpc>
            <a:spcBef>
              <a:spcPct val="0"/>
            </a:spcBef>
            <a:spcAft>
              <a:spcPct val="15000"/>
            </a:spcAft>
            <a:buChar char="•"/>
          </a:pPr>
          <a:r>
            <a:rPr lang="en-GB" sz="2700" kern="1200" dirty="0"/>
            <a:t>To consider strength-based approaches and how these relates to person centred care and planning</a:t>
          </a:r>
        </a:p>
      </dsp:txBody>
      <dsp:txXfrm>
        <a:off x="207992" y="207329"/>
        <a:ext cx="3832487" cy="44818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7D0EBC-D68D-490C-966C-CACE1F5EFB2F}">
      <dsp:nvSpPr>
        <dsp:cNvPr id="0" name=""/>
        <dsp:cNvSpPr/>
      </dsp:nvSpPr>
      <dsp:spPr>
        <a:xfrm>
          <a:off x="329436" y="0"/>
          <a:ext cx="3733614" cy="4896543"/>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CD4DDA-491C-4435-A76D-8375A73536CA}">
      <dsp:nvSpPr>
        <dsp:cNvPr id="0" name=""/>
        <dsp:cNvSpPr/>
      </dsp:nvSpPr>
      <dsp:spPr>
        <a:xfrm>
          <a:off x="2402" y="0"/>
          <a:ext cx="4387683" cy="489654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b="1" kern="1200" dirty="0"/>
            <a:t>Objectives</a:t>
          </a:r>
          <a:endParaRPr lang="en-GB" sz="2700" kern="1200" dirty="0"/>
        </a:p>
        <a:p>
          <a:pPr marL="228600" lvl="1" indent="-228600" algn="l" defTabSz="933450">
            <a:lnSpc>
              <a:spcPct val="90000"/>
            </a:lnSpc>
            <a:spcBef>
              <a:spcPct val="0"/>
            </a:spcBef>
            <a:spcAft>
              <a:spcPct val="15000"/>
            </a:spcAft>
            <a:buChar char="•"/>
          </a:pPr>
          <a:r>
            <a:rPr lang="en-GB" sz="2100" kern="1200" dirty="0"/>
            <a:t>By the end of the session, you should have an insight of the different health and social care systems and have some knowledge of systems theory</a:t>
          </a:r>
        </a:p>
        <a:p>
          <a:pPr marL="228600" lvl="1" indent="-228600" algn="l" defTabSz="933450">
            <a:lnSpc>
              <a:spcPct val="90000"/>
            </a:lnSpc>
            <a:spcBef>
              <a:spcPct val="0"/>
            </a:spcBef>
            <a:spcAft>
              <a:spcPct val="15000"/>
            </a:spcAft>
            <a:buChar char="•"/>
          </a:pPr>
          <a:r>
            <a:rPr lang="en-GB" sz="2100" kern="1200" dirty="0"/>
            <a:t>You should be able to know what strength-based approaches are around person centred care and planning to meet service users' needs</a:t>
          </a:r>
        </a:p>
      </dsp:txBody>
      <dsp:txXfrm>
        <a:off x="216591" y="214189"/>
        <a:ext cx="3959305" cy="44681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96A167-A2AF-4CD7-8E2D-42C7DD281C71}">
      <dsp:nvSpPr>
        <dsp:cNvPr id="0" name=""/>
        <dsp:cNvSpPr/>
      </dsp:nvSpPr>
      <dsp:spPr>
        <a:xfrm rot="5400000">
          <a:off x="-1060329" y="1058517"/>
          <a:ext cx="5533791" cy="3427580"/>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dirty="0"/>
            <a:t>Systems theory within the health and social care sector</a:t>
          </a:r>
          <a:endParaRPr lang="en-GB" sz="2400" kern="1200" dirty="0"/>
        </a:p>
      </dsp:txBody>
      <dsp:txXfrm rot="-5400000">
        <a:off x="-7223" y="1719201"/>
        <a:ext cx="3427580" cy="2106211"/>
      </dsp:txXfrm>
    </dsp:sp>
    <dsp:sp modelId="{1C181BAF-10A3-4A94-9238-D1793AA5CAF9}">
      <dsp:nvSpPr>
        <dsp:cNvPr id="0" name=""/>
        <dsp:cNvSpPr/>
      </dsp:nvSpPr>
      <dsp:spPr>
        <a:xfrm rot="5400000">
          <a:off x="4214417" y="-523872"/>
          <a:ext cx="3553250" cy="5170265"/>
        </a:xfrm>
        <a:prstGeom prst="round2SameRect">
          <a:avLst/>
        </a:prstGeom>
        <a:solidFill>
          <a:schemeClr val="accent1">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b="1" kern="1200" dirty="0"/>
            <a:t>Areas of wellbeing – the Care Act 2014</a:t>
          </a:r>
        </a:p>
        <a:p>
          <a:pPr marL="228600" lvl="1" indent="-228600" algn="l" defTabSz="889000">
            <a:lnSpc>
              <a:spcPct val="90000"/>
            </a:lnSpc>
            <a:spcBef>
              <a:spcPct val="0"/>
            </a:spcBef>
            <a:spcAft>
              <a:spcPct val="15000"/>
            </a:spcAft>
            <a:buChar char="•"/>
          </a:pPr>
          <a:r>
            <a:rPr lang="en-GB" sz="2000" b="1" kern="1200" dirty="0"/>
            <a:t>Presentation of systems theory as it relates to service users </a:t>
          </a:r>
        </a:p>
        <a:p>
          <a:pPr marL="228600" lvl="1" indent="-228600" algn="l" defTabSz="889000">
            <a:lnSpc>
              <a:spcPct val="90000"/>
            </a:lnSpc>
            <a:spcBef>
              <a:spcPct val="0"/>
            </a:spcBef>
            <a:spcAft>
              <a:spcPct val="15000"/>
            </a:spcAft>
            <a:buChar char="•"/>
          </a:pPr>
          <a:r>
            <a:rPr lang="en-GB" sz="2000" b="1" kern="1200" dirty="0"/>
            <a:t>Different types of H &amp; SC systems</a:t>
          </a:r>
        </a:p>
        <a:p>
          <a:pPr marL="228600" lvl="1" indent="-228600" algn="l" defTabSz="889000">
            <a:lnSpc>
              <a:spcPct val="90000"/>
            </a:lnSpc>
            <a:spcBef>
              <a:spcPct val="0"/>
            </a:spcBef>
            <a:spcAft>
              <a:spcPct val="15000"/>
            </a:spcAft>
            <a:buChar char="•"/>
          </a:pPr>
          <a:r>
            <a:rPr lang="en-GB" sz="2000" b="1" kern="1200" dirty="0"/>
            <a:t>The practitioners approach</a:t>
          </a:r>
        </a:p>
        <a:p>
          <a:pPr marL="228600" lvl="1" indent="-228600" algn="l" defTabSz="889000">
            <a:lnSpc>
              <a:spcPct val="90000"/>
            </a:lnSpc>
            <a:spcBef>
              <a:spcPct val="0"/>
            </a:spcBef>
            <a:spcAft>
              <a:spcPct val="15000"/>
            </a:spcAft>
            <a:buChar char="•"/>
          </a:pPr>
          <a:r>
            <a:rPr lang="en-GB" sz="2000" b="1" kern="1200" dirty="0"/>
            <a:t>Read contents of pages 62 and 63, and 137 to 160 in Glasby (2017)</a:t>
          </a:r>
        </a:p>
        <a:p>
          <a:pPr marL="228600" lvl="1" indent="-228600" algn="l" defTabSz="889000">
            <a:lnSpc>
              <a:spcPct val="90000"/>
            </a:lnSpc>
            <a:spcBef>
              <a:spcPct val="0"/>
            </a:spcBef>
            <a:spcAft>
              <a:spcPct val="15000"/>
            </a:spcAft>
            <a:buChar char="•"/>
          </a:pPr>
          <a:r>
            <a:rPr lang="en-GB" sz="2000" b="1" kern="1200" dirty="0" err="1">
              <a:effectLst/>
              <a:latin typeface="Arial" panose="020B0604020202020204" pitchFamily="34" charset="0"/>
              <a:ea typeface="Times New Roman" panose="02020603050405020304" pitchFamily="18" charset="0"/>
              <a:cs typeface="Arial" panose="020B0604020202020204" pitchFamily="34" charset="0"/>
            </a:rPr>
            <a:t>Haugan</a:t>
          </a:r>
          <a:r>
            <a:rPr lang="en-GB" sz="2000" b="1" kern="1200" dirty="0">
              <a:effectLst/>
              <a:latin typeface="Arial" panose="020B0604020202020204" pitchFamily="34" charset="0"/>
              <a:ea typeface="Times New Roman" panose="02020603050405020304" pitchFamily="18" charset="0"/>
              <a:cs typeface="Arial" panose="020B0604020202020204" pitchFamily="34" charset="0"/>
            </a:rPr>
            <a:t> &amp; Eriksson (2021, pp 71 to 84) </a:t>
          </a:r>
          <a:endParaRPr lang="en-GB" sz="2000" b="1" kern="1200" dirty="0"/>
        </a:p>
        <a:p>
          <a:pPr marL="228600" lvl="1" indent="-228600" algn="l" defTabSz="1066800">
            <a:lnSpc>
              <a:spcPct val="90000"/>
            </a:lnSpc>
            <a:spcBef>
              <a:spcPct val="0"/>
            </a:spcBef>
            <a:spcAft>
              <a:spcPct val="15000"/>
            </a:spcAft>
            <a:buChar char="•"/>
          </a:pPr>
          <a:endParaRPr lang="en-GB" sz="2400" b="1" kern="1200" dirty="0"/>
        </a:p>
      </dsp:txBody>
      <dsp:txXfrm rot="-5400000">
        <a:off x="3405910" y="458090"/>
        <a:ext cx="4996810" cy="320634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24/09/2025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9/24/25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nhs.uk/conditions/social-care-and-support-guide/introduction-to-care-and-support/"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standardsofcare.org/understanding-care/types/acute-short-term/"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standardsofcare.org/understanding-care/types/acute-short-term/"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778134/stengths-based-approach-practice-framework-and-handbook.pdf"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gettyimages.co.uk/detail/photo/three-diverse-business-people-hanging-out-and-royalty-free-image/1385092257"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scie.org.uk/strengths-based-approaches/videos/what-is-sba"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spcBef>
                <a:spcPts val="600"/>
              </a:spcBef>
              <a:spcAft>
                <a:spcPts val="600"/>
              </a:spcAft>
              <a:buFont typeface="+mj-lt"/>
              <a:buNone/>
            </a:pPr>
            <a:r>
              <a:rPr lang="en-GB" sz="1800" b="1" dirty="0">
                <a:solidFill>
                  <a:schemeClr val="tx1"/>
                </a:solidFill>
                <a:effectLst/>
                <a:latin typeface="Arial" panose="020B0604020202020204" pitchFamily="34" charset="0"/>
                <a:ea typeface="Times New Roman" panose="02020603050405020304" pitchFamily="18" charset="0"/>
              </a:rPr>
              <a:t>Consider adding ‘Lecturer’ name and email to slide</a:t>
            </a:r>
          </a:p>
          <a:p>
            <a:pPr marL="342900" indent="-342900">
              <a:spcBef>
                <a:spcPts val="600"/>
              </a:spcBef>
              <a:spcAft>
                <a:spcPts val="600"/>
              </a:spcAft>
              <a:buFont typeface="+mj-lt"/>
              <a:buAutoNum type="arabicPeriod"/>
            </a:pPr>
            <a:endParaRPr lang="en-GB" sz="1800" b="1" dirty="0">
              <a:solidFill>
                <a:schemeClr val="tx1"/>
              </a:solidFill>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936E1E2-17D2-5E4C-B96D-EEDAC0EF77DB}" type="slidenum">
              <a:rPr lang="en-US" smtClean="0"/>
              <a:t>1</a:t>
            </a:fld>
            <a:endParaRPr lang="en-US"/>
          </a:p>
        </p:txBody>
      </p:sp>
    </p:spTree>
    <p:extLst>
      <p:ext uri="{BB962C8B-B14F-4D97-AF65-F5344CB8AC3E}">
        <p14:creationId xmlns:p14="http://schemas.microsoft.com/office/powerpoint/2010/main" val="26557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2</a:t>
            </a:fld>
            <a:endParaRPr lang="en-US"/>
          </a:p>
        </p:txBody>
      </p:sp>
    </p:spTree>
    <p:extLst>
      <p:ext uri="{BB962C8B-B14F-4D97-AF65-F5344CB8AC3E}">
        <p14:creationId xmlns:p14="http://schemas.microsoft.com/office/powerpoint/2010/main" val="1807026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Plan an icebreaker of your choice or use the suggestion below</a:t>
            </a:r>
          </a:p>
          <a:p>
            <a:pPr marL="228600" indent="-228600">
              <a:buFont typeface="+mj-lt"/>
              <a:buAutoNum type="arabicPeriod"/>
            </a:pPr>
            <a:endParaRPr lang="en-GB" b="1" dirty="0"/>
          </a:p>
          <a:p>
            <a:pPr marL="0" indent="0">
              <a:buFont typeface="+mj-lt"/>
              <a:buNone/>
            </a:pPr>
            <a:r>
              <a:rPr lang="en-GB" b="1" dirty="0"/>
              <a:t>Suggestion</a:t>
            </a:r>
          </a:p>
          <a:p>
            <a:pPr marL="228600" lvl="0" indent="-228600">
              <a:buFont typeface="+mj-lt"/>
              <a:buAutoNum type="arabicPeriod"/>
            </a:pPr>
            <a:r>
              <a:rPr lang="en-GB" sz="1200" b="0" i="0" kern="1200" dirty="0">
                <a:solidFill>
                  <a:schemeClr val="tx1"/>
                </a:solidFill>
                <a:effectLst/>
                <a:latin typeface="+mn-lt"/>
                <a:ea typeface="+mn-ea"/>
                <a:cs typeface="+mn-cs"/>
              </a:rPr>
              <a:t>Ask students to think of one health or social care service they’ve interacted with either professionally or personally (or experienced via a family member or friend) </a:t>
            </a:r>
          </a:p>
          <a:p>
            <a:pPr marL="228600" lvl="0" indent="-228600">
              <a:buFont typeface="+mj-lt"/>
              <a:buAutoNum type="arabicPeriod"/>
            </a:pPr>
            <a:r>
              <a:rPr lang="en-GB" sz="1200" b="0" i="0" kern="1200" dirty="0">
                <a:solidFill>
                  <a:schemeClr val="tx1"/>
                </a:solidFill>
                <a:effectLst/>
                <a:latin typeface="+mn-lt"/>
                <a:ea typeface="+mn-ea"/>
                <a:cs typeface="+mn-cs"/>
              </a:rPr>
              <a:t>Write down one word or phrase that describes their experience.</a:t>
            </a:r>
          </a:p>
          <a:p>
            <a:pPr marL="228600" lvl="0" indent="-228600">
              <a:buFont typeface="+mj-lt"/>
              <a:buAutoNum type="arabicPeriod"/>
            </a:pPr>
            <a:r>
              <a:rPr lang="en-GB" sz="1200" b="0" i="0" kern="1200" dirty="0">
                <a:solidFill>
                  <a:schemeClr val="tx1"/>
                </a:solidFill>
                <a:effectLst/>
                <a:latin typeface="+mn-lt"/>
                <a:ea typeface="+mn-ea"/>
                <a:cs typeface="+mn-cs"/>
              </a:rPr>
              <a:t>Discuss in pairs</a:t>
            </a:r>
          </a:p>
          <a:p>
            <a:pPr marL="228600" lvl="0" indent="-228600">
              <a:buFont typeface="+mj-lt"/>
              <a:buAutoNum type="arabicPeriod"/>
            </a:pPr>
            <a:r>
              <a:rPr lang="en-GB" sz="1200" b="0" i="0" kern="1200" dirty="0">
                <a:solidFill>
                  <a:schemeClr val="tx1"/>
                </a:solidFill>
                <a:effectLst/>
                <a:latin typeface="+mn-lt"/>
                <a:ea typeface="+mn-ea"/>
                <a:cs typeface="+mn-cs"/>
              </a:rPr>
              <a:t>Ask some pairs to share with wider class</a:t>
            </a:r>
          </a:p>
          <a:p>
            <a:r>
              <a:rPr lang="en-GB" sz="1200" b="0" i="0" kern="1200" dirty="0">
                <a:solidFill>
                  <a:schemeClr val="tx1"/>
                </a:solidFill>
                <a:effectLst/>
                <a:latin typeface="+mn-lt"/>
                <a:ea typeface="+mn-ea"/>
                <a:cs typeface="+mn-cs"/>
              </a:rPr>
              <a:t>You can jot the words on the whiteboard or write on a blank slide (optional).</a:t>
            </a:r>
          </a:p>
          <a:p>
            <a:r>
              <a:rPr lang="en-GB" sz="1200" b="0" i="0" kern="1200" dirty="0">
                <a:solidFill>
                  <a:schemeClr val="tx1"/>
                </a:solidFill>
                <a:effectLst/>
                <a:latin typeface="+mn-lt"/>
                <a:ea typeface="+mn-ea"/>
                <a:cs typeface="+mn-cs"/>
              </a:rPr>
              <a:t>Latecomers can easily join by adding their word when they arrive.</a:t>
            </a:r>
          </a:p>
          <a:p>
            <a:pPr marL="228600" lvl="0" indent="-228600">
              <a:buFont typeface="+mj-lt"/>
              <a:buAutoNum type="arabicPeriod"/>
            </a:pPr>
            <a:endParaRPr lang="en-GB" dirty="0"/>
          </a:p>
          <a:p>
            <a:pPr marL="228600" lvl="0" indent="-228600">
              <a:buFont typeface="+mj-lt"/>
              <a:buAutoNum type="arabicPeriod"/>
            </a:pP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3</a:t>
            </a:fld>
            <a:endParaRPr lang="en-US"/>
          </a:p>
        </p:txBody>
      </p:sp>
    </p:spTree>
    <p:extLst>
      <p:ext uri="{BB962C8B-B14F-4D97-AF65-F5344CB8AC3E}">
        <p14:creationId xmlns:p14="http://schemas.microsoft.com/office/powerpoint/2010/main" val="2460930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4</a:t>
            </a:fld>
            <a:endParaRPr lang="en-US"/>
          </a:p>
        </p:txBody>
      </p:sp>
    </p:spTree>
    <p:extLst>
      <p:ext uri="{BB962C8B-B14F-4D97-AF65-F5344CB8AC3E}">
        <p14:creationId xmlns:p14="http://schemas.microsoft.com/office/powerpoint/2010/main" val="195387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5</a:t>
            </a:fld>
            <a:endParaRPr lang="en-US"/>
          </a:p>
        </p:txBody>
      </p:sp>
    </p:spTree>
    <p:extLst>
      <p:ext uri="{BB962C8B-B14F-4D97-AF65-F5344CB8AC3E}">
        <p14:creationId xmlns:p14="http://schemas.microsoft.com/office/powerpoint/2010/main" val="209690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457200" rtl="0" eaLnBrk="1" fontAlgn="auto" latinLnBrk="0" hangingPunct="1">
              <a:lnSpc>
                <a:spcPct val="100000"/>
              </a:lnSpc>
              <a:spcBef>
                <a:spcPts val="0"/>
              </a:spcBef>
              <a:spcAft>
                <a:spcPts val="0"/>
              </a:spcAft>
              <a:buClrTx/>
              <a:buSzTx/>
              <a:buFont typeface="+mj-lt"/>
              <a:buAutoNum type="arabicPeriod"/>
              <a:tabLst/>
              <a:defRPr/>
            </a:pP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6</a:t>
            </a:fld>
            <a:endParaRPr lang="en-US"/>
          </a:p>
        </p:txBody>
      </p:sp>
    </p:spTree>
    <p:extLst>
      <p:ext uri="{BB962C8B-B14F-4D97-AF65-F5344CB8AC3E}">
        <p14:creationId xmlns:p14="http://schemas.microsoft.com/office/powerpoint/2010/main" val="2738038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9B266-A1F3-4C74-4DCD-E3E46ECC6A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150E85-A3BA-5B47-E7D6-48F790F4E8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03BDD0-AE6C-3CBF-F02E-51FCE410D80A}"/>
              </a:ext>
            </a:extLst>
          </p:cNvPr>
          <p:cNvSpPr>
            <a:spLocks noGrp="1"/>
          </p:cNvSpPr>
          <p:nvPr>
            <p:ph type="body" idx="1"/>
          </p:nvPr>
        </p:nvSpPr>
        <p:spPr/>
        <p:txBody>
          <a:bodyPr/>
          <a:lstStyle/>
          <a:p>
            <a:pPr marL="228600" indent="-228600">
              <a:buFont typeface="+mj-lt"/>
              <a:buAutoNum type="arabicPeriod"/>
            </a:pPr>
            <a:r>
              <a:rPr lang="en-GB" b="1" dirty="0"/>
              <a:t>Seek to hold an open discussion with the student group around the opening question.  This should help them consider the question before watching the video and going through the bullet points on the slides.  </a:t>
            </a:r>
          </a:p>
          <a:p>
            <a:pPr marL="228600" indent="-228600">
              <a:buFont typeface="+mj-lt"/>
              <a:buAutoNum type="arabicPeriod"/>
            </a:pPr>
            <a:endParaRPr lang="en-GB" b="1" dirty="0"/>
          </a:p>
          <a:p>
            <a:pPr marL="228600" indent="-228600">
              <a:buFont typeface="+mj-lt"/>
              <a:buAutoNum type="arabicPeriod"/>
            </a:pPr>
            <a:r>
              <a:rPr lang="en-GB" b="1" dirty="0"/>
              <a:t>The person-centred care concepts in this session relates to service delivery on a daily basis to providing services directly with service users.  </a:t>
            </a:r>
          </a:p>
          <a:p>
            <a:pPr marL="228600" indent="-228600">
              <a:buFont typeface="+mj-lt"/>
              <a:buAutoNum type="arabicPeriod"/>
            </a:pPr>
            <a:endParaRPr lang="en-GB" b="1" dirty="0"/>
          </a:p>
          <a:p>
            <a:pPr marL="228600" indent="-228600">
              <a:buFont typeface="+mj-lt"/>
              <a:buAutoNum type="arabicPeriod"/>
            </a:pPr>
            <a:r>
              <a:rPr lang="en-GB" b="1" dirty="0"/>
              <a:t>The following slides around this topic area is self-explanatory.  Read the contents and expand as you see fit to bring in any ideas or examples you can bring to enhance the teaching session. </a:t>
            </a:r>
          </a:p>
          <a:p>
            <a:pPr marL="228600" indent="-228600">
              <a:buFont typeface="+mj-lt"/>
              <a:buAutoNum type="arabicPeriod"/>
            </a:pPr>
            <a:endParaRPr lang="en-GB" b="1" dirty="0"/>
          </a:p>
          <a:p>
            <a:pPr marL="228600" indent="-228600">
              <a:buFont typeface="+mj-lt"/>
              <a:buAutoNum type="arabicPeriod"/>
            </a:pPr>
            <a:r>
              <a:rPr lang="en-GB" b="1" dirty="0"/>
              <a:t>Ask students what they think person-centred care means?</a:t>
            </a:r>
          </a:p>
          <a:p>
            <a:pPr marL="228600" indent="-228600">
              <a:buFont typeface="+mj-lt"/>
              <a:buAutoNum type="arabicPeriod"/>
            </a:pPr>
            <a:r>
              <a:rPr lang="en-GB" b="1" dirty="0"/>
              <a:t>Capture points on whiteboard (optional)</a:t>
            </a:r>
          </a:p>
          <a:p>
            <a:pPr marL="228600" indent="-228600">
              <a:buFont typeface="+mj-lt"/>
              <a:buAutoNum type="arabicPeriod"/>
            </a:pPr>
            <a:r>
              <a:rPr lang="en-GB" b="1" dirty="0"/>
              <a:t>Then watch video on following slide and go through slides to see what they said and what they missed</a:t>
            </a:r>
          </a:p>
          <a:p>
            <a:endParaRPr lang="en-US" dirty="0"/>
          </a:p>
        </p:txBody>
      </p:sp>
      <p:sp>
        <p:nvSpPr>
          <p:cNvPr id="4" name="Slide Number Placeholder 3">
            <a:extLst>
              <a:ext uri="{FF2B5EF4-FFF2-40B4-BE49-F238E27FC236}">
                <a16:creationId xmlns:a16="http://schemas.microsoft.com/office/drawing/2014/main" id="{8D348B98-9655-ECE3-D931-F341CCBCBAE5}"/>
              </a:ext>
            </a:extLst>
          </p:cNvPr>
          <p:cNvSpPr>
            <a:spLocks noGrp="1"/>
          </p:cNvSpPr>
          <p:nvPr>
            <p:ph type="sldNum" sz="quarter" idx="5"/>
          </p:nvPr>
        </p:nvSpPr>
        <p:spPr/>
        <p:txBody>
          <a:bodyPr/>
          <a:lstStyle/>
          <a:p>
            <a:fld id="{6936E1E2-17D2-5E4C-B96D-EEDAC0EF77DB}" type="slidenum">
              <a:rPr lang="en-US" smtClean="0"/>
              <a:t>9</a:t>
            </a:fld>
            <a:endParaRPr lang="en-US"/>
          </a:p>
        </p:txBody>
      </p:sp>
    </p:spTree>
    <p:extLst>
      <p:ext uri="{BB962C8B-B14F-4D97-AF65-F5344CB8AC3E}">
        <p14:creationId xmlns:p14="http://schemas.microsoft.com/office/powerpoint/2010/main" val="1512538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Watch video</a:t>
            </a:r>
          </a:p>
          <a:p>
            <a:endParaRPr lang="en-US" dirty="0"/>
          </a:p>
        </p:txBody>
      </p:sp>
      <p:sp>
        <p:nvSpPr>
          <p:cNvPr id="4" name="Slide Number Placeholder 3"/>
          <p:cNvSpPr>
            <a:spLocks noGrp="1"/>
          </p:cNvSpPr>
          <p:nvPr>
            <p:ph type="sldNum" sz="quarter" idx="5"/>
          </p:nvPr>
        </p:nvSpPr>
        <p:spPr/>
        <p:txBody>
          <a:bodyPr/>
          <a:lstStyle/>
          <a:p>
            <a:fld id="{6936E1E2-17D2-5E4C-B96D-EEDAC0EF77DB}" type="slidenum">
              <a:rPr lang="en-US" smtClean="0"/>
              <a:t>10</a:t>
            </a:fld>
            <a:endParaRPr lang="en-US"/>
          </a:p>
        </p:txBody>
      </p:sp>
    </p:spTree>
    <p:extLst>
      <p:ext uri="{BB962C8B-B14F-4D97-AF65-F5344CB8AC3E}">
        <p14:creationId xmlns:p14="http://schemas.microsoft.com/office/powerpoint/2010/main" val="11232299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Class discussion BEFORE REVEALING POINTS on slide ask students what they think person-centred care means?</a:t>
            </a:r>
          </a:p>
          <a:p>
            <a:pPr marL="228600" indent="-228600">
              <a:buFont typeface="+mj-lt"/>
              <a:buAutoNum type="arabicPeriod"/>
            </a:pPr>
            <a:r>
              <a:rPr lang="en-GB" b="1" dirty="0"/>
              <a:t>Capture points on whiteboard (optional)</a:t>
            </a:r>
          </a:p>
          <a:p>
            <a:pPr marL="228600" indent="-228600">
              <a:buFont typeface="+mj-lt"/>
              <a:buAutoNum type="arabicPeriod"/>
            </a:pPr>
            <a:r>
              <a:rPr lang="en-GB" b="1" dirty="0"/>
              <a:t>Then go through slides to see what they said and what they missed</a:t>
            </a:r>
          </a:p>
          <a:p>
            <a:pPr marL="228600" indent="-228600">
              <a:buFont typeface="+mj-lt"/>
              <a:buAutoNum type="arabicPeriod"/>
            </a:pPr>
            <a:r>
              <a:rPr lang="en-GB" b="1" dirty="0"/>
              <a:t>Highlight anything covered in the video</a:t>
            </a:r>
          </a:p>
        </p:txBody>
      </p:sp>
      <p:sp>
        <p:nvSpPr>
          <p:cNvPr id="4" name="Slide Number Placeholder 3"/>
          <p:cNvSpPr>
            <a:spLocks noGrp="1"/>
          </p:cNvSpPr>
          <p:nvPr>
            <p:ph type="sldNum" sz="quarter" idx="5"/>
          </p:nvPr>
        </p:nvSpPr>
        <p:spPr/>
        <p:txBody>
          <a:bodyPr/>
          <a:lstStyle/>
          <a:p>
            <a:fld id="{6936E1E2-17D2-5E4C-B96D-EEDAC0EF77DB}" type="slidenum">
              <a:rPr lang="en-US" smtClean="0"/>
              <a:t>11</a:t>
            </a:fld>
            <a:endParaRPr lang="en-US"/>
          </a:p>
        </p:txBody>
      </p:sp>
    </p:spTree>
    <p:extLst>
      <p:ext uri="{BB962C8B-B14F-4D97-AF65-F5344CB8AC3E}">
        <p14:creationId xmlns:p14="http://schemas.microsoft.com/office/powerpoint/2010/main" val="1599321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457200" rtl="0" eaLnBrk="1" fontAlgn="auto" latinLnBrk="0" hangingPunct="1">
              <a:lnSpc>
                <a:spcPct val="100000"/>
              </a:lnSpc>
              <a:spcBef>
                <a:spcPts val="0"/>
              </a:spcBef>
              <a:spcAft>
                <a:spcPts val="0"/>
              </a:spcAft>
              <a:buClrTx/>
              <a:buSzTx/>
              <a:buFont typeface="+mj-lt"/>
              <a:buAutoNum type="arabicPeriod"/>
              <a:tabLst/>
              <a:defRPr/>
            </a:pPr>
            <a:r>
              <a:rPr lang="en-GB" b="1" dirty="0"/>
              <a:t>The following slides around this topic area is self-explanatory.  Read the contents and expand as you see fit to bring in any ideas or examples you can bring to enhance the teaching session. </a:t>
            </a:r>
          </a:p>
          <a:p>
            <a:pPr marL="228600" indent="-228600">
              <a:buFont typeface="+mj-lt"/>
              <a:buAutoNum type="arabicPeriod"/>
            </a:pPr>
            <a:endParaRPr lang="en-GB" b="1" dirty="0"/>
          </a:p>
          <a:p>
            <a:pPr marL="228600" indent="-228600">
              <a:buFont typeface="+mj-lt"/>
              <a:buAutoNum type="arabicPeriod"/>
            </a:pPr>
            <a:r>
              <a:rPr lang="en-GB" b="1" dirty="0"/>
              <a:t>It places the individual at the centre as the person should be included in the planning and assessment process.  </a:t>
            </a:r>
          </a:p>
          <a:p>
            <a:pPr marL="228600" indent="-228600">
              <a:buFont typeface="+mj-lt"/>
              <a:buAutoNum type="arabicPeriod"/>
            </a:pPr>
            <a:endParaRPr lang="en-GB" b="1" dirty="0"/>
          </a:p>
          <a:p>
            <a:pPr marL="228600" indent="-228600">
              <a:buFont typeface="+mj-lt"/>
              <a:buAutoNum type="arabicPeriod"/>
            </a:pPr>
            <a:r>
              <a:rPr lang="en-GB" b="1" dirty="0"/>
              <a:t>It focuses on the desired outcome for the individual. </a:t>
            </a:r>
          </a:p>
          <a:p>
            <a:pPr marL="228600" indent="-228600">
              <a:buFont typeface="+mj-lt"/>
              <a:buAutoNum type="arabicPeriod"/>
            </a:pPr>
            <a:endParaRPr lang="en-GB" b="1" dirty="0"/>
          </a:p>
          <a:p>
            <a:pPr marL="228600" indent="-228600">
              <a:buFont typeface="+mj-lt"/>
              <a:buAutoNum type="arabicPeriod"/>
            </a:pPr>
            <a:r>
              <a:rPr lang="en-GB" b="1" dirty="0"/>
              <a:t>It recognises the individual as an expert in their lives as equal partners. </a:t>
            </a:r>
          </a:p>
          <a:p>
            <a:pPr marL="228600" marR="0" lvl="0" indent="-228600" algn="l" defTabSz="457200" rtl="0" eaLnBrk="1" fontAlgn="auto" latinLnBrk="0" hangingPunct="1">
              <a:lnSpc>
                <a:spcPct val="100000"/>
              </a:lnSpc>
              <a:spcBef>
                <a:spcPts val="0"/>
              </a:spcBef>
              <a:spcAft>
                <a:spcPts val="0"/>
              </a:spcAft>
              <a:buClrTx/>
              <a:buSzTx/>
              <a:buFont typeface="+mj-lt"/>
              <a:buAutoNum type="arabicPeriod"/>
              <a:tabLst/>
              <a:defRPr/>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12</a:t>
            </a:fld>
            <a:endParaRPr lang="en-US"/>
          </a:p>
        </p:txBody>
      </p:sp>
    </p:spTree>
    <p:extLst>
      <p:ext uri="{BB962C8B-B14F-4D97-AF65-F5344CB8AC3E}">
        <p14:creationId xmlns:p14="http://schemas.microsoft.com/office/powerpoint/2010/main" val="2705446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13</a:t>
            </a:fld>
            <a:endParaRPr lang="en-US"/>
          </a:p>
        </p:txBody>
      </p:sp>
    </p:spTree>
    <p:extLst>
      <p:ext uri="{BB962C8B-B14F-4D97-AF65-F5344CB8AC3E}">
        <p14:creationId xmlns:p14="http://schemas.microsoft.com/office/powerpoint/2010/main" val="8921131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sz="1800" b="1" dirty="0"/>
              <a:t>Take the students through the image on the slides which confirms that having a strength-based approach is being person centred. </a:t>
            </a:r>
          </a:p>
          <a:p>
            <a:pPr marL="228600" indent="-228600">
              <a:buFont typeface="+mj-lt"/>
              <a:buAutoNum type="arabicPeriod"/>
            </a:pPr>
            <a:endParaRPr lang="en-GB" sz="1800" b="1" dirty="0"/>
          </a:p>
          <a:p>
            <a:pPr marL="228600" indent="-228600">
              <a:buFont typeface="+mj-lt"/>
              <a:buAutoNum type="arabicPeriod"/>
            </a:pPr>
            <a:r>
              <a:rPr lang="en-GB" sz="1800" b="1" dirty="0"/>
              <a:t>Having a person-centred and strength-based approach to practice delivery requires that all social care professionals have excellent communication skills, and the ability to identify and apply the most appropriate communication mean, or a combination of means for each individual service user and intervention provided, with the necessary flexibility that each intervention requires (</a:t>
            </a:r>
            <a:r>
              <a:rPr lang="en-GB" sz="1800" b="1" dirty="0">
                <a:latin typeface="Arial" panose="020B0604020202020204" pitchFamily="34" charset="0"/>
                <a:ea typeface="Times New Roman" panose="02020603050405020304" pitchFamily="18" charset="0"/>
                <a:cs typeface="Arial" panose="020B0604020202020204" pitchFamily="34" charset="0"/>
              </a:rPr>
              <a:t>DHSC, 2019, p.28). </a:t>
            </a:r>
            <a:endParaRPr lang="en-GB" sz="1800" b="1" dirty="0"/>
          </a:p>
          <a:p>
            <a:pPr marL="228600" indent="-228600">
              <a:buFont typeface="+mj-lt"/>
              <a:buAutoNum type="arabicPeriod"/>
            </a:pPr>
            <a:endParaRPr lang="en-GB" sz="1800" b="1" dirty="0"/>
          </a:p>
          <a:p>
            <a:pPr marL="228600" indent="-228600">
              <a:buFont typeface="+mj-lt"/>
              <a:buAutoNum type="arabicPeriod"/>
            </a:pPr>
            <a:r>
              <a:rPr lang="en-GB" sz="1800" b="1" dirty="0"/>
              <a:t>Professionals should have meaningful, collaborative conversations with service users where their skills and knowledge help the individual to identify their strengths, needs, desired outcomes, resources, potentialities and solutions to co-produce a way to maximise the individual’s quality of life (</a:t>
            </a:r>
            <a:r>
              <a:rPr lang="en-GB" sz="1800" b="1" dirty="0">
                <a:latin typeface="Arial" panose="020B0604020202020204" pitchFamily="34" charset="0"/>
                <a:ea typeface="Times New Roman" panose="02020603050405020304" pitchFamily="18" charset="0"/>
                <a:cs typeface="Arial" panose="020B0604020202020204" pitchFamily="34" charset="0"/>
              </a:rPr>
              <a:t>DHSC, 2019, p.28). </a:t>
            </a:r>
          </a:p>
          <a:p>
            <a:pPr marL="228600" indent="-228600">
              <a:buFont typeface="+mj-lt"/>
              <a:buAutoNum type="arabicPeriod"/>
            </a:pPr>
            <a:endParaRPr lang="en-GB" sz="1800" b="1" dirty="0">
              <a:latin typeface="Arial" panose="020B0604020202020204" pitchFamily="34" charset="0"/>
              <a:cs typeface="Arial" panose="020B0604020202020204" pitchFamily="34" charset="0"/>
            </a:endParaRPr>
          </a:p>
          <a:p>
            <a:pPr marL="228600" indent="-228600">
              <a:buFont typeface="+mj-lt"/>
              <a:buAutoNum type="arabicPeriod"/>
            </a:pPr>
            <a:r>
              <a:rPr lang="en-GB" sz="2800" b="1" u="sng" dirty="0">
                <a:solidFill>
                  <a:srgbClr val="0000FF"/>
                </a:solidFill>
                <a:effectLst/>
                <a:latin typeface="Calibri" panose="020F0502020204030204" pitchFamily="34" charset="0"/>
                <a:ea typeface="Times New Roman" panose="02020603050405020304" pitchFamily="18" charset="0"/>
                <a:hlinkClick r:id="rId3"/>
              </a:rPr>
              <a:t>https://www.nhs.uk/conditions/social-care-and-support-guide/introduction-to-care-and-support/</a:t>
            </a:r>
            <a:endParaRPr lang="en-GB" sz="1800" b="1" dirty="0"/>
          </a:p>
        </p:txBody>
      </p:sp>
      <p:sp>
        <p:nvSpPr>
          <p:cNvPr id="4" name="Slide Number Placeholder 3"/>
          <p:cNvSpPr>
            <a:spLocks noGrp="1"/>
          </p:cNvSpPr>
          <p:nvPr>
            <p:ph type="sldNum" sz="quarter" idx="5"/>
          </p:nvPr>
        </p:nvSpPr>
        <p:spPr/>
        <p:txBody>
          <a:bodyPr/>
          <a:lstStyle/>
          <a:p>
            <a:fld id="{6936E1E2-17D2-5E4C-B96D-EEDAC0EF77DB}" type="slidenum">
              <a:rPr lang="en-US" smtClean="0"/>
              <a:t>15</a:t>
            </a:fld>
            <a:endParaRPr lang="en-US"/>
          </a:p>
        </p:txBody>
      </p:sp>
    </p:spTree>
    <p:extLst>
      <p:ext uri="{BB962C8B-B14F-4D97-AF65-F5344CB8AC3E}">
        <p14:creationId xmlns:p14="http://schemas.microsoft.com/office/powerpoint/2010/main" val="16899896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A person-centred care requires a embedded culture that looks for continued improvement in service delivery and practice delivery. </a:t>
            </a:r>
          </a:p>
          <a:p>
            <a:pPr marL="228600" indent="-228600">
              <a:buFont typeface="+mj-lt"/>
              <a:buAutoNum type="arabicPeriod"/>
            </a:pPr>
            <a:endParaRPr lang="en-GB" b="1" dirty="0"/>
          </a:p>
          <a:p>
            <a:pPr marL="228600" indent="-228600">
              <a:buFont typeface="+mj-lt"/>
              <a:buAutoNum type="arabicPeriod"/>
            </a:pPr>
            <a:r>
              <a:rPr lang="en-GB" b="1" dirty="0"/>
              <a:t>It should be person-centred and look to meeting individual needs and be reassurance for families. </a:t>
            </a:r>
          </a:p>
          <a:p>
            <a:pPr marL="228600" indent="-228600">
              <a:buFont typeface="+mj-lt"/>
              <a:buAutoNum type="arabicPeriod"/>
            </a:pPr>
            <a:endParaRPr lang="en-GB" b="1" dirty="0"/>
          </a:p>
          <a:p>
            <a:pPr marL="228600" indent="-228600">
              <a:buFont typeface="+mj-lt"/>
              <a:buAutoNum type="arabicPeriod"/>
            </a:pPr>
            <a:r>
              <a:rPr lang="en-GB" b="1" dirty="0"/>
              <a:t>Staff should be willing to enhance their practice within their roles for a better delivery of service. </a:t>
            </a:r>
          </a:p>
          <a:p>
            <a:pPr marL="228600" indent="-228600">
              <a:buFont typeface="+mj-lt"/>
              <a:buAutoNum type="arabicPeriod"/>
            </a:pPr>
            <a:endParaRPr lang="en-GB" b="1" dirty="0"/>
          </a:p>
          <a:p>
            <a:pPr marL="228600" indent="-228600">
              <a:buFont typeface="+mj-lt"/>
              <a:buAutoNum type="arabicPeriod"/>
            </a:pPr>
            <a:r>
              <a:rPr lang="en-GB" b="1" dirty="0"/>
              <a:t>Social care and health organisations should aim to look for areas of improvement and draw upon tested methods and good practice principles in service delivery. </a:t>
            </a:r>
          </a:p>
          <a:p>
            <a:pPr marL="228600" indent="-228600">
              <a:buFont typeface="+mj-lt"/>
              <a:buAutoNum type="arabicPeriod"/>
            </a:pPr>
            <a:endParaRPr lang="en-GB" b="1" dirty="0"/>
          </a:p>
          <a:p>
            <a:pPr marL="228600" indent="-228600">
              <a:buFont typeface="+mj-lt"/>
              <a:buAutoNum type="arabicPeriod"/>
            </a:pPr>
            <a:r>
              <a:rPr lang="en-GB" b="1" dirty="0"/>
              <a:t>A culture of quality assurance in service delivery should meet quality measurements and standards set by governing bodies. </a:t>
            </a:r>
          </a:p>
          <a:p>
            <a:pPr marL="228600" indent="-228600">
              <a:buFont typeface="+mj-lt"/>
              <a:buAutoNum type="arabicPeriod"/>
            </a:pPr>
            <a:endParaRPr lang="en-GB" b="1" dirty="0"/>
          </a:p>
          <a:p>
            <a:pPr marL="228600" indent="-228600">
              <a:buFont typeface="+mj-lt"/>
              <a:buAutoNum type="arabicPeriod"/>
            </a:pPr>
            <a:r>
              <a:rPr lang="en-GB" b="1" dirty="0"/>
              <a:t>There should be a culture of governance in quality delivery in the leadership and management team.   </a:t>
            </a:r>
          </a:p>
          <a:p>
            <a:pPr marL="228600" indent="-228600">
              <a:buFont typeface="+mj-lt"/>
              <a:buAutoNum type="arabicPeriod"/>
            </a:pPr>
            <a:endParaRPr lang="en-GB" b="1" i="0" dirty="0">
              <a:solidFill>
                <a:srgbClr val="222222"/>
              </a:solidFill>
              <a:effectLst/>
              <a:latin typeface="Arial" panose="020B0604020202020204" pitchFamily="34" charset="0"/>
              <a:cs typeface="Arial" panose="020B0604020202020204" pitchFamily="34" charset="0"/>
            </a:endParaRPr>
          </a:p>
          <a:p>
            <a:pPr marL="228600" indent="-228600">
              <a:buFont typeface="+mj-lt"/>
              <a:buAutoNum type="arabicPeriod"/>
            </a:pPr>
            <a:endParaRPr lang="en-GB" b="1" dirty="0"/>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16</a:t>
            </a:fld>
            <a:endParaRPr lang="en-US"/>
          </a:p>
        </p:txBody>
      </p:sp>
    </p:spTree>
    <p:extLst>
      <p:ext uri="{BB962C8B-B14F-4D97-AF65-F5344CB8AC3E}">
        <p14:creationId xmlns:p14="http://schemas.microsoft.com/office/powerpoint/2010/main" val="18231964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457200" rtl="0" eaLnBrk="1" fontAlgn="auto" latinLnBrk="0" hangingPunct="1">
              <a:lnSpc>
                <a:spcPct val="100000"/>
              </a:lnSpc>
              <a:spcBef>
                <a:spcPts val="0"/>
              </a:spcBef>
              <a:spcAft>
                <a:spcPts val="0"/>
              </a:spcAft>
              <a:buClrTx/>
              <a:buSzTx/>
              <a:buFont typeface="+mj-lt"/>
              <a:buAutoNum type="arabicPeriod"/>
              <a:tabLst/>
              <a:defRPr/>
            </a:pPr>
            <a:r>
              <a:rPr lang="en-GB" b="1" dirty="0"/>
              <a:t>Take the student through the contents of the slide as it has all the key elements for person-centred care and service delivery in practice.  </a:t>
            </a:r>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17</a:t>
            </a:fld>
            <a:endParaRPr lang="en-US"/>
          </a:p>
        </p:txBody>
      </p:sp>
    </p:spTree>
    <p:extLst>
      <p:ext uri="{BB962C8B-B14F-4D97-AF65-F5344CB8AC3E}">
        <p14:creationId xmlns:p14="http://schemas.microsoft.com/office/powerpoint/2010/main" val="8775916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14350" indent="-514350">
              <a:buFont typeface="+mj-lt"/>
              <a:buAutoNum type="arabicPeriod"/>
            </a:pPr>
            <a:r>
              <a:rPr lang="en-GB" b="1" i="0" dirty="0">
                <a:solidFill>
                  <a:srgbClr val="222222"/>
                </a:solidFill>
                <a:effectLst/>
                <a:latin typeface="Arial" panose="020B0604020202020204" pitchFamily="34" charset="0"/>
                <a:cs typeface="Arial" panose="020B0604020202020204" pitchFamily="34" charset="0"/>
              </a:rPr>
              <a:t>The person is at the centre of service delivery. </a:t>
            </a:r>
          </a:p>
          <a:p>
            <a:pPr marL="514350" indent="-514350">
              <a:buFont typeface="+mj-lt"/>
              <a:buAutoNum type="arabicPeriod"/>
            </a:pPr>
            <a:endParaRPr lang="en-GB" b="1" dirty="0">
              <a:solidFill>
                <a:srgbClr val="222222"/>
              </a:solidFill>
              <a:latin typeface="Arial" panose="020B0604020202020204" pitchFamily="34" charset="0"/>
              <a:cs typeface="Arial" panose="020B0604020202020204" pitchFamily="34" charset="0"/>
            </a:endParaRPr>
          </a:p>
          <a:p>
            <a:pPr marL="514350" indent="-514350">
              <a:buFont typeface="+mj-lt"/>
              <a:buAutoNum type="arabicPeriod"/>
            </a:pPr>
            <a:r>
              <a:rPr lang="en-GB" b="1" i="0" dirty="0">
                <a:solidFill>
                  <a:srgbClr val="222222"/>
                </a:solidFill>
                <a:effectLst/>
                <a:latin typeface="Arial" panose="020B0604020202020204" pitchFamily="34" charset="0"/>
                <a:cs typeface="Arial" panose="020B0604020202020204" pitchFamily="34" charset="0"/>
              </a:rPr>
              <a:t>Family members and key friends are full partners and are included </a:t>
            </a:r>
            <a:r>
              <a:rPr lang="en-GB" b="1" dirty="0">
                <a:solidFill>
                  <a:srgbClr val="222222"/>
                </a:solidFill>
                <a:latin typeface="Arial" panose="020B0604020202020204" pitchFamily="34" charset="0"/>
                <a:cs typeface="Arial" panose="020B0604020202020204" pitchFamily="34" charset="0"/>
              </a:rPr>
              <a:t>to support the service user as key stakeholders. </a:t>
            </a:r>
            <a:endParaRPr lang="en-GB" b="1" i="0" dirty="0">
              <a:solidFill>
                <a:srgbClr val="222222"/>
              </a:solidFill>
              <a:effectLst/>
              <a:latin typeface="Arial" panose="020B0604020202020204" pitchFamily="34" charset="0"/>
              <a:cs typeface="Arial" panose="020B0604020202020204" pitchFamily="34" charset="0"/>
            </a:endParaRPr>
          </a:p>
          <a:p>
            <a:pPr marL="514350" indent="-514350">
              <a:buFont typeface="+mj-lt"/>
              <a:buAutoNum type="arabicPeriod"/>
            </a:pPr>
            <a:endParaRPr lang="en-GB" b="1" dirty="0">
              <a:solidFill>
                <a:srgbClr val="222222"/>
              </a:solidFill>
              <a:latin typeface="Arial" panose="020B0604020202020204" pitchFamily="34" charset="0"/>
              <a:cs typeface="Arial" panose="020B0604020202020204" pitchFamily="34" charset="0"/>
            </a:endParaRPr>
          </a:p>
          <a:p>
            <a:pPr marL="514350" indent="-514350">
              <a:buFont typeface="+mj-lt"/>
              <a:buAutoNum type="arabicPeriod"/>
            </a:pPr>
            <a:r>
              <a:rPr lang="en-GB" b="1" i="0" dirty="0">
                <a:solidFill>
                  <a:srgbClr val="222222"/>
                </a:solidFill>
                <a:effectLst/>
                <a:latin typeface="Arial" panose="020B0604020202020204" pitchFamily="34" charset="0"/>
                <a:cs typeface="Arial" panose="020B0604020202020204" pitchFamily="34" charset="0"/>
              </a:rPr>
              <a:t>Any planning process should reflect the persons capacities, consider what is important to him or her, and sets out the support and address their needs. </a:t>
            </a:r>
          </a:p>
          <a:p>
            <a:pPr marL="514350" indent="-514350">
              <a:buFont typeface="+mj-lt"/>
              <a:buAutoNum type="arabicPeriod"/>
            </a:pPr>
            <a:endParaRPr lang="en-GB" b="1" i="0" dirty="0">
              <a:solidFill>
                <a:srgbClr val="222222"/>
              </a:solidFill>
              <a:effectLst/>
              <a:latin typeface="Arial" panose="020B0604020202020204" pitchFamily="34" charset="0"/>
              <a:cs typeface="Arial" panose="020B0604020202020204" pitchFamily="34" charset="0"/>
            </a:endParaRPr>
          </a:p>
          <a:p>
            <a:pPr marL="514350" indent="-514350">
              <a:buFont typeface="+mj-lt"/>
              <a:buAutoNum type="arabicPeriod"/>
            </a:pPr>
            <a:r>
              <a:rPr lang="en-GB" b="1" i="0" dirty="0">
                <a:solidFill>
                  <a:srgbClr val="222222"/>
                </a:solidFill>
                <a:effectLst/>
                <a:latin typeface="Arial" panose="020B0604020202020204" pitchFamily="34" charset="0"/>
                <a:cs typeface="Arial" panose="020B0604020202020204" pitchFamily="34" charset="0"/>
              </a:rPr>
              <a:t>It builds a shared commitment to action with collaborative partners and ensure that the persons rights are upheld. </a:t>
            </a:r>
          </a:p>
          <a:p>
            <a:pPr marL="514350" indent="-514350">
              <a:buFont typeface="+mj-lt"/>
              <a:buAutoNum type="arabicPeriod"/>
            </a:pPr>
            <a:endParaRPr lang="en-GB" b="1" i="0" dirty="0">
              <a:solidFill>
                <a:srgbClr val="222222"/>
              </a:solidFill>
              <a:effectLst/>
              <a:latin typeface="Arial" panose="020B0604020202020204" pitchFamily="34" charset="0"/>
              <a:cs typeface="Arial" panose="020B0604020202020204" pitchFamily="34" charset="0"/>
            </a:endParaRPr>
          </a:p>
          <a:p>
            <a:pPr marL="514350" indent="-514350">
              <a:buFont typeface="+mj-lt"/>
              <a:buAutoNum type="arabicPeriod"/>
            </a:pPr>
            <a:r>
              <a:rPr lang="en-GB" b="1" i="0" dirty="0">
                <a:solidFill>
                  <a:srgbClr val="222222"/>
                </a:solidFill>
                <a:effectLst/>
                <a:latin typeface="Arial" panose="020B0604020202020204" pitchFamily="34" charset="0"/>
                <a:cs typeface="Arial" panose="020B0604020202020204" pitchFamily="34" charset="0"/>
              </a:rPr>
              <a:t>It is about continual listening, learning and action, and helps the person to get what he or she wants out of life.</a:t>
            </a:r>
            <a:endParaRPr lang="en-GB" dirty="0"/>
          </a:p>
          <a:p>
            <a:pPr marL="514350" indent="-514350">
              <a:buFont typeface="+mj-lt"/>
              <a:buAutoNum type="arabicPeriod"/>
            </a:pP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18</a:t>
            </a:fld>
            <a:endParaRPr lang="en-US"/>
          </a:p>
        </p:txBody>
      </p:sp>
    </p:spTree>
    <p:extLst>
      <p:ext uri="{BB962C8B-B14F-4D97-AF65-F5344CB8AC3E}">
        <p14:creationId xmlns:p14="http://schemas.microsoft.com/office/powerpoint/2010/main" val="181527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What needs to be emphasised is that if the health and social care worker is part of a team of professionals or network within the family and friends to support the service user to work towards achieving their goals. </a:t>
            </a:r>
          </a:p>
          <a:p>
            <a:pPr marL="228600" indent="-228600">
              <a:buFont typeface="+mj-lt"/>
              <a:buAutoNum type="arabicPeriod"/>
            </a:pPr>
            <a:endParaRPr lang="en-GB" b="1" dirty="0"/>
          </a:p>
          <a:p>
            <a:pPr marL="228600" indent="-228600">
              <a:buFont typeface="+mj-lt"/>
              <a:buAutoNum type="arabicPeriod"/>
            </a:pPr>
            <a:r>
              <a:rPr lang="en-GB" b="1" dirty="0"/>
              <a:t>Talk about having empathy with the service user which focuses on their needs, so that they are considering how the service user might feel about what is happening to them. </a:t>
            </a:r>
          </a:p>
          <a:p>
            <a:pPr marL="228600" indent="-228600">
              <a:buFont typeface="+mj-lt"/>
              <a:buAutoNum type="arabicPeriod"/>
            </a:pPr>
            <a:endParaRPr lang="en-GB" b="1" dirty="0"/>
          </a:p>
          <a:p>
            <a:pPr marL="228600" indent="-228600">
              <a:buFont typeface="+mj-lt"/>
              <a:buAutoNum type="arabicPeriod"/>
            </a:pPr>
            <a:r>
              <a:rPr lang="en-GB" b="1" dirty="0"/>
              <a:t>Its like ‘walking a mile in the service users shoes’.  The Health and SC worker should be seeking to attune to the addressing the needs of the vulnerable service user. </a:t>
            </a:r>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19</a:t>
            </a:fld>
            <a:endParaRPr lang="en-US"/>
          </a:p>
        </p:txBody>
      </p:sp>
    </p:spTree>
    <p:extLst>
      <p:ext uri="{BB962C8B-B14F-4D97-AF65-F5344CB8AC3E}">
        <p14:creationId xmlns:p14="http://schemas.microsoft.com/office/powerpoint/2010/main" val="23518326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20</a:t>
            </a:fld>
            <a:endParaRPr lang="en-US"/>
          </a:p>
        </p:txBody>
      </p:sp>
    </p:spTree>
    <p:extLst>
      <p:ext uri="{BB962C8B-B14F-4D97-AF65-F5344CB8AC3E}">
        <p14:creationId xmlns:p14="http://schemas.microsoft.com/office/powerpoint/2010/main" val="24463516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21</a:t>
            </a:fld>
            <a:endParaRPr lang="en-US"/>
          </a:p>
        </p:txBody>
      </p:sp>
    </p:spTree>
    <p:extLst>
      <p:ext uri="{BB962C8B-B14F-4D97-AF65-F5344CB8AC3E}">
        <p14:creationId xmlns:p14="http://schemas.microsoft.com/office/powerpoint/2010/main" val="628815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students to read these pages, make notes of key points – remind them to note the reference both in-text citation and full reference </a:t>
            </a:r>
          </a:p>
          <a:p>
            <a:r>
              <a:rPr lang="en-GB" dirty="0"/>
              <a:t>You could also use this for students to practice their paraphrasing skills</a:t>
            </a:r>
          </a:p>
          <a:p>
            <a:r>
              <a:rPr lang="en-GB" dirty="0"/>
              <a:t>If the content is too long for your students to read, you could ask students to work in small groups, divide up the pages between them and pull their notes together</a:t>
            </a:r>
          </a:p>
          <a:p>
            <a:r>
              <a:rPr lang="en-GB" dirty="0"/>
              <a:t>Alternatively, you could suggest this for an extension activity outside of class for those who wish to do additional reading</a:t>
            </a:r>
          </a:p>
          <a:p>
            <a:endParaRPr lang="en-US" dirty="0"/>
          </a:p>
        </p:txBody>
      </p:sp>
      <p:sp>
        <p:nvSpPr>
          <p:cNvPr id="4" name="Slide Number Placeholder 3"/>
          <p:cNvSpPr>
            <a:spLocks noGrp="1"/>
          </p:cNvSpPr>
          <p:nvPr>
            <p:ph type="sldNum" sz="quarter" idx="5"/>
          </p:nvPr>
        </p:nvSpPr>
        <p:spPr/>
        <p:txBody>
          <a:bodyPr/>
          <a:lstStyle/>
          <a:p>
            <a:fld id="{6936E1E2-17D2-5E4C-B96D-EEDAC0EF77DB}" type="slidenum">
              <a:rPr lang="en-US" smtClean="0"/>
              <a:t>23</a:t>
            </a:fld>
            <a:endParaRPr lang="en-US"/>
          </a:p>
        </p:txBody>
      </p:sp>
    </p:spTree>
    <p:extLst>
      <p:ext uri="{BB962C8B-B14F-4D97-AF65-F5344CB8AC3E}">
        <p14:creationId xmlns:p14="http://schemas.microsoft.com/office/powerpoint/2010/main" val="12597843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Remind students that taking the needs of individuals into consideration in service delivery forms part of the Care Act 2014. </a:t>
            </a:r>
          </a:p>
          <a:p>
            <a:pPr marL="228600" indent="-228600">
              <a:buFont typeface="+mj-lt"/>
              <a:buAutoNum type="arabicPeriod"/>
            </a:pPr>
            <a:endParaRPr lang="en-GB" b="1" dirty="0"/>
          </a:p>
          <a:p>
            <a:pPr marL="228600" indent="-228600">
              <a:buFont typeface="+mj-lt"/>
              <a:buAutoNum type="arabicPeriod"/>
            </a:pPr>
            <a:r>
              <a:rPr lang="en-GB" b="1" dirty="0"/>
              <a:t>Take the students through the images which is self-explanatory around the key elements of wellbeing of the Care Act 2014. </a:t>
            </a:r>
          </a:p>
          <a:p>
            <a:pPr marL="228600" indent="-228600">
              <a:buFont typeface="+mj-lt"/>
              <a:buAutoNum type="arabicPeriod"/>
            </a:pPr>
            <a:endParaRPr lang="en-GB" b="1" dirty="0"/>
          </a:p>
          <a:p>
            <a:pPr marL="228600" indent="-228600">
              <a:buFont typeface="+mj-lt"/>
              <a:buAutoNum type="arabicPeriod"/>
            </a:pPr>
            <a:r>
              <a:rPr lang="en-GB" b="1" dirty="0"/>
              <a:t>The Care Act 2014 does not specifically give local authorities (LA) the duty to use a strengths-based approach in their practice, but the ideas presented within the Act makes it clear how important it is to consider the all-round needs of the individual.</a:t>
            </a:r>
          </a:p>
          <a:p>
            <a:pPr marL="228600" indent="-228600">
              <a:buFont typeface="+mj-lt"/>
              <a:buAutoNum type="arabicPeriod"/>
            </a:pPr>
            <a:endParaRPr lang="en-GB" b="1" dirty="0"/>
          </a:p>
          <a:p>
            <a:pPr marL="228600" indent="-228600">
              <a:buFont typeface="+mj-lt"/>
              <a:buAutoNum type="arabicPeriod"/>
            </a:pPr>
            <a:r>
              <a:rPr lang="en-GB" b="1" dirty="0"/>
              <a:t>It does however establish that they must or should perform their care and support functions in a particular way that is not dissimilar to, and incorporates the core elements of a strengths-based approach in their service delivery.</a:t>
            </a:r>
          </a:p>
          <a:p>
            <a:pPr marL="228600" indent="-228600">
              <a:buFont typeface="+mj-lt"/>
              <a:buAutoNum type="arabicPeriod"/>
            </a:pPr>
            <a:endParaRPr lang="en-GB" b="1" dirty="0"/>
          </a:p>
          <a:p>
            <a:pPr marL="228600" indent="-228600">
              <a:buFont typeface="+mj-lt"/>
              <a:buAutoNum type="arabicPeriod"/>
            </a:pPr>
            <a:r>
              <a:rPr lang="en-GB" b="1" dirty="0"/>
              <a:t>The ‘wellbeing principle’ and the core duty of ‘promoting individual wellbeing’ is placed on LA. </a:t>
            </a:r>
          </a:p>
          <a:p>
            <a:pPr marL="228600" indent="-228600">
              <a:buFont typeface="+mj-lt"/>
              <a:buAutoNum type="arabicPeriod"/>
            </a:pPr>
            <a:endParaRPr lang="en-GB" b="1" dirty="0"/>
          </a:p>
          <a:p>
            <a:pPr marL="228600" indent="-228600">
              <a:buFont typeface="+mj-lt"/>
              <a:buAutoNum type="arabicPeriod"/>
            </a:pPr>
            <a:r>
              <a:rPr lang="en-GB" b="1" dirty="0"/>
              <a:t>When LA exercise any care and support functions, emphasises is placed on the importance of working in a holistic way with the individual to meet their needs and promote good outcomes.</a:t>
            </a:r>
          </a:p>
          <a:p>
            <a:pPr marL="228600" indent="-228600">
              <a:buFont typeface="+mj-lt"/>
              <a:buAutoNum type="arabicPeriod"/>
            </a:pPr>
            <a:endParaRPr lang="en-GB" b="1" dirty="0"/>
          </a:p>
          <a:p>
            <a:pPr marL="228600" indent="-228600">
              <a:buFont typeface="+mj-lt"/>
              <a:buAutoNum type="arabicPeriod"/>
            </a:pPr>
            <a:endParaRPr lang="en-GB" b="1" dirty="0"/>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24</a:t>
            </a:fld>
            <a:endParaRPr lang="en-US"/>
          </a:p>
        </p:txBody>
      </p:sp>
    </p:spTree>
    <p:extLst>
      <p:ext uri="{BB962C8B-B14F-4D97-AF65-F5344CB8AC3E}">
        <p14:creationId xmlns:p14="http://schemas.microsoft.com/office/powerpoint/2010/main" val="33621318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u="none" dirty="0"/>
              <a:t>Expand on the three systems as follows:</a:t>
            </a:r>
          </a:p>
          <a:p>
            <a:pPr marL="228600" indent="-228600">
              <a:buFont typeface="+mj-lt"/>
              <a:buAutoNum type="arabicPeriod"/>
            </a:pPr>
            <a:endParaRPr lang="en-GB" b="1" u="sng" dirty="0"/>
          </a:p>
          <a:p>
            <a:pPr marL="228600" indent="-228600">
              <a:buFont typeface="+mj-lt"/>
              <a:buAutoNum type="arabicPeriod"/>
            </a:pPr>
            <a:r>
              <a:rPr lang="en-GB" b="1" u="sng" dirty="0"/>
              <a:t>Informal systems </a:t>
            </a:r>
            <a:r>
              <a:rPr lang="en-GB" b="1" dirty="0"/>
              <a:t>includes family members, friends, neighbours and work colleagues.  They provide advice, emotional support and they can provide personal care and contribute to a sense of worth and personal functioning. </a:t>
            </a:r>
          </a:p>
          <a:p>
            <a:pPr marL="228600" indent="-228600">
              <a:buFont typeface="+mj-lt"/>
              <a:buAutoNum type="arabicPeriod"/>
            </a:pPr>
            <a:endParaRPr lang="en-GB" b="1" dirty="0"/>
          </a:p>
          <a:p>
            <a:pPr marL="228600" indent="-228600">
              <a:buFont typeface="+mj-lt"/>
              <a:buAutoNum type="arabicPeriod"/>
            </a:pPr>
            <a:r>
              <a:rPr lang="en-GB" b="1" u="sng" dirty="0"/>
              <a:t>Formal systems </a:t>
            </a:r>
            <a:r>
              <a:rPr lang="en-GB" b="1" dirty="0"/>
              <a:t>include clues, societies, community groups, associations which offer a network of support on a regular basis.</a:t>
            </a:r>
          </a:p>
          <a:p>
            <a:pPr marL="228600" indent="-228600">
              <a:buFont typeface="+mj-lt"/>
              <a:buAutoNum type="arabicPeriod"/>
            </a:pPr>
            <a:endParaRPr lang="en-GB" b="1" dirty="0"/>
          </a:p>
          <a:p>
            <a:pPr marL="228600" indent="-228600">
              <a:buFont typeface="+mj-lt"/>
              <a:buAutoNum type="arabicPeriod"/>
            </a:pPr>
            <a:r>
              <a:rPr lang="en-GB" b="1" u="sng" dirty="0"/>
              <a:t>Public systems </a:t>
            </a:r>
            <a:r>
              <a:rPr lang="en-GB" b="1" dirty="0"/>
              <a:t>include the public services such as local government services, the police, the fire service, LA councils, hospitals, primary care services, schools.  These systems tend to have functions and duties and powers in their delivery to meet standards within the wider community.   </a:t>
            </a:r>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26</a:t>
            </a:fld>
            <a:endParaRPr lang="en-US"/>
          </a:p>
        </p:txBody>
      </p:sp>
    </p:spTree>
    <p:extLst>
      <p:ext uri="{BB962C8B-B14F-4D97-AF65-F5344CB8AC3E}">
        <p14:creationId xmlns:p14="http://schemas.microsoft.com/office/powerpoint/2010/main" val="8777746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Present the contents of the slide image.  </a:t>
            </a:r>
          </a:p>
          <a:p>
            <a:pPr marL="228600" indent="-228600">
              <a:buFont typeface="+mj-lt"/>
              <a:buAutoNum type="arabicPeriod"/>
            </a:pPr>
            <a:endParaRPr lang="en-GB" b="1" dirty="0"/>
          </a:p>
          <a:p>
            <a:pPr marL="228600" indent="-228600">
              <a:buFont typeface="+mj-lt"/>
              <a:buAutoNum type="arabicPeriod"/>
            </a:pPr>
            <a:r>
              <a:rPr lang="en-GB" b="1" dirty="0"/>
              <a:t>Take the students through each of the 4 areas where the application of systems theory in service delivery applies to the individual. </a:t>
            </a:r>
          </a:p>
          <a:p>
            <a:pPr marL="228600" indent="-228600">
              <a:buFont typeface="+mj-lt"/>
              <a:buAutoNum type="arabicPeriod"/>
            </a:pPr>
            <a:endParaRPr lang="en-GB" b="1" dirty="0"/>
          </a:p>
          <a:p>
            <a:pPr marL="228600" indent="-228600">
              <a:buFont typeface="+mj-lt"/>
              <a:buAutoNum type="arabicPeriod"/>
            </a:pPr>
            <a:r>
              <a:rPr lang="en-GB" b="1" dirty="0"/>
              <a:t>Start with universal services.  Draw attention to the contents of the blue circle when you have gone through each of the segments.  </a:t>
            </a:r>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27</a:t>
            </a:fld>
            <a:endParaRPr lang="en-US"/>
          </a:p>
        </p:txBody>
      </p:sp>
    </p:spTree>
    <p:extLst>
      <p:ext uri="{BB962C8B-B14F-4D97-AF65-F5344CB8AC3E}">
        <p14:creationId xmlns:p14="http://schemas.microsoft.com/office/powerpoint/2010/main" val="11845887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Present the contents of the slides images.  The images provides confirmation of the key strength-based approaches relating to the different social care systems which are in operation for example:</a:t>
            </a:r>
          </a:p>
          <a:p>
            <a:pPr marL="228600" indent="-228600">
              <a:buFont typeface="+mj-lt"/>
              <a:buAutoNum type="arabicPeriod"/>
            </a:pPr>
            <a:endParaRPr lang="en-GB" b="1" dirty="0"/>
          </a:p>
          <a:p>
            <a:pPr marL="228600" indent="-228600">
              <a:buFont typeface="Wingdings" panose="05000000000000000000" pitchFamily="2" charset="2"/>
              <a:buChar char="Ø"/>
            </a:pPr>
            <a:r>
              <a:rPr lang="en-GB" b="1" dirty="0"/>
              <a:t>The acute or critical care systems (</a:t>
            </a:r>
            <a:r>
              <a:rPr lang="en-GB" dirty="0">
                <a:hlinkClick r:id="rId3"/>
              </a:rPr>
              <a:t>Acute and Short-Term Care | Standards of Care</a:t>
            </a:r>
            <a:r>
              <a:rPr lang="en-GB" dirty="0"/>
              <a:t>)</a:t>
            </a:r>
            <a:endParaRPr lang="en-GB" b="1" dirty="0"/>
          </a:p>
          <a:p>
            <a:pPr marL="228600" indent="-228600">
              <a:buFont typeface="Wingdings" panose="05000000000000000000" pitchFamily="2" charset="2"/>
              <a:buChar char="Ø"/>
            </a:pPr>
            <a:r>
              <a:rPr lang="en-GB" b="1" dirty="0"/>
              <a:t>Targeted services systems</a:t>
            </a:r>
          </a:p>
          <a:p>
            <a:pPr marL="228600" indent="-228600">
              <a:buFont typeface="Wingdings" panose="05000000000000000000" pitchFamily="2" charset="2"/>
              <a:buChar char="Ø"/>
            </a:pPr>
            <a:r>
              <a:rPr lang="en-GB" b="1" dirty="0"/>
              <a:t>Universal systems </a:t>
            </a:r>
          </a:p>
          <a:p>
            <a:pPr marL="228600" indent="-228600">
              <a:buFont typeface="Wingdings" panose="05000000000000000000" pitchFamily="2" charset="2"/>
              <a:buChar char="Ø"/>
            </a:pPr>
            <a:r>
              <a:rPr lang="en-GB" b="1" dirty="0"/>
              <a:t>Support and community systems</a:t>
            </a:r>
          </a:p>
          <a:p>
            <a:pPr marL="228600" indent="-228600">
              <a:buFont typeface="Wingdings" panose="05000000000000000000" pitchFamily="2" charset="2"/>
              <a:buChar char="Ø"/>
            </a:pPr>
            <a:r>
              <a:rPr lang="en-GB" b="1" dirty="0"/>
              <a:t>Person-centred family and friends systems   </a:t>
            </a:r>
          </a:p>
          <a:p>
            <a:pPr marL="0" indent="0">
              <a:buFont typeface="+mj-lt"/>
              <a:buNone/>
            </a:pPr>
            <a:endParaRPr lang="en-GB" b="1" dirty="0"/>
          </a:p>
          <a:p>
            <a:pPr marL="0" indent="0">
              <a:buFont typeface="+mj-lt"/>
              <a:buNone/>
            </a:pPr>
            <a:r>
              <a:rPr lang="en-GB" b="1" dirty="0"/>
              <a:t>2. Strengths-based systems in social are is about emphasising the use of professional engagement and judgement, as opposed to procedural approaches.</a:t>
            </a:r>
          </a:p>
          <a:p>
            <a:pPr marL="0" indent="0">
              <a:buFont typeface="+mj-lt"/>
              <a:buNone/>
            </a:pPr>
            <a:endParaRPr lang="en-GB" b="1" dirty="0"/>
          </a:p>
          <a:p>
            <a:pPr marL="0" indent="0">
              <a:buFont typeface="+mj-lt"/>
              <a:buNone/>
            </a:pPr>
            <a:r>
              <a:rPr lang="en-GB" b="1" dirty="0"/>
              <a:t>3.  It will focus on the individual, taking a holistic and co-productive approach to keeping the person at the centre of all decisions.</a:t>
            </a:r>
          </a:p>
          <a:p>
            <a:pPr marL="0" indent="0">
              <a:buFont typeface="+mj-lt"/>
              <a:buNone/>
            </a:pPr>
            <a:endParaRPr lang="en-GB" b="1" dirty="0"/>
          </a:p>
          <a:p>
            <a:pPr marL="0" indent="0">
              <a:buFont typeface="+mj-lt"/>
              <a:buNone/>
            </a:pPr>
            <a:r>
              <a:rPr lang="en-GB" b="1" dirty="0"/>
              <a:t>4.  It identifies what matters to the individual service user and how outcomes can be achieved. </a:t>
            </a:r>
          </a:p>
          <a:p>
            <a:pPr marL="0" indent="0">
              <a:buFont typeface="+mj-lt"/>
              <a:buNone/>
            </a:pPr>
            <a:endParaRPr lang="en-GB" b="1" dirty="0"/>
          </a:p>
          <a:p>
            <a:pPr marL="0" indent="0">
              <a:buFont typeface="+mj-lt"/>
              <a:buNone/>
            </a:pPr>
            <a:r>
              <a:rPr lang="en-GB" b="1" dirty="0"/>
              <a:t>5.  It is about enabling people to find the best solutions for themselves.</a:t>
            </a:r>
          </a:p>
          <a:p>
            <a:pPr marL="0" indent="0">
              <a:buFont typeface="+mj-lt"/>
              <a:buNone/>
            </a:pPr>
            <a:endParaRPr lang="en-GB" b="1" dirty="0"/>
          </a:p>
          <a:p>
            <a:pPr marL="0" indent="0">
              <a:buFont typeface="+mj-lt"/>
              <a:buNone/>
            </a:pPr>
            <a:r>
              <a:rPr lang="en-GB" b="1" dirty="0"/>
              <a:t>6.  It is about what help and support is needed to help them make independent decisions about how they live. </a:t>
            </a:r>
          </a:p>
          <a:p>
            <a:pPr marL="0" marR="0" lvl="0" indent="0" algn="l" defTabSz="457200" rtl="0" eaLnBrk="1" fontAlgn="auto" latinLnBrk="0" hangingPunct="1">
              <a:lnSpc>
                <a:spcPct val="100000"/>
              </a:lnSpc>
              <a:spcBef>
                <a:spcPts val="0"/>
              </a:spcBef>
              <a:spcAft>
                <a:spcPts val="0"/>
              </a:spcAft>
              <a:buClrTx/>
              <a:buSzTx/>
              <a:buFont typeface="+mj-lt"/>
              <a:buNone/>
              <a:tabLst/>
              <a:defRPr/>
            </a:pPr>
            <a:endParaRPr lang="en-GB" b="1" dirty="0"/>
          </a:p>
          <a:p>
            <a:pPr marL="0" marR="0" lvl="0" indent="0" algn="l" defTabSz="457200" rtl="0" eaLnBrk="1" fontAlgn="auto" latinLnBrk="0" hangingPunct="1">
              <a:lnSpc>
                <a:spcPct val="100000"/>
              </a:lnSpc>
              <a:spcBef>
                <a:spcPts val="0"/>
              </a:spcBef>
              <a:spcAft>
                <a:spcPts val="0"/>
              </a:spcAft>
              <a:buClrTx/>
              <a:buSzTx/>
              <a:buFont typeface="+mj-lt"/>
              <a:buNone/>
              <a:tabLst/>
              <a:defRPr/>
            </a:pPr>
            <a:r>
              <a:rPr lang="en-GB" b="1" dirty="0"/>
              <a:t>7. It is based on supporting individuals and empower people to live the lives they want. </a:t>
            </a:r>
            <a:r>
              <a:rPr lang="en-GB" sz="1200" dirty="0">
                <a:latin typeface="Arial" panose="020B0604020202020204" pitchFamily="34" charset="0"/>
                <a:ea typeface="Times New Roman" panose="02020603050405020304" pitchFamily="18" charset="0"/>
                <a:cs typeface="Arial" panose="020B0604020202020204" pitchFamily="34" charset="0"/>
              </a:rPr>
              <a:t>(</a:t>
            </a:r>
            <a:r>
              <a:rPr lang="en-GB" sz="1200" b="1" dirty="0">
                <a:latin typeface="Arial" panose="020B0604020202020204" pitchFamily="34" charset="0"/>
                <a:ea typeface="Times New Roman" panose="02020603050405020304" pitchFamily="18" charset="0"/>
                <a:cs typeface="Arial" panose="020B0604020202020204" pitchFamily="34" charset="0"/>
              </a:rPr>
              <a:t>DHSC, 2019, p23). </a:t>
            </a:r>
            <a:endParaRPr lang="en-GB" b="1" dirty="0"/>
          </a:p>
          <a:p>
            <a:pPr marL="0" indent="0">
              <a:buFont typeface="+mj-lt"/>
              <a:buNone/>
            </a:pPr>
            <a:endParaRPr lang="en-GB" b="1" dirty="0"/>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28</a:t>
            </a:fld>
            <a:endParaRPr lang="en-US"/>
          </a:p>
        </p:txBody>
      </p:sp>
    </p:spTree>
    <p:extLst>
      <p:ext uri="{BB962C8B-B14F-4D97-AF65-F5344CB8AC3E}">
        <p14:creationId xmlns:p14="http://schemas.microsoft.com/office/powerpoint/2010/main" val="19899878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i="0" dirty="0">
                <a:solidFill>
                  <a:srgbClr val="666666"/>
                </a:solidFill>
                <a:effectLst/>
                <a:latin typeface="Roboto" panose="02000000000000000000" pitchFamily="2" charset="0"/>
              </a:rPr>
              <a:t>Take the students through the bullet points.  Have them consider other universal services and systems which are free at the point of delivery. </a:t>
            </a:r>
          </a:p>
          <a:p>
            <a:pPr marL="228600" indent="-228600">
              <a:buFont typeface="+mj-lt"/>
              <a:buAutoNum type="arabicPeriod"/>
            </a:pPr>
            <a:endParaRPr lang="en-GB" b="1" i="0" dirty="0">
              <a:solidFill>
                <a:srgbClr val="666666"/>
              </a:solidFill>
              <a:effectLst/>
              <a:latin typeface="Roboto" panose="02000000000000000000" pitchFamily="2" charset="0"/>
            </a:endParaRPr>
          </a:p>
          <a:p>
            <a:pPr marL="228600" indent="-228600">
              <a:buFont typeface="+mj-lt"/>
              <a:buAutoNum type="arabicPeriod"/>
            </a:pPr>
            <a:r>
              <a:rPr lang="en-GB" b="1" i="0" dirty="0">
                <a:solidFill>
                  <a:srgbClr val="666666"/>
                </a:solidFill>
                <a:effectLst/>
                <a:latin typeface="Roboto" panose="02000000000000000000" pitchFamily="2" charset="0"/>
              </a:rPr>
              <a:t>The United Kingdom has a universal healthcare system called the National Health Service/NHS which is free to all UK citizens. </a:t>
            </a:r>
          </a:p>
          <a:p>
            <a:pPr marL="228600" indent="-228600">
              <a:buFont typeface="+mj-lt"/>
              <a:buAutoNum type="arabicPeriod"/>
            </a:pPr>
            <a:endParaRPr lang="en-GB" b="1" i="0" dirty="0">
              <a:solidFill>
                <a:srgbClr val="666666"/>
              </a:solidFill>
              <a:effectLst/>
              <a:latin typeface="Roboto" panose="02000000000000000000" pitchFamily="2" charset="0"/>
            </a:endParaRPr>
          </a:p>
          <a:p>
            <a:pPr marL="228600" indent="-228600">
              <a:buFont typeface="+mj-lt"/>
              <a:buAutoNum type="arabicPeriod"/>
            </a:pPr>
            <a:r>
              <a:rPr lang="en-GB" b="1" i="0" dirty="0">
                <a:solidFill>
                  <a:srgbClr val="1D2B30"/>
                </a:solidFill>
                <a:effectLst/>
                <a:latin typeface="open sans" panose="020B0606030504020204" pitchFamily="34" charset="0"/>
              </a:rPr>
              <a:t>All aspects of medical services are covered free of charge through the NHS. </a:t>
            </a:r>
          </a:p>
          <a:p>
            <a:pPr marL="228600" indent="-228600">
              <a:buFont typeface="+mj-lt"/>
              <a:buAutoNum type="arabicPeriod"/>
            </a:pPr>
            <a:endParaRPr lang="en-GB" b="1" i="0" dirty="0">
              <a:solidFill>
                <a:srgbClr val="1D2B30"/>
              </a:solidFill>
              <a:effectLst/>
              <a:latin typeface="open sans" panose="020B0606030504020204" pitchFamily="34" charset="0"/>
            </a:endParaRPr>
          </a:p>
          <a:p>
            <a:pPr marL="228600" indent="-228600">
              <a:buFont typeface="+mj-lt"/>
              <a:buAutoNum type="arabicPeriod"/>
            </a:pPr>
            <a:r>
              <a:rPr lang="en-GB" b="1" i="0" dirty="0">
                <a:solidFill>
                  <a:srgbClr val="1D2B30"/>
                </a:solidFill>
                <a:effectLst/>
                <a:latin typeface="open sans" panose="020B0606030504020204" pitchFamily="34" charset="0"/>
              </a:rPr>
              <a:t>The services include ambulance, emergency visits, preventative measures, surgical procedures, and ongoing treatment programmes like chemotherapy, primary care like maternity or GP services. </a:t>
            </a:r>
          </a:p>
          <a:p>
            <a:pPr marL="228600" indent="-228600">
              <a:buFont typeface="+mj-lt"/>
              <a:buAutoNum type="arabicPeriod"/>
            </a:pPr>
            <a:endParaRPr lang="en-GB" b="1" i="0" dirty="0">
              <a:solidFill>
                <a:srgbClr val="1D2B30"/>
              </a:solidFill>
              <a:effectLst/>
              <a:latin typeface="open sans" panose="020B0606030504020204" pitchFamily="34" charset="0"/>
            </a:endParaRPr>
          </a:p>
        </p:txBody>
      </p:sp>
      <p:sp>
        <p:nvSpPr>
          <p:cNvPr id="4" name="Slide Number Placeholder 3"/>
          <p:cNvSpPr>
            <a:spLocks noGrp="1"/>
          </p:cNvSpPr>
          <p:nvPr>
            <p:ph type="sldNum" sz="quarter" idx="5"/>
          </p:nvPr>
        </p:nvSpPr>
        <p:spPr/>
        <p:txBody>
          <a:bodyPr/>
          <a:lstStyle/>
          <a:p>
            <a:fld id="{6936E1E2-17D2-5E4C-B96D-EEDAC0EF77DB}" type="slidenum">
              <a:rPr lang="en-US" smtClean="0"/>
              <a:t>29</a:t>
            </a:fld>
            <a:endParaRPr lang="en-US"/>
          </a:p>
        </p:txBody>
      </p:sp>
    </p:spTree>
    <p:extLst>
      <p:ext uri="{BB962C8B-B14F-4D97-AF65-F5344CB8AC3E}">
        <p14:creationId xmlns:p14="http://schemas.microsoft.com/office/powerpoint/2010/main" val="23115781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 typeface="+mj-lt"/>
              <a:buNone/>
              <a:tabLst/>
              <a:defRPr/>
            </a:pPr>
            <a:r>
              <a:rPr lang="en-GB" b="1" dirty="0">
                <a:hlinkClick r:id="rId3"/>
              </a:rPr>
              <a:t>Acute and Short-Term Care | Standards of Care</a:t>
            </a:r>
            <a:r>
              <a:rPr lang="en-GB" b="1" dirty="0"/>
              <a:t> (Sept 2022)</a:t>
            </a:r>
          </a:p>
          <a:p>
            <a:pPr marL="0" marR="0" lvl="0" indent="0" algn="l" defTabSz="457200" rtl="0" eaLnBrk="1" fontAlgn="auto" latinLnBrk="0" hangingPunct="1">
              <a:lnSpc>
                <a:spcPct val="100000"/>
              </a:lnSpc>
              <a:spcBef>
                <a:spcPts val="0"/>
              </a:spcBef>
              <a:spcAft>
                <a:spcPts val="0"/>
              </a:spcAft>
              <a:buClrTx/>
              <a:buSzTx/>
              <a:buFont typeface="+mj-lt"/>
              <a:buNone/>
              <a:tabLst/>
              <a:defRPr/>
            </a:pPr>
            <a:endParaRPr lang="en-GB" b="1" dirty="0"/>
          </a:p>
          <a:p>
            <a:pPr marL="0" marR="0" lvl="0" indent="0" algn="l" defTabSz="457200" rtl="0" eaLnBrk="1" fontAlgn="auto" latinLnBrk="0" hangingPunct="1">
              <a:lnSpc>
                <a:spcPct val="100000"/>
              </a:lnSpc>
              <a:spcBef>
                <a:spcPts val="0"/>
              </a:spcBef>
              <a:spcAft>
                <a:spcPts val="0"/>
              </a:spcAft>
              <a:buClrTx/>
              <a:buSzTx/>
              <a:buFont typeface="+mj-lt"/>
              <a:buNone/>
              <a:tabLst/>
              <a:defRPr/>
            </a:pPr>
            <a:r>
              <a:rPr lang="en-GB" b="1" dirty="0"/>
              <a:t>Take the students through the contents of the bullet points.  Here is some further information to help anchor some wider ideas around acute and critical care. </a:t>
            </a:r>
          </a:p>
          <a:p>
            <a:pPr marL="228600" marR="0" lvl="0" indent="-228600" algn="l" defTabSz="457200" rtl="0" eaLnBrk="1" fontAlgn="auto" latinLnBrk="0" hangingPunct="1">
              <a:lnSpc>
                <a:spcPct val="100000"/>
              </a:lnSpc>
              <a:spcBef>
                <a:spcPts val="0"/>
              </a:spcBef>
              <a:spcAft>
                <a:spcPts val="0"/>
              </a:spcAft>
              <a:buClrTx/>
              <a:buSzTx/>
              <a:buFont typeface="+mj-lt"/>
              <a:buAutoNum type="arabicPeriod"/>
              <a:tabLst/>
              <a:defRPr/>
            </a:pPr>
            <a:endParaRPr lang="en-GB" b="1" dirty="0"/>
          </a:p>
          <a:p>
            <a:pPr marL="0" indent="0" algn="l" fontAlgn="base">
              <a:buFont typeface="+mj-lt"/>
              <a:buNone/>
            </a:pPr>
            <a:r>
              <a:rPr lang="en-GB" b="1" i="0" cap="all" dirty="0">
                <a:solidFill>
                  <a:srgbClr val="000000"/>
                </a:solidFill>
                <a:effectLst/>
                <a:latin typeface="Roboto Condensed" panose="020B0604020202020204" pitchFamily="2" charset="0"/>
              </a:rPr>
              <a:t>TYPES OF ACUTE CARE ARE - </a:t>
            </a:r>
            <a:r>
              <a:rPr lang="en-GB" b="1" i="0" dirty="0">
                <a:solidFill>
                  <a:srgbClr val="000000"/>
                </a:solidFill>
                <a:effectLst/>
                <a:latin typeface="Roboto" panose="02000000000000000000" pitchFamily="2" charset="0"/>
              </a:rPr>
              <a:t>GO THROUGH THE LIST BELOW: </a:t>
            </a:r>
          </a:p>
          <a:p>
            <a:pPr marL="228600" indent="-228600" algn="l" fontAlgn="base">
              <a:buFont typeface="+mj-lt"/>
              <a:buAutoNum type="arabicPeriod"/>
            </a:pPr>
            <a:endParaRPr lang="en-GB" b="1" i="0" dirty="0">
              <a:solidFill>
                <a:srgbClr val="000000"/>
              </a:solidFill>
              <a:effectLst/>
              <a:latin typeface="Roboto" panose="02000000000000000000" pitchFamily="2" charset="0"/>
            </a:endParaRPr>
          </a:p>
          <a:p>
            <a:pPr marL="228600" indent="-228600" algn="l" fontAlgn="base">
              <a:buFont typeface="+mj-lt"/>
              <a:buAutoNum type="arabicPeriod"/>
            </a:pPr>
            <a:r>
              <a:rPr lang="en-GB" b="1" i="0" dirty="0">
                <a:solidFill>
                  <a:srgbClr val="000000"/>
                </a:solidFill>
                <a:effectLst/>
                <a:latin typeface="Roboto" panose="02000000000000000000" pitchFamily="2" charset="0"/>
              </a:rPr>
              <a:t>Acute care is a diverse group of medical specialties, but it can be organized into a few different types:</a:t>
            </a:r>
          </a:p>
          <a:p>
            <a:pPr marL="228600" indent="-228600" algn="l" fontAlgn="base">
              <a:buFont typeface="+mj-lt"/>
              <a:buAutoNum type="arabicPeriod"/>
            </a:pPr>
            <a:endParaRPr lang="en-GB" b="1" i="0" dirty="0">
              <a:solidFill>
                <a:srgbClr val="000000"/>
              </a:solidFill>
              <a:effectLst/>
              <a:latin typeface="Roboto" panose="02000000000000000000" pitchFamily="2" charset="0"/>
            </a:endParaRPr>
          </a:p>
          <a:p>
            <a:pPr marL="228600" indent="-228600" algn="l" fontAlgn="base">
              <a:buFont typeface="+mj-lt"/>
              <a:buAutoNum type="arabicPeriod"/>
            </a:pPr>
            <a:r>
              <a:rPr lang="en-GB" b="1" i="0" dirty="0">
                <a:solidFill>
                  <a:srgbClr val="000000"/>
                </a:solidFill>
                <a:effectLst/>
                <a:latin typeface="Roboto" panose="02000000000000000000" pitchFamily="2" charset="0"/>
              </a:rPr>
              <a:t>Emergency care.</a:t>
            </a:r>
            <a:r>
              <a:rPr lang="en-GB" b="1" i="0" dirty="0">
                <a:solidFill>
                  <a:srgbClr val="000000"/>
                </a:solidFill>
                <a:effectLst/>
                <a:latin typeface="inherit"/>
              </a:rPr>
              <a:t> Emergency care is any acute treatment that is administered for a life-threatening illness or injury. It may also be used to treat illnesses or injuries that are causing severe pain or may lead to serious consequences if not addressed immediately.</a:t>
            </a:r>
          </a:p>
          <a:p>
            <a:pPr marL="228600" indent="-228600" algn="l" fontAlgn="base">
              <a:buFont typeface="+mj-lt"/>
              <a:buAutoNum type="arabicPeriod"/>
            </a:pPr>
            <a:endParaRPr lang="en-GB" b="1" i="0" dirty="0">
              <a:solidFill>
                <a:srgbClr val="000000"/>
              </a:solidFill>
              <a:effectLst/>
              <a:latin typeface="Roboto" panose="02000000000000000000" pitchFamily="2" charset="0"/>
            </a:endParaRPr>
          </a:p>
          <a:p>
            <a:pPr marL="228600" indent="-228600" algn="l" fontAlgn="base">
              <a:buFont typeface="+mj-lt"/>
              <a:buAutoNum type="arabicPeriod"/>
            </a:pPr>
            <a:r>
              <a:rPr lang="en-GB" b="1" i="0" dirty="0">
                <a:solidFill>
                  <a:srgbClr val="000000"/>
                </a:solidFill>
                <a:effectLst/>
                <a:latin typeface="Roboto" panose="02000000000000000000" pitchFamily="2" charset="0"/>
              </a:rPr>
              <a:t>Urgent care.</a:t>
            </a:r>
            <a:r>
              <a:rPr lang="en-GB" b="1" i="0" dirty="0">
                <a:solidFill>
                  <a:srgbClr val="000000"/>
                </a:solidFill>
                <a:effectLst/>
                <a:latin typeface="inherit"/>
              </a:rPr>
              <a:t> This is a type of outpatient, or ambulatory care that is administered from a clinic rather than an emergency room and that typically does not require an appointment. Urgent care is used for pressing, but not emergency, health care needs.</a:t>
            </a:r>
          </a:p>
          <a:p>
            <a:pPr marL="228600" indent="-228600" algn="l" fontAlgn="base">
              <a:buFont typeface="+mj-lt"/>
              <a:buAutoNum type="arabicPeriod"/>
            </a:pPr>
            <a:endParaRPr lang="en-GB" b="1" i="0" dirty="0">
              <a:solidFill>
                <a:srgbClr val="000000"/>
              </a:solidFill>
              <a:effectLst/>
              <a:latin typeface="Roboto" panose="02000000000000000000" pitchFamily="2" charset="0"/>
            </a:endParaRPr>
          </a:p>
          <a:p>
            <a:pPr marL="228600" indent="-228600" algn="l" fontAlgn="base">
              <a:buFont typeface="+mj-lt"/>
              <a:buAutoNum type="arabicPeriod"/>
            </a:pPr>
            <a:r>
              <a:rPr lang="en-GB" b="1" i="0" dirty="0">
                <a:solidFill>
                  <a:srgbClr val="000000"/>
                </a:solidFill>
                <a:effectLst/>
                <a:latin typeface="Roboto" panose="02000000000000000000" pitchFamily="2" charset="0"/>
              </a:rPr>
              <a:t>Trauma and acute surgery.</a:t>
            </a:r>
            <a:r>
              <a:rPr lang="en-GB" b="1" i="0" dirty="0">
                <a:solidFill>
                  <a:srgbClr val="000000"/>
                </a:solidFill>
                <a:effectLst/>
                <a:latin typeface="inherit"/>
              </a:rPr>
              <a:t> Acute surgery is used to treat patients with immediate needs, such as the removal of the appendix before it bursts. It may also be used for treating traumatic injuries, like internal bleeding after a car accident.</a:t>
            </a:r>
          </a:p>
          <a:p>
            <a:pPr marL="228600" indent="-228600" algn="l" fontAlgn="base">
              <a:buFont typeface="+mj-lt"/>
              <a:buAutoNum type="arabicPeriod"/>
            </a:pPr>
            <a:endParaRPr lang="en-GB" b="1" i="0" dirty="0">
              <a:solidFill>
                <a:srgbClr val="000000"/>
              </a:solidFill>
              <a:effectLst/>
              <a:latin typeface="Roboto" panose="02000000000000000000" pitchFamily="2" charset="0"/>
            </a:endParaRPr>
          </a:p>
          <a:p>
            <a:pPr marL="228600" indent="-228600" algn="l" fontAlgn="base">
              <a:buFont typeface="+mj-lt"/>
              <a:buAutoNum type="arabicPeriod"/>
            </a:pPr>
            <a:r>
              <a:rPr lang="en-GB" b="1" i="0" dirty="0">
                <a:solidFill>
                  <a:srgbClr val="000000"/>
                </a:solidFill>
                <a:effectLst/>
                <a:latin typeface="Roboto" panose="02000000000000000000" pitchFamily="2" charset="0"/>
              </a:rPr>
              <a:t>Prehospital care.</a:t>
            </a:r>
            <a:r>
              <a:rPr lang="en-GB" b="1" i="0" dirty="0">
                <a:solidFill>
                  <a:srgbClr val="000000"/>
                </a:solidFill>
                <a:effectLst/>
                <a:latin typeface="inherit"/>
              </a:rPr>
              <a:t> This is care provided for a patient before they arrive at the hospital. It may be emergency care administered by paramedics or it may be evaluation by an urgent care or other doctor who then decides to transfer the patient to the hospital.</a:t>
            </a:r>
          </a:p>
          <a:p>
            <a:pPr marL="228600" indent="-228600" algn="l" fontAlgn="base">
              <a:buFont typeface="+mj-lt"/>
              <a:buAutoNum type="arabicPeriod"/>
            </a:pPr>
            <a:endParaRPr lang="en-GB" b="1" i="0" dirty="0">
              <a:solidFill>
                <a:srgbClr val="000000"/>
              </a:solidFill>
              <a:effectLst/>
              <a:latin typeface="Roboto" panose="02000000000000000000" pitchFamily="2" charset="0"/>
            </a:endParaRPr>
          </a:p>
          <a:p>
            <a:pPr marL="228600" indent="-228600" algn="l" fontAlgn="base">
              <a:buFont typeface="+mj-lt"/>
              <a:buAutoNum type="arabicPeriod"/>
            </a:pPr>
            <a:r>
              <a:rPr lang="en-GB" b="1" i="0" dirty="0">
                <a:solidFill>
                  <a:srgbClr val="000000"/>
                </a:solidFill>
                <a:effectLst/>
                <a:latin typeface="Roboto" panose="02000000000000000000" pitchFamily="2" charset="0"/>
              </a:rPr>
              <a:t>Critical and intensive care.</a:t>
            </a:r>
            <a:r>
              <a:rPr lang="en-GB" b="1" i="0" dirty="0">
                <a:solidFill>
                  <a:srgbClr val="000000"/>
                </a:solidFill>
                <a:effectLst/>
                <a:latin typeface="inherit"/>
              </a:rPr>
              <a:t> Intensive or critical care units are typically found in hospitals and are used to treat and monitor patients who have life-threatening conditions but do not require emergency treatment. Patients are often transitioned from emergency to critical care after emergency treatment.</a:t>
            </a:r>
          </a:p>
          <a:p>
            <a:pPr marL="228600" indent="-228600" algn="l" fontAlgn="base">
              <a:buFont typeface="+mj-lt"/>
              <a:buAutoNum type="arabicPeriod"/>
            </a:pPr>
            <a:endParaRPr lang="en-GB" b="1" i="0" dirty="0">
              <a:solidFill>
                <a:srgbClr val="000000"/>
              </a:solidFill>
              <a:effectLst/>
              <a:latin typeface="Roboto" panose="02000000000000000000" pitchFamily="2" charset="0"/>
            </a:endParaRPr>
          </a:p>
          <a:p>
            <a:pPr marL="228600" marR="0" lvl="0" indent="-228600" algn="l" defTabSz="457200" rtl="0" eaLnBrk="1" fontAlgn="auto" latinLnBrk="0" hangingPunct="1">
              <a:lnSpc>
                <a:spcPct val="100000"/>
              </a:lnSpc>
              <a:spcBef>
                <a:spcPts val="0"/>
              </a:spcBef>
              <a:spcAft>
                <a:spcPts val="0"/>
              </a:spcAft>
              <a:buClrTx/>
              <a:buSzTx/>
              <a:buFont typeface="+mj-lt"/>
              <a:buAutoNum type="arabicPeriod"/>
              <a:tabLst/>
              <a:defRPr/>
            </a:pPr>
            <a:endParaRPr lang="en-GB" b="1" dirty="0"/>
          </a:p>
          <a:p>
            <a:pPr marL="0" marR="0" lvl="0" indent="0" algn="l" defTabSz="457200" rtl="0" eaLnBrk="1" fontAlgn="auto" latinLnBrk="0" hangingPunct="1">
              <a:lnSpc>
                <a:spcPct val="100000"/>
              </a:lnSpc>
              <a:spcBef>
                <a:spcPts val="0"/>
              </a:spcBef>
              <a:spcAft>
                <a:spcPts val="0"/>
              </a:spcAft>
              <a:buClrTx/>
              <a:buSzTx/>
              <a:buFont typeface="+mj-lt"/>
              <a:buNone/>
              <a:tabLst/>
              <a:defRPr/>
            </a:pPr>
            <a:endParaRPr lang="en-GB" b="1" dirty="0"/>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30</a:t>
            </a:fld>
            <a:endParaRPr lang="en-US"/>
          </a:p>
        </p:txBody>
      </p:sp>
    </p:spTree>
    <p:extLst>
      <p:ext uri="{BB962C8B-B14F-4D97-AF65-F5344CB8AC3E}">
        <p14:creationId xmlns:p14="http://schemas.microsoft.com/office/powerpoint/2010/main" val="1158933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Read the contents of the slide and speak widely about why there are targeted systems for specific groups in order to meet their needs such as those with a disability or mental health needs, dementia etc</a:t>
            </a:r>
          </a:p>
        </p:txBody>
      </p:sp>
      <p:sp>
        <p:nvSpPr>
          <p:cNvPr id="4" name="Slide Number Placeholder 3"/>
          <p:cNvSpPr>
            <a:spLocks noGrp="1"/>
          </p:cNvSpPr>
          <p:nvPr>
            <p:ph type="sldNum" sz="quarter" idx="5"/>
          </p:nvPr>
        </p:nvSpPr>
        <p:spPr/>
        <p:txBody>
          <a:bodyPr/>
          <a:lstStyle/>
          <a:p>
            <a:fld id="{6936E1E2-17D2-5E4C-B96D-EEDAC0EF77DB}" type="slidenum">
              <a:rPr lang="en-US" smtClean="0"/>
              <a:t>31</a:t>
            </a:fld>
            <a:endParaRPr lang="en-US"/>
          </a:p>
        </p:txBody>
      </p:sp>
    </p:spTree>
    <p:extLst>
      <p:ext uri="{BB962C8B-B14F-4D97-AF65-F5344CB8AC3E}">
        <p14:creationId xmlns:p14="http://schemas.microsoft.com/office/powerpoint/2010/main" val="18531828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i="0" dirty="0">
                <a:solidFill>
                  <a:srgbClr val="141414"/>
                </a:solidFill>
                <a:effectLst/>
                <a:latin typeface="Arial" panose="020B0604020202020204" pitchFamily="34" charset="0"/>
                <a:cs typeface="Arial" panose="020B0604020202020204" pitchFamily="34" charset="0"/>
              </a:rPr>
              <a:t>Adult social care is part of a complex system of services and support – including the NHS. </a:t>
            </a:r>
          </a:p>
          <a:p>
            <a:pPr marL="228600" indent="-228600">
              <a:buFont typeface="+mj-lt"/>
              <a:buAutoNum type="arabicPeriod"/>
            </a:pPr>
            <a:endParaRPr lang="en-GB" b="1" i="0" dirty="0">
              <a:solidFill>
                <a:srgbClr val="141414"/>
              </a:solidFill>
              <a:effectLst/>
              <a:latin typeface="Arial" panose="020B0604020202020204" pitchFamily="34" charset="0"/>
              <a:cs typeface="Arial" panose="020B0604020202020204" pitchFamily="34" charset="0"/>
            </a:endParaRPr>
          </a:p>
          <a:p>
            <a:pPr marL="228600" indent="-228600">
              <a:buFont typeface="+mj-lt"/>
              <a:buAutoNum type="arabicPeriod"/>
            </a:pPr>
            <a:r>
              <a:rPr lang="en-GB" b="1" i="0" dirty="0">
                <a:solidFill>
                  <a:srgbClr val="141414"/>
                </a:solidFill>
                <a:effectLst/>
                <a:latin typeface="Arial" panose="020B0604020202020204" pitchFamily="34" charset="0"/>
                <a:cs typeface="Arial" panose="020B0604020202020204" pitchFamily="34" charset="0"/>
              </a:rPr>
              <a:t>Social care is delivered by a wide range of organisations and professionals, and within families and communities.</a:t>
            </a:r>
          </a:p>
          <a:p>
            <a:pPr marL="228600" indent="-228600">
              <a:buFont typeface="+mj-lt"/>
              <a:buAutoNum type="arabicPeriod"/>
            </a:pPr>
            <a:endParaRPr lang="en-GB" b="1" i="0" dirty="0">
              <a:solidFill>
                <a:srgbClr val="141414"/>
              </a:solidFill>
              <a:effectLst/>
              <a:latin typeface="Arial" panose="020B0604020202020204" pitchFamily="34" charset="0"/>
              <a:cs typeface="Arial" panose="020B0604020202020204" pitchFamily="34" charset="0"/>
            </a:endParaRPr>
          </a:p>
          <a:p>
            <a:pPr marL="228600" indent="-228600">
              <a:buFont typeface="+mj-lt"/>
              <a:buAutoNum type="arabicPeriod"/>
            </a:pPr>
            <a:r>
              <a:rPr lang="en-GB" b="1" i="0" dirty="0">
                <a:solidFill>
                  <a:srgbClr val="444444"/>
                </a:solidFill>
                <a:effectLst/>
                <a:latin typeface="Roboto" panose="02000000000000000000" pitchFamily="2" charset="0"/>
              </a:rPr>
              <a:t>Community services play a key role in keeping people well, treating and managing acute illness and long-term conditions, and supporting people to live independently in their own homes. </a:t>
            </a:r>
          </a:p>
          <a:p>
            <a:pPr marL="228600" indent="-228600">
              <a:buFont typeface="+mj-lt"/>
              <a:buAutoNum type="arabicPeriod"/>
            </a:pPr>
            <a:endParaRPr lang="en-GB" b="1" i="0" dirty="0">
              <a:solidFill>
                <a:srgbClr val="444444"/>
              </a:solidFill>
              <a:effectLst/>
              <a:latin typeface="Roboto" panose="02000000000000000000" pitchFamily="2" charset="0"/>
            </a:endParaRPr>
          </a:p>
          <a:p>
            <a:pPr marL="228600" indent="-228600">
              <a:buFont typeface="+mj-lt"/>
              <a:buAutoNum type="arabicPeriod"/>
            </a:pPr>
            <a:r>
              <a:rPr lang="en-GB" b="1" i="0" dirty="0">
                <a:solidFill>
                  <a:srgbClr val="111111"/>
                </a:solidFill>
                <a:effectLst/>
                <a:latin typeface="Arial" panose="020B0604020202020204" pitchFamily="34" charset="0"/>
                <a:cs typeface="Arial" panose="020B0604020202020204" pitchFamily="34" charset="0"/>
              </a:rPr>
              <a:t>Community support includes a range of activities such as family support services, advisory services and advocacy, provision of equipment to manage disabilities, alarm systems, e.g., to manage the outcome of falls, home/domiciliary care or day care, housing options with levels of care support attached, residential or nursing home care, as well as support for informal carers.</a:t>
            </a:r>
            <a:endParaRPr lang="en-GB" b="1" i="0" dirty="0">
              <a:solidFill>
                <a:srgbClr val="444444"/>
              </a:solidFill>
              <a:effectLst/>
              <a:latin typeface="Arial" panose="020B0604020202020204" pitchFamily="34" charset="0"/>
              <a:cs typeface="Arial" panose="020B0604020202020204" pitchFamily="34" charset="0"/>
            </a:endParaRPr>
          </a:p>
          <a:p>
            <a:pPr marL="228600" indent="-228600">
              <a:buFont typeface="+mj-lt"/>
              <a:buAutoNum type="arabicPeriod"/>
            </a:pPr>
            <a:endParaRPr lang="en-GB" b="1" i="0" dirty="0">
              <a:solidFill>
                <a:srgbClr val="444444"/>
              </a:solidFill>
              <a:effectLst/>
              <a:latin typeface="Roboto" panose="02000000000000000000" pitchFamily="2" charset="0"/>
            </a:endParaRPr>
          </a:p>
          <a:p>
            <a:pPr marL="228600" indent="-228600">
              <a:buFont typeface="+mj-lt"/>
              <a:buAutoNum type="arabicPeriod"/>
            </a:pPr>
            <a:endParaRPr lang="en-GB" b="1" i="0" dirty="0">
              <a:solidFill>
                <a:srgbClr val="444444"/>
              </a:solidFill>
              <a:effectLst/>
              <a:latin typeface="Roboto" panose="02000000000000000000" pitchFamily="2" charset="0"/>
            </a:endParaRPr>
          </a:p>
          <a:p>
            <a:pPr marL="228600" indent="-228600">
              <a:buFont typeface="+mj-lt"/>
              <a:buAutoNum type="arabicPeriod"/>
            </a:pPr>
            <a:endParaRPr lang="en-GB" b="1" i="0" dirty="0">
              <a:solidFill>
                <a:srgbClr val="444444"/>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6936E1E2-17D2-5E4C-B96D-EEDAC0EF77DB}" type="slidenum">
              <a:rPr lang="en-US" smtClean="0"/>
              <a:t>32</a:t>
            </a:fld>
            <a:endParaRPr lang="en-US"/>
          </a:p>
        </p:txBody>
      </p:sp>
    </p:spTree>
    <p:extLst>
      <p:ext uri="{BB962C8B-B14F-4D97-AF65-F5344CB8AC3E}">
        <p14:creationId xmlns:p14="http://schemas.microsoft.com/office/powerpoint/2010/main" val="9260948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457200" rtl="0" eaLnBrk="1" fontAlgn="auto" latinLnBrk="0" hangingPunct="1">
              <a:lnSpc>
                <a:spcPct val="100000"/>
              </a:lnSpc>
              <a:spcBef>
                <a:spcPts val="0"/>
              </a:spcBef>
              <a:spcAft>
                <a:spcPts val="0"/>
              </a:spcAft>
              <a:buClrTx/>
              <a:buSzTx/>
              <a:buFont typeface="+mj-lt"/>
              <a:buAutoNum type="arabicPeriod"/>
              <a:tabLst/>
              <a:defRPr/>
            </a:pPr>
            <a:r>
              <a:rPr lang="en-GB" b="1" dirty="0"/>
              <a:t>To summarise the key points of health and social care interventions. </a:t>
            </a:r>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33</a:t>
            </a:fld>
            <a:endParaRPr lang="en-US"/>
          </a:p>
        </p:txBody>
      </p:sp>
    </p:spTree>
    <p:extLst>
      <p:ext uri="{BB962C8B-B14F-4D97-AF65-F5344CB8AC3E}">
        <p14:creationId xmlns:p14="http://schemas.microsoft.com/office/powerpoint/2010/main" val="34856337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Take the students through the contents of the bullet points in the slide which outlines the approach in practice delivery.  </a:t>
            </a:r>
          </a:p>
          <a:p>
            <a:pPr marL="228600" indent="-228600">
              <a:buFont typeface="+mj-lt"/>
              <a:buAutoNum type="arabicPeriod"/>
            </a:pPr>
            <a:endParaRPr lang="en-GB" b="1" dirty="0"/>
          </a:p>
          <a:p>
            <a:pPr marL="228600" indent="-228600">
              <a:buFont typeface="+mj-lt"/>
              <a:buAutoNum type="arabicPeriod"/>
            </a:pPr>
            <a:r>
              <a:rPr lang="en-GB" b="1" dirty="0"/>
              <a:t>The approach is about meaningful lives, it is about the individual and their social and family networks and their communities and how all of them link together to help maximise good outcomes for individuals.</a:t>
            </a:r>
          </a:p>
          <a:p>
            <a:pPr marL="228600" indent="-228600">
              <a:buFont typeface="+mj-lt"/>
              <a:buAutoNum type="arabicPeriod"/>
            </a:pPr>
            <a:endParaRPr lang="en-GB" b="1" dirty="0"/>
          </a:p>
          <a:p>
            <a:pPr marL="228600" indent="-228600">
              <a:buFont typeface="+mj-lt"/>
              <a:buAutoNum type="arabicPeriod"/>
            </a:pPr>
            <a:r>
              <a:rPr lang="en-GB" b="1" dirty="0"/>
              <a:t>Community social care work and community development are fundamental in a strengths-based approach to practice delivery.</a:t>
            </a:r>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34</a:t>
            </a:fld>
            <a:endParaRPr lang="en-US"/>
          </a:p>
        </p:txBody>
      </p:sp>
    </p:spTree>
    <p:extLst>
      <p:ext uri="{BB962C8B-B14F-4D97-AF65-F5344CB8AC3E}">
        <p14:creationId xmlns:p14="http://schemas.microsoft.com/office/powerpoint/2010/main" val="27387389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Draw the students to this link of additional resources on strength-based approaches to practice. </a:t>
            </a:r>
          </a:p>
          <a:p>
            <a:pPr marL="228600" indent="-228600">
              <a:buFont typeface="+mj-lt"/>
              <a:buAutoNum type="arabicPeriod"/>
            </a:pPr>
            <a:endParaRPr lang="en-GB" b="1" dirty="0"/>
          </a:p>
          <a:p>
            <a:pPr marL="228600" indent="-228600">
              <a:buFont typeface="+mj-lt"/>
              <a:buAutoNum type="arabicPeriod"/>
            </a:pPr>
            <a:r>
              <a:rPr lang="en-GB" b="1" dirty="0"/>
              <a:t>Weblink for resource  </a:t>
            </a:r>
            <a:r>
              <a:rPr lang="en-GB" sz="1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Strengths-based approach: Practice Framework and Practice Handbook (publishing.service.gov.uk)</a:t>
            </a:r>
            <a:r>
              <a:rPr lang="en-GB" sz="1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 (Sept 2022) </a:t>
            </a:r>
            <a:br>
              <a:rPr lang="en-GB" sz="12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a:p>
            <a:pPr marL="228600" indent="-228600">
              <a:buFont typeface="+mj-lt"/>
              <a:buAutoNum type="arabicPeriod"/>
            </a:pPr>
            <a:endParaRPr lang="en-GB" b="1" dirty="0"/>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35</a:t>
            </a:fld>
            <a:endParaRPr lang="en-US"/>
          </a:p>
        </p:txBody>
      </p:sp>
    </p:spTree>
    <p:extLst>
      <p:ext uri="{BB962C8B-B14F-4D97-AF65-F5344CB8AC3E}">
        <p14:creationId xmlns:p14="http://schemas.microsoft.com/office/powerpoint/2010/main" val="19740309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0423D-500B-3770-BA0F-4336F463DB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B8423D-7541-81D3-CF2D-6A0B53EEA3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B3554D-A829-706D-A38B-7BD412176DCB}"/>
              </a:ext>
            </a:extLst>
          </p:cNvPr>
          <p:cNvSpPr>
            <a:spLocks noGrp="1"/>
          </p:cNvSpPr>
          <p:nvPr>
            <p:ph type="body" idx="1"/>
          </p:nvPr>
        </p:nvSpPr>
        <p:spPr/>
        <p:txBody>
          <a:bodyPr/>
          <a:lstStyle/>
          <a:p>
            <a:pPr marL="228600" indent="-228600">
              <a:buFont typeface="+mj-lt"/>
              <a:buAutoNum type="arabicPeriod"/>
            </a:pPr>
            <a:r>
              <a:rPr lang="en-GB" b="1" dirty="0"/>
              <a:t>Each week allow 15 minutes* for students to access their </a:t>
            </a:r>
            <a:r>
              <a:rPr lang="en-GB" b="1" dirty="0" err="1"/>
              <a:t>Infoskills</a:t>
            </a:r>
            <a:r>
              <a:rPr lang="en-GB" b="1" dirty="0"/>
              <a:t> online course</a:t>
            </a:r>
          </a:p>
          <a:p>
            <a:pPr marL="228600" indent="-228600">
              <a:buFont typeface="+mj-lt"/>
              <a:buAutoNum type="arabicPeriod"/>
            </a:pPr>
            <a:r>
              <a:rPr lang="en-GB" b="1" dirty="0"/>
              <a:t>Students should be enrolled on the </a:t>
            </a:r>
            <a:r>
              <a:rPr lang="en-GB" b="1" dirty="0" err="1"/>
              <a:t>infoskills</a:t>
            </a:r>
            <a:r>
              <a:rPr lang="en-GB" b="1" dirty="0"/>
              <a:t> module and have already completed 4 units in Term 1</a:t>
            </a:r>
          </a:p>
          <a:p>
            <a:pPr marL="228600" indent="-228600">
              <a:buFont typeface="+mj-lt"/>
              <a:buAutoNum type="arabicPeriod"/>
            </a:pPr>
            <a:r>
              <a:rPr lang="en-GB" b="1" dirty="0"/>
              <a:t>If they are not enrolled, show them how to do this </a:t>
            </a:r>
          </a:p>
          <a:p>
            <a:pPr marL="228600" indent="-228600">
              <a:buFont typeface="+mj-lt"/>
              <a:buAutoNum type="arabicPeriod"/>
            </a:pPr>
            <a:r>
              <a:rPr lang="en-GB" b="1" dirty="0"/>
              <a:t>&gt; Moodle &gt; Academic &amp; </a:t>
            </a:r>
            <a:r>
              <a:rPr lang="en-GB" b="1" dirty="0" err="1"/>
              <a:t>Infoskills</a:t>
            </a:r>
            <a:endParaRPr lang="en-GB" b="1" dirty="0"/>
          </a:p>
          <a:p>
            <a:pPr marL="228600" indent="-228600">
              <a:buFont typeface="+mj-lt"/>
              <a:buAutoNum type="arabicPeriod"/>
            </a:pPr>
            <a:r>
              <a:rPr lang="en-GB" b="1" dirty="0"/>
              <a:t>In weeks 1 – 4 students can review units 1-4 (from term 1) or complete them if they have now</a:t>
            </a:r>
          </a:p>
          <a:p>
            <a:pPr marL="228600" indent="-228600">
              <a:buFont typeface="+mj-lt"/>
              <a:buAutoNum type="arabicPeriod"/>
            </a:pPr>
            <a:r>
              <a:rPr lang="en-GB" b="1" dirty="0"/>
              <a:t>Weeks 6-10 complete further units (See </a:t>
            </a:r>
            <a:r>
              <a:rPr lang="en-GB" b="1" dirty="0" err="1"/>
              <a:t>Infoskills</a:t>
            </a:r>
            <a:r>
              <a:rPr lang="en-GB" b="1" dirty="0"/>
              <a:t> Suggested Outline document on Moodle Week 1)</a:t>
            </a:r>
          </a:p>
          <a:p>
            <a:pPr marL="228600" indent="-228600">
              <a:buFont typeface="+mj-lt"/>
              <a:buAutoNum type="arabicPeriod"/>
            </a:pPr>
            <a:endParaRPr lang="en-GB" b="1" dirty="0"/>
          </a:p>
          <a:p>
            <a:pPr marL="228600" indent="-228600">
              <a:buFont typeface="+mj-lt"/>
              <a:buAutoNum type="arabicPeriod"/>
            </a:pPr>
            <a:endParaRPr lang="en-GB" b="1" dirty="0"/>
          </a:p>
          <a:p>
            <a:pPr marL="0" indent="0">
              <a:buFont typeface="+mj-lt"/>
              <a:buNone/>
            </a:pPr>
            <a:r>
              <a:rPr lang="en-GB" b="1" dirty="0"/>
              <a:t>*This may not be sufficient time for all students to complete the unit. There can complete in their own time.</a:t>
            </a:r>
          </a:p>
          <a:p>
            <a:pPr marL="228600" indent="-228600">
              <a:buFont typeface="+mj-lt"/>
              <a:buAutoNum type="arabicPeriod"/>
            </a:pPr>
            <a:endParaRPr lang="en-GB" b="1" dirty="0"/>
          </a:p>
          <a:p>
            <a:pPr marL="228600" indent="-228600">
              <a:buFont typeface="+mj-lt"/>
              <a:buAutoNum type="arabicPeriod"/>
            </a:pPr>
            <a:endParaRPr lang="en-GB" b="1" dirty="0"/>
          </a:p>
        </p:txBody>
      </p:sp>
      <p:sp>
        <p:nvSpPr>
          <p:cNvPr id="4" name="Slide Number Placeholder 3">
            <a:extLst>
              <a:ext uri="{FF2B5EF4-FFF2-40B4-BE49-F238E27FC236}">
                <a16:creationId xmlns:a16="http://schemas.microsoft.com/office/drawing/2014/main" id="{44167606-C0E0-4B60-23C8-AE21EAEB2A60}"/>
              </a:ext>
            </a:extLst>
          </p:cNvPr>
          <p:cNvSpPr>
            <a:spLocks noGrp="1"/>
          </p:cNvSpPr>
          <p:nvPr>
            <p:ph type="sldNum" sz="quarter" idx="5"/>
          </p:nvPr>
        </p:nvSpPr>
        <p:spPr/>
        <p:txBody>
          <a:bodyPr/>
          <a:lstStyle/>
          <a:p>
            <a:fld id="{6936E1E2-17D2-5E4C-B96D-EEDAC0EF77DB}" type="slidenum">
              <a:rPr lang="en-US" smtClean="0"/>
              <a:t>36</a:t>
            </a:fld>
            <a:endParaRPr lang="en-US"/>
          </a:p>
        </p:txBody>
      </p:sp>
    </p:spTree>
    <p:extLst>
      <p:ext uri="{BB962C8B-B14F-4D97-AF65-F5344CB8AC3E}">
        <p14:creationId xmlns:p14="http://schemas.microsoft.com/office/powerpoint/2010/main" val="9226194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37</a:t>
            </a:fld>
            <a:endParaRPr lang="en-US"/>
          </a:p>
        </p:txBody>
      </p:sp>
    </p:spTree>
    <p:extLst>
      <p:ext uri="{BB962C8B-B14F-4D97-AF65-F5344CB8AC3E}">
        <p14:creationId xmlns:p14="http://schemas.microsoft.com/office/powerpoint/2010/main" val="37976742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b="1" dirty="0"/>
          </a:p>
          <a:p>
            <a:pPr marL="0" marR="0" lvl="0" indent="0" algn="l" defTabSz="457200" rtl="0" eaLnBrk="1" fontAlgn="auto" latinLnBrk="0" hangingPunct="1">
              <a:lnSpc>
                <a:spcPct val="100000"/>
              </a:lnSpc>
              <a:spcBef>
                <a:spcPts val="0"/>
              </a:spcBef>
              <a:spcAft>
                <a:spcPts val="0"/>
              </a:spcAft>
              <a:buClrTx/>
              <a:buSzTx/>
              <a:buFont typeface="+mj-lt"/>
              <a:buNone/>
              <a:tabLst/>
              <a:defRPr/>
            </a:pPr>
            <a:r>
              <a:rPr lang="en-GB" sz="1200" b="1" i="0" dirty="0">
                <a:solidFill>
                  <a:srgbClr val="444444"/>
                </a:solidFill>
                <a:effectLst/>
                <a:latin typeface="Arial" panose="020B0604020202020204" pitchFamily="34" charset="0"/>
                <a:cs typeface="Arial" panose="020B0604020202020204" pitchFamily="34" charset="0"/>
              </a:rPr>
              <a:t>Getty Images, </a:t>
            </a:r>
            <a:r>
              <a:rPr lang="en-GB" sz="1200" b="1" i="0" u="none" strike="noStrike" dirty="0" err="1">
                <a:effectLst/>
                <a:latin typeface="Arial" panose="020B0604020202020204" pitchFamily="34" charset="0"/>
                <a:cs typeface="Arial" panose="020B0604020202020204" pitchFamily="34" charset="0"/>
                <a:hlinkClick r:id="rId3"/>
              </a:rPr>
              <a:t>photostorm</a:t>
            </a:r>
            <a:r>
              <a:rPr lang="en-GB" sz="1200" b="1" i="0" dirty="0">
                <a:solidFill>
                  <a:srgbClr val="444444"/>
                </a:solidFill>
                <a:effectLst/>
                <a:latin typeface="Arial" panose="020B0604020202020204" pitchFamily="34" charset="0"/>
                <a:cs typeface="Arial" panose="020B0604020202020204" pitchFamily="34" charset="0"/>
              </a:rPr>
              <a:t> (accessed 2 May 2023).</a:t>
            </a:r>
            <a:endParaRPr lang="en-GB" sz="1200" b="1" dirty="0">
              <a:effectLst/>
              <a:latin typeface="Arial" panose="020B0604020202020204" pitchFamily="34" charset="0"/>
              <a:ea typeface="Times New Roman" panose="02020603050405020304" pitchFamily="18" charset="0"/>
              <a:cs typeface="Arial" panose="020B0604020202020204" pitchFamily="34" charset="0"/>
            </a:endParaRPr>
          </a:p>
          <a:p>
            <a:pPr marL="0" indent="0">
              <a:buFont typeface="+mj-lt"/>
              <a:buNone/>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38</a:t>
            </a:fld>
            <a:endParaRPr lang="en-US"/>
          </a:p>
        </p:txBody>
      </p:sp>
    </p:spTree>
    <p:extLst>
      <p:ext uri="{BB962C8B-B14F-4D97-AF65-F5344CB8AC3E}">
        <p14:creationId xmlns:p14="http://schemas.microsoft.com/office/powerpoint/2010/main" val="385115776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hlinkClick r:id="rId3"/>
              </a:rPr>
              <a:t>Video: What is a strengths-based approach? | SCIE</a:t>
            </a:r>
            <a:r>
              <a:rPr lang="en-GB" b="1" dirty="0"/>
              <a:t> (Sept 2022).  This is an approximately 9 minutes in duration.  </a:t>
            </a:r>
          </a:p>
          <a:p>
            <a:pPr marL="228600" indent="-228600">
              <a:buFont typeface="+mj-lt"/>
              <a:buAutoNum type="arabicPeriod"/>
            </a:pPr>
            <a:endParaRPr lang="en-GB" b="1" dirty="0"/>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39</a:t>
            </a:fld>
            <a:endParaRPr lang="en-US"/>
          </a:p>
        </p:txBody>
      </p:sp>
    </p:spTree>
    <p:extLst>
      <p:ext uri="{BB962C8B-B14F-4D97-AF65-F5344CB8AC3E}">
        <p14:creationId xmlns:p14="http://schemas.microsoft.com/office/powerpoint/2010/main" val="13295884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40</a:t>
            </a:fld>
            <a:endParaRPr lang="en-US"/>
          </a:p>
        </p:txBody>
      </p:sp>
    </p:spTree>
    <p:extLst>
      <p:ext uri="{BB962C8B-B14F-4D97-AF65-F5344CB8AC3E}">
        <p14:creationId xmlns:p14="http://schemas.microsoft.com/office/powerpoint/2010/main" val="10718327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41</a:t>
            </a:fld>
            <a:endParaRPr lang="en-US"/>
          </a:p>
        </p:txBody>
      </p:sp>
    </p:spTree>
    <p:extLst>
      <p:ext uri="{BB962C8B-B14F-4D97-AF65-F5344CB8AC3E}">
        <p14:creationId xmlns:p14="http://schemas.microsoft.com/office/powerpoint/2010/main" val="34417967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457200" rtl="0" eaLnBrk="1" fontAlgn="auto" latinLnBrk="0" hangingPunct="1">
              <a:lnSpc>
                <a:spcPct val="100000"/>
              </a:lnSpc>
              <a:spcBef>
                <a:spcPts val="0"/>
              </a:spcBef>
              <a:spcAft>
                <a:spcPts val="0"/>
              </a:spcAft>
              <a:buClrTx/>
              <a:buSzTx/>
              <a:buFont typeface="+mj-lt"/>
              <a:buAutoNum type="arabicPeriod"/>
              <a:tabLst/>
              <a:defRPr/>
            </a:pPr>
            <a:endParaRPr lang="en-GB" sz="1200" b="1"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6936E1E2-17D2-5E4C-B96D-EEDAC0EF77DB}" type="slidenum">
              <a:rPr lang="en-US" smtClean="0"/>
              <a:t>42</a:t>
            </a:fld>
            <a:endParaRPr lang="en-US"/>
          </a:p>
        </p:txBody>
      </p:sp>
    </p:spTree>
    <p:extLst>
      <p:ext uri="{BB962C8B-B14F-4D97-AF65-F5344CB8AC3E}">
        <p14:creationId xmlns:p14="http://schemas.microsoft.com/office/powerpoint/2010/main" val="39027200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75371-D1FF-2079-8B09-9128267433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3D2DFE-91BD-B5DF-9865-085C0678B1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90B7D7-87E9-7152-3B96-41C56373C665}"/>
              </a:ext>
            </a:extLst>
          </p:cNvPr>
          <p:cNvSpPr>
            <a:spLocks noGrp="1"/>
          </p:cNvSpPr>
          <p:nvPr>
            <p:ph type="body" idx="1"/>
          </p:nvPr>
        </p:nvSpPr>
        <p:spPr/>
        <p:txBody>
          <a:bodyPr/>
          <a:lstStyle/>
          <a:p>
            <a:r>
              <a:rPr lang="en-GB" dirty="0"/>
              <a:t>Ask students to bring their draft work for component 1 to class in week 5 – they can use the time in class to work on it and get feedback from </a:t>
            </a:r>
            <a:r>
              <a:rPr lang="en-GB"/>
              <a:t>their lecturer </a:t>
            </a:r>
            <a:endParaRPr lang="en-GB" dirty="0"/>
          </a:p>
        </p:txBody>
      </p:sp>
      <p:sp>
        <p:nvSpPr>
          <p:cNvPr id="4" name="Slide Number Placeholder 3">
            <a:extLst>
              <a:ext uri="{FF2B5EF4-FFF2-40B4-BE49-F238E27FC236}">
                <a16:creationId xmlns:a16="http://schemas.microsoft.com/office/drawing/2014/main" id="{EA9FD933-D2FC-6D40-55C2-F0C00951E96C}"/>
              </a:ext>
            </a:extLst>
          </p:cNvPr>
          <p:cNvSpPr>
            <a:spLocks noGrp="1"/>
          </p:cNvSpPr>
          <p:nvPr>
            <p:ph type="sldNum" sz="quarter" idx="5"/>
          </p:nvPr>
        </p:nvSpPr>
        <p:spPr/>
        <p:txBody>
          <a:bodyPr/>
          <a:lstStyle/>
          <a:p>
            <a:fld id="{6936E1E2-17D2-5E4C-B96D-EEDAC0EF77DB}" type="slidenum">
              <a:rPr lang="en-US" smtClean="0"/>
              <a:t>43</a:t>
            </a:fld>
            <a:endParaRPr lang="en-US"/>
          </a:p>
        </p:txBody>
      </p:sp>
    </p:spTree>
    <p:extLst>
      <p:ext uri="{BB962C8B-B14F-4D97-AF65-F5344CB8AC3E}">
        <p14:creationId xmlns:p14="http://schemas.microsoft.com/office/powerpoint/2010/main" val="5670741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45</a:t>
            </a:fld>
            <a:endParaRPr lang="en-US"/>
          </a:p>
        </p:txBody>
      </p:sp>
    </p:spTree>
    <p:extLst>
      <p:ext uri="{BB962C8B-B14F-4D97-AF65-F5344CB8AC3E}">
        <p14:creationId xmlns:p14="http://schemas.microsoft.com/office/powerpoint/2010/main" val="37958196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46</a:t>
            </a:fld>
            <a:endParaRPr lang="en-US"/>
          </a:p>
        </p:txBody>
      </p:sp>
    </p:spTree>
    <p:extLst>
      <p:ext uri="{BB962C8B-B14F-4D97-AF65-F5344CB8AC3E}">
        <p14:creationId xmlns:p14="http://schemas.microsoft.com/office/powerpoint/2010/main" val="37522641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24/09/2025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24/09/2025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24/09/2025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24/09/2025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24/09/2025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24/09/2025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24/09/2025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24/09/2025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24/09/2025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24/09/2025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24/09/2025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24/09/2025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h.parsons@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rM9QAxFSBMU"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hyperlink" Target="https://www.standardsofcare.org/understanding-care/types/acute-short-term/"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s://www.scie.org.uk/strengths-based-approaches/videos/what-is-sba"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hyperlink" Target="https://assets.publishing.service.gov.uk/government/uploads/system/uploads/attachment_data/file/778134/stengths-based-approach-practice-framework-and-handbook.pdf"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hyperlink" Target="https://www.scie.org.uk/strengths-based-approaches/videos/what-is-sba" TargetMode="Externa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46.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778134/stengths-based-approach-practice-framework-and-handbook.pdf"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hyperlink" Target="https://www.youtube.com/watch?v=o9wNJ78S2GY" TargetMode="External"/><Relationship Id="rId5" Type="http://schemas.openxmlformats.org/officeDocument/2006/relationships/hyperlink" Target="https://www.bbc.co.uk/bitesize/guides/zt4hvcw/revision/2" TargetMode="External"/><Relationship Id="rId4" Type="http://schemas.openxmlformats.org/officeDocument/2006/relationships/hyperlink" Target="https://www.scie.org.uk/strengths-based-approaches/videos/what-is-sb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52132B1-FCD7-49F3-B7D9-19162CB79F30}"/>
              </a:ext>
            </a:extLst>
          </p:cNvPr>
          <p:cNvSpPr/>
          <p:nvPr/>
        </p:nvSpPr>
        <p:spPr>
          <a:xfrm>
            <a:off x="971600" y="3573016"/>
            <a:ext cx="7560840" cy="24482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0" y="332656"/>
            <a:ext cx="9144000" cy="6120680"/>
          </a:xfrm>
        </p:spPr>
        <p:txBody>
          <a:bodyPr>
            <a:normAutofit/>
          </a:bodyPr>
          <a:lstStyle/>
          <a:p>
            <a:br>
              <a:rPr lang="en-GB" sz="3600" b="1" dirty="0">
                <a:solidFill>
                  <a:schemeClr val="bg1"/>
                </a:solidFill>
              </a:rPr>
            </a:br>
            <a:r>
              <a:rPr lang="en-GB" sz="3600" b="1" dirty="0">
                <a:solidFill>
                  <a:schemeClr val="bg1"/>
                </a:solidFill>
              </a:rPr>
              <a:t>Module </a:t>
            </a:r>
            <a: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LCHS4003 </a:t>
            </a: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Introduction to </a:t>
            </a: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Health and Social Care</a:t>
            </a: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3600" b="1" dirty="0">
                <a:solidFill>
                  <a:schemeClr val="bg1"/>
                </a:solidFill>
                <a:latin typeface="Arial" panose="020B0604020202020204" pitchFamily="34" charset="0"/>
                <a:ea typeface="Calibri" panose="020F0502020204030204" pitchFamily="34" charset="0"/>
                <a:cs typeface="Times New Roman" panose="02020603050405020304" pitchFamily="18" charset="0"/>
              </a:rPr>
              <a:t>WEEK 4</a:t>
            </a:r>
            <a:br>
              <a:rPr lang="en-GB" sz="3600" b="1" dirty="0">
                <a:solidFill>
                  <a:schemeClr val="accent2">
                    <a:lumMod val="20000"/>
                    <a:lumOff val="80000"/>
                  </a:schemeClr>
                </a:solidFill>
              </a:rPr>
            </a:br>
            <a:br>
              <a:rPr lang="en-GB" sz="3600" b="1" dirty="0">
                <a:solidFill>
                  <a:schemeClr val="accent2">
                    <a:lumMod val="20000"/>
                    <a:lumOff val="80000"/>
                  </a:schemeClr>
                </a:solidFill>
              </a:rPr>
            </a:br>
            <a:r>
              <a:rPr lang="en-GB" sz="1800" b="1" dirty="0">
                <a:solidFill>
                  <a:schemeClr val="accent2">
                    <a:lumMod val="20000"/>
                    <a:lumOff val="80000"/>
                  </a:schemeClr>
                </a:solidFill>
              </a:rPr>
              <a:t>Module Leader Dr Helen Parsons: </a:t>
            </a:r>
            <a:r>
              <a:rPr lang="en-GB" sz="1800" b="1" dirty="0">
                <a:solidFill>
                  <a:schemeClr val="accent2">
                    <a:lumMod val="20000"/>
                    <a:lumOff val="80000"/>
                  </a:schemeClr>
                </a:solidFill>
                <a:hlinkClick r:id="rId3"/>
              </a:rPr>
              <a:t>h.parsons@uwtsd.ac.uk</a:t>
            </a:r>
            <a:br>
              <a:rPr lang="en-GB" sz="1800" b="1" dirty="0">
                <a:solidFill>
                  <a:schemeClr val="accent2">
                    <a:lumMod val="20000"/>
                    <a:lumOff val="80000"/>
                  </a:schemeClr>
                </a:solidFill>
              </a:rPr>
            </a:br>
            <a:r>
              <a:rPr lang="en-GB" sz="1800" b="1" dirty="0">
                <a:solidFill>
                  <a:schemeClr val="accent2">
                    <a:lumMod val="20000"/>
                    <a:lumOff val="80000"/>
                  </a:schemeClr>
                </a:solidFill>
              </a:rPr>
              <a:t>Lecturer: [please insert here]</a:t>
            </a:r>
            <a:br>
              <a:rPr lang="en-GB" sz="1800" b="1" dirty="0">
                <a:solidFill>
                  <a:schemeClr val="accent2">
                    <a:lumMod val="20000"/>
                    <a:lumOff val="80000"/>
                  </a:schemeClr>
                </a:solidFill>
              </a:rPr>
            </a:br>
            <a:br>
              <a:rPr lang="en-US" sz="1800" b="1" u="sng" dirty="0">
                <a:solidFill>
                  <a:srgbClr val="0000FF"/>
                </a:solidFill>
                <a:effectLst/>
                <a:latin typeface="Arial" panose="020B0604020202020204" pitchFamily="34" charset="0"/>
                <a:ea typeface="Times New Roman" panose="02020603050405020304" pitchFamily="18" charset="0"/>
              </a:rPr>
            </a:br>
            <a:br>
              <a:rPr lang="en-GB" sz="1800" b="1" dirty="0">
                <a:solidFill>
                  <a:schemeClr val="accent2">
                    <a:lumMod val="20000"/>
                    <a:lumOff val="80000"/>
                  </a:schemeClr>
                </a:solidFill>
                <a:effectLst/>
                <a:latin typeface="Calibri" panose="020F0502020204030204" pitchFamily="34" charset="0"/>
                <a:ea typeface="Times New Roman" panose="02020603050405020304" pitchFamily="18" charset="0"/>
              </a:rPr>
            </a:br>
            <a:endParaRPr lang="en-GB" altLang="en-US" sz="1800" b="1" dirty="0">
              <a:solidFill>
                <a:schemeClr val="accent2">
                  <a:lumMod val="20000"/>
                  <a:lumOff val="80000"/>
                </a:schemeClr>
              </a:solidFill>
            </a:endParaRPr>
          </a:p>
        </p:txBody>
      </p:sp>
    </p:spTree>
    <p:extLst>
      <p:ext uri="{BB962C8B-B14F-4D97-AF65-F5344CB8AC3E}">
        <p14:creationId xmlns:p14="http://schemas.microsoft.com/office/powerpoint/2010/main" val="1103893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10653-C890-73CC-7910-C3EF70626ECB}"/>
              </a:ext>
            </a:extLst>
          </p:cNvPr>
          <p:cNvSpPr>
            <a:spLocks noGrp="1"/>
          </p:cNvSpPr>
          <p:nvPr>
            <p:ph type="title"/>
          </p:nvPr>
        </p:nvSpPr>
        <p:spPr>
          <a:xfrm>
            <a:off x="457200" y="260648"/>
            <a:ext cx="8229600" cy="1872209"/>
          </a:xfrm>
        </p:spPr>
        <p:txBody>
          <a:bodyPr>
            <a:noAutofit/>
          </a:bodyPr>
          <a:lstStyle/>
          <a:p>
            <a:r>
              <a:rPr lang="en-GB" sz="6000" dirty="0">
                <a:solidFill>
                  <a:srgbClr val="FFFF00"/>
                </a:solidFill>
                <a:latin typeface="Amasis MT Pro Black" panose="02040A04050005020304" pitchFamily="18" charset="0"/>
              </a:rPr>
              <a:t>WELCOME</a:t>
            </a:r>
          </a:p>
        </p:txBody>
      </p:sp>
      <p:sp>
        <p:nvSpPr>
          <p:cNvPr id="3" name="Title 1">
            <a:extLst>
              <a:ext uri="{FF2B5EF4-FFF2-40B4-BE49-F238E27FC236}">
                <a16:creationId xmlns:a16="http://schemas.microsoft.com/office/drawing/2014/main" id="{36C766AD-B211-A154-328C-956380EF9281}"/>
              </a:ext>
            </a:extLst>
          </p:cNvPr>
          <p:cNvSpPr txBox="1">
            <a:spLocks/>
          </p:cNvSpPr>
          <p:nvPr/>
        </p:nvSpPr>
        <p:spPr>
          <a:xfrm>
            <a:off x="457200" y="1556791"/>
            <a:ext cx="8229600" cy="1872209"/>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6000">
                <a:solidFill>
                  <a:srgbClr val="FFFF00"/>
                </a:solidFill>
                <a:latin typeface="Amasis MT Pro Black" panose="02040A04050005020304" pitchFamily="18" charset="0"/>
              </a:rPr>
              <a:t>Record the Session</a:t>
            </a:r>
            <a:endParaRPr lang="en-GB" sz="6000" dirty="0">
              <a:solidFill>
                <a:srgbClr val="FFFF00"/>
              </a:solidFill>
              <a:latin typeface="Amasis MT Pro Black" panose="02040A04050005020304" pitchFamily="18" charset="0"/>
            </a:endParaRPr>
          </a:p>
        </p:txBody>
      </p:sp>
    </p:spTree>
    <p:extLst>
      <p:ext uri="{BB962C8B-B14F-4D97-AF65-F5344CB8AC3E}">
        <p14:creationId xmlns:p14="http://schemas.microsoft.com/office/powerpoint/2010/main" val="2378116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9C398327-F51A-811B-6FDE-0B08C397B8AC}"/>
              </a:ext>
            </a:extLst>
          </p:cNvPr>
          <p:cNvSpPr>
            <a:spLocks noGrp="1"/>
          </p:cNvSpPr>
          <p:nvPr>
            <p:ph type="title"/>
          </p:nvPr>
        </p:nvSpPr>
        <p:spPr>
          <a:xfrm>
            <a:off x="457200" y="274638"/>
            <a:ext cx="8229600" cy="1143000"/>
          </a:xfrm>
        </p:spPr>
        <p:txBody>
          <a:bodyPr>
            <a:normAutofit/>
          </a:bodyPr>
          <a:lstStyle/>
          <a:p>
            <a:r>
              <a:rPr lang="en-GB" sz="4800" dirty="0">
                <a:solidFill>
                  <a:srgbClr val="0070C0"/>
                </a:solidFill>
                <a:latin typeface="Amasis MT Pro Black" panose="02040A04050005020304" pitchFamily="18" charset="0"/>
              </a:rPr>
              <a:t>Ice Breaker</a:t>
            </a:r>
            <a:endParaRPr lang="en-US" sz="4800" dirty="0">
              <a:solidFill>
                <a:srgbClr val="0070C0"/>
              </a:solidFill>
              <a:latin typeface="Amasis MT Pro Black" panose="02040A04050005020304" pitchFamily="18" charset="0"/>
            </a:endParaRPr>
          </a:p>
        </p:txBody>
      </p:sp>
      <p:pic>
        <p:nvPicPr>
          <p:cNvPr id="5" name="Content Placeholder 4" descr="Glowing iceberg">
            <a:extLst>
              <a:ext uri="{FF2B5EF4-FFF2-40B4-BE49-F238E27FC236}">
                <a16:creationId xmlns:a16="http://schemas.microsoft.com/office/drawing/2014/main" id="{F164B077-1605-9C11-D704-36A7350E9D0F}"/>
              </a:ext>
            </a:extLst>
          </p:cNvPr>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13309" b="15117"/>
          <a:stretch/>
        </p:blipFill>
        <p:spPr>
          <a:xfrm>
            <a:off x="457200" y="1600201"/>
            <a:ext cx="8229600" cy="3917032"/>
          </a:xfrm>
          <a:noFill/>
        </p:spPr>
      </p:pic>
    </p:spTree>
    <p:extLst>
      <p:ext uri="{BB962C8B-B14F-4D97-AF65-F5344CB8AC3E}">
        <p14:creationId xmlns:p14="http://schemas.microsoft.com/office/powerpoint/2010/main" val="2361138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9F3F2-C66A-E247-5F3A-EF62AC142CE2}"/>
              </a:ext>
            </a:extLst>
          </p:cNvPr>
          <p:cNvSpPr>
            <a:spLocks noGrp="1"/>
          </p:cNvSpPr>
          <p:nvPr>
            <p:ph type="title"/>
          </p:nvPr>
        </p:nvSpPr>
        <p:spPr>
          <a:xfrm>
            <a:off x="457200" y="274638"/>
            <a:ext cx="8229600" cy="778098"/>
          </a:xfrm>
        </p:spPr>
        <p:txBody>
          <a:bodyPr/>
          <a:lstStyle/>
          <a:p>
            <a:r>
              <a:rPr lang="en-GB" b="1" dirty="0"/>
              <a:t>Moodle Site Familiarity </a:t>
            </a:r>
          </a:p>
        </p:txBody>
      </p:sp>
      <p:sp>
        <p:nvSpPr>
          <p:cNvPr id="3" name="Content Placeholder 2">
            <a:extLst>
              <a:ext uri="{FF2B5EF4-FFF2-40B4-BE49-F238E27FC236}">
                <a16:creationId xmlns:a16="http://schemas.microsoft.com/office/drawing/2014/main" id="{50ED675A-F73C-FF85-0ED3-D35720329635}"/>
              </a:ext>
            </a:extLst>
          </p:cNvPr>
          <p:cNvSpPr>
            <a:spLocks noGrp="1"/>
          </p:cNvSpPr>
          <p:nvPr>
            <p:ph idx="1"/>
          </p:nvPr>
        </p:nvSpPr>
        <p:spPr>
          <a:xfrm>
            <a:off x="457200" y="1268760"/>
            <a:ext cx="8229600" cy="4248473"/>
          </a:xfrm>
        </p:spPr>
        <p:txBody>
          <a:bodyPr>
            <a:normAutofit/>
          </a:bodyPr>
          <a:lstStyle/>
          <a:p>
            <a:pPr marL="0" indent="0">
              <a:buNone/>
            </a:pPr>
            <a:r>
              <a:rPr lang="en-GB" b="1" dirty="0"/>
              <a:t>All students:- </a:t>
            </a:r>
          </a:p>
          <a:p>
            <a:r>
              <a:rPr lang="en-GB" dirty="0"/>
              <a:t>to log onto the Moodle site</a:t>
            </a:r>
          </a:p>
          <a:p>
            <a:r>
              <a:rPr lang="en-GB" dirty="0"/>
              <a:t>to access slides week 4 teaching session slides and open up the slides (pop up PDF file)</a:t>
            </a:r>
          </a:p>
          <a:p>
            <a:r>
              <a:rPr lang="en-GB" dirty="0"/>
              <a:t>to locate the group work activity sheet</a:t>
            </a:r>
          </a:p>
          <a:p>
            <a:r>
              <a:rPr lang="en-GB" dirty="0"/>
              <a:t>open up the group work activity video link</a:t>
            </a:r>
          </a:p>
        </p:txBody>
      </p:sp>
    </p:spTree>
    <p:extLst>
      <p:ext uri="{BB962C8B-B14F-4D97-AF65-F5344CB8AC3E}">
        <p14:creationId xmlns:p14="http://schemas.microsoft.com/office/powerpoint/2010/main" val="2448317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a:xfrm>
            <a:off x="457200" y="14463"/>
            <a:ext cx="8229600" cy="778098"/>
          </a:xfrm>
        </p:spPr>
        <p:txBody>
          <a:bodyPr/>
          <a:lstStyle/>
          <a:p>
            <a:r>
              <a:rPr lang="en-GB" b="1" dirty="0"/>
              <a:t>Today we will…</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a:xfrm>
            <a:off x="143508" y="260648"/>
            <a:ext cx="8856984" cy="5040560"/>
          </a:xfrm>
        </p:spPr>
        <p:txBody>
          <a:bodyPr>
            <a:normAutofit lnSpcReduction="10000"/>
          </a:bodyPr>
          <a:lstStyle/>
          <a:p>
            <a:pPr marL="0" indent="0">
              <a:buNone/>
            </a:pPr>
            <a:endParaRPr lang="en-GB" dirty="0"/>
          </a:p>
          <a:p>
            <a:r>
              <a:rPr lang="en-GB" dirty="0"/>
              <a:t>Explore the different health and social care services across health and social care systems.</a:t>
            </a:r>
          </a:p>
          <a:p>
            <a:r>
              <a:rPr lang="en-GB" dirty="0"/>
              <a:t>Consider strength-based approaches to person-centred care and planning for service delivery.  </a:t>
            </a:r>
          </a:p>
          <a:p>
            <a:r>
              <a:rPr lang="en-GB" dirty="0"/>
              <a:t>Provide an outline of systems theory.</a:t>
            </a:r>
          </a:p>
          <a:p>
            <a:r>
              <a:rPr lang="en-GB" dirty="0"/>
              <a:t>Complete the group work activity and present back </a:t>
            </a:r>
          </a:p>
          <a:p>
            <a:r>
              <a:rPr lang="en-GB" dirty="0"/>
              <a:t>Complete a weekly ‘</a:t>
            </a:r>
            <a:r>
              <a:rPr lang="en-GB" dirty="0" err="1"/>
              <a:t>Infoskills</a:t>
            </a:r>
            <a:r>
              <a:rPr lang="en-GB" dirty="0"/>
              <a:t> Gym’ activity.</a:t>
            </a:r>
          </a:p>
          <a:p>
            <a:endParaRPr lang="en-GB" dirty="0"/>
          </a:p>
        </p:txBody>
      </p:sp>
    </p:spTree>
    <p:extLst>
      <p:ext uri="{BB962C8B-B14F-4D97-AF65-F5344CB8AC3E}">
        <p14:creationId xmlns:p14="http://schemas.microsoft.com/office/powerpoint/2010/main" val="1983398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DA391-2E12-4F0B-960C-F199F4F01876}"/>
              </a:ext>
            </a:extLst>
          </p:cNvPr>
          <p:cNvSpPr>
            <a:spLocks noGrp="1"/>
          </p:cNvSpPr>
          <p:nvPr>
            <p:ph type="title"/>
          </p:nvPr>
        </p:nvSpPr>
        <p:spPr>
          <a:xfrm>
            <a:off x="179512" y="130623"/>
            <a:ext cx="8784976" cy="634082"/>
          </a:xfrm>
        </p:spPr>
        <p:txBody>
          <a:bodyPr>
            <a:normAutofit fontScale="90000"/>
          </a:bodyPr>
          <a:lstStyle/>
          <a:p>
            <a:r>
              <a:rPr lang="en-GB" b="1" dirty="0"/>
              <a:t>Aims and Objectives of the session</a:t>
            </a:r>
          </a:p>
        </p:txBody>
      </p:sp>
      <p:graphicFrame>
        <p:nvGraphicFramePr>
          <p:cNvPr id="5" name="Content Placeholder 4">
            <a:extLst>
              <a:ext uri="{FF2B5EF4-FFF2-40B4-BE49-F238E27FC236}">
                <a16:creationId xmlns:a16="http://schemas.microsoft.com/office/drawing/2014/main" id="{764D6880-EB51-19FB-51CA-791CD2F64F7C}"/>
              </a:ext>
            </a:extLst>
          </p:cNvPr>
          <p:cNvGraphicFramePr>
            <a:graphicFrameLocks noGrp="1"/>
          </p:cNvGraphicFramePr>
          <p:nvPr>
            <p:ph idx="1"/>
            <p:extLst>
              <p:ext uri="{D42A27DB-BD31-4B8C-83A1-F6EECF244321}">
                <p14:modId xmlns:p14="http://schemas.microsoft.com/office/powerpoint/2010/main" val="271859540"/>
              </p:ext>
            </p:extLst>
          </p:nvPr>
        </p:nvGraphicFramePr>
        <p:xfrm>
          <a:off x="179512" y="764705"/>
          <a:ext cx="4248472" cy="48965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FF2B5EF4-FFF2-40B4-BE49-F238E27FC236}">
                <a16:creationId xmlns:a16="http://schemas.microsoft.com/office/drawing/2014/main" id="{0F3E583A-65D6-1C7A-A8F8-9263A9574092}"/>
              </a:ext>
            </a:extLst>
          </p:cNvPr>
          <p:cNvGraphicFramePr/>
          <p:nvPr>
            <p:extLst>
              <p:ext uri="{D42A27DB-BD31-4B8C-83A1-F6EECF244321}">
                <p14:modId xmlns:p14="http://schemas.microsoft.com/office/powerpoint/2010/main" val="463270763"/>
              </p:ext>
            </p:extLst>
          </p:nvPr>
        </p:nvGraphicFramePr>
        <p:xfrm>
          <a:off x="4572000" y="764705"/>
          <a:ext cx="4392488" cy="489654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027067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1535EAA7-64D4-B01D-96E2-B2E8C971E280}"/>
              </a:ext>
            </a:extLst>
          </p:cNvPr>
          <p:cNvGrpSpPr/>
          <p:nvPr/>
        </p:nvGrpSpPr>
        <p:grpSpPr>
          <a:xfrm>
            <a:off x="302840" y="260648"/>
            <a:ext cx="8589640" cy="5112569"/>
            <a:chOff x="44292" y="-481628"/>
            <a:chExt cx="4159887" cy="5378171"/>
          </a:xfrm>
          <a:scene3d>
            <a:camera prst="orthographicFront"/>
            <a:lightRig rig="flat" dir="t"/>
          </a:scene3d>
        </p:grpSpPr>
        <p:sp>
          <p:nvSpPr>
            <p:cNvPr id="5" name="Rectangle: Rounded Corners 4">
              <a:extLst>
                <a:ext uri="{FF2B5EF4-FFF2-40B4-BE49-F238E27FC236}">
                  <a16:creationId xmlns:a16="http://schemas.microsoft.com/office/drawing/2014/main" id="{66E8D002-7809-4259-E70C-71C8EEDBAC15}"/>
                </a:ext>
              </a:extLst>
            </p:cNvPr>
            <p:cNvSpPr/>
            <p:nvPr/>
          </p:nvSpPr>
          <p:spPr>
            <a:xfrm>
              <a:off x="44292" y="0"/>
              <a:ext cx="4159887" cy="4896543"/>
            </a:xfrm>
            <a:prstGeom prst="round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6" name="Rectangle: Rounded Corners 4">
              <a:extLst>
                <a:ext uri="{FF2B5EF4-FFF2-40B4-BE49-F238E27FC236}">
                  <a16:creationId xmlns:a16="http://schemas.microsoft.com/office/drawing/2014/main" id="{2FE00586-7512-37C9-93ED-E6FB88D38A83}"/>
                </a:ext>
              </a:extLst>
            </p:cNvPr>
            <p:cNvSpPr txBox="1"/>
            <p:nvPr/>
          </p:nvSpPr>
          <p:spPr>
            <a:xfrm>
              <a:off x="247361" y="-481628"/>
              <a:ext cx="3753749" cy="5175102"/>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endParaRPr lang="en-GB" sz="3100" b="1" kern="1200" dirty="0"/>
            </a:p>
            <a:p>
              <a:pPr marL="0" lvl="0" indent="0" algn="ctr" defTabSz="1377950">
                <a:lnSpc>
                  <a:spcPct val="90000"/>
                </a:lnSpc>
                <a:spcBef>
                  <a:spcPct val="0"/>
                </a:spcBef>
                <a:spcAft>
                  <a:spcPct val="35000"/>
                </a:spcAft>
                <a:buNone/>
              </a:pPr>
              <a:endParaRPr lang="en-GB" sz="3600" b="1" kern="1200" dirty="0"/>
            </a:p>
            <a:p>
              <a:pPr marL="0" lvl="0" indent="0" algn="ctr" defTabSz="1377950">
                <a:lnSpc>
                  <a:spcPct val="90000"/>
                </a:lnSpc>
                <a:spcBef>
                  <a:spcPct val="0"/>
                </a:spcBef>
                <a:spcAft>
                  <a:spcPct val="35000"/>
                </a:spcAft>
                <a:buNone/>
              </a:pPr>
              <a:endParaRPr lang="en-GB" sz="3600" b="1" dirty="0"/>
            </a:p>
            <a:p>
              <a:pPr marL="0" lvl="0" indent="0" algn="ctr" defTabSz="1377950">
                <a:lnSpc>
                  <a:spcPct val="90000"/>
                </a:lnSpc>
                <a:spcBef>
                  <a:spcPct val="0"/>
                </a:spcBef>
                <a:spcAft>
                  <a:spcPct val="35000"/>
                </a:spcAft>
                <a:buNone/>
              </a:pPr>
              <a:r>
                <a:rPr lang="en-GB" sz="4000" b="1" kern="1200" dirty="0"/>
                <a:t>Session 1 </a:t>
              </a:r>
            </a:p>
            <a:p>
              <a:pPr marL="0" lvl="0" indent="0" algn="ctr" defTabSz="1377950">
                <a:lnSpc>
                  <a:spcPct val="90000"/>
                </a:lnSpc>
                <a:spcBef>
                  <a:spcPct val="0"/>
                </a:spcBef>
                <a:spcAft>
                  <a:spcPct val="35000"/>
                </a:spcAft>
                <a:buNone/>
              </a:pPr>
              <a:r>
                <a:rPr lang="en-GB" sz="4000" b="1" kern="1200" dirty="0"/>
                <a:t>Setting the context  </a:t>
              </a:r>
            </a:p>
          </p:txBody>
        </p:sp>
      </p:grpSp>
    </p:spTree>
    <p:extLst>
      <p:ext uri="{BB962C8B-B14F-4D97-AF65-F5344CB8AC3E}">
        <p14:creationId xmlns:p14="http://schemas.microsoft.com/office/powerpoint/2010/main" val="336812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6E8D002-7809-4259-E70C-71C8EEDBAC15}"/>
              </a:ext>
            </a:extLst>
          </p:cNvPr>
          <p:cNvSpPr/>
          <p:nvPr/>
        </p:nvSpPr>
        <p:spPr>
          <a:xfrm>
            <a:off x="302840" y="718491"/>
            <a:ext cx="8589640" cy="4654726"/>
          </a:xfrm>
          <a:prstGeom prst="roundRect">
            <a:avLst/>
          </a:prstGeom>
          <a:scene3d>
            <a:camera prst="orthographicFront"/>
            <a:lightRig rig="flat" dir="t"/>
          </a:scene3d>
        </p:spPr>
        <p:style>
          <a:lnRef idx="2">
            <a:schemeClr val="accent6">
              <a:shade val="15000"/>
            </a:schemeClr>
          </a:lnRef>
          <a:fillRef idx="1">
            <a:schemeClr val="accent6"/>
          </a:fillRef>
          <a:effectRef idx="0">
            <a:schemeClr val="accent6"/>
          </a:effectRef>
          <a:fontRef idx="minor">
            <a:schemeClr val="lt1"/>
          </a:fontRef>
        </p:style>
        <p:txBody>
          <a:bodyPr/>
          <a:lstStyle/>
          <a:p>
            <a:pPr marL="0" lvl="0" indent="0" algn="ctr" defTabSz="1377950">
              <a:lnSpc>
                <a:spcPct val="90000"/>
              </a:lnSpc>
              <a:spcBef>
                <a:spcPct val="0"/>
              </a:spcBef>
              <a:spcAft>
                <a:spcPct val="35000"/>
              </a:spcAft>
              <a:buNone/>
            </a:pPr>
            <a:endParaRPr lang="en-GB" sz="1600" b="1" dirty="0"/>
          </a:p>
          <a:p>
            <a:pPr marL="0" lvl="0" indent="0" algn="ctr" defTabSz="1377950">
              <a:lnSpc>
                <a:spcPct val="90000"/>
              </a:lnSpc>
              <a:spcBef>
                <a:spcPct val="0"/>
              </a:spcBef>
              <a:spcAft>
                <a:spcPct val="35000"/>
              </a:spcAft>
              <a:buNone/>
            </a:pPr>
            <a:endParaRPr lang="en-GB" sz="1600" b="1" dirty="0"/>
          </a:p>
          <a:p>
            <a:pPr marL="0" lvl="0" indent="0" algn="ctr" defTabSz="1377950">
              <a:lnSpc>
                <a:spcPct val="90000"/>
              </a:lnSpc>
              <a:spcBef>
                <a:spcPct val="0"/>
              </a:spcBef>
              <a:spcAft>
                <a:spcPct val="35000"/>
              </a:spcAft>
              <a:buNone/>
            </a:pPr>
            <a:endParaRPr lang="en-GB" sz="1200" b="1" dirty="0"/>
          </a:p>
          <a:p>
            <a:pPr marL="0" lvl="0" indent="0" algn="ctr" defTabSz="1377950">
              <a:lnSpc>
                <a:spcPct val="90000"/>
              </a:lnSpc>
              <a:spcBef>
                <a:spcPct val="0"/>
              </a:spcBef>
              <a:spcAft>
                <a:spcPct val="35000"/>
              </a:spcAft>
              <a:buNone/>
            </a:pPr>
            <a:r>
              <a:rPr lang="en-GB" sz="4800" b="1" dirty="0"/>
              <a:t>Person Centred Care  Strength-based </a:t>
            </a:r>
          </a:p>
          <a:p>
            <a:pPr marL="0" lvl="0" indent="0" algn="ctr" defTabSz="1377950">
              <a:lnSpc>
                <a:spcPct val="90000"/>
              </a:lnSpc>
              <a:spcBef>
                <a:spcPct val="0"/>
              </a:spcBef>
              <a:spcAft>
                <a:spcPct val="35000"/>
              </a:spcAft>
              <a:buNone/>
            </a:pPr>
            <a:r>
              <a:rPr lang="en-GB" sz="4800" b="1" dirty="0"/>
              <a:t>Approaches </a:t>
            </a:r>
            <a:endParaRPr lang="en-GB" sz="4800" b="1" kern="1200" dirty="0"/>
          </a:p>
        </p:txBody>
      </p:sp>
      <p:sp>
        <p:nvSpPr>
          <p:cNvPr id="2" name="Slide Number Placeholder 1">
            <a:extLst>
              <a:ext uri="{FF2B5EF4-FFF2-40B4-BE49-F238E27FC236}">
                <a16:creationId xmlns:a16="http://schemas.microsoft.com/office/drawing/2014/main" id="{247BFF1B-4782-9B9A-E2D2-E5E9C0C20384}"/>
              </a:ext>
            </a:extLst>
          </p:cNvPr>
          <p:cNvSpPr>
            <a:spLocks noGrp="1"/>
          </p:cNvSpPr>
          <p:nvPr>
            <p:ph type="sldNum" sz="quarter" idx="12"/>
          </p:nvPr>
        </p:nvSpPr>
        <p:spPr/>
        <p:txBody>
          <a:bodyPr/>
          <a:lstStyle/>
          <a:p>
            <a:fld id="{AC82685A-BD3A-4230-8D85-804689F67293}" type="slidenum">
              <a:rPr lang="en-GB" smtClean="0"/>
              <a:t>8</a:t>
            </a:fld>
            <a:endParaRPr lang="en-GB"/>
          </a:p>
        </p:txBody>
      </p:sp>
    </p:spTree>
    <p:extLst>
      <p:ext uri="{BB962C8B-B14F-4D97-AF65-F5344CB8AC3E}">
        <p14:creationId xmlns:p14="http://schemas.microsoft.com/office/powerpoint/2010/main" val="3445367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13B25-DB16-26BC-3231-A1A7192EF0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747513-856C-5003-663B-429CFE75043C}"/>
              </a:ext>
            </a:extLst>
          </p:cNvPr>
          <p:cNvSpPr>
            <a:spLocks noGrp="1"/>
          </p:cNvSpPr>
          <p:nvPr>
            <p:ph type="title"/>
          </p:nvPr>
        </p:nvSpPr>
        <p:spPr/>
        <p:txBody>
          <a:bodyPr/>
          <a:lstStyle/>
          <a:p>
            <a:r>
              <a:rPr lang="en-US" dirty="0"/>
              <a:t>What is person-</a:t>
            </a:r>
            <a:r>
              <a:rPr lang="en-US" dirty="0" err="1"/>
              <a:t>centred</a:t>
            </a:r>
            <a:r>
              <a:rPr lang="en-US" dirty="0"/>
              <a:t> care?</a:t>
            </a:r>
          </a:p>
        </p:txBody>
      </p:sp>
      <p:sp>
        <p:nvSpPr>
          <p:cNvPr id="3" name="Content Placeholder 2">
            <a:extLst>
              <a:ext uri="{FF2B5EF4-FFF2-40B4-BE49-F238E27FC236}">
                <a16:creationId xmlns:a16="http://schemas.microsoft.com/office/drawing/2014/main" id="{82FBAF1E-5FEF-2ABE-37FE-8B62CCFECDCB}"/>
              </a:ext>
            </a:extLst>
          </p:cNvPr>
          <p:cNvSpPr>
            <a:spLocks noGrp="1"/>
          </p:cNvSpPr>
          <p:nvPr>
            <p:ph idx="1"/>
          </p:nvPr>
        </p:nvSpPr>
        <p:spPr/>
        <p:txBody>
          <a:bodyPr/>
          <a:lstStyle/>
          <a:p>
            <a:r>
              <a:rPr lang="en-US" dirty="0"/>
              <a:t>Class discussion</a:t>
            </a:r>
          </a:p>
          <a:p>
            <a:endParaRPr lang="en-US" dirty="0"/>
          </a:p>
          <a:p>
            <a:endParaRPr lang="en-US" dirty="0"/>
          </a:p>
        </p:txBody>
      </p:sp>
    </p:spTree>
    <p:extLst>
      <p:ext uri="{BB962C8B-B14F-4D97-AF65-F5344CB8AC3E}">
        <p14:creationId xmlns:p14="http://schemas.microsoft.com/office/powerpoint/2010/main" val="7762046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5FD46-BA49-05F9-0F49-882DE86CB767}"/>
              </a:ext>
            </a:extLst>
          </p:cNvPr>
          <p:cNvSpPr>
            <a:spLocks noGrp="1"/>
          </p:cNvSpPr>
          <p:nvPr>
            <p:ph type="title"/>
          </p:nvPr>
        </p:nvSpPr>
        <p:spPr/>
        <p:txBody>
          <a:bodyPr/>
          <a:lstStyle/>
          <a:p>
            <a:r>
              <a:rPr lang="en-US" dirty="0"/>
              <a:t>What is person-</a:t>
            </a:r>
            <a:r>
              <a:rPr lang="en-US" dirty="0" err="1"/>
              <a:t>centred</a:t>
            </a:r>
            <a:r>
              <a:rPr lang="en-US" dirty="0"/>
              <a:t> care?</a:t>
            </a:r>
          </a:p>
        </p:txBody>
      </p:sp>
      <p:sp>
        <p:nvSpPr>
          <p:cNvPr id="3" name="Content Placeholder 2">
            <a:extLst>
              <a:ext uri="{FF2B5EF4-FFF2-40B4-BE49-F238E27FC236}">
                <a16:creationId xmlns:a16="http://schemas.microsoft.com/office/drawing/2014/main" id="{30352894-4C95-2177-3169-7E8BD04C67CC}"/>
              </a:ext>
            </a:extLst>
          </p:cNvPr>
          <p:cNvSpPr>
            <a:spLocks noGrp="1"/>
          </p:cNvSpPr>
          <p:nvPr>
            <p:ph idx="1"/>
          </p:nvPr>
        </p:nvSpPr>
        <p:spPr/>
        <p:txBody>
          <a:bodyPr/>
          <a:lstStyle/>
          <a:p>
            <a:r>
              <a:rPr lang="en-US" dirty="0"/>
              <a:t>Watch video</a:t>
            </a:r>
          </a:p>
          <a:p>
            <a:endParaRPr lang="en-US" dirty="0"/>
          </a:p>
          <a:p>
            <a:r>
              <a:rPr lang="en-US" dirty="0">
                <a:hlinkClick r:id="rId3"/>
              </a:rPr>
              <a:t>https://www.youtube.com/watch?v=rM9QAxFSBMU</a:t>
            </a:r>
            <a:endParaRPr lang="en-US" dirty="0"/>
          </a:p>
          <a:p>
            <a:endParaRPr lang="en-US" dirty="0"/>
          </a:p>
        </p:txBody>
      </p:sp>
    </p:spTree>
    <p:extLst>
      <p:ext uri="{BB962C8B-B14F-4D97-AF65-F5344CB8AC3E}">
        <p14:creationId xmlns:p14="http://schemas.microsoft.com/office/powerpoint/2010/main" val="27694830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D1A3C-6B54-D723-226C-9AC5DDC7F67E}"/>
              </a:ext>
            </a:extLst>
          </p:cNvPr>
          <p:cNvSpPr>
            <a:spLocks noGrp="1"/>
          </p:cNvSpPr>
          <p:nvPr>
            <p:ph type="title"/>
          </p:nvPr>
        </p:nvSpPr>
        <p:spPr>
          <a:xfrm>
            <a:off x="457200" y="188640"/>
            <a:ext cx="8229600" cy="504056"/>
          </a:xfrm>
        </p:spPr>
        <p:txBody>
          <a:bodyPr>
            <a:normAutofit fontScale="90000"/>
          </a:bodyPr>
          <a:lstStyle/>
          <a:p>
            <a:r>
              <a:rPr lang="en-GB" b="1" dirty="0"/>
              <a:t>What is person-centred care? </a:t>
            </a:r>
          </a:p>
        </p:txBody>
      </p:sp>
      <p:sp>
        <p:nvSpPr>
          <p:cNvPr id="3" name="Content Placeholder 2">
            <a:extLst>
              <a:ext uri="{FF2B5EF4-FFF2-40B4-BE49-F238E27FC236}">
                <a16:creationId xmlns:a16="http://schemas.microsoft.com/office/drawing/2014/main" id="{F1F877AD-AAA8-5284-2565-A294526AE923}"/>
              </a:ext>
            </a:extLst>
          </p:cNvPr>
          <p:cNvSpPr>
            <a:spLocks noGrp="1"/>
          </p:cNvSpPr>
          <p:nvPr>
            <p:ph idx="1"/>
          </p:nvPr>
        </p:nvSpPr>
        <p:spPr>
          <a:xfrm>
            <a:off x="0" y="764704"/>
            <a:ext cx="9144000" cy="5112568"/>
          </a:xfrm>
        </p:spPr>
        <p:txBody>
          <a:bodyPr>
            <a:normAutofit fontScale="77500" lnSpcReduction="20000"/>
          </a:bodyPr>
          <a:lstStyle/>
          <a:p>
            <a:r>
              <a:rPr lang="en-GB" i="0" dirty="0">
                <a:effectLst/>
                <a:latin typeface="Arial" panose="020B0604020202020204" pitchFamily="34" charset="0"/>
                <a:cs typeface="Arial" panose="020B0604020202020204" pitchFamily="34" charset="0"/>
              </a:rPr>
              <a:t>Person-centred care is an approach to care delivery, which meets individual needs (Maclean Associates, 2015) as it places the person at the centre.</a:t>
            </a:r>
          </a:p>
          <a:p>
            <a:r>
              <a:rPr lang="en-GB" i="0" dirty="0">
                <a:effectLst/>
                <a:latin typeface="Arial" panose="020B0604020202020204" pitchFamily="34" charset="0"/>
                <a:cs typeface="Arial" panose="020B0604020202020204" pitchFamily="34" charset="0"/>
              </a:rPr>
              <a:t>Glasby (2017) asserts that person-centred care and planning starts with the ‘individual rather than with the service’ (p.62). </a:t>
            </a:r>
          </a:p>
          <a:p>
            <a:r>
              <a:rPr lang="en-GB" dirty="0">
                <a:latin typeface="Arial" panose="020B0604020202020204" pitchFamily="34" charset="0"/>
                <a:cs typeface="Arial" panose="020B0604020202020204" pitchFamily="34" charset="0"/>
              </a:rPr>
              <a:t>Dignity of the service users is important as this helps to promote self-respect, self-confidence, autonomy, and integrity (</a:t>
            </a:r>
            <a:r>
              <a:rPr lang="en-GB" dirty="0" err="1">
                <a:latin typeface="Arial" panose="020B0604020202020204" pitchFamily="34" charset="0"/>
                <a:ea typeface="Times New Roman" panose="02020603050405020304" pitchFamily="18" charset="0"/>
                <a:cs typeface="Arial" panose="020B0604020202020204" pitchFamily="34" charset="0"/>
              </a:rPr>
              <a:t>Haugan</a:t>
            </a:r>
            <a:r>
              <a:rPr lang="en-GB" dirty="0">
                <a:latin typeface="Arial" panose="020B0604020202020204" pitchFamily="34" charset="0"/>
                <a:ea typeface="Times New Roman" panose="02020603050405020304" pitchFamily="18" charset="0"/>
                <a:cs typeface="Arial" panose="020B0604020202020204" pitchFamily="34" charset="0"/>
              </a:rPr>
              <a:t> &amp; Eriksson, 2021).</a:t>
            </a:r>
            <a:endParaRPr lang="en-GB" i="0" dirty="0">
              <a:effectLst/>
              <a:latin typeface="Arial" panose="020B0604020202020204" pitchFamily="34" charset="0"/>
              <a:cs typeface="Arial" panose="020B0604020202020204" pitchFamily="34" charset="0"/>
            </a:endParaRPr>
          </a:p>
          <a:p>
            <a:r>
              <a:rPr lang="en-GB" i="0" dirty="0">
                <a:solidFill>
                  <a:srgbClr val="222222"/>
                </a:solidFill>
                <a:effectLst/>
                <a:latin typeface="Arial" panose="020B0604020202020204" pitchFamily="34" charset="0"/>
                <a:cs typeface="Arial" panose="020B0604020202020204" pitchFamily="34" charset="0"/>
              </a:rPr>
              <a:t>It places the individual service user at the centre of what is being delivered: </a:t>
            </a:r>
          </a:p>
          <a:p>
            <a:pPr lvl="1">
              <a:buFont typeface="Wingdings" panose="05000000000000000000" pitchFamily="2" charset="2"/>
              <a:buChar char="Ø"/>
            </a:pPr>
            <a:r>
              <a:rPr lang="en-GB" i="0" dirty="0">
                <a:solidFill>
                  <a:srgbClr val="222222"/>
                </a:solidFill>
                <a:effectLst/>
                <a:latin typeface="Arial" panose="020B0604020202020204" pitchFamily="34" charset="0"/>
                <a:cs typeface="Arial" panose="020B0604020202020204" pitchFamily="34" charset="0"/>
              </a:rPr>
              <a:t>in the planning process; </a:t>
            </a:r>
          </a:p>
          <a:p>
            <a:pPr lvl="1">
              <a:buFont typeface="Wingdings" panose="05000000000000000000" pitchFamily="2" charset="2"/>
              <a:buChar char="Ø"/>
            </a:pPr>
            <a:r>
              <a:rPr lang="en-GB" i="0" dirty="0">
                <a:solidFill>
                  <a:srgbClr val="222222"/>
                </a:solidFill>
                <a:effectLst/>
                <a:latin typeface="Arial" panose="020B0604020202020204" pitchFamily="34" charset="0"/>
                <a:cs typeface="Arial" panose="020B0604020202020204" pitchFamily="34" charset="0"/>
              </a:rPr>
              <a:t>involvement in decisions about </a:t>
            </a:r>
            <a:r>
              <a:rPr lang="en-GB" dirty="0">
                <a:solidFill>
                  <a:srgbClr val="222222"/>
                </a:solidFill>
                <a:latin typeface="Arial" panose="020B0604020202020204" pitchFamily="34" charset="0"/>
                <a:cs typeface="Arial" panose="020B0604020202020204" pitchFamily="34" charset="0"/>
              </a:rPr>
              <a:t>their care; </a:t>
            </a:r>
          </a:p>
          <a:p>
            <a:pPr lvl="1">
              <a:buFont typeface="Wingdings" panose="05000000000000000000" pitchFamily="2" charset="2"/>
              <a:buChar char="Ø"/>
            </a:pPr>
            <a:r>
              <a:rPr lang="en-GB" dirty="0">
                <a:solidFill>
                  <a:srgbClr val="222222"/>
                </a:solidFill>
                <a:latin typeface="Arial" panose="020B0604020202020204" pitchFamily="34" charset="0"/>
                <a:cs typeface="Arial" panose="020B0604020202020204" pitchFamily="34" charset="0"/>
              </a:rPr>
              <a:t>considers their n</a:t>
            </a:r>
            <a:r>
              <a:rPr lang="en-GB" i="0" dirty="0">
                <a:solidFill>
                  <a:srgbClr val="222222"/>
                </a:solidFill>
                <a:effectLst/>
                <a:latin typeface="Arial" panose="020B0604020202020204" pitchFamily="34" charset="0"/>
                <a:cs typeface="Arial" panose="020B0604020202020204" pitchFamily="34" charset="0"/>
              </a:rPr>
              <a:t>eeds and preferences; and</a:t>
            </a:r>
          </a:p>
          <a:p>
            <a:pPr lvl="1">
              <a:buFont typeface="Wingdings" panose="05000000000000000000" pitchFamily="2" charset="2"/>
              <a:buChar char="Ø"/>
            </a:pPr>
            <a:r>
              <a:rPr lang="en-GB" dirty="0">
                <a:solidFill>
                  <a:srgbClr val="222222"/>
                </a:solidFill>
                <a:latin typeface="Arial" panose="020B0604020202020204" pitchFamily="34" charset="0"/>
                <a:cs typeface="Arial" panose="020B0604020202020204" pitchFamily="34" charset="0"/>
              </a:rPr>
              <a:t>they </a:t>
            </a:r>
            <a:r>
              <a:rPr lang="en-GB" i="0" dirty="0">
                <a:solidFill>
                  <a:srgbClr val="222222"/>
                </a:solidFill>
                <a:effectLst/>
                <a:latin typeface="Arial" panose="020B0604020202020204" pitchFamily="34" charset="0"/>
                <a:cs typeface="Arial" panose="020B0604020202020204" pitchFamily="34" charset="0"/>
              </a:rPr>
              <a:t>are included in the care planning process.</a:t>
            </a:r>
          </a:p>
        </p:txBody>
      </p:sp>
    </p:spTree>
    <p:extLst>
      <p:ext uri="{BB962C8B-B14F-4D97-AF65-F5344CB8AC3E}">
        <p14:creationId xmlns:p14="http://schemas.microsoft.com/office/powerpoint/2010/main" val="532472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fade">
                                      <p:cBhvr>
                                        <p:cTn id="38" dur="1000"/>
                                        <p:tgtEl>
                                          <p:spTgt spid="3">
                                            <p:txEl>
                                              <p:pRg st="5" end="5"/>
                                            </p:txEl>
                                          </p:spTgt>
                                        </p:tgtEl>
                                      </p:cBhvr>
                                    </p:animEffect>
                                    <p:anim calcmode="lin" valueType="num">
                                      <p:cBhvr>
                                        <p:cTn id="3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fade">
                                      <p:cBhvr>
                                        <p:cTn id="48" dur="1000"/>
                                        <p:tgtEl>
                                          <p:spTgt spid="3">
                                            <p:txEl>
                                              <p:pRg st="7" end="7"/>
                                            </p:txEl>
                                          </p:spTgt>
                                        </p:tgtEl>
                                      </p:cBhvr>
                                    </p:animEffect>
                                    <p:anim calcmode="lin" valueType="num">
                                      <p:cBhvr>
                                        <p:cTn id="4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E0FD26-703A-9556-6BC8-6D7ACEED1A9F}"/>
              </a:ext>
            </a:extLst>
          </p:cNvPr>
          <p:cNvSpPr>
            <a:spLocks noGrp="1"/>
          </p:cNvSpPr>
          <p:nvPr>
            <p:ph idx="1"/>
          </p:nvPr>
        </p:nvSpPr>
        <p:spPr>
          <a:xfrm>
            <a:off x="107504" y="260648"/>
            <a:ext cx="8856984" cy="5688632"/>
          </a:xfrm>
        </p:spPr>
        <p:txBody>
          <a:bodyPr>
            <a:normAutofit fontScale="85000" lnSpcReduction="20000"/>
          </a:bodyPr>
          <a:lstStyle/>
          <a:p>
            <a:r>
              <a:rPr lang="en-GB" sz="2800" i="0" dirty="0">
                <a:solidFill>
                  <a:srgbClr val="222222"/>
                </a:solidFill>
                <a:effectLst/>
                <a:latin typeface="Arial" panose="020B0604020202020204" pitchFamily="34" charset="0"/>
                <a:cs typeface="Arial" panose="020B0604020202020204" pitchFamily="34" charset="0"/>
              </a:rPr>
              <a:t>A person-centred plan is not only about wider goals and ambitions, but can also be about the little things e.g., enabling people to:</a:t>
            </a:r>
          </a:p>
          <a:p>
            <a:pPr lvl="1">
              <a:buFont typeface="Wingdings" panose="05000000000000000000" pitchFamily="2" charset="2"/>
              <a:buChar char="Ø"/>
            </a:pPr>
            <a:r>
              <a:rPr lang="en-GB" i="0" dirty="0">
                <a:solidFill>
                  <a:srgbClr val="222222"/>
                </a:solidFill>
                <a:effectLst/>
                <a:latin typeface="Arial" panose="020B0604020202020204" pitchFamily="34" charset="0"/>
                <a:cs typeface="Arial" panose="020B0604020202020204" pitchFamily="34" charset="0"/>
              </a:rPr>
              <a:t>make choices; </a:t>
            </a:r>
          </a:p>
          <a:p>
            <a:pPr lvl="1">
              <a:buFont typeface="Wingdings" panose="05000000000000000000" pitchFamily="2" charset="2"/>
              <a:buChar char="Ø"/>
            </a:pPr>
            <a:r>
              <a:rPr lang="en-GB" i="0" dirty="0">
                <a:solidFill>
                  <a:srgbClr val="222222"/>
                </a:solidFill>
                <a:effectLst/>
                <a:latin typeface="Arial" panose="020B0604020202020204" pitchFamily="34" charset="0"/>
                <a:cs typeface="Arial" panose="020B0604020202020204" pitchFamily="34" charset="0"/>
              </a:rPr>
              <a:t>to be told what services are available;</a:t>
            </a:r>
          </a:p>
          <a:p>
            <a:pPr lvl="1">
              <a:buFont typeface="Wingdings" panose="05000000000000000000" pitchFamily="2" charset="2"/>
              <a:buChar char="Ø"/>
            </a:pPr>
            <a:r>
              <a:rPr lang="en-GB" dirty="0">
                <a:solidFill>
                  <a:srgbClr val="222222"/>
                </a:solidFill>
                <a:latin typeface="Arial" panose="020B0604020202020204" pitchFamily="34" charset="0"/>
                <a:cs typeface="Arial" panose="020B0604020202020204" pitchFamily="34" charset="0"/>
              </a:rPr>
              <a:t>to know the </a:t>
            </a:r>
            <a:r>
              <a:rPr lang="en-GB" i="0" dirty="0">
                <a:solidFill>
                  <a:srgbClr val="222222"/>
                </a:solidFill>
                <a:effectLst/>
                <a:latin typeface="Arial" panose="020B0604020202020204" pitchFamily="34" charset="0"/>
                <a:cs typeface="Arial" panose="020B0604020202020204" pitchFamily="34" charset="0"/>
              </a:rPr>
              <a:t>costs; and </a:t>
            </a:r>
          </a:p>
          <a:p>
            <a:pPr lvl="1">
              <a:buFont typeface="Wingdings" panose="05000000000000000000" pitchFamily="2" charset="2"/>
              <a:buChar char="Ø"/>
            </a:pPr>
            <a:r>
              <a:rPr lang="en-GB" i="0" dirty="0">
                <a:solidFill>
                  <a:srgbClr val="222222"/>
                </a:solidFill>
                <a:effectLst/>
                <a:latin typeface="Arial" panose="020B0604020202020204" pitchFamily="34" charset="0"/>
                <a:cs typeface="Arial" panose="020B0604020202020204" pitchFamily="34" charset="0"/>
              </a:rPr>
              <a:t>that the provision has clear information.</a:t>
            </a:r>
          </a:p>
          <a:p>
            <a:r>
              <a:rPr lang="en-GB" sz="2800" dirty="0">
                <a:solidFill>
                  <a:srgbClr val="222222"/>
                </a:solidFill>
                <a:latin typeface="Arial" panose="020B0604020202020204" pitchFamily="34" charset="0"/>
                <a:cs typeface="Arial" panose="020B0604020202020204" pitchFamily="34" charset="0"/>
              </a:rPr>
              <a:t>It's about seeking to focus on formal services to meet the aspirations of the service user and anyone important to them (</a:t>
            </a:r>
            <a:r>
              <a:rPr lang="en-GB" sz="2800" i="0" dirty="0">
                <a:effectLst/>
                <a:latin typeface="Arial" panose="020B0604020202020204" pitchFamily="34" charset="0"/>
                <a:cs typeface="Arial" panose="020B0604020202020204" pitchFamily="34" charset="0"/>
              </a:rPr>
              <a:t>Glasby, 2017).</a:t>
            </a:r>
          </a:p>
          <a:p>
            <a:r>
              <a:rPr lang="en-GB" sz="2800" i="0" dirty="0">
                <a:effectLst/>
                <a:latin typeface="Arial" panose="020B0604020202020204" pitchFamily="34" charset="0"/>
                <a:cs typeface="Arial" panose="020B0604020202020204" pitchFamily="34" charset="0"/>
              </a:rPr>
              <a:t>It’s a ‘circle of support’</a:t>
            </a:r>
            <a:r>
              <a:rPr lang="en-GB" sz="2800" dirty="0">
                <a:solidFill>
                  <a:srgbClr val="222222"/>
                </a:solidFill>
                <a:latin typeface="Arial" panose="020B0604020202020204" pitchFamily="34" charset="0"/>
                <a:cs typeface="Arial" panose="020B0604020202020204" pitchFamily="34" charset="0"/>
              </a:rPr>
              <a:t>(</a:t>
            </a:r>
            <a:r>
              <a:rPr lang="en-GB" sz="2800" i="0" dirty="0">
                <a:effectLst/>
                <a:latin typeface="Arial" panose="020B0604020202020204" pitchFamily="34" charset="0"/>
                <a:cs typeface="Arial" panose="020B0604020202020204" pitchFamily="34" charset="0"/>
              </a:rPr>
              <a:t>Glasby, 2017, p.62).</a:t>
            </a:r>
          </a:p>
          <a:p>
            <a:r>
              <a:rPr lang="en-GB" sz="2800" dirty="0">
                <a:latin typeface="Arial" panose="020B0604020202020204" pitchFamily="34" charset="0"/>
                <a:cs typeface="Arial" panose="020B0604020202020204" pitchFamily="34" charset="0"/>
              </a:rPr>
              <a:t>It requires the H &amp;SC worker getting to know the individual as a unique person as a Very Important Person (VIP) (Maclean Associates, 2015). </a:t>
            </a:r>
          </a:p>
          <a:p>
            <a:r>
              <a:rPr lang="en-GB" sz="2800" dirty="0">
                <a:latin typeface="Arial" panose="020B0604020202020204" pitchFamily="34" charset="0"/>
                <a:cs typeface="Arial" panose="020B0604020202020204" pitchFamily="34" charset="0"/>
              </a:rPr>
              <a:t>It’s about working in partnership with the service user as an equal partner. </a:t>
            </a:r>
            <a:endParaRPr lang="en-GB" sz="2800" dirty="0"/>
          </a:p>
          <a:p>
            <a:endParaRPr lang="en-GB" dirty="0"/>
          </a:p>
        </p:txBody>
      </p:sp>
    </p:spTree>
    <p:extLst>
      <p:ext uri="{BB962C8B-B14F-4D97-AF65-F5344CB8AC3E}">
        <p14:creationId xmlns:p14="http://schemas.microsoft.com/office/powerpoint/2010/main" val="248038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fade">
                                      <p:cBhvr>
                                        <p:cTn id="48" dur="1000"/>
                                        <p:tgtEl>
                                          <p:spTgt spid="3">
                                            <p:txEl>
                                              <p:pRg st="7" end="7"/>
                                            </p:txEl>
                                          </p:spTgt>
                                        </p:tgtEl>
                                      </p:cBhvr>
                                    </p:animEffect>
                                    <p:anim calcmode="lin" valueType="num">
                                      <p:cBhvr>
                                        <p:cTn id="4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Effect transition="in" filter="fade">
                                      <p:cBhvr>
                                        <p:cTn id="55" dur="1000"/>
                                        <p:tgtEl>
                                          <p:spTgt spid="3">
                                            <p:txEl>
                                              <p:pRg st="8" end="8"/>
                                            </p:txEl>
                                          </p:spTgt>
                                        </p:tgtEl>
                                      </p:cBhvr>
                                    </p:animEffect>
                                    <p:anim calcmode="lin" valueType="num">
                                      <p:cBhvr>
                                        <p:cTn id="56"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D977C5-FCAA-22D4-877B-60AFA7FFB61B}"/>
              </a:ext>
            </a:extLst>
          </p:cNvPr>
          <p:cNvSpPr>
            <a:spLocks noGrp="1"/>
          </p:cNvSpPr>
          <p:nvPr>
            <p:ph idx="1"/>
          </p:nvPr>
        </p:nvSpPr>
        <p:spPr>
          <a:xfrm>
            <a:off x="251520" y="404664"/>
            <a:ext cx="8712968" cy="5256584"/>
          </a:xfrm>
        </p:spPr>
        <p:txBody>
          <a:bodyPr>
            <a:normAutofit fontScale="77500" lnSpcReduction="20000"/>
          </a:bodyPr>
          <a:lstStyle/>
          <a:p>
            <a:r>
              <a:rPr lang="en-GB" dirty="0"/>
              <a:t>In person-centred care it is important to see the individual to help build up their resilience.</a:t>
            </a:r>
          </a:p>
          <a:p>
            <a:r>
              <a:rPr lang="en-GB" dirty="0"/>
              <a:t>Consider how you build the service users enthusiasm and buoyancy for life. Important to build self-worth. </a:t>
            </a:r>
          </a:p>
          <a:p>
            <a:r>
              <a:rPr lang="en-GB" dirty="0"/>
              <a:t>What do you do to support families effectively ensuring empowerment and control. . </a:t>
            </a:r>
          </a:p>
          <a:p>
            <a:r>
              <a:rPr lang="en-GB" dirty="0"/>
              <a:t>How do you promote social participation within the wider community and family and ensuring the access to resources to connect with wider networks. </a:t>
            </a:r>
          </a:p>
          <a:p>
            <a:r>
              <a:rPr lang="en-GB" dirty="0"/>
              <a:t>Building positive and creditable relationships with frontline workers.</a:t>
            </a:r>
          </a:p>
          <a:p>
            <a:r>
              <a:rPr lang="en-GB" dirty="0"/>
              <a:t>There needs to be flexible and reliable service delivery.</a:t>
            </a:r>
          </a:p>
          <a:p>
            <a:r>
              <a:rPr lang="en-GB" dirty="0"/>
              <a:t>That the service has an eye on valuing diversity needs. </a:t>
            </a:r>
          </a:p>
          <a:p>
            <a:r>
              <a:rPr lang="en-GB" dirty="0"/>
              <a:t>Recognising the need to have consistent service delivery </a:t>
            </a:r>
          </a:p>
          <a:p>
            <a:endParaRPr lang="en-GB" dirty="0"/>
          </a:p>
        </p:txBody>
      </p:sp>
    </p:spTree>
    <p:extLst>
      <p:ext uri="{BB962C8B-B14F-4D97-AF65-F5344CB8AC3E}">
        <p14:creationId xmlns:p14="http://schemas.microsoft.com/office/powerpoint/2010/main" val="4247861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AD3D8F-1B9E-A44E-D5E5-91EB09901D4B}"/>
              </a:ext>
            </a:extLst>
          </p:cNvPr>
          <p:cNvSpPr>
            <a:spLocks noGrp="1"/>
          </p:cNvSpPr>
          <p:nvPr>
            <p:ph idx="1"/>
          </p:nvPr>
        </p:nvSpPr>
        <p:spPr>
          <a:xfrm>
            <a:off x="457200" y="476672"/>
            <a:ext cx="8229600" cy="5040561"/>
          </a:xfrm>
        </p:spPr>
        <p:txBody>
          <a:bodyPr>
            <a:normAutofit fontScale="92500" lnSpcReduction="20000"/>
          </a:bodyPr>
          <a:lstStyle/>
          <a:p>
            <a:pPr marL="0" indent="0">
              <a:buNone/>
            </a:pPr>
            <a:r>
              <a:rPr lang="en-GB" dirty="0"/>
              <a:t>Brook (2004) confirms that there are four elements to person-centred care:-</a:t>
            </a:r>
          </a:p>
          <a:p>
            <a:endParaRPr lang="en-GB" dirty="0"/>
          </a:p>
          <a:p>
            <a:pPr marL="514350" indent="-514350">
              <a:buFont typeface="+mj-lt"/>
              <a:buAutoNum type="arabicPeriod"/>
            </a:pPr>
            <a:r>
              <a:rPr lang="en-GB" dirty="0"/>
              <a:t>Valuing service users and those who care for them.</a:t>
            </a:r>
          </a:p>
          <a:p>
            <a:pPr marL="514350" indent="-514350">
              <a:buFont typeface="+mj-lt"/>
              <a:buAutoNum type="arabicPeriod"/>
            </a:pPr>
            <a:r>
              <a:rPr lang="en-GB" dirty="0"/>
              <a:t>Treating the service user as an individual.</a:t>
            </a:r>
          </a:p>
          <a:p>
            <a:pPr marL="514350" indent="-514350">
              <a:buFont typeface="+mj-lt"/>
              <a:buAutoNum type="arabicPeriod"/>
            </a:pPr>
            <a:r>
              <a:rPr lang="en-GB" dirty="0"/>
              <a:t>Looking at the world from the service user's perspective.</a:t>
            </a:r>
          </a:p>
          <a:p>
            <a:pPr marL="514350" indent="-514350">
              <a:buFont typeface="+mj-lt"/>
              <a:buAutoNum type="arabicPeriod"/>
            </a:pPr>
            <a:r>
              <a:rPr lang="en-GB" dirty="0"/>
              <a:t>Providing a positive social environment to enable the service user to develop good well-being.</a:t>
            </a:r>
          </a:p>
        </p:txBody>
      </p:sp>
    </p:spTree>
    <p:extLst>
      <p:ext uri="{BB962C8B-B14F-4D97-AF65-F5344CB8AC3E}">
        <p14:creationId xmlns:p14="http://schemas.microsoft.com/office/powerpoint/2010/main" val="29055323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200D4-A77D-7CF7-57CA-D7D1A7C1198B}"/>
              </a:ext>
            </a:extLst>
          </p:cNvPr>
          <p:cNvSpPr>
            <a:spLocks noGrp="1"/>
          </p:cNvSpPr>
          <p:nvPr>
            <p:ph type="title"/>
          </p:nvPr>
        </p:nvSpPr>
        <p:spPr>
          <a:xfrm>
            <a:off x="0" y="274638"/>
            <a:ext cx="9144000" cy="562074"/>
          </a:xfrm>
        </p:spPr>
        <p:txBody>
          <a:bodyPr>
            <a:normAutofit fontScale="90000"/>
          </a:bodyPr>
          <a:lstStyle/>
          <a:p>
            <a:r>
              <a:rPr lang="en-GB" sz="3200" b="1" dirty="0"/>
              <a:t>Person-Centred &amp; Strength-based Approach</a:t>
            </a:r>
          </a:p>
        </p:txBody>
      </p:sp>
      <p:pic>
        <p:nvPicPr>
          <p:cNvPr id="4" name="Content Placeholder 3" descr="A picture containing diagram&#10;&#10;Description automatically generated">
            <a:extLst>
              <a:ext uri="{FF2B5EF4-FFF2-40B4-BE49-F238E27FC236}">
                <a16:creationId xmlns:a16="http://schemas.microsoft.com/office/drawing/2014/main" id="{33D31704-32FE-FC0D-A205-C98EA4164443}"/>
              </a:ext>
            </a:extLst>
          </p:cNvPr>
          <p:cNvPicPr>
            <a:picLocks noGrp="1" noChangeAspect="1"/>
          </p:cNvPicPr>
          <p:nvPr>
            <p:ph idx="1"/>
          </p:nvPr>
        </p:nvPicPr>
        <p:blipFill rotWithShape="1">
          <a:blip r:embed="rId3"/>
          <a:srcRect l="22811" t="16546" r="25324" b="16727"/>
          <a:stretch/>
        </p:blipFill>
        <p:spPr bwMode="auto">
          <a:xfrm>
            <a:off x="313185" y="906631"/>
            <a:ext cx="8291263" cy="453583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0CC0C8F8-5C4F-C46E-F18C-C62E4509A9B4}"/>
              </a:ext>
            </a:extLst>
          </p:cNvPr>
          <p:cNvSpPr txBox="1"/>
          <p:nvPr/>
        </p:nvSpPr>
        <p:spPr>
          <a:xfrm>
            <a:off x="539552" y="5257800"/>
            <a:ext cx="4572000" cy="369332"/>
          </a:xfrm>
          <a:prstGeom prst="rect">
            <a:avLst/>
          </a:prstGeom>
          <a:noFill/>
        </p:spPr>
        <p:txBody>
          <a:bodyPr wrap="square">
            <a:spAutoFit/>
          </a:bodyPr>
          <a:lstStyle/>
          <a:p>
            <a:r>
              <a:rPr lang="en-GB" sz="1800" dirty="0">
                <a:latin typeface="Arial" panose="020B0604020202020204" pitchFamily="34" charset="0"/>
                <a:ea typeface="Times New Roman" panose="02020603050405020304" pitchFamily="18" charset="0"/>
                <a:cs typeface="Arial" panose="020B0604020202020204" pitchFamily="34" charset="0"/>
              </a:rPr>
              <a:t>(</a:t>
            </a:r>
            <a:r>
              <a:rPr lang="en-GB" sz="1800" b="1" dirty="0">
                <a:latin typeface="Arial" panose="020B0604020202020204" pitchFamily="34" charset="0"/>
                <a:ea typeface="Times New Roman" panose="02020603050405020304" pitchFamily="18" charset="0"/>
                <a:cs typeface="Arial" panose="020B0604020202020204" pitchFamily="34" charset="0"/>
              </a:rPr>
              <a:t>DHSC, 2019, p.27) </a:t>
            </a:r>
            <a:endParaRPr lang="en-GB" b="1" dirty="0"/>
          </a:p>
        </p:txBody>
      </p:sp>
    </p:spTree>
    <p:extLst>
      <p:ext uri="{BB962C8B-B14F-4D97-AF65-F5344CB8AC3E}">
        <p14:creationId xmlns:p14="http://schemas.microsoft.com/office/powerpoint/2010/main" val="4120014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8BB85-5E69-78E5-7449-17192E14F2A1}"/>
              </a:ext>
            </a:extLst>
          </p:cNvPr>
          <p:cNvSpPr>
            <a:spLocks noGrp="1"/>
          </p:cNvSpPr>
          <p:nvPr>
            <p:ph type="title"/>
          </p:nvPr>
        </p:nvSpPr>
        <p:spPr>
          <a:xfrm>
            <a:off x="457200" y="274638"/>
            <a:ext cx="8229600" cy="706090"/>
          </a:xfrm>
        </p:spPr>
        <p:txBody>
          <a:bodyPr>
            <a:normAutofit fontScale="90000"/>
          </a:bodyPr>
          <a:lstStyle/>
          <a:p>
            <a:r>
              <a:rPr lang="en-GB" b="1" dirty="0"/>
              <a:t>Person-centred Care</a:t>
            </a:r>
          </a:p>
        </p:txBody>
      </p:sp>
      <p:pic>
        <p:nvPicPr>
          <p:cNvPr id="4" name="Content Placeholder 3">
            <a:extLst>
              <a:ext uri="{FF2B5EF4-FFF2-40B4-BE49-F238E27FC236}">
                <a16:creationId xmlns:a16="http://schemas.microsoft.com/office/drawing/2014/main" id="{D702AC69-ADF7-B655-84BD-5B6039243C88}"/>
              </a:ext>
            </a:extLst>
          </p:cNvPr>
          <p:cNvPicPr>
            <a:picLocks noGrp="1" noChangeAspect="1"/>
          </p:cNvPicPr>
          <p:nvPr>
            <p:ph idx="1"/>
          </p:nvPr>
        </p:nvPicPr>
        <p:blipFill rotWithShape="1">
          <a:blip r:embed="rId3"/>
          <a:srcRect l="19360" t="17544" r="52022" b="26054"/>
          <a:stretch/>
        </p:blipFill>
        <p:spPr bwMode="auto">
          <a:xfrm>
            <a:off x="419548" y="1340768"/>
            <a:ext cx="4872532" cy="4032448"/>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61A4DB91-4786-552E-0B3B-85B4B54D80AC}"/>
              </a:ext>
            </a:extLst>
          </p:cNvPr>
          <p:cNvSpPr txBox="1"/>
          <p:nvPr/>
        </p:nvSpPr>
        <p:spPr>
          <a:xfrm>
            <a:off x="5292080" y="1556792"/>
            <a:ext cx="3491880" cy="3970318"/>
          </a:xfrm>
          <a:prstGeom prst="rect">
            <a:avLst/>
          </a:prstGeom>
          <a:noFill/>
        </p:spPr>
        <p:txBody>
          <a:bodyPr wrap="square">
            <a:spAutoFit/>
          </a:bodyPr>
          <a:lstStyle/>
          <a:p>
            <a:pPr marL="228600" indent="-228600">
              <a:buFont typeface="+mj-lt"/>
              <a:buAutoNum type="arabicPeriod"/>
            </a:pPr>
            <a:r>
              <a:rPr lang="en-GB" b="1" dirty="0"/>
              <a:t>A person-centred care requires an embedded culture that looks for continued improvement in service delivery and practice delivery. </a:t>
            </a:r>
          </a:p>
          <a:p>
            <a:pPr marL="228600" indent="-228600">
              <a:buFont typeface="+mj-lt"/>
              <a:buAutoNum type="arabicPeriod"/>
            </a:pPr>
            <a:endParaRPr lang="en-GB" b="1" dirty="0"/>
          </a:p>
          <a:p>
            <a:pPr marL="228600" indent="-228600">
              <a:buFont typeface="+mj-lt"/>
              <a:buAutoNum type="arabicPeriod"/>
            </a:pPr>
            <a:r>
              <a:rPr lang="en-GB" b="1" dirty="0"/>
              <a:t>It should be person-centred and look to meeting individual needs and be a reassurance for families that the best possible care is given to the service user. </a:t>
            </a:r>
          </a:p>
          <a:p>
            <a:pPr marL="228600" indent="-228600">
              <a:buFont typeface="+mj-lt"/>
              <a:buAutoNum type="arabicPeriod"/>
            </a:pPr>
            <a:endParaRPr lang="en-GB" b="1" dirty="0"/>
          </a:p>
        </p:txBody>
      </p:sp>
      <p:sp>
        <p:nvSpPr>
          <p:cNvPr id="3" name="Slide Number Placeholder 2">
            <a:extLst>
              <a:ext uri="{FF2B5EF4-FFF2-40B4-BE49-F238E27FC236}">
                <a16:creationId xmlns:a16="http://schemas.microsoft.com/office/drawing/2014/main" id="{86A90751-FFD5-6E90-049F-4D6180DFBD6C}"/>
              </a:ext>
            </a:extLst>
          </p:cNvPr>
          <p:cNvSpPr>
            <a:spLocks noGrp="1"/>
          </p:cNvSpPr>
          <p:nvPr>
            <p:ph type="sldNum" sz="quarter" idx="12"/>
          </p:nvPr>
        </p:nvSpPr>
        <p:spPr/>
        <p:txBody>
          <a:bodyPr/>
          <a:lstStyle/>
          <a:p>
            <a:fld id="{AC82685A-BD3A-4230-8D85-804689F67293}" type="slidenum">
              <a:rPr lang="en-GB" smtClean="0"/>
              <a:t>16</a:t>
            </a:fld>
            <a:endParaRPr lang="en-GB"/>
          </a:p>
        </p:txBody>
      </p:sp>
    </p:spTree>
    <p:extLst>
      <p:ext uri="{BB962C8B-B14F-4D97-AF65-F5344CB8AC3E}">
        <p14:creationId xmlns:p14="http://schemas.microsoft.com/office/powerpoint/2010/main" val="3340136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3D60C-C063-16D7-8ABC-57D89DB76740}"/>
              </a:ext>
            </a:extLst>
          </p:cNvPr>
          <p:cNvSpPr>
            <a:spLocks noGrp="1"/>
          </p:cNvSpPr>
          <p:nvPr>
            <p:ph type="title"/>
          </p:nvPr>
        </p:nvSpPr>
        <p:spPr>
          <a:xfrm>
            <a:off x="179512" y="188640"/>
            <a:ext cx="8784976" cy="562074"/>
          </a:xfrm>
        </p:spPr>
        <p:txBody>
          <a:bodyPr>
            <a:normAutofit fontScale="90000"/>
          </a:bodyPr>
          <a:lstStyle/>
          <a:p>
            <a:r>
              <a:rPr lang="en-GB" sz="3600" b="1" dirty="0"/>
              <a:t>A person-centred approach to care </a:t>
            </a:r>
          </a:p>
        </p:txBody>
      </p:sp>
      <p:pic>
        <p:nvPicPr>
          <p:cNvPr id="4" name="Content Placeholder 3" descr="Graphical user interface, application, website&#10;&#10;Description automatically generated">
            <a:extLst>
              <a:ext uri="{FF2B5EF4-FFF2-40B4-BE49-F238E27FC236}">
                <a16:creationId xmlns:a16="http://schemas.microsoft.com/office/drawing/2014/main" id="{D2D47373-57E4-7E0A-B2F0-CADE0347C6F8}"/>
              </a:ext>
            </a:extLst>
          </p:cNvPr>
          <p:cNvPicPr>
            <a:picLocks noGrp="1" noChangeAspect="1"/>
          </p:cNvPicPr>
          <p:nvPr>
            <p:ph idx="1"/>
          </p:nvPr>
        </p:nvPicPr>
        <p:blipFill rotWithShape="1">
          <a:blip r:embed="rId3"/>
          <a:srcRect l="7577" t="17962" r="40440" b="23420"/>
          <a:stretch/>
        </p:blipFill>
        <p:spPr bwMode="auto">
          <a:xfrm>
            <a:off x="467544" y="908720"/>
            <a:ext cx="8064896" cy="4607843"/>
          </a:xfrm>
          <a:prstGeom prst="rect">
            <a:avLst/>
          </a:prstGeom>
          <a:ln>
            <a:noFill/>
          </a:ln>
          <a:extLst>
            <a:ext uri="{53640926-AAD7-44D8-BBD7-CCE9431645EC}">
              <a14:shadowObscured xmlns:a14="http://schemas.microsoft.com/office/drawing/2010/main"/>
            </a:ext>
          </a:extLst>
        </p:spPr>
      </p:pic>
      <p:sp>
        <p:nvSpPr>
          <p:cNvPr id="3" name="Slide Number Placeholder 2">
            <a:extLst>
              <a:ext uri="{FF2B5EF4-FFF2-40B4-BE49-F238E27FC236}">
                <a16:creationId xmlns:a16="http://schemas.microsoft.com/office/drawing/2014/main" id="{210891EF-38B7-54A5-80A5-7A03112E4832}"/>
              </a:ext>
            </a:extLst>
          </p:cNvPr>
          <p:cNvSpPr>
            <a:spLocks noGrp="1"/>
          </p:cNvSpPr>
          <p:nvPr>
            <p:ph type="sldNum" sz="quarter" idx="12"/>
          </p:nvPr>
        </p:nvSpPr>
        <p:spPr/>
        <p:txBody>
          <a:bodyPr/>
          <a:lstStyle/>
          <a:p>
            <a:fld id="{AC82685A-BD3A-4230-8D85-804689F67293}" type="slidenum">
              <a:rPr lang="en-GB" smtClean="0"/>
              <a:t>17</a:t>
            </a:fld>
            <a:endParaRPr lang="en-GB"/>
          </a:p>
        </p:txBody>
      </p:sp>
    </p:spTree>
    <p:extLst>
      <p:ext uri="{BB962C8B-B14F-4D97-AF65-F5344CB8AC3E}">
        <p14:creationId xmlns:p14="http://schemas.microsoft.com/office/powerpoint/2010/main" val="29238021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8355D-3E5F-6D85-E5AB-F94616498057}"/>
              </a:ext>
            </a:extLst>
          </p:cNvPr>
          <p:cNvSpPr>
            <a:spLocks noGrp="1"/>
          </p:cNvSpPr>
          <p:nvPr>
            <p:ph type="title"/>
          </p:nvPr>
        </p:nvSpPr>
        <p:spPr>
          <a:xfrm>
            <a:off x="323528" y="197767"/>
            <a:ext cx="8496944" cy="1143000"/>
          </a:xfrm>
        </p:spPr>
        <p:txBody>
          <a:bodyPr>
            <a:noAutofit/>
          </a:bodyPr>
          <a:lstStyle/>
          <a:p>
            <a:r>
              <a:rPr lang="en-GB" sz="3600" b="1" dirty="0">
                <a:solidFill>
                  <a:srgbClr val="222222"/>
                </a:solidFill>
                <a:latin typeface="Arial" panose="020B0604020202020204" pitchFamily="34" charset="0"/>
                <a:cs typeface="Arial" panose="020B0604020202020204" pitchFamily="34" charset="0"/>
              </a:rPr>
              <a:t>There are five key features to </a:t>
            </a:r>
            <a:br>
              <a:rPr lang="en-GB" sz="3600" b="1" dirty="0">
                <a:solidFill>
                  <a:srgbClr val="222222"/>
                </a:solidFill>
                <a:latin typeface="Arial" panose="020B0604020202020204" pitchFamily="34" charset="0"/>
                <a:cs typeface="Arial" panose="020B0604020202020204" pitchFamily="34" charset="0"/>
              </a:rPr>
            </a:br>
            <a:r>
              <a:rPr lang="en-GB" sz="3600" b="1" dirty="0">
                <a:solidFill>
                  <a:srgbClr val="222222"/>
                </a:solidFill>
                <a:latin typeface="Arial" panose="020B0604020202020204" pitchFamily="34" charset="0"/>
                <a:cs typeface="Arial" panose="020B0604020202020204" pitchFamily="34" charset="0"/>
              </a:rPr>
              <a:t>person-centred care and planning</a:t>
            </a:r>
            <a:endParaRPr lang="en-GB" sz="3600" dirty="0"/>
          </a:p>
        </p:txBody>
      </p:sp>
      <p:sp>
        <p:nvSpPr>
          <p:cNvPr id="3" name="Content Placeholder 2">
            <a:extLst>
              <a:ext uri="{FF2B5EF4-FFF2-40B4-BE49-F238E27FC236}">
                <a16:creationId xmlns:a16="http://schemas.microsoft.com/office/drawing/2014/main" id="{08180B07-F49C-42E4-DA74-FB15D1954A13}"/>
              </a:ext>
            </a:extLst>
          </p:cNvPr>
          <p:cNvSpPr>
            <a:spLocks noGrp="1"/>
          </p:cNvSpPr>
          <p:nvPr>
            <p:ph idx="1"/>
          </p:nvPr>
        </p:nvSpPr>
        <p:spPr>
          <a:xfrm>
            <a:off x="179512" y="1484784"/>
            <a:ext cx="8774632" cy="4248471"/>
          </a:xfrm>
        </p:spPr>
        <p:txBody>
          <a:bodyPr>
            <a:normAutofit fontScale="85000" lnSpcReduction="20000"/>
          </a:bodyPr>
          <a:lstStyle/>
          <a:p>
            <a:pPr marL="514350" indent="-514350">
              <a:buFont typeface="+mj-lt"/>
              <a:buAutoNum type="arabicPeriod"/>
            </a:pPr>
            <a:r>
              <a:rPr lang="en-GB" dirty="0">
                <a:latin typeface="Arial" panose="020B0604020202020204" pitchFamily="34" charset="0"/>
                <a:cs typeface="Arial" panose="020B0604020202020204" pitchFamily="34" charset="0"/>
              </a:rPr>
              <a:t>Service users are at the centre of service delivery with good open communication systems in place.</a:t>
            </a:r>
          </a:p>
          <a:p>
            <a:pPr marL="514350" indent="-514350">
              <a:buFont typeface="+mj-lt"/>
              <a:buAutoNum type="arabicPeriod"/>
            </a:pPr>
            <a:r>
              <a:rPr lang="en-GB" dirty="0">
                <a:latin typeface="Arial" panose="020B0604020202020204" pitchFamily="34" charset="0"/>
                <a:cs typeface="Arial" panose="020B0604020202020204" pitchFamily="34" charset="0"/>
              </a:rPr>
              <a:t>It includes stakeholders such as other professionals, family and key friends.</a:t>
            </a:r>
          </a:p>
          <a:p>
            <a:pPr marL="514350" indent="-514350">
              <a:buFont typeface="+mj-lt"/>
              <a:buAutoNum type="arabicPeriod"/>
            </a:pPr>
            <a:r>
              <a:rPr lang="en-GB" dirty="0">
                <a:latin typeface="Arial" panose="020B0604020202020204" pitchFamily="34" charset="0"/>
                <a:cs typeface="Arial" panose="020B0604020202020204" pitchFamily="34" charset="0"/>
              </a:rPr>
              <a:t>It will reflect the individual’s capacities to support their own needs and recognises them as experts. </a:t>
            </a:r>
          </a:p>
          <a:p>
            <a:pPr marL="514350" indent="-514350">
              <a:buFont typeface="+mj-lt"/>
              <a:buAutoNum type="arabicPeriod"/>
            </a:pPr>
            <a:r>
              <a:rPr lang="en-GB" dirty="0">
                <a:latin typeface="Arial" panose="020B0604020202020204" pitchFamily="34" charset="0"/>
                <a:cs typeface="Arial" panose="020B0604020202020204" pitchFamily="34" charset="0"/>
              </a:rPr>
              <a:t>There is a shared commitment to supporting the individual and upholding their rights.</a:t>
            </a:r>
          </a:p>
          <a:p>
            <a:pPr marL="514350" indent="-514350">
              <a:buFont typeface="+mj-lt"/>
              <a:buAutoNum type="arabicPeriod"/>
            </a:pPr>
            <a:r>
              <a:rPr lang="en-GB" dirty="0">
                <a:latin typeface="Arial" panose="020B0604020202020204" pitchFamily="34" charset="0"/>
                <a:cs typeface="Arial" panose="020B0604020202020204" pitchFamily="34" charset="0"/>
              </a:rPr>
              <a:t>It is about active listening, to help the individual get the best outcomes in life (Maclean Associates, 2015). </a:t>
            </a:r>
          </a:p>
        </p:txBody>
      </p:sp>
    </p:spTree>
    <p:extLst>
      <p:ext uri="{BB962C8B-B14F-4D97-AF65-F5344CB8AC3E}">
        <p14:creationId xmlns:p14="http://schemas.microsoft.com/office/powerpoint/2010/main" val="1917475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61F6A-CCF1-B3D4-F81B-73514737AA92}"/>
              </a:ext>
            </a:extLst>
          </p:cNvPr>
          <p:cNvSpPr>
            <a:spLocks noGrp="1"/>
          </p:cNvSpPr>
          <p:nvPr>
            <p:ph type="title"/>
          </p:nvPr>
        </p:nvSpPr>
        <p:spPr>
          <a:xfrm>
            <a:off x="457200" y="260648"/>
            <a:ext cx="8229600" cy="634082"/>
          </a:xfrm>
        </p:spPr>
        <p:txBody>
          <a:bodyPr>
            <a:normAutofit fontScale="90000"/>
          </a:bodyPr>
          <a:lstStyle/>
          <a:p>
            <a:r>
              <a:rPr lang="en-GB" b="1" dirty="0"/>
              <a:t>Person-centred planning</a:t>
            </a:r>
          </a:p>
        </p:txBody>
      </p:sp>
      <p:sp>
        <p:nvSpPr>
          <p:cNvPr id="3" name="Content Placeholder 2">
            <a:extLst>
              <a:ext uri="{FF2B5EF4-FFF2-40B4-BE49-F238E27FC236}">
                <a16:creationId xmlns:a16="http://schemas.microsoft.com/office/drawing/2014/main" id="{9B5259D3-DA20-1514-9BE7-03A67FAE989A}"/>
              </a:ext>
            </a:extLst>
          </p:cNvPr>
          <p:cNvSpPr>
            <a:spLocks noGrp="1"/>
          </p:cNvSpPr>
          <p:nvPr>
            <p:ph idx="1"/>
          </p:nvPr>
        </p:nvSpPr>
        <p:spPr>
          <a:xfrm>
            <a:off x="179512" y="894730"/>
            <a:ext cx="8712968" cy="4622503"/>
          </a:xfrm>
        </p:spPr>
        <p:txBody>
          <a:bodyPr>
            <a:normAutofit fontScale="92500" lnSpcReduction="10000"/>
          </a:bodyPr>
          <a:lstStyle/>
          <a:p>
            <a:r>
              <a:rPr lang="en-GB" sz="2800" dirty="0">
                <a:latin typeface="Arial" panose="020B0604020202020204" pitchFamily="34" charset="0"/>
                <a:cs typeface="Arial" panose="020B0604020202020204" pitchFamily="34" charset="0"/>
              </a:rPr>
              <a:t>Different services will use different methods of person-centred planning.  This will require having dignity for the service user (</a:t>
            </a:r>
            <a:r>
              <a:rPr lang="en-GB" sz="2800" dirty="0" err="1">
                <a:latin typeface="Arial" panose="020B0604020202020204" pitchFamily="34" charset="0"/>
                <a:ea typeface="Times New Roman" panose="02020603050405020304" pitchFamily="18" charset="0"/>
                <a:cs typeface="Arial" panose="020B0604020202020204" pitchFamily="34" charset="0"/>
              </a:rPr>
              <a:t>Haugan</a:t>
            </a:r>
            <a:r>
              <a:rPr lang="en-GB" sz="2800" dirty="0">
                <a:latin typeface="Arial" panose="020B0604020202020204" pitchFamily="34" charset="0"/>
                <a:ea typeface="Times New Roman" panose="02020603050405020304" pitchFamily="18" charset="0"/>
                <a:cs typeface="Arial" panose="020B0604020202020204" pitchFamily="34" charset="0"/>
              </a:rPr>
              <a:t> &amp; Eriksson, 2021).</a:t>
            </a:r>
            <a:r>
              <a:rPr lang="en-GB" sz="2800" dirty="0">
                <a:latin typeface="Arial" panose="020B0604020202020204" pitchFamily="34" charset="0"/>
                <a:cs typeface="Arial" panose="020B0604020202020204" pitchFamily="34" charset="0"/>
              </a:rPr>
              <a:t> </a:t>
            </a:r>
          </a:p>
          <a:p>
            <a:r>
              <a:rPr lang="en-GB" sz="2800" dirty="0">
                <a:latin typeface="Arial" panose="020B0604020202020204" pitchFamily="34" charset="0"/>
                <a:cs typeface="Arial" panose="020B0604020202020204" pitchFamily="34" charset="0"/>
              </a:rPr>
              <a:t>There are different tools and documents to log the planning data and information about the service user so that there is a record of what has been agreed.</a:t>
            </a:r>
          </a:p>
          <a:p>
            <a:r>
              <a:rPr lang="en-GB" sz="2800" dirty="0">
                <a:latin typeface="Arial" panose="020B0604020202020204" pitchFamily="34" charset="0"/>
                <a:cs typeface="Arial" panose="020B0604020202020204" pitchFamily="34" charset="0"/>
              </a:rPr>
              <a:t>Such information might include:  a profile of the service user which contains essential factual information e.g., name, address, </a:t>
            </a:r>
            <a:r>
              <a:rPr lang="en-GB" sz="2800" dirty="0" err="1">
                <a:latin typeface="Arial" panose="020B0604020202020204" pitchFamily="34" charset="0"/>
                <a:cs typeface="Arial" panose="020B0604020202020204" pitchFamily="34" charset="0"/>
              </a:rPr>
              <a:t>DoB</a:t>
            </a:r>
            <a:r>
              <a:rPr lang="en-GB" sz="2800" dirty="0">
                <a:latin typeface="Arial" panose="020B0604020202020204" pitchFamily="34" charset="0"/>
                <a:cs typeface="Arial" panose="020B0604020202020204" pitchFamily="34" charset="0"/>
              </a:rPr>
              <a:t>, gender, age etc.</a:t>
            </a:r>
          </a:p>
          <a:p>
            <a:r>
              <a:rPr lang="en-GB" sz="2800" dirty="0">
                <a:latin typeface="Arial" panose="020B0604020202020204" pitchFamily="34" charset="0"/>
                <a:cs typeface="Arial" panose="020B0604020202020204" pitchFamily="34" charset="0"/>
              </a:rPr>
              <a:t>Planning assesses the individual to address their needs to live a full and active life as far as possible. </a:t>
            </a:r>
          </a:p>
          <a:p>
            <a:endParaRPr lang="en-GB" sz="2800" dirty="0"/>
          </a:p>
        </p:txBody>
      </p:sp>
    </p:spTree>
    <p:extLst>
      <p:ext uri="{BB962C8B-B14F-4D97-AF65-F5344CB8AC3E}">
        <p14:creationId xmlns:p14="http://schemas.microsoft.com/office/powerpoint/2010/main" val="904724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5517EC-3508-6273-B120-0CC2FFEE52E4}"/>
              </a:ext>
            </a:extLst>
          </p:cNvPr>
          <p:cNvSpPr>
            <a:spLocks noGrp="1"/>
          </p:cNvSpPr>
          <p:nvPr>
            <p:ph idx="1"/>
          </p:nvPr>
        </p:nvSpPr>
        <p:spPr>
          <a:xfrm>
            <a:off x="215516" y="188640"/>
            <a:ext cx="8712968" cy="5760640"/>
          </a:xfrm>
        </p:spPr>
        <p:txBody>
          <a:bodyPr>
            <a:normAutofit fontScale="85000" lnSpcReduction="20000"/>
          </a:bodyPr>
          <a:lstStyle/>
          <a:p>
            <a:r>
              <a:rPr lang="en-GB" sz="3200" dirty="0"/>
              <a:t>What the person feels is important to them and what support they will need.  This information might explore what makes them feel good, what a good day might look like and what a bad day might be feel and look like too.  </a:t>
            </a:r>
          </a:p>
          <a:p>
            <a:r>
              <a:rPr lang="en-GB" sz="3200" dirty="0"/>
              <a:t>What their goals are, what steps they and others would take to help to work towards or meet their goals.</a:t>
            </a:r>
          </a:p>
          <a:p>
            <a:r>
              <a:rPr lang="en-GB" dirty="0"/>
              <a:t>Once the data set has been determined, Health and SC staff will work toward meeting the individual needs and or identify those who would best meet these needs.  </a:t>
            </a:r>
          </a:p>
          <a:p>
            <a:r>
              <a:rPr lang="en-GB" sz="3200" dirty="0"/>
              <a:t>A review process should be built into the planning process to monitor that things are on track and or to re-evaluate if other needs are required or things need to be removed. </a:t>
            </a:r>
          </a:p>
          <a:p>
            <a:endParaRPr lang="en-GB" dirty="0"/>
          </a:p>
        </p:txBody>
      </p:sp>
    </p:spTree>
    <p:extLst>
      <p:ext uri="{BB962C8B-B14F-4D97-AF65-F5344CB8AC3E}">
        <p14:creationId xmlns:p14="http://schemas.microsoft.com/office/powerpoint/2010/main" val="33817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6E8D002-7809-4259-E70C-71C8EEDBAC15}"/>
              </a:ext>
            </a:extLst>
          </p:cNvPr>
          <p:cNvSpPr/>
          <p:nvPr/>
        </p:nvSpPr>
        <p:spPr>
          <a:xfrm>
            <a:off x="302840" y="332656"/>
            <a:ext cx="8589640" cy="5040561"/>
          </a:xfrm>
          <a:prstGeom prst="roundRect">
            <a:avLst/>
          </a:prstGeom>
          <a:solidFill>
            <a:schemeClr val="accent6">
              <a:lumMod val="60000"/>
              <a:lumOff val="40000"/>
            </a:schemeClr>
          </a:solidFill>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pPr marL="0" lvl="0" indent="0" algn="ctr" defTabSz="1377950">
              <a:lnSpc>
                <a:spcPct val="90000"/>
              </a:lnSpc>
              <a:spcBef>
                <a:spcPct val="0"/>
              </a:spcBef>
              <a:spcAft>
                <a:spcPct val="35000"/>
              </a:spcAft>
              <a:buNone/>
            </a:pPr>
            <a:endParaRPr lang="en-GB" sz="4400" b="1" kern="1200" dirty="0"/>
          </a:p>
          <a:p>
            <a:pPr marL="0" lvl="0" indent="0" algn="ctr" defTabSz="1377950">
              <a:lnSpc>
                <a:spcPct val="90000"/>
              </a:lnSpc>
              <a:spcBef>
                <a:spcPct val="0"/>
              </a:spcBef>
              <a:spcAft>
                <a:spcPct val="35000"/>
              </a:spcAft>
              <a:buNone/>
            </a:pPr>
            <a:endParaRPr lang="en-GB" sz="4400" b="1" dirty="0"/>
          </a:p>
          <a:p>
            <a:pPr marL="0" lvl="0" indent="0" algn="ctr" defTabSz="1377950">
              <a:lnSpc>
                <a:spcPct val="90000"/>
              </a:lnSpc>
              <a:spcBef>
                <a:spcPct val="0"/>
              </a:spcBef>
              <a:spcAft>
                <a:spcPct val="35000"/>
              </a:spcAft>
              <a:buNone/>
            </a:pPr>
            <a:r>
              <a:rPr lang="en-GB" sz="4400" b="1" kern="1200" dirty="0"/>
              <a:t>Refreshment Break</a:t>
            </a:r>
          </a:p>
        </p:txBody>
      </p:sp>
    </p:spTree>
    <p:extLst>
      <p:ext uri="{BB962C8B-B14F-4D97-AF65-F5344CB8AC3E}">
        <p14:creationId xmlns:p14="http://schemas.microsoft.com/office/powerpoint/2010/main" val="3224358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1535EAA7-64D4-B01D-96E2-B2E8C971E280}"/>
              </a:ext>
            </a:extLst>
          </p:cNvPr>
          <p:cNvGrpSpPr/>
          <p:nvPr/>
        </p:nvGrpSpPr>
        <p:grpSpPr>
          <a:xfrm>
            <a:off x="302840" y="260648"/>
            <a:ext cx="8589640" cy="5112569"/>
            <a:chOff x="44292" y="-481628"/>
            <a:chExt cx="4159887" cy="5378171"/>
          </a:xfrm>
          <a:scene3d>
            <a:camera prst="orthographicFront"/>
            <a:lightRig rig="flat" dir="t"/>
          </a:scene3d>
        </p:grpSpPr>
        <p:sp>
          <p:nvSpPr>
            <p:cNvPr id="5" name="Rectangle: Rounded Corners 4">
              <a:extLst>
                <a:ext uri="{FF2B5EF4-FFF2-40B4-BE49-F238E27FC236}">
                  <a16:creationId xmlns:a16="http://schemas.microsoft.com/office/drawing/2014/main" id="{66E8D002-7809-4259-E70C-71C8EEDBAC15}"/>
                </a:ext>
              </a:extLst>
            </p:cNvPr>
            <p:cNvSpPr/>
            <p:nvPr/>
          </p:nvSpPr>
          <p:spPr>
            <a:xfrm>
              <a:off x="44292" y="0"/>
              <a:ext cx="4159887" cy="4896543"/>
            </a:xfrm>
            <a:prstGeom prst="round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6" name="Rectangle: Rounded Corners 4">
              <a:extLst>
                <a:ext uri="{FF2B5EF4-FFF2-40B4-BE49-F238E27FC236}">
                  <a16:creationId xmlns:a16="http://schemas.microsoft.com/office/drawing/2014/main" id="{2FE00586-7512-37C9-93ED-E6FB88D38A83}"/>
                </a:ext>
              </a:extLst>
            </p:cNvPr>
            <p:cNvSpPr txBox="1"/>
            <p:nvPr/>
          </p:nvSpPr>
          <p:spPr>
            <a:xfrm>
              <a:off x="234934" y="-481628"/>
              <a:ext cx="3753749" cy="5175102"/>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endParaRPr lang="en-GB" sz="3100" b="1" kern="1200" dirty="0"/>
            </a:p>
            <a:p>
              <a:pPr marL="0" lvl="0" indent="0" algn="ctr" defTabSz="1377950">
                <a:lnSpc>
                  <a:spcPct val="90000"/>
                </a:lnSpc>
                <a:spcBef>
                  <a:spcPct val="0"/>
                </a:spcBef>
                <a:spcAft>
                  <a:spcPct val="35000"/>
                </a:spcAft>
                <a:buNone/>
              </a:pPr>
              <a:endParaRPr lang="en-GB" sz="4400" b="1" kern="1200" dirty="0"/>
            </a:p>
            <a:p>
              <a:pPr marL="0" lvl="0" indent="0" algn="ctr" defTabSz="1377950">
                <a:lnSpc>
                  <a:spcPct val="90000"/>
                </a:lnSpc>
                <a:spcBef>
                  <a:spcPct val="0"/>
                </a:spcBef>
                <a:spcAft>
                  <a:spcPct val="35000"/>
                </a:spcAft>
                <a:buNone/>
              </a:pPr>
              <a:r>
                <a:rPr lang="en-GB" sz="4400" b="1" kern="1200" dirty="0"/>
                <a:t>Session 2 </a:t>
              </a:r>
            </a:p>
            <a:p>
              <a:pPr marL="0" lvl="0" indent="0" algn="ctr" defTabSz="1377950">
                <a:lnSpc>
                  <a:spcPct val="90000"/>
                </a:lnSpc>
                <a:spcBef>
                  <a:spcPct val="0"/>
                </a:spcBef>
                <a:spcAft>
                  <a:spcPct val="35000"/>
                </a:spcAft>
                <a:buNone/>
              </a:pPr>
              <a:r>
                <a:rPr lang="en-GB" sz="4400" b="1" dirty="0"/>
                <a:t>Presentation of Ideas</a:t>
              </a:r>
              <a:endParaRPr lang="en-GB" sz="4400" b="1" kern="1200" dirty="0"/>
            </a:p>
          </p:txBody>
        </p:sp>
      </p:grpSp>
    </p:spTree>
    <p:extLst>
      <p:ext uri="{BB962C8B-B14F-4D97-AF65-F5344CB8AC3E}">
        <p14:creationId xmlns:p14="http://schemas.microsoft.com/office/powerpoint/2010/main" val="16556996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AB809925-FD1A-E774-9FF0-5CCA1697B79B}"/>
              </a:ext>
            </a:extLst>
          </p:cNvPr>
          <p:cNvGraphicFramePr/>
          <p:nvPr>
            <p:extLst>
              <p:ext uri="{D42A27DB-BD31-4B8C-83A1-F6EECF244321}">
                <p14:modId xmlns:p14="http://schemas.microsoft.com/office/powerpoint/2010/main" val="30161699"/>
              </p:ext>
            </p:extLst>
          </p:nvPr>
        </p:nvGraphicFramePr>
        <p:xfrm>
          <a:off x="287524" y="116632"/>
          <a:ext cx="8568952" cy="5544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039868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49892-C2B1-AFE7-CAC4-99AAB1FAACC1}"/>
              </a:ext>
            </a:extLst>
          </p:cNvPr>
          <p:cNvSpPr>
            <a:spLocks noGrp="1"/>
          </p:cNvSpPr>
          <p:nvPr>
            <p:ph type="title"/>
          </p:nvPr>
        </p:nvSpPr>
        <p:spPr>
          <a:xfrm>
            <a:off x="457200" y="274638"/>
            <a:ext cx="8229600" cy="369332"/>
          </a:xfrm>
        </p:spPr>
        <p:txBody>
          <a:bodyPr>
            <a:normAutofit fontScale="90000"/>
          </a:bodyPr>
          <a:lstStyle/>
          <a:p>
            <a:r>
              <a:rPr lang="en-GB" sz="3600" b="1" dirty="0"/>
              <a:t>Areas of wellbeing – The Care Act 2014</a:t>
            </a:r>
          </a:p>
        </p:txBody>
      </p:sp>
      <p:pic>
        <p:nvPicPr>
          <p:cNvPr id="4" name="Content Placeholder 3" descr="Chart, sunburst chart&#10;&#10;Description automatically generated">
            <a:extLst>
              <a:ext uri="{FF2B5EF4-FFF2-40B4-BE49-F238E27FC236}">
                <a16:creationId xmlns:a16="http://schemas.microsoft.com/office/drawing/2014/main" id="{003C36DA-5352-CFB1-AF8D-29995C22C1B8}"/>
              </a:ext>
            </a:extLst>
          </p:cNvPr>
          <p:cNvPicPr>
            <a:picLocks noGrp="1" noChangeAspect="1"/>
          </p:cNvPicPr>
          <p:nvPr>
            <p:ph idx="1"/>
          </p:nvPr>
        </p:nvPicPr>
        <p:blipFill rotWithShape="1">
          <a:blip r:embed="rId3"/>
          <a:srcRect l="26493" t="17819" r="28914" b="10358"/>
          <a:stretch/>
        </p:blipFill>
        <p:spPr bwMode="auto">
          <a:xfrm>
            <a:off x="971600" y="836712"/>
            <a:ext cx="6984776" cy="4679851"/>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BF1EF745-97DC-96BF-477B-77BB6A639F8D}"/>
              </a:ext>
            </a:extLst>
          </p:cNvPr>
          <p:cNvSpPr txBox="1"/>
          <p:nvPr/>
        </p:nvSpPr>
        <p:spPr>
          <a:xfrm>
            <a:off x="539552" y="5257800"/>
            <a:ext cx="4572000" cy="369332"/>
          </a:xfrm>
          <a:prstGeom prst="rect">
            <a:avLst/>
          </a:prstGeom>
          <a:noFill/>
        </p:spPr>
        <p:txBody>
          <a:bodyPr wrap="square">
            <a:spAutoFit/>
          </a:bodyPr>
          <a:lstStyle/>
          <a:p>
            <a:r>
              <a:rPr lang="en-GB" sz="1800" dirty="0">
                <a:latin typeface="Arial" panose="020B0604020202020204" pitchFamily="34" charset="0"/>
                <a:ea typeface="Times New Roman" panose="02020603050405020304" pitchFamily="18" charset="0"/>
                <a:cs typeface="Arial" panose="020B0604020202020204" pitchFamily="34" charset="0"/>
              </a:rPr>
              <a:t>(</a:t>
            </a:r>
            <a:r>
              <a:rPr lang="en-GB" sz="1800" b="1" dirty="0">
                <a:latin typeface="Arial" panose="020B0604020202020204" pitchFamily="34" charset="0"/>
                <a:ea typeface="Times New Roman" panose="02020603050405020304" pitchFamily="18" charset="0"/>
                <a:cs typeface="Arial" panose="020B0604020202020204" pitchFamily="34" charset="0"/>
              </a:rPr>
              <a:t>DHSC, 2019, p.33) </a:t>
            </a:r>
            <a:endParaRPr lang="en-GB" b="1" dirty="0"/>
          </a:p>
        </p:txBody>
      </p:sp>
    </p:spTree>
    <p:extLst>
      <p:ext uri="{BB962C8B-B14F-4D97-AF65-F5344CB8AC3E}">
        <p14:creationId xmlns:p14="http://schemas.microsoft.com/office/powerpoint/2010/main" val="2751503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6E8D002-7809-4259-E70C-71C8EEDBAC15}"/>
              </a:ext>
            </a:extLst>
          </p:cNvPr>
          <p:cNvSpPr/>
          <p:nvPr/>
        </p:nvSpPr>
        <p:spPr>
          <a:xfrm>
            <a:off x="302840" y="718491"/>
            <a:ext cx="8589640" cy="4654726"/>
          </a:xfrm>
          <a:prstGeom prst="roundRect">
            <a:avLst/>
          </a:prstGeom>
          <a:scene3d>
            <a:camera prst="orthographicFront"/>
            <a:lightRig rig="flat" dir="t"/>
          </a:scene3d>
        </p:spPr>
        <p:style>
          <a:lnRef idx="2">
            <a:schemeClr val="accent6">
              <a:shade val="15000"/>
            </a:schemeClr>
          </a:lnRef>
          <a:fillRef idx="1">
            <a:schemeClr val="accent6"/>
          </a:fillRef>
          <a:effectRef idx="0">
            <a:schemeClr val="accent6"/>
          </a:effectRef>
          <a:fontRef idx="minor">
            <a:schemeClr val="lt1"/>
          </a:fontRef>
        </p:style>
        <p:txBody>
          <a:bodyPr/>
          <a:lstStyle/>
          <a:p>
            <a:pPr marL="0" lvl="0" indent="0" algn="ctr" defTabSz="1377950">
              <a:lnSpc>
                <a:spcPct val="90000"/>
              </a:lnSpc>
              <a:spcBef>
                <a:spcPct val="0"/>
              </a:spcBef>
              <a:spcAft>
                <a:spcPct val="35000"/>
              </a:spcAft>
              <a:buNone/>
            </a:pPr>
            <a:endParaRPr lang="en-GB" sz="5400" b="1" dirty="0"/>
          </a:p>
          <a:p>
            <a:pPr marL="0" lvl="0" indent="0" algn="ctr" defTabSz="1377950">
              <a:lnSpc>
                <a:spcPct val="90000"/>
              </a:lnSpc>
              <a:spcBef>
                <a:spcPct val="0"/>
              </a:spcBef>
              <a:spcAft>
                <a:spcPct val="35000"/>
              </a:spcAft>
              <a:buNone/>
            </a:pPr>
            <a:endParaRPr lang="en-GB" sz="1600" b="1" dirty="0"/>
          </a:p>
          <a:p>
            <a:pPr marL="0" lvl="0" indent="0" algn="ctr" defTabSz="1377950">
              <a:lnSpc>
                <a:spcPct val="90000"/>
              </a:lnSpc>
              <a:spcBef>
                <a:spcPct val="0"/>
              </a:spcBef>
              <a:spcAft>
                <a:spcPct val="35000"/>
              </a:spcAft>
              <a:buNone/>
            </a:pPr>
            <a:endParaRPr lang="en-GB" sz="1600" b="1" dirty="0"/>
          </a:p>
          <a:p>
            <a:pPr marL="0" lvl="0" indent="0" algn="ctr" defTabSz="1377950">
              <a:lnSpc>
                <a:spcPct val="90000"/>
              </a:lnSpc>
              <a:spcBef>
                <a:spcPct val="0"/>
              </a:spcBef>
              <a:spcAft>
                <a:spcPct val="35000"/>
              </a:spcAft>
              <a:buNone/>
            </a:pPr>
            <a:r>
              <a:rPr lang="en-GB" sz="5400" b="1" dirty="0"/>
              <a:t>Systems Theory</a:t>
            </a:r>
            <a:endParaRPr lang="en-GB" sz="5400" b="1" kern="1200" dirty="0"/>
          </a:p>
        </p:txBody>
      </p:sp>
      <p:sp>
        <p:nvSpPr>
          <p:cNvPr id="2" name="Slide Number Placeholder 1">
            <a:extLst>
              <a:ext uri="{FF2B5EF4-FFF2-40B4-BE49-F238E27FC236}">
                <a16:creationId xmlns:a16="http://schemas.microsoft.com/office/drawing/2014/main" id="{247BFF1B-4782-9B9A-E2D2-E5E9C0C20384}"/>
              </a:ext>
            </a:extLst>
          </p:cNvPr>
          <p:cNvSpPr>
            <a:spLocks noGrp="1"/>
          </p:cNvSpPr>
          <p:nvPr>
            <p:ph type="sldNum" sz="quarter" idx="12"/>
          </p:nvPr>
        </p:nvSpPr>
        <p:spPr/>
        <p:txBody>
          <a:bodyPr/>
          <a:lstStyle/>
          <a:p>
            <a:fld id="{AC82685A-BD3A-4230-8D85-804689F67293}" type="slidenum">
              <a:rPr lang="en-GB" smtClean="0"/>
              <a:t>25</a:t>
            </a:fld>
            <a:endParaRPr lang="en-GB"/>
          </a:p>
        </p:txBody>
      </p:sp>
    </p:spTree>
    <p:extLst>
      <p:ext uri="{BB962C8B-B14F-4D97-AF65-F5344CB8AC3E}">
        <p14:creationId xmlns:p14="http://schemas.microsoft.com/office/powerpoint/2010/main" val="2978105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E06D8-B7F9-679D-1FDD-674B995BFDC1}"/>
              </a:ext>
            </a:extLst>
          </p:cNvPr>
          <p:cNvSpPr>
            <a:spLocks noGrp="1"/>
          </p:cNvSpPr>
          <p:nvPr>
            <p:ph type="title"/>
          </p:nvPr>
        </p:nvSpPr>
        <p:spPr>
          <a:xfrm>
            <a:off x="457200" y="274638"/>
            <a:ext cx="8229600" cy="490066"/>
          </a:xfrm>
        </p:spPr>
        <p:txBody>
          <a:bodyPr>
            <a:normAutofit fontScale="90000"/>
          </a:bodyPr>
          <a:lstStyle/>
          <a:p>
            <a:r>
              <a:rPr lang="en-GB" b="1" dirty="0"/>
              <a:t>Systems Theory </a:t>
            </a:r>
          </a:p>
        </p:txBody>
      </p:sp>
      <p:sp>
        <p:nvSpPr>
          <p:cNvPr id="3" name="Content Placeholder 2">
            <a:extLst>
              <a:ext uri="{FF2B5EF4-FFF2-40B4-BE49-F238E27FC236}">
                <a16:creationId xmlns:a16="http://schemas.microsoft.com/office/drawing/2014/main" id="{BB3B39A7-83D2-8613-8A6B-69D5446FAD2D}"/>
              </a:ext>
            </a:extLst>
          </p:cNvPr>
          <p:cNvSpPr>
            <a:spLocks noGrp="1"/>
          </p:cNvSpPr>
          <p:nvPr>
            <p:ph idx="1"/>
          </p:nvPr>
        </p:nvSpPr>
        <p:spPr>
          <a:xfrm>
            <a:off x="107504" y="980728"/>
            <a:ext cx="9036496" cy="4536505"/>
          </a:xfrm>
        </p:spPr>
        <p:txBody>
          <a:bodyPr>
            <a:normAutofit fontScale="77500" lnSpcReduction="20000"/>
          </a:bodyPr>
          <a:lstStyle/>
          <a:p>
            <a:r>
              <a:rPr lang="en-GB" dirty="0"/>
              <a:t>Systems theory recognises that individual’s support networks is central to their lives. </a:t>
            </a:r>
          </a:p>
          <a:p>
            <a:r>
              <a:rPr lang="en-GB" dirty="0"/>
              <a:t>Looking at a whole system is crucial to help support the individual to access services and have fulfilling lives.</a:t>
            </a:r>
          </a:p>
          <a:p>
            <a:r>
              <a:rPr lang="en-GB" dirty="0"/>
              <a:t>There are three systems which can operate in a person’s life as follows:</a:t>
            </a:r>
          </a:p>
          <a:p>
            <a:pPr marL="0" indent="0">
              <a:buNone/>
            </a:pPr>
            <a:r>
              <a:rPr lang="en-GB" dirty="0"/>
              <a:t> </a:t>
            </a:r>
          </a:p>
          <a:p>
            <a:r>
              <a:rPr lang="en-GB" b="1" dirty="0"/>
              <a:t>1.</a:t>
            </a:r>
            <a:r>
              <a:rPr lang="en-GB" dirty="0"/>
              <a:t> </a:t>
            </a:r>
            <a:r>
              <a:rPr lang="en-GB" b="1" dirty="0"/>
              <a:t>Informal system</a:t>
            </a:r>
          </a:p>
          <a:p>
            <a:r>
              <a:rPr lang="en-GB" b="1" dirty="0"/>
              <a:t>2. Formal systems</a:t>
            </a:r>
          </a:p>
          <a:p>
            <a:r>
              <a:rPr lang="en-GB" b="1" dirty="0"/>
              <a:t>3. Public systems</a:t>
            </a:r>
            <a:r>
              <a:rPr lang="en-GB" b="1" i="0" dirty="0">
                <a:effectLst/>
                <a:latin typeface="Arial" panose="020B0604020202020204" pitchFamily="34" charset="0"/>
                <a:cs typeface="Arial" panose="020B0604020202020204" pitchFamily="34" charset="0"/>
              </a:rPr>
              <a:t> </a:t>
            </a:r>
          </a:p>
          <a:p>
            <a:pPr marL="0" indent="0">
              <a:buNone/>
            </a:pPr>
            <a:endParaRPr lang="en-GB" sz="2200" i="0" dirty="0">
              <a:effectLst/>
              <a:latin typeface="Arial" panose="020B0604020202020204" pitchFamily="34" charset="0"/>
              <a:cs typeface="Arial" panose="020B0604020202020204" pitchFamily="34" charset="0"/>
            </a:endParaRPr>
          </a:p>
          <a:p>
            <a:pPr marL="0" indent="0">
              <a:buNone/>
            </a:pPr>
            <a:endParaRPr lang="en-GB" sz="2200" dirty="0">
              <a:latin typeface="Arial" panose="020B0604020202020204" pitchFamily="34" charset="0"/>
              <a:cs typeface="Arial" panose="020B0604020202020204" pitchFamily="34" charset="0"/>
            </a:endParaRPr>
          </a:p>
          <a:p>
            <a:pPr marL="0" indent="0">
              <a:buNone/>
            </a:pPr>
            <a:r>
              <a:rPr lang="en-GB" sz="2200" i="0" dirty="0">
                <a:effectLst/>
                <a:latin typeface="Arial" panose="020B0604020202020204" pitchFamily="34" charset="0"/>
                <a:cs typeface="Arial" panose="020B0604020202020204" pitchFamily="34" charset="0"/>
              </a:rPr>
              <a:t>(Maclean Associates, 2015).</a:t>
            </a:r>
            <a:endParaRPr lang="en-GB" sz="2200" dirty="0"/>
          </a:p>
        </p:txBody>
      </p:sp>
      <p:pic>
        <p:nvPicPr>
          <p:cNvPr id="4" name="Picture 3" descr="Graphical user interface, application&#10;&#10;Description automatically generated">
            <a:extLst>
              <a:ext uri="{FF2B5EF4-FFF2-40B4-BE49-F238E27FC236}">
                <a16:creationId xmlns:a16="http://schemas.microsoft.com/office/drawing/2014/main" id="{2014137E-7C2F-1F07-B26D-BF077C1E6A40}"/>
              </a:ext>
            </a:extLst>
          </p:cNvPr>
          <p:cNvPicPr>
            <a:picLocks noChangeAspect="1"/>
          </p:cNvPicPr>
          <p:nvPr/>
        </p:nvPicPr>
        <p:blipFill rotWithShape="1">
          <a:blip r:embed="rId3"/>
          <a:srcRect l="26083" t="22727" r="25744" b="17998"/>
          <a:stretch/>
        </p:blipFill>
        <p:spPr bwMode="auto">
          <a:xfrm>
            <a:off x="3635896" y="3032957"/>
            <a:ext cx="2520280" cy="2484276"/>
          </a:xfrm>
          <a:prstGeom prst="rect">
            <a:avLst/>
          </a:prstGeom>
          <a:ln>
            <a:noFill/>
          </a:ln>
          <a:extLst>
            <a:ext uri="{53640926-AAD7-44D8-BBD7-CCE9431645EC}">
              <a14:shadowObscured xmlns:a14="http://schemas.microsoft.com/office/drawing/2010/main"/>
            </a:ext>
          </a:extLst>
        </p:spPr>
      </p:pic>
      <p:pic>
        <p:nvPicPr>
          <p:cNvPr id="5" name="Picture 4" descr="Graphical user interface, website&#10;&#10;Description automatically generated">
            <a:extLst>
              <a:ext uri="{FF2B5EF4-FFF2-40B4-BE49-F238E27FC236}">
                <a16:creationId xmlns:a16="http://schemas.microsoft.com/office/drawing/2014/main" id="{0525FADD-0AB1-346C-B81D-402427A07B68}"/>
              </a:ext>
            </a:extLst>
          </p:cNvPr>
          <p:cNvPicPr>
            <a:picLocks noChangeAspect="1"/>
          </p:cNvPicPr>
          <p:nvPr/>
        </p:nvPicPr>
        <p:blipFill rotWithShape="1">
          <a:blip r:embed="rId4"/>
          <a:srcRect l="50627" t="16182" r="14266" b="40706"/>
          <a:stretch/>
        </p:blipFill>
        <p:spPr bwMode="auto">
          <a:xfrm>
            <a:off x="6156176" y="3032956"/>
            <a:ext cx="2736304" cy="24842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97881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2E549-C4DD-C958-26CE-14606A185BA5}"/>
              </a:ext>
            </a:extLst>
          </p:cNvPr>
          <p:cNvSpPr>
            <a:spLocks noGrp="1"/>
          </p:cNvSpPr>
          <p:nvPr>
            <p:ph type="title"/>
          </p:nvPr>
        </p:nvSpPr>
        <p:spPr>
          <a:xfrm>
            <a:off x="457200" y="274638"/>
            <a:ext cx="8229600" cy="490066"/>
          </a:xfrm>
        </p:spPr>
        <p:txBody>
          <a:bodyPr>
            <a:normAutofit fontScale="90000"/>
          </a:bodyPr>
          <a:lstStyle/>
          <a:p>
            <a:r>
              <a:rPr lang="en-GB" b="1" dirty="0"/>
              <a:t>Systems theory in practice</a:t>
            </a:r>
            <a:endParaRPr lang="en-GB" dirty="0"/>
          </a:p>
        </p:txBody>
      </p:sp>
      <p:pic>
        <p:nvPicPr>
          <p:cNvPr id="4" name="Content Placeholder 3" descr="A screenshot of a computer&#10;&#10;Description automatically generated">
            <a:extLst>
              <a:ext uri="{FF2B5EF4-FFF2-40B4-BE49-F238E27FC236}">
                <a16:creationId xmlns:a16="http://schemas.microsoft.com/office/drawing/2014/main" id="{97291143-8F97-0E15-DACF-9793F8A0F704}"/>
              </a:ext>
            </a:extLst>
          </p:cNvPr>
          <p:cNvPicPr>
            <a:picLocks noGrp="1" noChangeAspect="1"/>
          </p:cNvPicPr>
          <p:nvPr>
            <p:ph idx="1"/>
          </p:nvPr>
        </p:nvPicPr>
        <p:blipFill rotWithShape="1">
          <a:blip r:embed="rId3"/>
          <a:srcRect l="17549" t="16821" r="53866" b="36740"/>
          <a:stretch/>
        </p:blipFill>
        <p:spPr bwMode="auto">
          <a:xfrm>
            <a:off x="755576" y="908720"/>
            <a:ext cx="7632848" cy="465263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549843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Graphical user interface, application&#10;&#10;Description automatically generated">
            <a:extLst>
              <a:ext uri="{FF2B5EF4-FFF2-40B4-BE49-F238E27FC236}">
                <a16:creationId xmlns:a16="http://schemas.microsoft.com/office/drawing/2014/main" id="{73379B93-FE8D-814C-2E35-547E3F94544A}"/>
              </a:ext>
            </a:extLst>
          </p:cNvPr>
          <p:cNvPicPr>
            <a:picLocks noGrp="1" noChangeAspect="1"/>
          </p:cNvPicPr>
          <p:nvPr>
            <p:ph idx="1"/>
          </p:nvPr>
        </p:nvPicPr>
        <p:blipFill rotWithShape="1">
          <a:blip r:embed="rId3"/>
          <a:srcRect l="21479" t="14182" r="25140" b="14893"/>
          <a:stretch/>
        </p:blipFill>
        <p:spPr bwMode="auto">
          <a:xfrm>
            <a:off x="827584" y="1340768"/>
            <a:ext cx="7344816" cy="417579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DF65008C-C690-E45D-D548-4CC3EC00DD47}"/>
              </a:ext>
            </a:extLst>
          </p:cNvPr>
          <p:cNvSpPr txBox="1"/>
          <p:nvPr/>
        </p:nvSpPr>
        <p:spPr>
          <a:xfrm>
            <a:off x="539552" y="5257800"/>
            <a:ext cx="4572000" cy="369332"/>
          </a:xfrm>
          <a:prstGeom prst="rect">
            <a:avLst/>
          </a:prstGeom>
          <a:noFill/>
        </p:spPr>
        <p:txBody>
          <a:bodyPr wrap="square">
            <a:spAutoFit/>
          </a:bodyPr>
          <a:lstStyle/>
          <a:p>
            <a:r>
              <a:rPr lang="en-GB" sz="1800" dirty="0">
                <a:latin typeface="Arial" panose="020B0604020202020204" pitchFamily="34" charset="0"/>
                <a:ea typeface="Times New Roman" panose="02020603050405020304" pitchFamily="18" charset="0"/>
                <a:cs typeface="Arial" panose="020B0604020202020204" pitchFamily="34" charset="0"/>
              </a:rPr>
              <a:t>(</a:t>
            </a:r>
            <a:r>
              <a:rPr lang="en-GB" sz="1800" b="1" dirty="0">
                <a:latin typeface="Arial" panose="020B0604020202020204" pitchFamily="34" charset="0"/>
                <a:ea typeface="Times New Roman" panose="02020603050405020304" pitchFamily="18" charset="0"/>
                <a:cs typeface="Arial" panose="020B0604020202020204" pitchFamily="34" charset="0"/>
              </a:rPr>
              <a:t>DHSC, 2019, p.41) </a:t>
            </a:r>
            <a:endParaRPr lang="en-GB" b="1" dirty="0"/>
          </a:p>
        </p:txBody>
      </p:sp>
      <p:sp>
        <p:nvSpPr>
          <p:cNvPr id="8" name="Title 1">
            <a:extLst>
              <a:ext uri="{FF2B5EF4-FFF2-40B4-BE49-F238E27FC236}">
                <a16:creationId xmlns:a16="http://schemas.microsoft.com/office/drawing/2014/main" id="{19B31C41-67FA-FD69-1321-A203A3A5D3BA}"/>
              </a:ext>
            </a:extLst>
          </p:cNvPr>
          <p:cNvSpPr>
            <a:spLocks noGrp="1"/>
          </p:cNvSpPr>
          <p:nvPr>
            <p:ph type="title"/>
          </p:nvPr>
        </p:nvSpPr>
        <p:spPr>
          <a:xfrm>
            <a:off x="457200" y="404664"/>
            <a:ext cx="8229600" cy="634082"/>
          </a:xfrm>
        </p:spPr>
        <p:txBody>
          <a:bodyPr anchor="ctr">
            <a:normAutofit fontScale="90000"/>
          </a:bodyPr>
          <a:lstStyle/>
          <a:p>
            <a:r>
              <a:rPr lang="en-GB" b="1" dirty="0"/>
              <a:t>Different health and </a:t>
            </a:r>
            <a:br>
              <a:rPr lang="en-GB" b="1" dirty="0"/>
            </a:br>
            <a:r>
              <a:rPr lang="en-GB" b="1" dirty="0"/>
              <a:t>social care systems </a:t>
            </a:r>
          </a:p>
        </p:txBody>
      </p:sp>
    </p:spTree>
    <p:extLst>
      <p:ext uri="{BB962C8B-B14F-4D97-AF65-F5344CB8AC3E}">
        <p14:creationId xmlns:p14="http://schemas.microsoft.com/office/powerpoint/2010/main" val="1552195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FC8F2-9CA0-19D6-0F4C-E23DE015568E}"/>
              </a:ext>
            </a:extLst>
          </p:cNvPr>
          <p:cNvSpPr>
            <a:spLocks noGrp="1"/>
          </p:cNvSpPr>
          <p:nvPr>
            <p:ph type="title"/>
          </p:nvPr>
        </p:nvSpPr>
        <p:spPr>
          <a:xfrm>
            <a:off x="457200" y="124694"/>
            <a:ext cx="8229600" cy="706090"/>
          </a:xfrm>
        </p:spPr>
        <p:txBody>
          <a:bodyPr anchor="ctr">
            <a:normAutofit fontScale="90000"/>
          </a:bodyPr>
          <a:lstStyle/>
          <a:p>
            <a:r>
              <a:rPr lang="en-GB" b="1" dirty="0"/>
              <a:t>Universal health care systems</a:t>
            </a:r>
          </a:p>
        </p:txBody>
      </p:sp>
      <p:sp>
        <p:nvSpPr>
          <p:cNvPr id="3" name="Content Placeholder 2">
            <a:extLst>
              <a:ext uri="{FF2B5EF4-FFF2-40B4-BE49-F238E27FC236}">
                <a16:creationId xmlns:a16="http://schemas.microsoft.com/office/drawing/2014/main" id="{596C6CD1-59BF-7BBD-4E8D-A7355BD1059B}"/>
              </a:ext>
            </a:extLst>
          </p:cNvPr>
          <p:cNvSpPr>
            <a:spLocks noGrp="1"/>
          </p:cNvSpPr>
          <p:nvPr>
            <p:ph sz="half" idx="2"/>
          </p:nvPr>
        </p:nvSpPr>
        <p:spPr>
          <a:xfrm>
            <a:off x="2699792" y="980728"/>
            <a:ext cx="6192688" cy="4608513"/>
          </a:xfrm>
        </p:spPr>
        <p:txBody>
          <a:bodyPr>
            <a:normAutofit fontScale="92500"/>
          </a:bodyPr>
          <a:lstStyle/>
          <a:p>
            <a:pPr>
              <a:lnSpc>
                <a:spcPct val="90000"/>
              </a:lnSpc>
            </a:pPr>
            <a:r>
              <a:rPr lang="en-GB" sz="2200" dirty="0">
                <a:latin typeface="Arial" panose="020B0604020202020204" pitchFamily="34" charset="0"/>
                <a:cs typeface="Arial" panose="020B0604020202020204" pitchFamily="34" charset="0"/>
              </a:rPr>
              <a:t>The NHS is a universal service and free to UK  citizens.  It is formal and a public system with lots of complex interconnections. </a:t>
            </a:r>
          </a:p>
          <a:p>
            <a:pPr>
              <a:lnSpc>
                <a:spcPct val="90000"/>
              </a:lnSpc>
            </a:pPr>
            <a:r>
              <a:rPr lang="en-GB" sz="2200" i="0" dirty="0">
                <a:effectLst/>
                <a:latin typeface="Arial" panose="020B0604020202020204" pitchFamily="34" charset="0"/>
                <a:cs typeface="Arial" panose="020B0604020202020204" pitchFamily="34" charset="0"/>
              </a:rPr>
              <a:t>Medical services are covered through the NHS when accessing treatment or having immunisations programmes such the as Covid-19 vaccine. </a:t>
            </a:r>
          </a:p>
          <a:p>
            <a:pPr>
              <a:lnSpc>
                <a:spcPct val="90000"/>
              </a:lnSpc>
            </a:pPr>
            <a:r>
              <a:rPr lang="en-GB" sz="2200" i="0" dirty="0">
                <a:effectLst/>
                <a:latin typeface="Arial" panose="020B0604020202020204" pitchFamily="34" charset="0"/>
                <a:cs typeface="Arial" panose="020B0604020202020204" pitchFamily="34" charset="0"/>
              </a:rPr>
              <a:t>The types of universal services include A &amp; E, ambulance, emergency visits, preventative </a:t>
            </a:r>
            <a:r>
              <a:rPr lang="en-GB" sz="2200" dirty="0">
                <a:latin typeface="Arial" panose="020B0604020202020204" pitchFamily="34" charset="0"/>
                <a:cs typeface="Arial" panose="020B0604020202020204" pitchFamily="34" charset="0"/>
              </a:rPr>
              <a:t>programmes</a:t>
            </a:r>
            <a:r>
              <a:rPr lang="en-GB" sz="2200" i="0" dirty="0">
                <a:effectLst/>
                <a:latin typeface="Arial" panose="020B0604020202020204" pitchFamily="34" charset="0"/>
                <a:cs typeface="Arial" panose="020B0604020202020204" pitchFamily="34" charset="0"/>
              </a:rPr>
              <a:t>, surgical procedures, and ongoing treatment packages. </a:t>
            </a:r>
          </a:p>
          <a:p>
            <a:pPr>
              <a:lnSpc>
                <a:spcPct val="90000"/>
              </a:lnSpc>
            </a:pPr>
            <a:r>
              <a:rPr lang="en-GB" sz="2200" dirty="0">
                <a:latin typeface="Arial" panose="020B0604020202020204" pitchFamily="34" charset="0"/>
                <a:cs typeface="Arial" panose="020B0604020202020204" pitchFamily="34" charset="0"/>
              </a:rPr>
              <a:t>P</a:t>
            </a:r>
            <a:r>
              <a:rPr lang="en-GB" sz="2200" i="0" dirty="0">
                <a:effectLst/>
                <a:latin typeface="Arial" panose="020B0604020202020204" pitchFamily="34" charset="0"/>
                <a:cs typeface="Arial" panose="020B0604020202020204" pitchFamily="34" charset="0"/>
              </a:rPr>
              <a:t>rimary care services such as maternity care or GP services have their own systems to support individuals. </a:t>
            </a:r>
          </a:p>
          <a:p>
            <a:pPr>
              <a:lnSpc>
                <a:spcPct val="90000"/>
              </a:lnSpc>
            </a:pPr>
            <a:r>
              <a:rPr lang="en-GB" sz="2200" i="0" dirty="0">
                <a:effectLst/>
                <a:latin typeface="Arial" panose="020B0604020202020204" pitchFamily="34" charset="0"/>
                <a:cs typeface="Arial" panose="020B0604020202020204" pitchFamily="34" charset="0"/>
              </a:rPr>
              <a:t>Hospital care </a:t>
            </a:r>
            <a:r>
              <a:rPr lang="en-GB" sz="2200" dirty="0">
                <a:latin typeface="Arial" panose="020B0604020202020204" pitchFamily="34" charset="0"/>
                <a:cs typeface="Arial" panose="020B0604020202020204" pitchFamily="34" charset="0"/>
              </a:rPr>
              <a:t>is</a:t>
            </a:r>
            <a:r>
              <a:rPr lang="en-GB" sz="2200" i="0" dirty="0">
                <a:effectLst/>
                <a:latin typeface="Arial" panose="020B0604020202020204" pitchFamily="34" charset="0"/>
                <a:cs typeface="Arial" panose="020B0604020202020204" pitchFamily="34" charset="0"/>
              </a:rPr>
              <a:t> free of charge for UK citizens. </a:t>
            </a:r>
            <a:endParaRPr lang="en-GB" sz="2200" dirty="0">
              <a:latin typeface="Arial" panose="020B0604020202020204" pitchFamily="34" charset="0"/>
              <a:cs typeface="Arial" panose="020B0604020202020204" pitchFamily="34" charset="0"/>
            </a:endParaRPr>
          </a:p>
          <a:p>
            <a:pPr>
              <a:lnSpc>
                <a:spcPct val="90000"/>
              </a:lnSpc>
            </a:pPr>
            <a:endParaRPr lang="en-GB" sz="2200" dirty="0">
              <a:latin typeface="Arial" panose="020B0604020202020204" pitchFamily="34" charset="0"/>
              <a:cs typeface="Arial" panose="020B0604020202020204" pitchFamily="34" charset="0"/>
            </a:endParaRPr>
          </a:p>
          <a:p>
            <a:pPr>
              <a:lnSpc>
                <a:spcPct val="90000"/>
              </a:lnSpc>
            </a:pPr>
            <a:endParaRPr lang="en-GB" sz="2000" b="1" dirty="0"/>
          </a:p>
          <a:p>
            <a:pPr>
              <a:lnSpc>
                <a:spcPct val="90000"/>
              </a:lnSpc>
            </a:pPr>
            <a:endParaRPr lang="en-GB" sz="2000" dirty="0"/>
          </a:p>
        </p:txBody>
      </p:sp>
      <p:pic>
        <p:nvPicPr>
          <p:cNvPr id="7" name="Picture 6" descr="Graphical user interface, website&#10;&#10;Description automatically generated">
            <a:extLst>
              <a:ext uri="{FF2B5EF4-FFF2-40B4-BE49-F238E27FC236}">
                <a16:creationId xmlns:a16="http://schemas.microsoft.com/office/drawing/2014/main" id="{A7B64201-976D-7D9B-DDCC-463C1F931D9B}"/>
              </a:ext>
            </a:extLst>
          </p:cNvPr>
          <p:cNvPicPr>
            <a:picLocks noChangeAspect="1"/>
          </p:cNvPicPr>
          <p:nvPr/>
        </p:nvPicPr>
        <p:blipFill rotWithShape="1">
          <a:blip r:embed="rId3"/>
          <a:srcRect l="50031" t="20906" r="27665" b="40506"/>
          <a:stretch/>
        </p:blipFill>
        <p:spPr bwMode="auto">
          <a:xfrm>
            <a:off x="251520" y="1126254"/>
            <a:ext cx="2376264" cy="1922512"/>
          </a:xfrm>
          <a:prstGeom prst="rect">
            <a:avLst/>
          </a:prstGeom>
          <a:ln>
            <a:noFill/>
          </a:ln>
          <a:extLst>
            <a:ext uri="{53640926-AAD7-44D8-BBD7-CCE9431645EC}">
              <a14:shadowObscured xmlns:a14="http://schemas.microsoft.com/office/drawing/2010/main"/>
            </a:ext>
          </a:extLst>
        </p:spPr>
      </p:pic>
      <p:pic>
        <p:nvPicPr>
          <p:cNvPr id="8" name="Picture 7" descr="Graphical user interface, website&#10;&#10;Description automatically generated">
            <a:extLst>
              <a:ext uri="{FF2B5EF4-FFF2-40B4-BE49-F238E27FC236}">
                <a16:creationId xmlns:a16="http://schemas.microsoft.com/office/drawing/2014/main" id="{D7B683FF-0DBA-61F0-46A9-FD8407BD9275}"/>
              </a:ext>
            </a:extLst>
          </p:cNvPr>
          <p:cNvPicPr>
            <a:picLocks noChangeAspect="1"/>
          </p:cNvPicPr>
          <p:nvPr/>
        </p:nvPicPr>
        <p:blipFill rotWithShape="1">
          <a:blip r:embed="rId3"/>
          <a:srcRect l="26822" t="30731" r="51768" b="31397"/>
          <a:stretch/>
        </p:blipFill>
        <p:spPr bwMode="auto">
          <a:xfrm>
            <a:off x="251520" y="3342726"/>
            <a:ext cx="2376264" cy="19225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29530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2BD14-DBAF-1F12-3884-CB35E64C1137}"/>
              </a:ext>
            </a:extLst>
          </p:cNvPr>
          <p:cNvSpPr>
            <a:spLocks noGrp="1"/>
          </p:cNvSpPr>
          <p:nvPr>
            <p:ph type="title"/>
          </p:nvPr>
        </p:nvSpPr>
        <p:spPr>
          <a:xfrm>
            <a:off x="457200" y="188640"/>
            <a:ext cx="8229600" cy="778098"/>
          </a:xfrm>
        </p:spPr>
        <p:txBody>
          <a:bodyPr>
            <a:normAutofit fontScale="90000"/>
          </a:bodyPr>
          <a:lstStyle/>
          <a:p>
            <a:r>
              <a:rPr lang="en-GB" b="1" dirty="0"/>
              <a:t>The acute or critical care systems</a:t>
            </a:r>
            <a:endParaRPr lang="en-GB" dirty="0"/>
          </a:p>
        </p:txBody>
      </p:sp>
      <p:sp>
        <p:nvSpPr>
          <p:cNvPr id="3" name="Content Placeholder 2">
            <a:extLst>
              <a:ext uri="{FF2B5EF4-FFF2-40B4-BE49-F238E27FC236}">
                <a16:creationId xmlns:a16="http://schemas.microsoft.com/office/drawing/2014/main" id="{34514DCF-144C-651F-2A9F-290421727078}"/>
              </a:ext>
            </a:extLst>
          </p:cNvPr>
          <p:cNvSpPr>
            <a:spLocks noGrp="1"/>
          </p:cNvSpPr>
          <p:nvPr>
            <p:ph idx="1"/>
          </p:nvPr>
        </p:nvSpPr>
        <p:spPr>
          <a:xfrm>
            <a:off x="251520" y="1124744"/>
            <a:ext cx="6120680" cy="4752528"/>
          </a:xfrm>
        </p:spPr>
        <p:txBody>
          <a:bodyPr>
            <a:normAutofit fontScale="55000" lnSpcReduction="20000"/>
          </a:bodyPr>
          <a:lstStyle/>
          <a:p>
            <a:r>
              <a:rPr lang="en-GB" sz="3800" b="0" i="0" dirty="0">
                <a:solidFill>
                  <a:srgbClr val="000000"/>
                </a:solidFill>
                <a:effectLst/>
                <a:latin typeface="Arial" panose="020B0604020202020204" pitchFamily="34" charset="0"/>
                <a:cs typeface="Arial" panose="020B0604020202020204" pitchFamily="34" charset="0"/>
              </a:rPr>
              <a:t>Acute/critical care is short-term health care that involves treatment and care </a:t>
            </a:r>
            <a:r>
              <a:rPr lang="en-GB" sz="3800" dirty="0">
                <a:solidFill>
                  <a:srgbClr val="000000"/>
                </a:solidFill>
                <a:latin typeface="Arial" panose="020B0604020202020204" pitchFamily="34" charset="0"/>
                <a:cs typeface="Arial" panose="020B0604020202020204" pitchFamily="34" charset="0"/>
              </a:rPr>
              <a:t>which is </a:t>
            </a:r>
            <a:r>
              <a:rPr lang="en-GB" sz="3800" b="0" i="0" dirty="0">
                <a:solidFill>
                  <a:srgbClr val="000000"/>
                </a:solidFill>
                <a:effectLst/>
                <a:latin typeface="Arial" panose="020B0604020202020204" pitchFamily="34" charset="0"/>
                <a:cs typeface="Arial" panose="020B0604020202020204" pitchFamily="34" charset="0"/>
              </a:rPr>
              <a:t>immediate, but not over a long period of time. </a:t>
            </a:r>
          </a:p>
          <a:p>
            <a:r>
              <a:rPr lang="en-GB" sz="3800" dirty="0">
                <a:latin typeface="Arial" panose="020B0604020202020204" pitchFamily="34" charset="0"/>
                <a:cs typeface="Arial" panose="020B0604020202020204" pitchFamily="34" charset="0"/>
              </a:rPr>
              <a:t>It is a formal and public system with immediate interconnections at a time of crisis or critical need. </a:t>
            </a:r>
            <a:endParaRPr lang="en-GB" sz="3800" b="0" i="0" dirty="0">
              <a:solidFill>
                <a:srgbClr val="000000"/>
              </a:solidFill>
              <a:effectLst/>
              <a:latin typeface="Arial" panose="020B0604020202020204" pitchFamily="34" charset="0"/>
              <a:cs typeface="Arial" panose="020B0604020202020204" pitchFamily="34" charset="0"/>
            </a:endParaRPr>
          </a:p>
          <a:p>
            <a:r>
              <a:rPr lang="en-GB" sz="3800" b="0" i="0" dirty="0">
                <a:solidFill>
                  <a:srgbClr val="000000"/>
                </a:solidFill>
                <a:effectLst/>
                <a:latin typeface="Arial" panose="020B0604020202020204" pitchFamily="34" charset="0"/>
                <a:cs typeface="Arial" panose="020B0604020202020204" pitchFamily="34" charset="0"/>
              </a:rPr>
              <a:t>This type of care is typically used for injuries, illnesses, urgent and emergency needs, and for recovery or rehabilitation after surgery. </a:t>
            </a:r>
          </a:p>
          <a:p>
            <a:r>
              <a:rPr lang="en-GB" sz="3800" b="0" i="0" dirty="0">
                <a:solidFill>
                  <a:srgbClr val="000000"/>
                </a:solidFill>
                <a:effectLst/>
                <a:latin typeface="Arial" panose="020B0604020202020204" pitchFamily="34" charset="0"/>
                <a:cs typeface="Arial" panose="020B0604020202020204" pitchFamily="34" charset="0"/>
              </a:rPr>
              <a:t>Acute care is in contrast to long-term care, sometimes called chronic care, for recurring illnesses and progressive or terminal conditions.</a:t>
            </a:r>
            <a:endParaRPr lang="en-GB" sz="3800" dirty="0">
              <a:solidFill>
                <a:srgbClr val="000000"/>
              </a:solidFill>
              <a:latin typeface="Arial" panose="020B0604020202020204" pitchFamily="34" charset="0"/>
              <a:cs typeface="Arial" panose="020B0604020202020204" pitchFamily="34" charset="0"/>
            </a:endParaRPr>
          </a:p>
          <a:p>
            <a:pPr marL="0" indent="0">
              <a:buNone/>
            </a:pPr>
            <a:endParaRPr lang="en-GB" b="0" i="0" dirty="0">
              <a:solidFill>
                <a:srgbClr val="000000"/>
              </a:solidFill>
              <a:effectLst/>
              <a:latin typeface="Roboto" panose="02000000000000000000" pitchFamily="2" charset="0"/>
            </a:endParaRPr>
          </a:p>
          <a:p>
            <a:pPr marL="0" indent="0">
              <a:buNone/>
            </a:pPr>
            <a:r>
              <a:rPr lang="en-GB" sz="2100" dirty="0"/>
              <a:t>(</a:t>
            </a:r>
            <a:r>
              <a:rPr lang="en-GB" sz="3300" dirty="0">
                <a:hlinkClick r:id="rId3"/>
              </a:rPr>
              <a:t>Acute and Short-Term Care | Standards of Care</a:t>
            </a:r>
            <a:r>
              <a:rPr lang="en-GB" sz="3300" dirty="0"/>
              <a:t> Sept 2022)</a:t>
            </a:r>
          </a:p>
          <a:p>
            <a:endParaRPr lang="en-GB" dirty="0"/>
          </a:p>
        </p:txBody>
      </p:sp>
      <p:pic>
        <p:nvPicPr>
          <p:cNvPr id="4" name="Picture 3" descr="Graphical user interface, application&#10;&#10;Description automatically generated">
            <a:extLst>
              <a:ext uri="{FF2B5EF4-FFF2-40B4-BE49-F238E27FC236}">
                <a16:creationId xmlns:a16="http://schemas.microsoft.com/office/drawing/2014/main" id="{1A6B4517-EBF8-A835-C3C9-2804736E1EAD}"/>
              </a:ext>
            </a:extLst>
          </p:cNvPr>
          <p:cNvPicPr>
            <a:picLocks noChangeAspect="1"/>
          </p:cNvPicPr>
          <p:nvPr/>
        </p:nvPicPr>
        <p:blipFill rotWithShape="1">
          <a:blip r:embed="rId4"/>
          <a:srcRect l="50426" t="25999" r="25948" b="24910"/>
          <a:stretch/>
        </p:blipFill>
        <p:spPr bwMode="auto">
          <a:xfrm>
            <a:off x="6588224" y="1772816"/>
            <a:ext cx="2304256" cy="30243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2020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248C6-5ACC-DB8D-1E64-FFE72F07386D}"/>
              </a:ext>
            </a:extLst>
          </p:cNvPr>
          <p:cNvSpPr>
            <a:spLocks noGrp="1"/>
          </p:cNvSpPr>
          <p:nvPr>
            <p:ph type="title"/>
          </p:nvPr>
        </p:nvSpPr>
        <p:spPr>
          <a:xfrm>
            <a:off x="457200" y="274638"/>
            <a:ext cx="8229600" cy="634082"/>
          </a:xfrm>
        </p:spPr>
        <p:txBody>
          <a:bodyPr anchor="ctr">
            <a:normAutofit fontScale="90000"/>
          </a:bodyPr>
          <a:lstStyle/>
          <a:p>
            <a:r>
              <a:rPr lang="en-GB" b="1" dirty="0"/>
              <a:t>Targeted Systems </a:t>
            </a:r>
          </a:p>
        </p:txBody>
      </p:sp>
      <p:sp>
        <p:nvSpPr>
          <p:cNvPr id="3" name="Content Placeholder 2">
            <a:extLst>
              <a:ext uri="{FF2B5EF4-FFF2-40B4-BE49-F238E27FC236}">
                <a16:creationId xmlns:a16="http://schemas.microsoft.com/office/drawing/2014/main" id="{97422C01-EE5B-85DE-6918-663669CE71FE}"/>
              </a:ext>
            </a:extLst>
          </p:cNvPr>
          <p:cNvSpPr>
            <a:spLocks noGrp="1"/>
          </p:cNvSpPr>
          <p:nvPr>
            <p:ph sz="half" idx="1"/>
          </p:nvPr>
        </p:nvSpPr>
        <p:spPr>
          <a:xfrm>
            <a:off x="179512" y="1268759"/>
            <a:ext cx="4968552" cy="4320482"/>
          </a:xfrm>
        </p:spPr>
        <p:txBody>
          <a:bodyPr>
            <a:normAutofit/>
          </a:bodyPr>
          <a:lstStyle/>
          <a:p>
            <a:pPr>
              <a:lnSpc>
                <a:spcPct val="90000"/>
              </a:lnSpc>
            </a:pPr>
            <a:r>
              <a:rPr lang="en-GB" sz="2200" dirty="0"/>
              <a:t>The services provided by a targeted system focuses on addressing the needs of the individual to help support them to improve their health and wellbeing.  An example is people with disabilities who may experience barriers in accessing health or social care services, which may result in health inequalities. </a:t>
            </a:r>
          </a:p>
          <a:p>
            <a:pPr>
              <a:lnSpc>
                <a:spcPct val="90000"/>
              </a:lnSpc>
            </a:pPr>
            <a:r>
              <a:rPr lang="en-GB" sz="2200" dirty="0"/>
              <a:t>It’s a formal system of health and or social care which targets the persons needs within the wider system for accessing services. </a:t>
            </a:r>
          </a:p>
          <a:p>
            <a:pPr>
              <a:lnSpc>
                <a:spcPct val="90000"/>
              </a:lnSpc>
            </a:pPr>
            <a:endParaRPr lang="en-GB" sz="2200" dirty="0"/>
          </a:p>
        </p:txBody>
      </p:sp>
      <p:pic>
        <p:nvPicPr>
          <p:cNvPr id="4" name="Picture 3" descr="A picture containing bicycle, outdoor, parked&#10;&#10;Description automatically generated">
            <a:extLst>
              <a:ext uri="{FF2B5EF4-FFF2-40B4-BE49-F238E27FC236}">
                <a16:creationId xmlns:a16="http://schemas.microsoft.com/office/drawing/2014/main" id="{B0358126-30BD-E079-034A-2CCF60EA483A}"/>
              </a:ext>
            </a:extLst>
          </p:cNvPr>
          <p:cNvPicPr>
            <a:picLocks noChangeAspect="1"/>
          </p:cNvPicPr>
          <p:nvPr/>
        </p:nvPicPr>
        <p:blipFill rotWithShape="1">
          <a:blip r:embed="rId3">
            <a:extLst>
              <a:ext uri="{28A0092B-C50C-407E-A947-70E740481C1C}">
                <a14:useLocalDpi xmlns:a14="http://schemas.microsoft.com/office/drawing/2010/main" val="0"/>
              </a:ext>
            </a:extLst>
          </a:blip>
          <a:srcRect r="1" b="3450"/>
          <a:stretch/>
        </p:blipFill>
        <p:spPr bwMode="auto">
          <a:xfrm>
            <a:off x="5292080" y="1573809"/>
            <a:ext cx="3538736" cy="372739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380194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38AA47-685B-96FE-10B7-0278185F010C}"/>
              </a:ext>
            </a:extLst>
          </p:cNvPr>
          <p:cNvSpPr>
            <a:spLocks noGrp="1"/>
          </p:cNvSpPr>
          <p:nvPr>
            <p:ph idx="1"/>
          </p:nvPr>
        </p:nvSpPr>
        <p:spPr>
          <a:xfrm>
            <a:off x="247926" y="1340768"/>
            <a:ext cx="5040560" cy="4608512"/>
          </a:xfrm>
        </p:spPr>
        <p:txBody>
          <a:bodyPr>
            <a:normAutofit fontScale="70000" lnSpcReduction="20000"/>
          </a:bodyPr>
          <a:lstStyle/>
          <a:p>
            <a:r>
              <a:rPr lang="en-GB" i="0" dirty="0">
                <a:solidFill>
                  <a:srgbClr val="141414"/>
                </a:solidFill>
                <a:effectLst/>
                <a:latin typeface="Arial" panose="020B0604020202020204" pitchFamily="34" charset="0"/>
                <a:cs typeface="Arial" panose="020B0604020202020204" pitchFamily="34" charset="0"/>
              </a:rPr>
              <a:t>Adult social care is part of a complex system of services and support – including the NHS. </a:t>
            </a:r>
          </a:p>
          <a:p>
            <a:r>
              <a:rPr lang="en-GB" dirty="0">
                <a:solidFill>
                  <a:srgbClr val="141414"/>
                </a:solidFill>
                <a:latin typeface="Arial" panose="020B0604020202020204" pitchFamily="34" charset="0"/>
                <a:cs typeface="Arial" panose="020B0604020202020204" pitchFamily="34" charset="0"/>
              </a:rPr>
              <a:t>This can be both a formal or informal system of health and social care.</a:t>
            </a:r>
            <a:endParaRPr lang="en-GB" i="0" dirty="0">
              <a:solidFill>
                <a:srgbClr val="141414"/>
              </a:solidFill>
              <a:effectLst/>
              <a:latin typeface="Arial" panose="020B0604020202020204" pitchFamily="34" charset="0"/>
              <a:cs typeface="Arial" panose="020B0604020202020204" pitchFamily="34" charset="0"/>
            </a:endParaRPr>
          </a:p>
          <a:p>
            <a:r>
              <a:rPr lang="en-GB" i="0" dirty="0">
                <a:solidFill>
                  <a:srgbClr val="141414"/>
                </a:solidFill>
                <a:effectLst/>
                <a:latin typeface="Arial" panose="020B0604020202020204" pitchFamily="34" charset="0"/>
                <a:cs typeface="Arial" panose="020B0604020202020204" pitchFamily="34" charset="0"/>
              </a:rPr>
              <a:t>Social care is delivered by a wide range of people, organisations and professionals, and within families and communities.</a:t>
            </a:r>
          </a:p>
          <a:p>
            <a:r>
              <a:rPr lang="en-GB" i="0" dirty="0">
                <a:solidFill>
                  <a:srgbClr val="444444"/>
                </a:solidFill>
                <a:effectLst/>
                <a:latin typeface="Roboto" panose="02000000000000000000" pitchFamily="2" charset="0"/>
              </a:rPr>
              <a:t>Community services play a key role </a:t>
            </a:r>
            <a:r>
              <a:rPr lang="en-GB" dirty="0">
                <a:solidFill>
                  <a:srgbClr val="141414"/>
                </a:solidFill>
                <a:latin typeface="Arial" panose="020B0604020202020204" pitchFamily="34" charset="0"/>
                <a:cs typeface="Arial" panose="020B0604020202020204" pitchFamily="34" charset="0"/>
              </a:rPr>
              <a:t>in individual’s lives with a </a:t>
            </a:r>
            <a:r>
              <a:rPr lang="en-GB" i="0" dirty="0">
                <a:solidFill>
                  <a:srgbClr val="111111"/>
                </a:solidFill>
                <a:effectLst/>
                <a:latin typeface="Arial" panose="020B0604020202020204" pitchFamily="34" charset="0"/>
                <a:cs typeface="Arial" panose="020B0604020202020204" pitchFamily="34" charset="0"/>
              </a:rPr>
              <a:t>range of activities e.g., domiciliary care, home care, equipment adaptations,  family support, day care etc</a:t>
            </a:r>
            <a:r>
              <a:rPr lang="en-GB" dirty="0">
                <a:solidFill>
                  <a:srgbClr val="141414"/>
                </a:solidFill>
                <a:latin typeface="Arial" panose="020B0604020202020204" pitchFamily="34" charset="0"/>
                <a:cs typeface="Arial" panose="020B0604020202020204" pitchFamily="34" charset="0"/>
              </a:rPr>
              <a:t>.</a:t>
            </a:r>
          </a:p>
          <a:p>
            <a:endParaRPr lang="en-GB" b="1" dirty="0">
              <a:solidFill>
                <a:srgbClr val="141414"/>
              </a:solidFill>
              <a:latin typeface="Arial" panose="020B0604020202020204" pitchFamily="34" charset="0"/>
              <a:cs typeface="Arial" panose="020B0604020202020204" pitchFamily="34" charset="0"/>
            </a:endParaRPr>
          </a:p>
          <a:p>
            <a:endParaRPr lang="en-GB" b="1" i="0" dirty="0">
              <a:solidFill>
                <a:srgbClr val="141414"/>
              </a:solidFill>
              <a:effectLst/>
              <a:latin typeface="Arial" panose="020B0604020202020204" pitchFamily="34" charset="0"/>
              <a:cs typeface="Arial" panose="020B0604020202020204" pitchFamily="34" charset="0"/>
            </a:endParaRPr>
          </a:p>
          <a:p>
            <a:pPr marL="228600" indent="-228600">
              <a:buFont typeface="+mj-lt"/>
              <a:buAutoNum type="arabicPeriod"/>
            </a:pPr>
            <a:endParaRPr lang="en-GB" b="1" i="0" dirty="0">
              <a:solidFill>
                <a:srgbClr val="141414"/>
              </a:solidFill>
              <a:effectLst/>
              <a:latin typeface="Arial" panose="020B0604020202020204" pitchFamily="34" charset="0"/>
              <a:cs typeface="Arial" panose="020B0604020202020204" pitchFamily="34" charset="0"/>
            </a:endParaRPr>
          </a:p>
          <a:p>
            <a:endParaRPr lang="en-GB" b="1" i="0" dirty="0">
              <a:solidFill>
                <a:srgbClr val="141414"/>
              </a:solidFill>
              <a:effectLst/>
              <a:latin typeface="Arial" panose="020B0604020202020204" pitchFamily="34" charset="0"/>
              <a:cs typeface="Arial" panose="020B0604020202020204" pitchFamily="34" charset="0"/>
            </a:endParaRPr>
          </a:p>
          <a:p>
            <a:endParaRPr lang="en-GB" dirty="0"/>
          </a:p>
        </p:txBody>
      </p:sp>
      <p:sp>
        <p:nvSpPr>
          <p:cNvPr id="6" name="Title 1">
            <a:extLst>
              <a:ext uri="{FF2B5EF4-FFF2-40B4-BE49-F238E27FC236}">
                <a16:creationId xmlns:a16="http://schemas.microsoft.com/office/drawing/2014/main" id="{08602C35-FFFD-B98C-6FFC-56C2ECC1BB8D}"/>
              </a:ext>
            </a:extLst>
          </p:cNvPr>
          <p:cNvSpPr>
            <a:spLocks noGrp="1"/>
          </p:cNvSpPr>
          <p:nvPr>
            <p:ph type="title"/>
          </p:nvPr>
        </p:nvSpPr>
        <p:spPr>
          <a:xfrm>
            <a:off x="-108520" y="274638"/>
            <a:ext cx="9073008" cy="922114"/>
          </a:xfrm>
        </p:spPr>
        <p:txBody>
          <a:bodyPr>
            <a:normAutofit fontScale="90000"/>
          </a:bodyPr>
          <a:lstStyle/>
          <a:p>
            <a:r>
              <a:rPr lang="en-GB" b="1" dirty="0"/>
              <a:t>Family support and community </a:t>
            </a:r>
            <a:br>
              <a:rPr lang="en-GB" b="1" dirty="0"/>
            </a:br>
            <a:r>
              <a:rPr lang="en-GB" b="1" dirty="0"/>
              <a:t>care systems</a:t>
            </a:r>
          </a:p>
        </p:txBody>
      </p:sp>
      <p:pic>
        <p:nvPicPr>
          <p:cNvPr id="8" name="Picture 7" descr="Graphical user interface&#10;&#10;Description automatically generated">
            <a:extLst>
              <a:ext uri="{FF2B5EF4-FFF2-40B4-BE49-F238E27FC236}">
                <a16:creationId xmlns:a16="http://schemas.microsoft.com/office/drawing/2014/main" id="{0AF0C1F9-1F79-7EE1-8956-D47AB7880C24}"/>
              </a:ext>
            </a:extLst>
          </p:cNvPr>
          <p:cNvPicPr>
            <a:picLocks noChangeAspect="1"/>
          </p:cNvPicPr>
          <p:nvPr/>
        </p:nvPicPr>
        <p:blipFill rotWithShape="1">
          <a:blip r:embed="rId3"/>
          <a:srcRect l="42356" t="35090" r="28584" b="18722"/>
          <a:stretch/>
        </p:blipFill>
        <p:spPr bwMode="auto">
          <a:xfrm>
            <a:off x="5724128" y="1556792"/>
            <a:ext cx="3024336" cy="2232248"/>
          </a:xfrm>
          <a:prstGeom prst="rect">
            <a:avLst/>
          </a:prstGeom>
          <a:noFill/>
          <a:ln>
            <a:noFill/>
          </a:ln>
          <a:extLst>
            <a:ext uri="{53640926-AAD7-44D8-BBD7-CCE9431645EC}">
              <a14:shadowObscured xmlns:a14="http://schemas.microsoft.com/office/drawing/2010/main"/>
            </a:ext>
          </a:extLst>
        </p:spPr>
      </p:pic>
      <p:pic>
        <p:nvPicPr>
          <p:cNvPr id="9" name="Picture 8" descr="Graphical user interface, text&#10;&#10;Description automatically generated">
            <a:extLst>
              <a:ext uri="{FF2B5EF4-FFF2-40B4-BE49-F238E27FC236}">
                <a16:creationId xmlns:a16="http://schemas.microsoft.com/office/drawing/2014/main" id="{BEA5CEF4-EB81-9553-E98A-CDE65786091C}"/>
              </a:ext>
            </a:extLst>
          </p:cNvPr>
          <p:cNvPicPr>
            <a:picLocks noChangeAspect="1"/>
          </p:cNvPicPr>
          <p:nvPr/>
        </p:nvPicPr>
        <p:blipFill rotWithShape="1">
          <a:blip r:embed="rId4"/>
          <a:srcRect l="49517" t="31818" r="27683" b="26902"/>
          <a:stretch/>
        </p:blipFill>
        <p:spPr bwMode="auto">
          <a:xfrm>
            <a:off x="6375795" y="3789040"/>
            <a:ext cx="1721002" cy="185634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6215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B1814-6243-CA54-D3DA-452295A9183E}"/>
              </a:ext>
            </a:extLst>
          </p:cNvPr>
          <p:cNvSpPr>
            <a:spLocks noGrp="1"/>
          </p:cNvSpPr>
          <p:nvPr>
            <p:ph type="title"/>
          </p:nvPr>
        </p:nvSpPr>
        <p:spPr>
          <a:xfrm>
            <a:off x="457200" y="274638"/>
            <a:ext cx="8229600" cy="850106"/>
          </a:xfrm>
        </p:spPr>
        <p:txBody>
          <a:bodyPr>
            <a:normAutofit/>
          </a:bodyPr>
          <a:lstStyle/>
          <a:p>
            <a:r>
              <a:rPr lang="en-GB" b="1" dirty="0"/>
              <a:t>Holistic health and social care </a:t>
            </a:r>
          </a:p>
        </p:txBody>
      </p:sp>
      <p:pic>
        <p:nvPicPr>
          <p:cNvPr id="4" name="Content Placeholder 3" descr="Graphical user interface, text, application&#10;&#10;Description automatically generated">
            <a:extLst>
              <a:ext uri="{FF2B5EF4-FFF2-40B4-BE49-F238E27FC236}">
                <a16:creationId xmlns:a16="http://schemas.microsoft.com/office/drawing/2014/main" id="{32C1EAA3-EC4A-D779-CB89-6407AF3C2272}"/>
              </a:ext>
            </a:extLst>
          </p:cNvPr>
          <p:cNvPicPr>
            <a:picLocks noGrp="1" noChangeAspect="1"/>
          </p:cNvPicPr>
          <p:nvPr>
            <p:ph idx="1"/>
          </p:nvPr>
        </p:nvPicPr>
        <p:blipFill rotWithShape="1">
          <a:blip r:embed="rId3"/>
          <a:srcRect l="4942" t="21038" r="7548" b="19994"/>
          <a:stretch/>
        </p:blipFill>
        <p:spPr bwMode="auto">
          <a:xfrm>
            <a:off x="642392" y="1251963"/>
            <a:ext cx="7859216" cy="3977237"/>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594BCEE3-BE03-F54D-0317-42913B960076}"/>
              </a:ext>
            </a:extLst>
          </p:cNvPr>
          <p:cNvSpPr txBox="1"/>
          <p:nvPr/>
        </p:nvSpPr>
        <p:spPr>
          <a:xfrm>
            <a:off x="179512" y="5229200"/>
            <a:ext cx="7704856" cy="369332"/>
          </a:xfrm>
          <a:prstGeom prst="rect">
            <a:avLst/>
          </a:prstGeom>
          <a:noFill/>
        </p:spPr>
        <p:txBody>
          <a:bodyPr wrap="square">
            <a:spAutoFit/>
          </a:bodyPr>
          <a:lstStyle/>
          <a:p>
            <a:r>
              <a:rPr lang="en-GB" b="1" dirty="0">
                <a:hlinkClick r:id="rId4"/>
              </a:rPr>
              <a:t>Video: What is a strengths-based approach? | SCIE</a:t>
            </a:r>
            <a:r>
              <a:rPr lang="en-GB" b="1" dirty="0"/>
              <a:t>  </a:t>
            </a:r>
          </a:p>
        </p:txBody>
      </p:sp>
    </p:spTree>
    <p:extLst>
      <p:ext uri="{BB962C8B-B14F-4D97-AF65-F5344CB8AC3E}">
        <p14:creationId xmlns:p14="http://schemas.microsoft.com/office/powerpoint/2010/main" val="10032379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429C5-985B-29D1-B6A7-FF85E3275475}"/>
              </a:ext>
            </a:extLst>
          </p:cNvPr>
          <p:cNvSpPr>
            <a:spLocks noGrp="1"/>
          </p:cNvSpPr>
          <p:nvPr>
            <p:ph type="title"/>
          </p:nvPr>
        </p:nvSpPr>
        <p:spPr>
          <a:xfrm>
            <a:off x="179512" y="189714"/>
            <a:ext cx="8702624" cy="1143000"/>
          </a:xfrm>
        </p:spPr>
        <p:txBody>
          <a:bodyPr>
            <a:noAutofit/>
          </a:bodyPr>
          <a:lstStyle/>
          <a:p>
            <a:r>
              <a:rPr lang="en-GB" sz="3600" b="1" dirty="0"/>
              <a:t>H &amp; SC Practice in a </a:t>
            </a:r>
            <a:br>
              <a:rPr lang="en-GB" sz="3600" b="1" dirty="0"/>
            </a:br>
            <a:r>
              <a:rPr lang="en-GB" sz="3600" b="1" dirty="0"/>
              <a:t>strength-based approach includes … </a:t>
            </a:r>
          </a:p>
        </p:txBody>
      </p:sp>
      <p:pic>
        <p:nvPicPr>
          <p:cNvPr id="4" name="Content Placeholder 3" descr="Graphical user interface, text, application, Word&#10;&#10;Description automatically generated">
            <a:extLst>
              <a:ext uri="{FF2B5EF4-FFF2-40B4-BE49-F238E27FC236}">
                <a16:creationId xmlns:a16="http://schemas.microsoft.com/office/drawing/2014/main" id="{9A90483A-471A-E652-D7A4-83C2227E8230}"/>
              </a:ext>
            </a:extLst>
          </p:cNvPr>
          <p:cNvPicPr>
            <a:picLocks noGrp="1" noChangeAspect="1"/>
          </p:cNvPicPr>
          <p:nvPr>
            <p:ph idx="1"/>
          </p:nvPr>
        </p:nvPicPr>
        <p:blipFill rotWithShape="1">
          <a:blip r:embed="rId3"/>
          <a:srcRect l="23225" t="20909" r="22975" b="8903"/>
          <a:stretch/>
        </p:blipFill>
        <p:spPr bwMode="auto">
          <a:xfrm>
            <a:off x="359532" y="1529303"/>
            <a:ext cx="8424936" cy="3916363"/>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61E018E2-46EF-0283-0537-1BF662B5F998}"/>
              </a:ext>
            </a:extLst>
          </p:cNvPr>
          <p:cNvSpPr txBox="1"/>
          <p:nvPr/>
        </p:nvSpPr>
        <p:spPr>
          <a:xfrm>
            <a:off x="539552" y="5257800"/>
            <a:ext cx="4572000" cy="369332"/>
          </a:xfrm>
          <a:prstGeom prst="rect">
            <a:avLst/>
          </a:prstGeom>
          <a:noFill/>
        </p:spPr>
        <p:txBody>
          <a:bodyPr wrap="square">
            <a:spAutoFit/>
          </a:bodyPr>
          <a:lstStyle/>
          <a:p>
            <a:r>
              <a:rPr lang="en-GB" sz="1800" dirty="0">
                <a:latin typeface="Arial" panose="020B0604020202020204" pitchFamily="34" charset="0"/>
                <a:ea typeface="Times New Roman" panose="02020603050405020304" pitchFamily="18" charset="0"/>
                <a:cs typeface="Arial" panose="020B0604020202020204" pitchFamily="34" charset="0"/>
              </a:rPr>
              <a:t>(</a:t>
            </a:r>
            <a:r>
              <a:rPr lang="en-GB" sz="1800" b="1" dirty="0">
                <a:latin typeface="Arial" panose="020B0604020202020204" pitchFamily="34" charset="0"/>
                <a:ea typeface="Times New Roman" panose="02020603050405020304" pitchFamily="18" charset="0"/>
                <a:cs typeface="Arial" panose="020B0604020202020204" pitchFamily="34" charset="0"/>
              </a:rPr>
              <a:t>DHSC, 2019 p.29) </a:t>
            </a:r>
            <a:endParaRPr lang="en-GB" b="1" dirty="0"/>
          </a:p>
        </p:txBody>
      </p:sp>
    </p:spTree>
    <p:extLst>
      <p:ext uri="{BB962C8B-B14F-4D97-AF65-F5344CB8AC3E}">
        <p14:creationId xmlns:p14="http://schemas.microsoft.com/office/powerpoint/2010/main" val="10947689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C7295-E93D-716A-E65C-056523FA15A0}"/>
              </a:ext>
            </a:extLst>
          </p:cNvPr>
          <p:cNvSpPr>
            <a:spLocks noGrp="1"/>
          </p:cNvSpPr>
          <p:nvPr>
            <p:ph type="title"/>
          </p:nvPr>
        </p:nvSpPr>
        <p:spPr>
          <a:xfrm>
            <a:off x="457200" y="565905"/>
            <a:ext cx="8229600" cy="1206911"/>
          </a:xfrm>
        </p:spPr>
        <p:txBody>
          <a:bodyPr>
            <a:normAutofit fontScale="90000"/>
          </a:bodyPr>
          <a:lstStyle/>
          <a:p>
            <a:pPr>
              <a:lnSpc>
                <a:spcPct val="107000"/>
              </a:lnSpc>
              <a:spcAft>
                <a:spcPts val="800"/>
              </a:spcAft>
            </a:pPr>
            <a:r>
              <a:rPr lang="en-GB" sz="3600" b="1" dirty="0">
                <a:effectLst/>
                <a:latin typeface="Calibri" panose="020F0502020204030204" pitchFamily="34" charset="0"/>
                <a:ea typeface="Calibri" panose="020F0502020204030204" pitchFamily="34" charset="0"/>
                <a:cs typeface="Times New Roman" panose="02020603050405020304" pitchFamily="18" charset="0"/>
              </a:rPr>
              <a:t>Additional Resources on </a:t>
            </a:r>
            <a:br>
              <a:rPr lang="en-GB" sz="3600" b="1" dirty="0">
                <a:effectLst/>
                <a:latin typeface="Calibri" panose="020F0502020204030204" pitchFamily="34" charset="0"/>
                <a:ea typeface="Calibri" panose="020F0502020204030204" pitchFamily="34" charset="0"/>
                <a:cs typeface="Times New Roman" panose="02020603050405020304" pitchFamily="18" charset="0"/>
              </a:rPr>
            </a:br>
            <a:r>
              <a:rPr lang="en-GB" sz="3600" b="1" dirty="0">
                <a:effectLst/>
                <a:latin typeface="Calibri" panose="020F0502020204030204" pitchFamily="34" charset="0"/>
                <a:ea typeface="Calibri" panose="020F0502020204030204" pitchFamily="34" charset="0"/>
                <a:cs typeface="Times New Roman" panose="02020603050405020304" pitchFamily="18" charset="0"/>
              </a:rPr>
              <a:t>Strength-based Approach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pic>
        <p:nvPicPr>
          <p:cNvPr id="4" name="Content Placeholder 3" descr="Graphical user interface, application, Word&#10;&#10;Description automatically generated">
            <a:extLst>
              <a:ext uri="{FF2B5EF4-FFF2-40B4-BE49-F238E27FC236}">
                <a16:creationId xmlns:a16="http://schemas.microsoft.com/office/drawing/2014/main" id="{D764C5B7-96D7-4EB6-210F-D3DE0DEA95C2}"/>
              </a:ext>
            </a:extLst>
          </p:cNvPr>
          <p:cNvPicPr>
            <a:picLocks noGrp="1" noChangeAspect="1"/>
          </p:cNvPicPr>
          <p:nvPr>
            <p:ph idx="1"/>
          </p:nvPr>
        </p:nvPicPr>
        <p:blipFill rotWithShape="1">
          <a:blip r:embed="rId3"/>
          <a:srcRect l="24554" t="14727" r="26142" b="24906"/>
          <a:stretch/>
        </p:blipFill>
        <p:spPr bwMode="auto">
          <a:xfrm>
            <a:off x="1259632" y="1772817"/>
            <a:ext cx="6192688" cy="2683570"/>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4443B5A7-CBA7-0C3E-6981-0A1B6B30E97B}"/>
              </a:ext>
            </a:extLst>
          </p:cNvPr>
          <p:cNvSpPr txBox="1"/>
          <p:nvPr/>
        </p:nvSpPr>
        <p:spPr>
          <a:xfrm>
            <a:off x="251520" y="4619676"/>
            <a:ext cx="8435280" cy="923330"/>
          </a:xfrm>
          <a:prstGeom prst="rect">
            <a:avLst/>
          </a:prstGeom>
          <a:noFill/>
        </p:spPr>
        <p:txBody>
          <a:bodyPr wrap="square">
            <a:spAutoFit/>
          </a:bodyPr>
          <a:lstStyle/>
          <a:p>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Strengths-based approach: Practice Framework and Practice Handbook (publishing.service.gov.uk)</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Tree>
    <p:extLst>
      <p:ext uri="{BB962C8B-B14F-4D97-AF65-F5344CB8AC3E}">
        <p14:creationId xmlns:p14="http://schemas.microsoft.com/office/powerpoint/2010/main" val="34553837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A4F78-3CD0-3C16-379F-BEAB592605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DF1F24-1D25-0FE9-1446-C2F3F0155C5E}"/>
              </a:ext>
            </a:extLst>
          </p:cNvPr>
          <p:cNvSpPr>
            <a:spLocks noGrp="1"/>
          </p:cNvSpPr>
          <p:nvPr>
            <p:ph type="title"/>
          </p:nvPr>
        </p:nvSpPr>
        <p:spPr>
          <a:xfrm>
            <a:off x="457200" y="697259"/>
            <a:ext cx="8229600" cy="1143000"/>
          </a:xfrm>
        </p:spPr>
        <p:txBody>
          <a:bodyPr vert="horz" lIns="91440" tIns="45720" rIns="91440" bIns="45720" rtlCol="0" anchor="ctr">
            <a:normAutofit fontScale="90000"/>
          </a:bodyPr>
          <a:lstStyle/>
          <a:p>
            <a:r>
              <a:rPr lang="en-GB" b="1" dirty="0" err="1"/>
              <a:t>InfoSkills</a:t>
            </a:r>
            <a:r>
              <a:rPr lang="en-GB" b="1" dirty="0"/>
              <a:t> Gym</a:t>
            </a:r>
            <a:br>
              <a:rPr lang="en-GB" b="1" dirty="0"/>
            </a:br>
            <a:r>
              <a:rPr lang="en-US" dirty="0"/>
              <a:t>Build up your academic skill base </a:t>
            </a:r>
            <a:br>
              <a:rPr lang="en-US" dirty="0"/>
            </a:br>
            <a:endParaRPr lang="en-GB" b="1" dirty="0"/>
          </a:p>
        </p:txBody>
      </p:sp>
      <p:sp>
        <p:nvSpPr>
          <p:cNvPr id="3" name="Content Placeholder 2">
            <a:extLst>
              <a:ext uri="{FF2B5EF4-FFF2-40B4-BE49-F238E27FC236}">
                <a16:creationId xmlns:a16="http://schemas.microsoft.com/office/drawing/2014/main" id="{151F4F72-A434-99E5-00C4-FE48FDD76BAB}"/>
              </a:ext>
            </a:extLst>
          </p:cNvPr>
          <p:cNvSpPr txBox="1">
            <a:spLocks/>
          </p:cNvSpPr>
          <p:nvPr/>
        </p:nvSpPr>
        <p:spPr>
          <a:xfrm>
            <a:off x="457200" y="1840259"/>
            <a:ext cx="4038600" cy="39890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pPr>
            <a:r>
              <a:rPr lang="en-US" sz="2200" dirty="0"/>
              <a:t>Access Academic &amp; </a:t>
            </a:r>
            <a:r>
              <a:rPr lang="en-US" sz="2200" dirty="0" err="1"/>
              <a:t>Infoskill</a:t>
            </a:r>
            <a:r>
              <a:rPr lang="en-US" sz="2200" dirty="0"/>
              <a:t> via Moodle</a:t>
            </a:r>
          </a:p>
          <a:p>
            <a:pPr>
              <a:lnSpc>
                <a:spcPct val="90000"/>
              </a:lnSpc>
            </a:pPr>
            <a:endParaRPr lang="en-US" sz="2200" dirty="0"/>
          </a:p>
          <a:p>
            <a:pPr>
              <a:lnSpc>
                <a:spcPct val="90000"/>
              </a:lnSpc>
            </a:pPr>
            <a:r>
              <a:rPr lang="en-US" sz="2200" dirty="0" err="1"/>
              <a:t>Enrol</a:t>
            </a:r>
            <a:r>
              <a:rPr lang="en-US" sz="2200" dirty="0"/>
              <a:t> if you have not already</a:t>
            </a:r>
          </a:p>
          <a:p>
            <a:pPr>
              <a:lnSpc>
                <a:spcPct val="90000"/>
              </a:lnSpc>
            </a:pPr>
            <a:endParaRPr lang="en-US" sz="2200" dirty="0"/>
          </a:p>
          <a:p>
            <a:pPr>
              <a:lnSpc>
                <a:spcPct val="90000"/>
              </a:lnSpc>
            </a:pPr>
            <a:r>
              <a:rPr lang="en-US" sz="2200" dirty="0"/>
              <a:t>Week 4: </a:t>
            </a:r>
          </a:p>
          <a:p>
            <a:pPr marL="0" indent="0">
              <a:lnSpc>
                <a:spcPct val="90000"/>
              </a:lnSpc>
              <a:buNone/>
            </a:pPr>
            <a:r>
              <a:rPr lang="en-US" sz="2200" dirty="0"/>
              <a:t>Referencing Unit 4 – The Mechanics</a:t>
            </a:r>
          </a:p>
          <a:p>
            <a:pPr marL="0" indent="0">
              <a:lnSpc>
                <a:spcPct val="90000"/>
              </a:lnSpc>
              <a:buNone/>
            </a:pPr>
            <a:endParaRPr lang="en-US" sz="2200" dirty="0"/>
          </a:p>
          <a:p>
            <a:pPr marL="0" indent="0">
              <a:lnSpc>
                <a:spcPct val="90000"/>
              </a:lnSpc>
              <a:buNone/>
            </a:pPr>
            <a:r>
              <a:rPr lang="en-US" sz="2200" dirty="0"/>
              <a:t>15 minutes individual activity</a:t>
            </a:r>
          </a:p>
          <a:p>
            <a:pPr>
              <a:lnSpc>
                <a:spcPct val="90000"/>
              </a:lnSpc>
            </a:pPr>
            <a:endParaRPr lang="en-US" sz="2200" dirty="0"/>
          </a:p>
        </p:txBody>
      </p:sp>
      <p:pic>
        <p:nvPicPr>
          <p:cNvPr id="6" name="Picture 5" descr="A screenshot of a web page&#10;&#10;AI-generated content may be incorrect.">
            <a:extLst>
              <a:ext uri="{FF2B5EF4-FFF2-40B4-BE49-F238E27FC236}">
                <a16:creationId xmlns:a16="http://schemas.microsoft.com/office/drawing/2014/main" id="{5232FEFA-DEE9-F96F-C33B-3E86A3D793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8200" y="2150921"/>
            <a:ext cx="4038600" cy="2887599"/>
          </a:xfrm>
          <a:prstGeom prst="rect">
            <a:avLst/>
          </a:prstGeom>
          <a:noFill/>
        </p:spPr>
      </p:pic>
    </p:spTree>
    <p:extLst>
      <p:ext uri="{BB962C8B-B14F-4D97-AF65-F5344CB8AC3E}">
        <p14:creationId xmlns:p14="http://schemas.microsoft.com/office/powerpoint/2010/main" val="30164258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6E8D002-7809-4259-E70C-71C8EEDBAC15}"/>
              </a:ext>
            </a:extLst>
          </p:cNvPr>
          <p:cNvSpPr/>
          <p:nvPr/>
        </p:nvSpPr>
        <p:spPr>
          <a:xfrm>
            <a:off x="302840" y="332656"/>
            <a:ext cx="8589640" cy="5040561"/>
          </a:xfrm>
          <a:prstGeom prst="roundRect">
            <a:avLst/>
          </a:prstGeom>
          <a:solidFill>
            <a:schemeClr val="accent6">
              <a:lumMod val="60000"/>
              <a:lumOff val="40000"/>
            </a:schemeClr>
          </a:solidFill>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pPr marL="0" lvl="0" indent="0" algn="ctr" defTabSz="1377950">
              <a:lnSpc>
                <a:spcPct val="90000"/>
              </a:lnSpc>
              <a:spcBef>
                <a:spcPct val="0"/>
              </a:spcBef>
              <a:spcAft>
                <a:spcPct val="35000"/>
              </a:spcAft>
              <a:buNone/>
            </a:pPr>
            <a:endParaRPr lang="en-GB" sz="4400" b="1" kern="1200" dirty="0"/>
          </a:p>
          <a:p>
            <a:pPr marL="0" lvl="0" indent="0" algn="ctr" defTabSz="1377950">
              <a:lnSpc>
                <a:spcPct val="90000"/>
              </a:lnSpc>
              <a:spcBef>
                <a:spcPct val="0"/>
              </a:spcBef>
              <a:spcAft>
                <a:spcPct val="35000"/>
              </a:spcAft>
              <a:buNone/>
            </a:pPr>
            <a:endParaRPr lang="en-GB" sz="4400" b="1" dirty="0"/>
          </a:p>
          <a:p>
            <a:pPr marL="0" lvl="0" indent="0" algn="ctr" defTabSz="1377950">
              <a:lnSpc>
                <a:spcPct val="90000"/>
              </a:lnSpc>
              <a:spcBef>
                <a:spcPct val="0"/>
              </a:spcBef>
              <a:spcAft>
                <a:spcPct val="35000"/>
              </a:spcAft>
              <a:buNone/>
            </a:pPr>
            <a:r>
              <a:rPr lang="en-GB" sz="4400" b="1" kern="1200" dirty="0"/>
              <a:t>Refreshment Break</a:t>
            </a:r>
          </a:p>
        </p:txBody>
      </p:sp>
    </p:spTree>
    <p:extLst>
      <p:ext uri="{BB962C8B-B14F-4D97-AF65-F5344CB8AC3E}">
        <p14:creationId xmlns:p14="http://schemas.microsoft.com/office/powerpoint/2010/main" val="28233052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1535EAA7-64D4-B01D-96E2-B2E8C971E280}"/>
              </a:ext>
            </a:extLst>
          </p:cNvPr>
          <p:cNvGrpSpPr/>
          <p:nvPr/>
        </p:nvGrpSpPr>
        <p:grpSpPr>
          <a:xfrm>
            <a:off x="302840" y="260648"/>
            <a:ext cx="8589640" cy="5112569"/>
            <a:chOff x="44292" y="-481628"/>
            <a:chExt cx="4159887" cy="5378171"/>
          </a:xfrm>
          <a:scene3d>
            <a:camera prst="orthographicFront"/>
            <a:lightRig rig="flat" dir="t"/>
          </a:scene3d>
        </p:grpSpPr>
        <p:sp>
          <p:nvSpPr>
            <p:cNvPr id="5" name="Rectangle: Rounded Corners 4">
              <a:extLst>
                <a:ext uri="{FF2B5EF4-FFF2-40B4-BE49-F238E27FC236}">
                  <a16:creationId xmlns:a16="http://schemas.microsoft.com/office/drawing/2014/main" id="{66E8D002-7809-4259-E70C-71C8EEDBAC15}"/>
                </a:ext>
              </a:extLst>
            </p:cNvPr>
            <p:cNvSpPr/>
            <p:nvPr/>
          </p:nvSpPr>
          <p:spPr>
            <a:xfrm>
              <a:off x="44292" y="-278559"/>
              <a:ext cx="4159887" cy="5175102"/>
            </a:xfrm>
            <a:prstGeom prst="roundRect">
              <a:avLst/>
            </a:prstGeom>
            <a:solidFill>
              <a:srgbClr val="FFC000"/>
            </a:solidFill>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6" name="Rectangle: Rounded Corners 4">
              <a:extLst>
                <a:ext uri="{FF2B5EF4-FFF2-40B4-BE49-F238E27FC236}">
                  <a16:creationId xmlns:a16="http://schemas.microsoft.com/office/drawing/2014/main" id="{2FE00586-7512-37C9-93ED-E6FB88D38A83}"/>
                </a:ext>
              </a:extLst>
            </p:cNvPr>
            <p:cNvSpPr txBox="1"/>
            <p:nvPr/>
          </p:nvSpPr>
          <p:spPr>
            <a:xfrm>
              <a:off x="234934" y="-481628"/>
              <a:ext cx="3753749" cy="5175102"/>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endParaRPr lang="en-GB" sz="3100" b="1" kern="1200" dirty="0"/>
            </a:p>
            <a:p>
              <a:pPr marL="0" lvl="0" indent="0" algn="ctr" defTabSz="1377950">
                <a:lnSpc>
                  <a:spcPct val="90000"/>
                </a:lnSpc>
                <a:spcBef>
                  <a:spcPct val="0"/>
                </a:spcBef>
                <a:spcAft>
                  <a:spcPct val="35000"/>
                </a:spcAft>
                <a:buNone/>
              </a:pPr>
              <a:r>
                <a:rPr lang="en-GB" sz="3600" b="1" kern="1200" dirty="0"/>
                <a:t>Session 3 </a:t>
              </a:r>
            </a:p>
            <a:p>
              <a:pPr marL="0" lvl="0" indent="0" algn="ctr" defTabSz="1377950">
                <a:lnSpc>
                  <a:spcPct val="90000"/>
                </a:lnSpc>
                <a:spcBef>
                  <a:spcPct val="0"/>
                </a:spcBef>
                <a:spcAft>
                  <a:spcPct val="35000"/>
                </a:spcAft>
                <a:buNone/>
              </a:pPr>
              <a:r>
                <a:rPr lang="en-GB" sz="3600" b="1" kern="1200" dirty="0"/>
                <a:t>Group Work </a:t>
              </a:r>
              <a:r>
                <a:rPr lang="en-GB" sz="3600" b="1" dirty="0"/>
                <a:t>A</a:t>
              </a:r>
              <a:r>
                <a:rPr lang="en-GB" sz="3600" b="1" kern="1200" dirty="0"/>
                <a:t>ctivities </a:t>
              </a:r>
            </a:p>
          </p:txBody>
        </p:sp>
      </p:grpSp>
      <p:pic>
        <p:nvPicPr>
          <p:cNvPr id="2" name="Picture 1" descr="A group of people sitting at a table&#10;&#10;Description automatically generated with medium confidence">
            <a:extLst>
              <a:ext uri="{FF2B5EF4-FFF2-40B4-BE49-F238E27FC236}">
                <a16:creationId xmlns:a16="http://schemas.microsoft.com/office/drawing/2014/main" id="{279E480C-5AAE-DFEC-4A48-B6CB72D3806E}"/>
              </a:ext>
            </a:extLst>
          </p:cNvPr>
          <p:cNvPicPr>
            <a:picLocks noChangeAspect="1"/>
          </p:cNvPicPr>
          <p:nvPr/>
        </p:nvPicPr>
        <p:blipFill rotWithShape="1">
          <a:blip r:embed="rId3"/>
          <a:srcRect l="36624" t="13273" r="28788" b="40543"/>
          <a:stretch/>
        </p:blipFill>
        <p:spPr bwMode="auto">
          <a:xfrm>
            <a:off x="2905472" y="2564904"/>
            <a:ext cx="3384376" cy="22552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917517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B7C0F-CC6E-EFA5-BC2E-2B185F232477}"/>
              </a:ext>
            </a:extLst>
          </p:cNvPr>
          <p:cNvSpPr>
            <a:spLocks noGrp="1"/>
          </p:cNvSpPr>
          <p:nvPr>
            <p:ph type="title"/>
          </p:nvPr>
        </p:nvSpPr>
        <p:spPr>
          <a:xfrm>
            <a:off x="179512" y="274638"/>
            <a:ext cx="8640960" cy="922114"/>
          </a:xfrm>
        </p:spPr>
        <p:txBody>
          <a:bodyPr>
            <a:normAutofit fontScale="90000"/>
          </a:bodyPr>
          <a:lstStyle/>
          <a:p>
            <a:r>
              <a:rPr lang="en-GB" b="1" dirty="0"/>
              <a:t>SCIE Video on Strengths-based Approached </a:t>
            </a:r>
          </a:p>
        </p:txBody>
      </p:sp>
      <p:pic>
        <p:nvPicPr>
          <p:cNvPr id="4" name="Content Placeholder 3" descr="Graphical user interface&#10;&#10;Description automatically generated">
            <a:extLst>
              <a:ext uri="{FF2B5EF4-FFF2-40B4-BE49-F238E27FC236}">
                <a16:creationId xmlns:a16="http://schemas.microsoft.com/office/drawing/2014/main" id="{3C5BA62B-DF0A-94D2-448B-303625FCB616}"/>
              </a:ext>
            </a:extLst>
          </p:cNvPr>
          <p:cNvPicPr>
            <a:picLocks noGrp="1" noChangeAspect="1"/>
          </p:cNvPicPr>
          <p:nvPr>
            <p:ph idx="1"/>
          </p:nvPr>
        </p:nvPicPr>
        <p:blipFill rotWithShape="1">
          <a:blip r:embed="rId3"/>
          <a:srcRect l="29977" t="26727" r="33198" b="35818"/>
          <a:stretch/>
        </p:blipFill>
        <p:spPr bwMode="auto">
          <a:xfrm>
            <a:off x="323528" y="1484785"/>
            <a:ext cx="6408712" cy="3384376"/>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E314354F-EDD4-A69E-405A-3016DFBFE539}"/>
              </a:ext>
            </a:extLst>
          </p:cNvPr>
          <p:cNvSpPr txBox="1"/>
          <p:nvPr/>
        </p:nvSpPr>
        <p:spPr>
          <a:xfrm>
            <a:off x="323528" y="5161713"/>
            <a:ext cx="6624736" cy="369332"/>
          </a:xfrm>
          <a:prstGeom prst="rect">
            <a:avLst/>
          </a:prstGeom>
          <a:noFill/>
        </p:spPr>
        <p:txBody>
          <a:bodyPr wrap="square">
            <a:spAutoFit/>
          </a:bodyPr>
          <a:lstStyle/>
          <a:p>
            <a:r>
              <a:rPr lang="en-GB" dirty="0">
                <a:hlinkClick r:id="rId4"/>
              </a:rPr>
              <a:t>Video: What is a strengths-based approach? | SCIE</a:t>
            </a:r>
            <a:endParaRPr lang="en-GB" dirty="0"/>
          </a:p>
        </p:txBody>
      </p:sp>
      <p:pic>
        <p:nvPicPr>
          <p:cNvPr id="7" name="Content Placeholder 3" descr="A screenshot of a computer&#10;&#10;Description automatically generated with medium confidence">
            <a:extLst>
              <a:ext uri="{FF2B5EF4-FFF2-40B4-BE49-F238E27FC236}">
                <a16:creationId xmlns:a16="http://schemas.microsoft.com/office/drawing/2014/main" id="{B4F3BF98-E9E0-88CA-2043-6C2F8BD4E2B7}"/>
              </a:ext>
            </a:extLst>
          </p:cNvPr>
          <p:cNvPicPr>
            <a:picLocks noChangeAspect="1"/>
          </p:cNvPicPr>
          <p:nvPr/>
        </p:nvPicPr>
        <p:blipFill rotWithShape="1">
          <a:blip r:embed="rId5"/>
          <a:srcRect r="25642" b="13266"/>
          <a:stretch/>
        </p:blipFill>
        <p:spPr bwMode="auto">
          <a:xfrm>
            <a:off x="6581923" y="3212976"/>
            <a:ext cx="2238549" cy="231788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573850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C8E11-4F0A-691E-113A-C547C5451835}"/>
              </a:ext>
            </a:extLst>
          </p:cNvPr>
          <p:cNvSpPr>
            <a:spLocks noGrp="1"/>
          </p:cNvSpPr>
          <p:nvPr>
            <p:ph type="title"/>
          </p:nvPr>
        </p:nvSpPr>
        <p:spPr>
          <a:xfrm>
            <a:off x="457200" y="0"/>
            <a:ext cx="8229600" cy="620688"/>
          </a:xfrm>
        </p:spPr>
        <p:txBody>
          <a:bodyPr>
            <a:normAutofit fontScale="90000"/>
          </a:bodyPr>
          <a:lstStyle/>
          <a:p>
            <a:r>
              <a:rPr lang="en-GB" b="1" dirty="0"/>
              <a:t>Groupwork Activity</a:t>
            </a:r>
          </a:p>
        </p:txBody>
      </p:sp>
      <p:sp>
        <p:nvSpPr>
          <p:cNvPr id="3" name="Content Placeholder 2">
            <a:extLst>
              <a:ext uri="{FF2B5EF4-FFF2-40B4-BE49-F238E27FC236}">
                <a16:creationId xmlns:a16="http://schemas.microsoft.com/office/drawing/2014/main" id="{9605917F-C45A-4D01-DEF4-1542142637B4}"/>
              </a:ext>
            </a:extLst>
          </p:cNvPr>
          <p:cNvSpPr>
            <a:spLocks noGrp="1"/>
          </p:cNvSpPr>
          <p:nvPr>
            <p:ph idx="1"/>
          </p:nvPr>
        </p:nvSpPr>
        <p:spPr>
          <a:xfrm>
            <a:off x="251520" y="692696"/>
            <a:ext cx="8784976" cy="4968552"/>
          </a:xfrm>
        </p:spPr>
        <p:txBody>
          <a:bodyPr>
            <a:normAutofit fontScale="62500" lnSpcReduction="20000"/>
          </a:bodyPr>
          <a:lstStyle/>
          <a:p>
            <a:pPr marL="0" indent="0">
              <a:buNone/>
            </a:pPr>
            <a:r>
              <a:rPr lang="en-GB" b="1" dirty="0"/>
              <a:t>Using the concepts for providing a holistic approach to person centred care within service delivery, make up a fictious person to illustrate what you would do to ensure you are person-centred and providing a strengths-based approach to support the individual.  </a:t>
            </a:r>
          </a:p>
          <a:p>
            <a:endParaRPr lang="en-GB" b="1" dirty="0">
              <a:solidFill>
                <a:srgbClr val="FF0000"/>
              </a:solidFill>
            </a:endParaRPr>
          </a:p>
          <a:p>
            <a:r>
              <a:rPr lang="en-GB" b="1" dirty="0">
                <a:solidFill>
                  <a:srgbClr val="FF0000"/>
                </a:solidFill>
              </a:rPr>
              <a:t>Red group </a:t>
            </a:r>
            <a:r>
              <a:rPr lang="en-GB" dirty="0"/>
              <a:t>–. A male with mental health needs living in a supported living accommodation in the community. </a:t>
            </a:r>
          </a:p>
          <a:p>
            <a:r>
              <a:rPr lang="en-GB" b="1" dirty="0">
                <a:solidFill>
                  <a:srgbClr val="0070C0"/>
                </a:solidFill>
              </a:rPr>
              <a:t>Blue group </a:t>
            </a:r>
            <a:r>
              <a:rPr lang="en-GB" dirty="0"/>
              <a:t>– A elderly female living independently in their own home with caring support. </a:t>
            </a:r>
          </a:p>
          <a:p>
            <a:r>
              <a:rPr lang="en-GB" b="1" dirty="0">
                <a:solidFill>
                  <a:srgbClr val="FFFF00"/>
                </a:solidFill>
                <a:highlight>
                  <a:srgbClr val="C0C0C0"/>
                </a:highlight>
              </a:rPr>
              <a:t>Yellow group </a:t>
            </a:r>
            <a:r>
              <a:rPr lang="en-GB" dirty="0"/>
              <a:t>– A young adult with a physical disability living at home with their parents' support. </a:t>
            </a:r>
          </a:p>
          <a:p>
            <a:r>
              <a:rPr lang="en-GB" b="1" dirty="0">
                <a:solidFill>
                  <a:srgbClr val="FFC000"/>
                </a:solidFill>
              </a:rPr>
              <a:t>Orange group </a:t>
            </a:r>
            <a:r>
              <a:rPr lang="en-GB" dirty="0"/>
              <a:t>– An older person living in residential care in a community village. </a:t>
            </a:r>
          </a:p>
          <a:p>
            <a:r>
              <a:rPr lang="en-GB" b="1" dirty="0">
                <a:solidFill>
                  <a:srgbClr val="00B050"/>
                </a:solidFill>
              </a:rPr>
              <a:t>Green group </a:t>
            </a:r>
            <a:r>
              <a:rPr lang="en-GB" dirty="0"/>
              <a:t>– A person with dementia care needs with carers support in their own home.</a:t>
            </a:r>
          </a:p>
          <a:p>
            <a:r>
              <a:rPr lang="en-GB" b="1" dirty="0">
                <a:solidFill>
                  <a:srgbClr val="7030A0"/>
                </a:solidFill>
              </a:rPr>
              <a:t>Purple group </a:t>
            </a:r>
            <a:r>
              <a:rPr lang="en-GB" dirty="0"/>
              <a:t>– An older couple in private independent living accommodation. </a:t>
            </a:r>
          </a:p>
        </p:txBody>
      </p:sp>
    </p:spTree>
    <p:extLst>
      <p:ext uri="{BB962C8B-B14F-4D97-AF65-F5344CB8AC3E}">
        <p14:creationId xmlns:p14="http://schemas.microsoft.com/office/powerpoint/2010/main" val="1480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1535EAA7-64D4-B01D-96E2-B2E8C971E280}"/>
              </a:ext>
            </a:extLst>
          </p:cNvPr>
          <p:cNvGrpSpPr/>
          <p:nvPr/>
        </p:nvGrpSpPr>
        <p:grpSpPr>
          <a:xfrm>
            <a:off x="302840" y="260648"/>
            <a:ext cx="8589640" cy="5112569"/>
            <a:chOff x="44292" y="-481628"/>
            <a:chExt cx="4159887" cy="5378171"/>
          </a:xfrm>
          <a:scene3d>
            <a:camera prst="orthographicFront"/>
            <a:lightRig rig="flat" dir="t"/>
          </a:scene3d>
        </p:grpSpPr>
        <p:sp>
          <p:nvSpPr>
            <p:cNvPr id="5" name="Rectangle: Rounded Corners 4">
              <a:extLst>
                <a:ext uri="{FF2B5EF4-FFF2-40B4-BE49-F238E27FC236}">
                  <a16:creationId xmlns:a16="http://schemas.microsoft.com/office/drawing/2014/main" id="{66E8D002-7809-4259-E70C-71C8EEDBAC15}"/>
                </a:ext>
              </a:extLst>
            </p:cNvPr>
            <p:cNvSpPr/>
            <p:nvPr/>
          </p:nvSpPr>
          <p:spPr>
            <a:xfrm>
              <a:off x="44292" y="0"/>
              <a:ext cx="4159887" cy="4896543"/>
            </a:xfrm>
            <a:prstGeom prst="round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6" name="Rectangle: Rounded Corners 4">
              <a:extLst>
                <a:ext uri="{FF2B5EF4-FFF2-40B4-BE49-F238E27FC236}">
                  <a16:creationId xmlns:a16="http://schemas.microsoft.com/office/drawing/2014/main" id="{2FE00586-7512-37C9-93ED-E6FB88D38A83}"/>
                </a:ext>
              </a:extLst>
            </p:cNvPr>
            <p:cNvSpPr txBox="1"/>
            <p:nvPr/>
          </p:nvSpPr>
          <p:spPr>
            <a:xfrm>
              <a:off x="234934" y="-481628"/>
              <a:ext cx="3753749" cy="5175102"/>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endParaRPr lang="en-GB" sz="3100" b="1" kern="1200" dirty="0"/>
            </a:p>
            <a:p>
              <a:pPr marL="0" lvl="0" indent="0" algn="ctr" defTabSz="1377950">
                <a:lnSpc>
                  <a:spcPct val="90000"/>
                </a:lnSpc>
                <a:spcBef>
                  <a:spcPct val="0"/>
                </a:spcBef>
                <a:spcAft>
                  <a:spcPct val="35000"/>
                </a:spcAft>
                <a:buNone/>
              </a:pPr>
              <a:endParaRPr lang="en-GB" sz="4400" b="1" kern="1200" dirty="0"/>
            </a:p>
            <a:p>
              <a:pPr marL="0" lvl="0" indent="0" algn="ctr" defTabSz="1377950">
                <a:lnSpc>
                  <a:spcPct val="90000"/>
                </a:lnSpc>
                <a:spcBef>
                  <a:spcPct val="0"/>
                </a:spcBef>
                <a:spcAft>
                  <a:spcPct val="35000"/>
                </a:spcAft>
                <a:buNone/>
              </a:pPr>
              <a:r>
                <a:rPr lang="en-GB" sz="4400" b="1" kern="1200" dirty="0"/>
                <a:t>Session 4 </a:t>
              </a:r>
            </a:p>
            <a:p>
              <a:pPr marL="0" lvl="0" indent="0" algn="ctr" defTabSz="1377950">
                <a:lnSpc>
                  <a:spcPct val="90000"/>
                </a:lnSpc>
                <a:spcBef>
                  <a:spcPct val="0"/>
                </a:spcBef>
                <a:spcAft>
                  <a:spcPct val="35000"/>
                </a:spcAft>
                <a:buNone/>
              </a:pPr>
              <a:r>
                <a:rPr lang="en-GB" sz="4400" b="1" kern="1200" dirty="0"/>
                <a:t>Group </a:t>
              </a:r>
              <a:r>
                <a:rPr lang="en-GB" sz="4400" b="1" dirty="0"/>
                <a:t>P</a:t>
              </a:r>
              <a:r>
                <a:rPr lang="en-GB" sz="4400" b="1" kern="1200" dirty="0"/>
                <a:t>resentations</a:t>
              </a:r>
            </a:p>
          </p:txBody>
        </p:sp>
      </p:grpSp>
    </p:spTree>
    <p:extLst>
      <p:ext uri="{BB962C8B-B14F-4D97-AF65-F5344CB8AC3E}">
        <p14:creationId xmlns:p14="http://schemas.microsoft.com/office/powerpoint/2010/main" val="8353648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1535EAA7-64D4-B01D-96E2-B2E8C971E280}"/>
              </a:ext>
            </a:extLst>
          </p:cNvPr>
          <p:cNvGrpSpPr/>
          <p:nvPr/>
        </p:nvGrpSpPr>
        <p:grpSpPr>
          <a:xfrm>
            <a:off x="302840" y="260648"/>
            <a:ext cx="8589640" cy="5112569"/>
            <a:chOff x="44292" y="-481628"/>
            <a:chExt cx="4159887" cy="5378171"/>
          </a:xfrm>
          <a:scene3d>
            <a:camera prst="orthographicFront"/>
            <a:lightRig rig="flat" dir="t"/>
          </a:scene3d>
        </p:grpSpPr>
        <p:sp>
          <p:nvSpPr>
            <p:cNvPr id="5" name="Rectangle: Rounded Corners 4">
              <a:extLst>
                <a:ext uri="{FF2B5EF4-FFF2-40B4-BE49-F238E27FC236}">
                  <a16:creationId xmlns:a16="http://schemas.microsoft.com/office/drawing/2014/main" id="{66E8D002-7809-4259-E70C-71C8EEDBAC15}"/>
                </a:ext>
              </a:extLst>
            </p:cNvPr>
            <p:cNvSpPr/>
            <p:nvPr/>
          </p:nvSpPr>
          <p:spPr>
            <a:xfrm>
              <a:off x="44292" y="0"/>
              <a:ext cx="4159887" cy="4896543"/>
            </a:xfrm>
            <a:prstGeom prst="roundRect">
              <a:avLst/>
            </a:prstGeom>
            <a:solidFill>
              <a:srgbClr val="00B050"/>
            </a:solidFill>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6" name="Rectangle: Rounded Corners 4">
              <a:extLst>
                <a:ext uri="{FF2B5EF4-FFF2-40B4-BE49-F238E27FC236}">
                  <a16:creationId xmlns:a16="http://schemas.microsoft.com/office/drawing/2014/main" id="{2FE00586-7512-37C9-93ED-E6FB88D38A83}"/>
                </a:ext>
              </a:extLst>
            </p:cNvPr>
            <p:cNvSpPr txBox="1"/>
            <p:nvPr/>
          </p:nvSpPr>
          <p:spPr>
            <a:xfrm>
              <a:off x="234934" y="-481628"/>
              <a:ext cx="3753749" cy="5175102"/>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endParaRPr lang="en-GB" sz="3100" b="1" kern="1200" dirty="0"/>
            </a:p>
            <a:p>
              <a:pPr marL="0" lvl="0" indent="0" algn="ctr" defTabSz="1377950">
                <a:lnSpc>
                  <a:spcPct val="90000"/>
                </a:lnSpc>
                <a:spcBef>
                  <a:spcPct val="0"/>
                </a:spcBef>
                <a:spcAft>
                  <a:spcPct val="35000"/>
                </a:spcAft>
                <a:buNone/>
              </a:pPr>
              <a:endParaRPr lang="en-GB" sz="3200" b="1" kern="1200" dirty="0"/>
            </a:p>
            <a:p>
              <a:pPr marL="0" lvl="0" indent="0" algn="ctr" defTabSz="1377950">
                <a:lnSpc>
                  <a:spcPct val="90000"/>
                </a:lnSpc>
                <a:spcBef>
                  <a:spcPct val="0"/>
                </a:spcBef>
                <a:spcAft>
                  <a:spcPct val="35000"/>
                </a:spcAft>
                <a:buNone/>
              </a:pPr>
              <a:r>
                <a:rPr lang="en-GB" sz="3200" b="1" kern="1200" dirty="0"/>
                <a:t>Session 5</a:t>
              </a:r>
            </a:p>
            <a:p>
              <a:pPr marL="0" lvl="0" indent="0" algn="ctr" defTabSz="1377950">
                <a:lnSpc>
                  <a:spcPct val="90000"/>
                </a:lnSpc>
                <a:spcBef>
                  <a:spcPct val="0"/>
                </a:spcBef>
                <a:spcAft>
                  <a:spcPct val="35000"/>
                </a:spcAft>
                <a:buNone/>
              </a:pPr>
              <a:r>
                <a:rPr lang="en-GB" sz="3200" b="1" kern="1200" dirty="0"/>
                <a:t>Recap and Self Reflection Point </a:t>
              </a:r>
            </a:p>
            <a:p>
              <a:pPr marL="0" lvl="0" indent="0" algn="l" defTabSz="1377950">
                <a:lnSpc>
                  <a:spcPct val="90000"/>
                </a:lnSpc>
                <a:spcBef>
                  <a:spcPct val="0"/>
                </a:spcBef>
                <a:spcAft>
                  <a:spcPct val="35000"/>
                </a:spcAft>
                <a:buNone/>
              </a:pPr>
              <a:endParaRPr lang="en-GB" sz="3100" b="1" dirty="0"/>
            </a:p>
          </p:txBody>
        </p:sp>
      </p:grpSp>
      <p:pic>
        <p:nvPicPr>
          <p:cNvPr id="2" name="Content Placeholder 3">
            <a:extLst>
              <a:ext uri="{FF2B5EF4-FFF2-40B4-BE49-F238E27FC236}">
                <a16:creationId xmlns:a16="http://schemas.microsoft.com/office/drawing/2014/main" id="{BF264B0E-D177-BDD2-D232-CF627D96A09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8468"/>
          <a:stretch/>
        </p:blipFill>
        <p:spPr>
          <a:xfrm>
            <a:off x="3491880" y="3040794"/>
            <a:ext cx="2232248" cy="2075335"/>
          </a:xfrm>
          <a:prstGeom prst="rect">
            <a:avLst/>
          </a:prstGeom>
          <a:noFill/>
        </p:spPr>
      </p:pic>
    </p:spTree>
    <p:extLst>
      <p:ext uri="{BB962C8B-B14F-4D97-AF65-F5344CB8AC3E}">
        <p14:creationId xmlns:p14="http://schemas.microsoft.com/office/powerpoint/2010/main" val="28853619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49344-5588-A965-C46E-790107A622CB}"/>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03FB7544-889C-5A7C-FE2E-2E0808C5BCEB}"/>
              </a:ext>
            </a:extLst>
          </p:cNvPr>
          <p:cNvGrpSpPr/>
          <p:nvPr/>
        </p:nvGrpSpPr>
        <p:grpSpPr>
          <a:xfrm>
            <a:off x="302840" y="260648"/>
            <a:ext cx="8589640" cy="5112569"/>
            <a:chOff x="44292" y="-481628"/>
            <a:chExt cx="4159887" cy="5378171"/>
          </a:xfrm>
          <a:scene3d>
            <a:camera prst="orthographicFront"/>
            <a:lightRig rig="flat" dir="t"/>
          </a:scene3d>
        </p:grpSpPr>
        <p:sp>
          <p:nvSpPr>
            <p:cNvPr id="5" name="Rectangle: Rounded Corners 4">
              <a:extLst>
                <a:ext uri="{FF2B5EF4-FFF2-40B4-BE49-F238E27FC236}">
                  <a16:creationId xmlns:a16="http://schemas.microsoft.com/office/drawing/2014/main" id="{EA79A38E-46D8-0C00-BCEA-947A935FD827}"/>
                </a:ext>
              </a:extLst>
            </p:cNvPr>
            <p:cNvSpPr/>
            <p:nvPr/>
          </p:nvSpPr>
          <p:spPr>
            <a:xfrm>
              <a:off x="44292" y="0"/>
              <a:ext cx="4159887" cy="4896543"/>
            </a:xfrm>
            <a:prstGeom prst="round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6" name="Rectangle: Rounded Corners 4">
              <a:extLst>
                <a:ext uri="{FF2B5EF4-FFF2-40B4-BE49-F238E27FC236}">
                  <a16:creationId xmlns:a16="http://schemas.microsoft.com/office/drawing/2014/main" id="{4FFFC79A-68BE-A764-D09A-7CC5C5253432}"/>
                </a:ext>
              </a:extLst>
            </p:cNvPr>
            <p:cNvSpPr txBox="1"/>
            <p:nvPr/>
          </p:nvSpPr>
          <p:spPr>
            <a:xfrm>
              <a:off x="234934" y="-481628"/>
              <a:ext cx="3753749" cy="5175102"/>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endParaRPr lang="en-GB" sz="3100" b="1" kern="1200" dirty="0"/>
            </a:p>
            <a:p>
              <a:pPr marL="0" lvl="0" indent="0" algn="ctr" defTabSz="1377950">
                <a:lnSpc>
                  <a:spcPct val="90000"/>
                </a:lnSpc>
                <a:spcBef>
                  <a:spcPct val="0"/>
                </a:spcBef>
                <a:spcAft>
                  <a:spcPct val="35000"/>
                </a:spcAft>
                <a:buNone/>
              </a:pPr>
              <a:endParaRPr lang="en-GB" sz="4400" b="1" kern="1200" dirty="0"/>
            </a:p>
            <a:p>
              <a:pPr marL="0" lvl="0" indent="0" algn="ctr" defTabSz="1377950">
                <a:lnSpc>
                  <a:spcPct val="90000"/>
                </a:lnSpc>
                <a:spcBef>
                  <a:spcPct val="0"/>
                </a:spcBef>
                <a:spcAft>
                  <a:spcPct val="35000"/>
                </a:spcAft>
                <a:buNone/>
              </a:pPr>
              <a:r>
                <a:rPr lang="en-GB" sz="4400" b="1" kern="1200" dirty="0"/>
                <a:t>REMINDER FOR NEXT WEEK</a:t>
              </a:r>
            </a:p>
            <a:p>
              <a:pPr marL="0" lvl="0" indent="0" algn="ctr" defTabSz="1377950">
                <a:lnSpc>
                  <a:spcPct val="90000"/>
                </a:lnSpc>
                <a:spcBef>
                  <a:spcPct val="0"/>
                </a:spcBef>
                <a:spcAft>
                  <a:spcPct val="35000"/>
                </a:spcAft>
                <a:buNone/>
              </a:pPr>
              <a:r>
                <a:rPr lang="en-GB" sz="4400" b="1" kern="1200" dirty="0"/>
                <a:t>Week 5 </a:t>
              </a:r>
            </a:p>
            <a:p>
              <a:pPr marL="0" lvl="0" indent="0" algn="ctr" defTabSz="1377950">
                <a:lnSpc>
                  <a:spcPct val="90000"/>
                </a:lnSpc>
                <a:spcBef>
                  <a:spcPct val="0"/>
                </a:spcBef>
                <a:spcAft>
                  <a:spcPct val="35000"/>
                </a:spcAft>
                <a:buNone/>
              </a:pPr>
              <a:r>
                <a:rPr lang="en-GB" sz="4400" b="1" dirty="0"/>
                <a:t>Bring draft work to class to work on or show to lecturer</a:t>
              </a:r>
              <a:endParaRPr lang="en-GB" sz="4400" b="1" kern="1200" dirty="0"/>
            </a:p>
          </p:txBody>
        </p:sp>
      </p:grpSp>
    </p:spTree>
    <p:extLst>
      <p:ext uri="{BB962C8B-B14F-4D97-AF65-F5344CB8AC3E}">
        <p14:creationId xmlns:p14="http://schemas.microsoft.com/office/powerpoint/2010/main" val="27010274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6697C9C8-6222-8C13-B220-A2D9D7CF10F6}"/>
              </a:ext>
            </a:extLst>
          </p:cNvPr>
          <p:cNvSpPr>
            <a:spLocks noGrp="1"/>
          </p:cNvSpPr>
          <p:nvPr>
            <p:ph type="title"/>
          </p:nvPr>
        </p:nvSpPr>
        <p:spPr>
          <a:xfrm>
            <a:off x="457200" y="274638"/>
            <a:ext cx="8229600" cy="634082"/>
          </a:xfrm>
        </p:spPr>
        <p:txBody>
          <a:bodyPr>
            <a:normAutofit fontScale="90000"/>
          </a:bodyPr>
          <a:lstStyle/>
          <a:p>
            <a:r>
              <a:rPr lang="en-US" b="1" dirty="0"/>
              <a:t>Questions? </a:t>
            </a:r>
          </a:p>
        </p:txBody>
      </p:sp>
      <p:pic>
        <p:nvPicPr>
          <p:cNvPr id="4" name="Picture 3">
            <a:extLst>
              <a:ext uri="{FF2B5EF4-FFF2-40B4-BE49-F238E27FC236}">
                <a16:creationId xmlns:a16="http://schemas.microsoft.com/office/drawing/2014/main" id="{EFDA2473-FD3D-78A0-1D18-DE52B24E8E1C}"/>
              </a:ext>
            </a:extLst>
          </p:cNvPr>
          <p:cNvPicPr>
            <a:picLocks noChangeAspect="1"/>
          </p:cNvPicPr>
          <p:nvPr/>
        </p:nvPicPr>
        <p:blipFill rotWithShape="1">
          <a:blip r:embed="rId2">
            <a:extLst>
              <a:ext uri="{28A0092B-C50C-407E-A947-70E740481C1C}">
                <a14:useLocalDpi xmlns:a14="http://schemas.microsoft.com/office/drawing/2010/main" val="0"/>
              </a:ext>
            </a:extLst>
          </a:blip>
          <a:srcRect b="5966"/>
          <a:stretch/>
        </p:blipFill>
        <p:spPr>
          <a:xfrm>
            <a:off x="457201" y="1124744"/>
            <a:ext cx="8229600" cy="4392489"/>
          </a:xfrm>
          <a:prstGeom prst="rect">
            <a:avLst/>
          </a:prstGeom>
          <a:noFill/>
        </p:spPr>
      </p:pic>
    </p:spTree>
    <p:extLst>
      <p:ext uri="{BB962C8B-B14F-4D97-AF65-F5344CB8AC3E}">
        <p14:creationId xmlns:p14="http://schemas.microsoft.com/office/powerpoint/2010/main" val="38780458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screenshot of a computer&#10;&#10;Description automatically generated">
            <a:extLst>
              <a:ext uri="{FF2B5EF4-FFF2-40B4-BE49-F238E27FC236}">
                <a16:creationId xmlns:a16="http://schemas.microsoft.com/office/drawing/2014/main" id="{E3F61B02-9089-DC65-BDCC-E81172F679A3}"/>
              </a:ext>
            </a:extLst>
          </p:cNvPr>
          <p:cNvPicPr>
            <a:picLocks noGrp="1" noChangeAspect="1"/>
          </p:cNvPicPr>
          <p:nvPr>
            <p:ph idx="1"/>
          </p:nvPr>
        </p:nvPicPr>
        <p:blipFill rotWithShape="1">
          <a:blip r:embed="rId3"/>
          <a:srcRect l="20474" t="23163" r="47219" b="40910"/>
          <a:stretch/>
        </p:blipFill>
        <p:spPr bwMode="auto">
          <a:xfrm>
            <a:off x="4788024" y="908720"/>
            <a:ext cx="3960440" cy="3816424"/>
          </a:xfrm>
          <a:prstGeom prst="rect">
            <a:avLst/>
          </a:prstGeom>
          <a:ln>
            <a:noFill/>
          </a:ln>
          <a:extLst>
            <a:ext uri="{53640926-AAD7-44D8-BBD7-CCE9431645EC}">
              <a14:shadowObscured xmlns:a14="http://schemas.microsoft.com/office/drawing/2010/main"/>
            </a:ext>
          </a:extLst>
        </p:spPr>
      </p:pic>
      <p:pic>
        <p:nvPicPr>
          <p:cNvPr id="2" name="Picture 1" descr="Text&#10;&#10;Description automatically generated">
            <a:extLst>
              <a:ext uri="{FF2B5EF4-FFF2-40B4-BE49-F238E27FC236}">
                <a16:creationId xmlns:a16="http://schemas.microsoft.com/office/drawing/2014/main" id="{6FE80645-830E-E435-59A5-2F7718C98072}"/>
              </a:ext>
            </a:extLst>
          </p:cNvPr>
          <p:cNvPicPr>
            <a:picLocks noChangeAspect="1"/>
          </p:cNvPicPr>
          <p:nvPr/>
        </p:nvPicPr>
        <p:blipFill rotWithShape="1">
          <a:blip r:embed="rId4"/>
          <a:srcRect l="14631" t="22883" r="38985" b="36067"/>
          <a:stretch/>
        </p:blipFill>
        <p:spPr bwMode="auto">
          <a:xfrm>
            <a:off x="395536" y="908720"/>
            <a:ext cx="4176464" cy="403244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855701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B1D84-0FDB-4D5F-91F6-691914B02A0D}"/>
              </a:ext>
            </a:extLst>
          </p:cNvPr>
          <p:cNvSpPr>
            <a:spLocks noGrp="1"/>
          </p:cNvSpPr>
          <p:nvPr>
            <p:ph type="title"/>
          </p:nvPr>
        </p:nvSpPr>
        <p:spPr>
          <a:xfrm>
            <a:off x="457200" y="12540"/>
            <a:ext cx="8229600" cy="706090"/>
          </a:xfrm>
        </p:spPr>
        <p:txBody>
          <a:bodyPr>
            <a:normAutofit fontScale="90000"/>
          </a:bodyPr>
          <a:lstStyle/>
          <a:p>
            <a:r>
              <a:rPr lang="en-GB" b="1" dirty="0"/>
              <a:t>References </a:t>
            </a:r>
          </a:p>
        </p:txBody>
      </p:sp>
      <p:sp>
        <p:nvSpPr>
          <p:cNvPr id="3" name="Content Placeholder 2">
            <a:extLst>
              <a:ext uri="{FF2B5EF4-FFF2-40B4-BE49-F238E27FC236}">
                <a16:creationId xmlns:a16="http://schemas.microsoft.com/office/drawing/2014/main" id="{A6B6EC08-C835-4949-9E8E-1335B0D9AD6E}"/>
              </a:ext>
            </a:extLst>
          </p:cNvPr>
          <p:cNvSpPr>
            <a:spLocks noGrp="1"/>
          </p:cNvSpPr>
          <p:nvPr>
            <p:ph idx="1"/>
          </p:nvPr>
        </p:nvSpPr>
        <p:spPr>
          <a:xfrm>
            <a:off x="179512" y="718630"/>
            <a:ext cx="8784976" cy="5184576"/>
          </a:xfrm>
        </p:spPr>
        <p:txBody>
          <a:bodyPr>
            <a:normAutofit fontScale="92500" lnSpcReduction="10000"/>
          </a:bodyPr>
          <a:lstStyle/>
          <a:p>
            <a:r>
              <a:rPr lang="en-GB" sz="1800" dirty="0">
                <a:effectLst/>
                <a:latin typeface="Arial" panose="020B0604020202020204" pitchFamily="34" charset="0"/>
                <a:ea typeface="Times New Roman" panose="02020603050405020304" pitchFamily="18" charset="0"/>
                <a:cs typeface="Arial" panose="020B0604020202020204" pitchFamily="34" charset="0"/>
              </a:rPr>
              <a:t>Brook, D. (2004) </a:t>
            </a:r>
            <a:r>
              <a:rPr lang="en-GB" sz="1800" b="1" dirty="0">
                <a:effectLst/>
                <a:latin typeface="Arial" panose="020B0604020202020204" pitchFamily="34" charset="0"/>
                <a:ea typeface="Times New Roman" panose="02020603050405020304" pitchFamily="18" charset="0"/>
                <a:cs typeface="Arial" panose="020B0604020202020204" pitchFamily="34" charset="0"/>
              </a:rPr>
              <a:t>What is person-centred care in dementia? </a:t>
            </a:r>
            <a:r>
              <a:rPr lang="en-GB" sz="1800" dirty="0">
                <a:effectLst/>
                <a:latin typeface="Arial" panose="020B0604020202020204" pitchFamily="34" charset="0"/>
                <a:ea typeface="Times New Roman" panose="02020603050405020304" pitchFamily="18" charset="0"/>
                <a:cs typeface="Arial" panose="020B0604020202020204" pitchFamily="34" charset="0"/>
              </a:rPr>
              <a:t>Reviews and Clinical Gerontology, Vol. 13, pp 2015-22. </a:t>
            </a:r>
          </a:p>
          <a:p>
            <a:r>
              <a:rPr lang="en-GB" sz="1800" dirty="0">
                <a:effectLst/>
                <a:latin typeface="Arial" panose="020B0604020202020204" pitchFamily="34" charset="0"/>
                <a:ea typeface="Times New Roman" panose="02020603050405020304" pitchFamily="18" charset="0"/>
                <a:cs typeface="Arial" panose="020B0604020202020204" pitchFamily="34" charset="0"/>
              </a:rPr>
              <a:t>Chambers, D. , Cantrell, A. and Booth, A. (2021) </a:t>
            </a:r>
            <a:r>
              <a:rPr lang="en-GB" sz="1800" b="1" dirty="0">
                <a:effectLst/>
                <a:latin typeface="Arial" panose="020B0604020202020204" pitchFamily="34" charset="0"/>
                <a:ea typeface="Times New Roman" panose="02020603050405020304" pitchFamily="18" charset="0"/>
                <a:cs typeface="Arial" panose="020B0604020202020204" pitchFamily="34" charset="0"/>
              </a:rPr>
              <a:t>Rapid evidence review : challenges to implementing digital and data-driven technologies in health and social care. Report</a:t>
            </a:r>
            <a:r>
              <a:rPr lang="en-GB" sz="1800" dirty="0">
                <a:effectLst/>
                <a:latin typeface="Arial" panose="020B0604020202020204" pitchFamily="34" charset="0"/>
                <a:ea typeface="Times New Roman" panose="02020603050405020304" pitchFamily="18" charset="0"/>
                <a:cs typeface="Arial" panose="020B0604020202020204" pitchFamily="34" charset="0"/>
              </a:rPr>
              <a:t>. The University of Sheffield , Sheffield.</a:t>
            </a:r>
          </a:p>
          <a:p>
            <a:r>
              <a:rPr lang="en-GB" sz="1800" dirty="0">
                <a:latin typeface="Arial" panose="020B0604020202020204" pitchFamily="34" charset="0"/>
                <a:ea typeface="Times New Roman" panose="02020603050405020304" pitchFamily="18" charset="0"/>
                <a:cs typeface="Arial" panose="020B0604020202020204" pitchFamily="34" charset="0"/>
              </a:rPr>
              <a:t>DHSC (2019) S</a:t>
            </a:r>
            <a:r>
              <a:rPr lang="en-GB" sz="1800" b="1" dirty="0">
                <a:latin typeface="Arial" panose="020B0604020202020204" pitchFamily="34" charset="0"/>
                <a:ea typeface="Times New Roman" panose="02020603050405020304" pitchFamily="18" charset="0"/>
                <a:cs typeface="Arial" panose="020B0604020202020204" pitchFamily="34" charset="0"/>
              </a:rPr>
              <a:t>trengths-based Approach: Practice Framework and Practice Handbook</a:t>
            </a:r>
            <a:r>
              <a:rPr lang="en-GB" sz="1800" dirty="0">
                <a:latin typeface="Arial" panose="020B0604020202020204" pitchFamily="34" charset="0"/>
                <a:ea typeface="Times New Roman" panose="02020603050405020304" pitchFamily="18" charset="0"/>
                <a:cs typeface="Arial" panose="020B0604020202020204" pitchFamily="34" charset="0"/>
              </a:rPr>
              <a:t>.  Dept of Health &amp; Social Care: London.</a:t>
            </a:r>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p>
            <a:r>
              <a:rPr lang="en-US" sz="1800" dirty="0">
                <a:effectLst/>
                <a:latin typeface="Arial" panose="020B0604020202020204" pitchFamily="34" charset="0"/>
                <a:ea typeface="Calibri" panose="020F0502020204030204" pitchFamily="34" charset="0"/>
                <a:cs typeface="Arial" panose="020B0604020202020204" pitchFamily="34" charset="0"/>
              </a:rPr>
              <a:t>Glasby, J. (2017) </a:t>
            </a:r>
            <a:r>
              <a:rPr lang="en-US" sz="1800" b="1" dirty="0">
                <a:effectLst/>
                <a:latin typeface="Arial" panose="020B0604020202020204" pitchFamily="34" charset="0"/>
                <a:ea typeface="Calibri" panose="020F0502020204030204" pitchFamily="34" charset="0"/>
                <a:cs typeface="Arial" panose="020B0604020202020204" pitchFamily="34" charset="0"/>
              </a:rPr>
              <a:t>Understanding health and social care (3</a:t>
            </a:r>
            <a:r>
              <a:rPr lang="en-US" sz="1800" b="1" baseline="30000" dirty="0">
                <a:effectLst/>
                <a:latin typeface="Arial" panose="020B0604020202020204" pitchFamily="34" charset="0"/>
                <a:ea typeface="Calibri" panose="020F0502020204030204" pitchFamily="34" charset="0"/>
                <a:cs typeface="Arial" panose="020B0604020202020204" pitchFamily="34" charset="0"/>
              </a:rPr>
              <a:t>rd</a:t>
            </a:r>
            <a:r>
              <a:rPr lang="en-US" sz="1800" b="1" dirty="0">
                <a:effectLst/>
                <a:latin typeface="Arial" panose="020B0604020202020204" pitchFamily="34" charset="0"/>
                <a:ea typeface="Calibri" panose="020F0502020204030204" pitchFamily="34" charset="0"/>
                <a:cs typeface="Arial" panose="020B0604020202020204" pitchFamily="34" charset="0"/>
              </a:rPr>
              <a:t> edition) </a:t>
            </a:r>
            <a:r>
              <a:rPr lang="en-US" sz="1800" dirty="0">
                <a:effectLst/>
                <a:latin typeface="Arial" panose="020B0604020202020204" pitchFamily="34" charset="0"/>
                <a:ea typeface="Calibri" panose="020F0502020204030204" pitchFamily="34" charset="0"/>
                <a:cs typeface="Arial" panose="020B0604020202020204" pitchFamily="34" charset="0"/>
              </a:rPr>
              <a:t>Bristol: The Policy Press.</a:t>
            </a:r>
            <a:endParaRPr lang="en-GB" sz="1800" dirty="0">
              <a:latin typeface="Arial" panose="020B0604020202020204" pitchFamily="34" charset="0"/>
              <a:ea typeface="Times New Roman" panose="02020603050405020304" pitchFamily="18" charset="0"/>
              <a:cs typeface="Arial" panose="020B0604020202020204" pitchFamily="34" charset="0"/>
            </a:endParaRPr>
          </a:p>
          <a:p>
            <a:r>
              <a:rPr lang="en-GB" sz="1800" dirty="0">
                <a:effectLst/>
                <a:latin typeface="Arial" panose="020B0604020202020204" pitchFamily="34" charset="0"/>
                <a:ea typeface="Times New Roman" panose="02020603050405020304" pitchFamily="18" charset="0"/>
                <a:cs typeface="Arial" panose="020B0604020202020204" pitchFamily="34" charset="0"/>
              </a:rPr>
              <a:t>Glasby, J. &amp; Dickinson, H. (2014) </a:t>
            </a:r>
            <a:r>
              <a:rPr lang="en-GB" sz="1800" b="1" dirty="0">
                <a:effectLst/>
                <a:latin typeface="Arial" panose="020B0604020202020204" pitchFamily="34" charset="0"/>
                <a:ea typeface="Times New Roman" panose="02020603050405020304" pitchFamily="18" charset="0"/>
                <a:cs typeface="Arial" panose="020B0604020202020204" pitchFamily="34" charset="0"/>
              </a:rPr>
              <a:t>Partnership working in health and social care: what is integrated care and how can we deliver it? </a:t>
            </a:r>
            <a:r>
              <a:rPr lang="en-GB" sz="1800" dirty="0">
                <a:effectLst/>
                <a:latin typeface="Arial" panose="020B0604020202020204" pitchFamily="34" charset="0"/>
                <a:ea typeface="Times New Roman" panose="02020603050405020304" pitchFamily="18" charset="0"/>
                <a:cs typeface="Arial" panose="020B0604020202020204" pitchFamily="34" charset="0"/>
              </a:rPr>
              <a:t>Bristol:  The Policy Press. </a:t>
            </a:r>
          </a:p>
          <a:p>
            <a:r>
              <a:rPr lang="en-GB" sz="1800" dirty="0" err="1">
                <a:effectLst/>
                <a:latin typeface="Arial" panose="020B0604020202020204" pitchFamily="34" charset="0"/>
                <a:ea typeface="Times New Roman" panose="02020603050405020304" pitchFamily="18" charset="0"/>
                <a:cs typeface="Arial" panose="020B0604020202020204" pitchFamily="34" charset="0"/>
              </a:rPr>
              <a:t>Haugan</a:t>
            </a:r>
            <a:r>
              <a:rPr lang="en-GB" sz="1800" dirty="0">
                <a:effectLst/>
                <a:latin typeface="Arial" panose="020B0604020202020204" pitchFamily="34" charset="0"/>
                <a:ea typeface="Times New Roman" panose="02020603050405020304" pitchFamily="18" charset="0"/>
                <a:cs typeface="Arial" panose="020B0604020202020204" pitchFamily="34" charset="0"/>
              </a:rPr>
              <a:t>, G. &amp; Eriksson, M. (2021) </a:t>
            </a:r>
            <a:r>
              <a:rPr lang="en-GB" sz="1800" b="1" dirty="0">
                <a:effectLst/>
                <a:latin typeface="Arial" panose="020B0604020202020204" pitchFamily="34" charset="0"/>
                <a:ea typeface="Times New Roman" panose="02020603050405020304" pitchFamily="18" charset="0"/>
                <a:cs typeface="Arial" panose="020B0604020202020204" pitchFamily="34" charset="0"/>
              </a:rPr>
              <a:t>Health Promotion in Health Care – Vital Theories and Research</a:t>
            </a:r>
            <a:r>
              <a:rPr lang="en-GB" sz="1800" dirty="0">
                <a:effectLst/>
                <a:latin typeface="Arial" panose="020B0604020202020204" pitchFamily="34" charset="0"/>
                <a:ea typeface="Times New Roman" panose="02020603050405020304" pitchFamily="18" charset="0"/>
                <a:cs typeface="Arial" panose="020B0604020202020204" pitchFamily="34" charset="0"/>
              </a:rPr>
              <a:t>.  Switzerland: Springer. </a:t>
            </a:r>
          </a:p>
          <a:p>
            <a:r>
              <a:rPr lang="en-GB" sz="1800" dirty="0">
                <a:latin typeface="Arial" panose="020B0604020202020204" pitchFamily="34" charset="0"/>
                <a:cs typeface="Arial" panose="020B0604020202020204" pitchFamily="34" charset="0"/>
              </a:rPr>
              <a:t>Maclean, S. (2015) </a:t>
            </a:r>
            <a:r>
              <a:rPr lang="en-GB" sz="1800" b="1" dirty="0">
                <a:latin typeface="Arial" panose="020B0604020202020204" pitchFamily="34" charset="0"/>
                <a:cs typeface="Arial" panose="020B0604020202020204" pitchFamily="34" charset="0"/>
              </a:rPr>
              <a:t>Social Work Theory Cards</a:t>
            </a:r>
            <a:r>
              <a:rPr lang="en-GB" sz="1800" dirty="0">
                <a:latin typeface="Arial" panose="020B0604020202020204" pitchFamily="34" charset="0"/>
                <a:cs typeface="Arial" panose="020B0604020202020204" pitchFamily="34" charset="0"/>
              </a:rPr>
              <a:t>.  </a:t>
            </a:r>
            <a:r>
              <a:rPr lang="en-GB" sz="1800" dirty="0" err="1">
                <a:latin typeface="Arial" panose="020B0604020202020204" pitchFamily="34" charset="0"/>
                <a:cs typeface="Arial" panose="020B0604020202020204" pitchFamily="34" charset="0"/>
              </a:rPr>
              <a:t>Kirwin</a:t>
            </a:r>
            <a:r>
              <a:rPr lang="en-GB" sz="1800" dirty="0">
                <a:latin typeface="Arial" panose="020B0604020202020204" pitchFamily="34" charset="0"/>
                <a:cs typeface="Arial" panose="020B0604020202020204" pitchFamily="34" charset="0"/>
              </a:rPr>
              <a:t> Maclean Associates LTD: Lichfield. </a:t>
            </a:r>
          </a:p>
          <a:p>
            <a:r>
              <a:rPr lang="en-GB" sz="18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Strengths-based approach: Practice Framework and Practice Handbook (publishing.service.gov.uk)</a:t>
            </a:r>
            <a:r>
              <a:rPr lang="en-GB" sz="1800" u="sng" dirty="0">
                <a:solidFill>
                  <a:srgbClr val="0563C1"/>
                </a:solidFill>
                <a:effectLst/>
                <a:latin typeface="Arial" panose="020B0604020202020204" pitchFamily="34" charset="0"/>
                <a:ea typeface="Calibri" panose="020F0502020204030204" pitchFamily="34" charset="0"/>
                <a:cs typeface="Arial" panose="020B0604020202020204" pitchFamily="34" charset="0"/>
              </a:rPr>
              <a:t> </a:t>
            </a:r>
            <a:r>
              <a:rPr lang="en-GB" sz="1800" dirty="0">
                <a:latin typeface="Arial" panose="020B0604020202020204" pitchFamily="34" charset="0"/>
                <a:ea typeface="Times New Roman" panose="02020603050405020304" pitchFamily="18" charset="0"/>
                <a:cs typeface="Arial" panose="020B0604020202020204" pitchFamily="34" charset="0"/>
              </a:rPr>
              <a:t>(29</a:t>
            </a:r>
            <a:r>
              <a:rPr lang="en-GB" sz="1800" baseline="30000" dirty="0">
                <a:latin typeface="Arial" panose="020B0604020202020204" pitchFamily="34" charset="0"/>
                <a:ea typeface="Times New Roman" panose="02020603050405020304" pitchFamily="18" charset="0"/>
                <a:cs typeface="Arial" panose="020B0604020202020204" pitchFamily="34" charset="0"/>
              </a:rPr>
              <a:t>th</a:t>
            </a:r>
            <a:r>
              <a:rPr lang="en-GB" sz="1800" dirty="0">
                <a:latin typeface="Arial" panose="020B0604020202020204" pitchFamily="34" charset="0"/>
                <a:ea typeface="Times New Roman" panose="02020603050405020304" pitchFamily="18" charset="0"/>
                <a:cs typeface="Arial" panose="020B0604020202020204" pitchFamily="34" charset="0"/>
              </a:rPr>
              <a:t> September 2022) </a:t>
            </a:r>
          </a:p>
          <a:p>
            <a:r>
              <a:rPr lang="en-GB" sz="1800" dirty="0">
                <a:latin typeface="Arial" panose="020B0604020202020204" pitchFamily="34" charset="0"/>
                <a:cs typeface="Arial" panose="020B0604020202020204" pitchFamily="34" charset="0"/>
                <a:hlinkClick r:id="rId4"/>
              </a:rPr>
              <a:t>Video: What is a strengths-based approach? | SCIE</a:t>
            </a:r>
            <a:r>
              <a:rPr lang="en-GB" sz="1800" dirty="0">
                <a:latin typeface="Arial" panose="020B0604020202020204" pitchFamily="34" charset="0"/>
                <a:cs typeface="Arial" panose="020B0604020202020204" pitchFamily="34" charset="0"/>
              </a:rPr>
              <a:t> (29</a:t>
            </a:r>
            <a:r>
              <a:rPr lang="en-GB" sz="1800" baseline="30000" dirty="0">
                <a:latin typeface="Arial" panose="020B0604020202020204" pitchFamily="34" charset="0"/>
                <a:cs typeface="Arial" panose="020B0604020202020204" pitchFamily="34" charset="0"/>
              </a:rPr>
              <a:t>th</a:t>
            </a:r>
            <a:r>
              <a:rPr lang="en-GB" sz="1800" dirty="0">
                <a:latin typeface="Arial" panose="020B0604020202020204" pitchFamily="34" charset="0"/>
                <a:cs typeface="Arial" panose="020B0604020202020204" pitchFamily="34" charset="0"/>
              </a:rPr>
              <a:t> September 2022) </a:t>
            </a:r>
            <a:br>
              <a:rPr lang="en-GB" sz="2400" dirty="0">
                <a:effectLst/>
                <a:latin typeface="Calibri" panose="020F0502020204030204" pitchFamily="34" charset="0"/>
                <a:ea typeface="Calibri" panose="020F0502020204030204" pitchFamily="34" charset="0"/>
                <a:cs typeface="Times New Roman" panose="02020603050405020304" pitchFamily="18" charset="0"/>
              </a:rPr>
            </a:br>
            <a:endParaRPr lang="en-GB" sz="1400" dirty="0"/>
          </a:p>
          <a:p>
            <a:endParaRPr lang="en-GB" sz="2400" dirty="0">
              <a:latin typeface="Arial" panose="020B0604020202020204" pitchFamily="34" charset="0"/>
              <a:cs typeface="Arial" panose="020B0604020202020204" pitchFamily="34" charset="0"/>
            </a:endParaRPr>
          </a:p>
          <a:p>
            <a:endParaRPr lang="en-GB" sz="2400" u="sng" dirty="0">
              <a:solidFill>
                <a:srgbClr val="000000"/>
              </a:solidFill>
              <a:latin typeface="Arial" panose="020B0604020202020204" pitchFamily="34" charset="0"/>
              <a:ea typeface="Calibri" panose="020F0502020204030204" pitchFamily="34" charset="0"/>
              <a:cs typeface="Arial" panose="020B0604020202020204" pitchFamily="34" charset="0"/>
              <a:hlinkClick r:id="rId5"/>
            </a:endParaRPr>
          </a:p>
          <a:p>
            <a:endParaRPr lang="en-GB" sz="2400" dirty="0">
              <a:hlinkClick r:id="rId6"/>
            </a:endParaRPr>
          </a:p>
          <a:p>
            <a:endParaRPr lang="en-GB" sz="2400" dirty="0">
              <a:effectLst/>
              <a:latin typeface="Arial" panose="020B0604020202020204" pitchFamily="34" charset="0"/>
              <a:ea typeface="Times New Roman" panose="02020603050405020304" pitchFamily="18" charset="0"/>
            </a:endParaRPr>
          </a:p>
          <a:p>
            <a:endParaRPr lang="en-GB" sz="2400" dirty="0">
              <a:effectLst/>
              <a:latin typeface="Arial" panose="020B0604020202020204" pitchFamily="34"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3444573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8A0C572-12CD-4983-B493-0C046FD3354B}">
  <ds:schemaRefs>
    <ds:schemaRef ds:uri="http://www.w3.org/XML/1998/namespace"/>
    <ds:schemaRef ds:uri="http://purl.org/dc/dcmitype/"/>
    <ds:schemaRef ds:uri="http://purl.org/dc/terms/"/>
    <ds:schemaRef ds:uri="http://schemas.microsoft.com/office/2006/documentManagement/types"/>
    <ds:schemaRef ds:uri="http://schemas.openxmlformats.org/package/2006/metadata/core-properties"/>
    <ds:schemaRef ds:uri="http://schemas.microsoft.com/office/2006/metadata/properties"/>
    <ds:schemaRef ds:uri="http://schemas.microsoft.com/office/infopath/2007/PartnerControls"/>
    <ds:schemaRef ds:uri="303dbf9b-b85b-46a0-94f1-894078c07ecd"/>
    <ds:schemaRef ds:uri="http://purl.org/dc/elements/1.1/"/>
  </ds:schemaRefs>
</ds:datastoreItem>
</file>

<file path=customXml/itemProps3.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46360</TotalTime>
  <Words>4595</Words>
  <Application>Microsoft Macintosh PowerPoint</Application>
  <PresentationFormat>On-screen Show (4:3)</PresentationFormat>
  <Paragraphs>427</Paragraphs>
  <Slides>46</Slides>
  <Notes>40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Amasis MT Pro Black</vt:lpstr>
      <vt:lpstr>Arial</vt:lpstr>
      <vt:lpstr>Calibri</vt:lpstr>
      <vt:lpstr>inherit</vt:lpstr>
      <vt:lpstr>Myriad Pro</vt:lpstr>
      <vt:lpstr>open sans</vt:lpstr>
      <vt:lpstr>Roboto</vt:lpstr>
      <vt:lpstr>Roboto Condensed</vt:lpstr>
      <vt:lpstr>Times New Roman</vt:lpstr>
      <vt:lpstr>Wingdings</vt:lpstr>
      <vt:lpstr>20140311PresentationUWTSDTemplate</vt:lpstr>
      <vt:lpstr> Module LCHS4003  Introduction to  Health and Social Care   WEEK 4  Module Leader Dr Helen Parsons: h.parsons@uwtsd.ac.uk Lecturer: [please insert here]   </vt:lpstr>
      <vt:lpstr>WELCOME</vt:lpstr>
      <vt:lpstr>Ice Breaker</vt:lpstr>
      <vt:lpstr>Moodle Site Familiarity </vt:lpstr>
      <vt:lpstr>Today we will…</vt:lpstr>
      <vt:lpstr>Aims and Objectives of the session</vt:lpstr>
      <vt:lpstr>PowerPoint Presentation</vt:lpstr>
      <vt:lpstr>PowerPoint Presentation</vt:lpstr>
      <vt:lpstr>What is person-centred care?</vt:lpstr>
      <vt:lpstr>What is person-centred care?</vt:lpstr>
      <vt:lpstr>What is person-centred care? </vt:lpstr>
      <vt:lpstr>PowerPoint Presentation</vt:lpstr>
      <vt:lpstr>PowerPoint Presentation</vt:lpstr>
      <vt:lpstr>PowerPoint Presentation</vt:lpstr>
      <vt:lpstr>Person-Centred &amp; Strength-based Approach</vt:lpstr>
      <vt:lpstr>Person-centred Care</vt:lpstr>
      <vt:lpstr>A person-centred approach to care </vt:lpstr>
      <vt:lpstr>There are five key features to  person-centred care and planning</vt:lpstr>
      <vt:lpstr>Person-centred planning</vt:lpstr>
      <vt:lpstr>PowerPoint Presentation</vt:lpstr>
      <vt:lpstr>PowerPoint Presentation</vt:lpstr>
      <vt:lpstr>PowerPoint Presentation</vt:lpstr>
      <vt:lpstr>PowerPoint Presentation</vt:lpstr>
      <vt:lpstr>Areas of wellbeing – The Care Act 2014</vt:lpstr>
      <vt:lpstr>PowerPoint Presentation</vt:lpstr>
      <vt:lpstr>Systems Theory </vt:lpstr>
      <vt:lpstr>Systems theory in practice</vt:lpstr>
      <vt:lpstr>Different health and  social care systems </vt:lpstr>
      <vt:lpstr>Universal health care systems</vt:lpstr>
      <vt:lpstr>The acute or critical care systems</vt:lpstr>
      <vt:lpstr>Targeted Systems </vt:lpstr>
      <vt:lpstr>Family support and community  care systems</vt:lpstr>
      <vt:lpstr>Holistic health and social care </vt:lpstr>
      <vt:lpstr>H &amp; SC Practice in a  strength-based approach includes … </vt:lpstr>
      <vt:lpstr>Additional Resources on  Strength-based Approach   </vt:lpstr>
      <vt:lpstr>InfoSkills Gym Build up your academic skill base  </vt:lpstr>
      <vt:lpstr>PowerPoint Presentation</vt:lpstr>
      <vt:lpstr>PowerPoint Presentation</vt:lpstr>
      <vt:lpstr>SCIE Video on Strengths-based Approached </vt:lpstr>
      <vt:lpstr>Groupwork Activity</vt:lpstr>
      <vt:lpstr>PowerPoint Presentation</vt:lpstr>
      <vt:lpstr>PowerPoint Presentation</vt:lpstr>
      <vt:lpstr>PowerPoint Presentation</vt:lpstr>
      <vt:lpstr>Questions? </vt:lpstr>
      <vt:lpstr>PowerPoint Presentation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Effective Team Working &amp; Communications (BMSW 4002)  Week 4  Group Decision Making  Dr Azora Hurd a.hurd@uwtsd.ac.uk</dc:title>
  <dc:creator>Azora Hurd</dc:creator>
  <cp:lastModifiedBy>Helen Parsons</cp:lastModifiedBy>
  <cp:revision>58</cp:revision>
  <dcterms:created xsi:type="dcterms:W3CDTF">2021-02-07T21:31:18Z</dcterms:created>
  <dcterms:modified xsi:type="dcterms:W3CDTF">2025-09-24T13:25:06Z</dcterms:modified>
</cp:coreProperties>
</file>