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60" d="100"/>
          <a:sy n="60" d="100"/>
        </p:scale>
        <p:origin x="-1434" y="-102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1A2B844-7B29-4BD9-A7D9-66E7F337B8FF}" type="datetimeFigureOut">
              <a:rPr lang="en-US" smtClean="0"/>
              <a:t>10/1/2013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A2B844-7B29-4BD9-A7D9-66E7F337B8FF}" type="datetimeFigureOut">
              <a:rPr lang="en-US" smtClean="0"/>
              <a:t>10/1/2013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1A2B844-7B29-4BD9-A7D9-66E7F337B8FF}" type="datetimeFigureOut">
              <a:rPr lang="en-US" smtClean="0"/>
              <a:t>10/1/2013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1A2B844-7B29-4BD9-A7D9-66E7F337B8FF}" type="datetimeFigureOut">
              <a:rPr lang="en-US" smtClean="0"/>
              <a:t>10/1/2013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1A2B844-7B29-4BD9-A7D9-66E7F337B8FF}" type="datetimeFigureOut">
              <a:rPr lang="en-US" smtClean="0"/>
              <a:t>10/1/2013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1A2B844-7B29-4BD9-A7D9-66E7F337B8FF}" type="datetimeFigureOut">
              <a:rPr lang="en-US" smtClean="0"/>
              <a:t>10/1/2013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2B844-7B29-4BD9-A7D9-66E7F337B8FF}" type="datetimeFigureOut">
              <a:rPr lang="en-US" smtClean="0"/>
              <a:t>10/1/2013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A2B844-7B29-4BD9-A7D9-66E7F337B8FF}" type="datetimeFigureOut">
              <a:rPr lang="en-US" smtClean="0"/>
              <a:t>10/1/2013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1A2B844-7B29-4BD9-A7D9-66E7F337B8FF}" type="datetimeFigureOut">
              <a:rPr lang="en-US" smtClean="0"/>
              <a:t>10/1/2013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A2B844-7B29-4BD9-A7D9-66E7F337B8FF}" type="datetimeFigureOut">
              <a:rPr lang="en-US" smtClean="0"/>
              <a:t>10/1/2013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1A2B844-7B29-4BD9-A7D9-66E7F337B8FF}" type="datetimeFigureOut">
              <a:rPr lang="en-US" smtClean="0"/>
              <a:t>10/1/2013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AF894E-7F35-4A81-9365-3BD92FE8A7F8}"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2B844-7B29-4BD9-A7D9-66E7F337B8FF}" type="datetimeFigureOut">
              <a:rPr lang="en-US" smtClean="0"/>
              <a:t>10/1/2013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AF894E-7F35-4A81-9365-3BD92FE8A7F8}"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2130425"/>
            <a:ext cx="7772400" cy="1470025"/>
          </a:xfrm>
        </p:spPr>
        <p:txBody>
          <a:bodyPr>
            <a:normAutofit/>
          </a:bodyPr>
          <a:lstStyle/>
          <a:p>
            <a:r>
              <a:rPr lang="en-GB" dirty="0"/>
              <a:t/>
            </a:r>
            <a:br>
              <a:rPr lang="en-GB" dirty="0"/>
            </a:br>
            <a:endParaRPr lang="en-GB" dirty="0"/>
          </a:p>
        </p:txBody>
      </p:sp>
      <p:sp>
        <p:nvSpPr>
          <p:cNvPr id="6" name="Rectangle 5"/>
          <p:cNvSpPr/>
          <p:nvPr/>
        </p:nvSpPr>
        <p:spPr>
          <a:xfrm>
            <a:off x="5072066" y="2000240"/>
            <a:ext cx="4071934" cy="2031325"/>
          </a:xfrm>
          <a:prstGeom prst="rect">
            <a:avLst/>
          </a:prstGeom>
        </p:spPr>
        <p:txBody>
          <a:bodyPr wrap="square">
            <a:spAutoFit/>
          </a:bodyPr>
          <a:lstStyle/>
          <a:p>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r>
              <a:rPr lang="en-GB" dirty="0" smtClean="0"/>
              <a:t/>
            </a:r>
            <a:br>
              <a:rPr lang="en-GB" dirty="0" smtClean="0"/>
            </a:b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2985872917"/>
              </p:ext>
            </p:extLst>
          </p:nvPr>
        </p:nvGraphicFramePr>
        <p:xfrm>
          <a:off x="683568" y="980728"/>
          <a:ext cx="7924800" cy="4889754"/>
        </p:xfrm>
        <a:graphic>
          <a:graphicData uri="http://schemas.openxmlformats.org/drawingml/2006/table">
            <a:tbl>
              <a:tblPr firstRow="1" bandRow="1">
                <a:tableStyleId>{5C22544A-7EE6-4342-B048-85BDC9FD1C3A}</a:tableStyleId>
              </a:tblPr>
              <a:tblGrid>
                <a:gridCol w="6707551"/>
                <a:gridCol w="1217249"/>
              </a:tblGrid>
              <a:tr h="669290">
                <a:tc gridSpan="2">
                  <a:txBody>
                    <a:bodyPr/>
                    <a:lstStyle/>
                    <a:p>
                      <a:pPr>
                        <a:lnSpc>
                          <a:spcPct val="115000"/>
                        </a:lnSpc>
                        <a:spcAft>
                          <a:spcPts val="0"/>
                        </a:spcAft>
                      </a:pPr>
                      <a:r>
                        <a:rPr lang="en-GB" sz="1800" b="1" kern="1200" dirty="0">
                          <a:solidFill>
                            <a:srgbClr val="FFFFFF"/>
                          </a:solidFill>
                          <a:effectLst/>
                          <a:latin typeface="Calibri"/>
                          <a:ea typeface="Times New Roman"/>
                          <a:cs typeface="Arial"/>
                        </a:rPr>
                        <a:t>Seminar paper 30% 3000 Words / 15 Min</a:t>
                      </a:r>
                      <a:endParaRPr lang="en-GB" sz="1100" dirty="0">
                        <a:effectLst/>
                        <a:latin typeface="Calibri"/>
                        <a:ea typeface="Calibri"/>
                        <a:cs typeface="Times New Roman"/>
                      </a:endParaRPr>
                    </a:p>
                  </a:txBody>
                  <a:tcPr/>
                </a:tc>
                <a:tc hMerge="1">
                  <a:txBody>
                    <a:bodyPr/>
                    <a:lstStyle/>
                    <a:p>
                      <a:endParaRPr lang="en-GB"/>
                    </a:p>
                  </a:txBody>
                  <a:tcPr/>
                </a:tc>
              </a:tr>
              <a:tr h="669290">
                <a:tc>
                  <a:txBody>
                    <a:bodyPr/>
                    <a:lstStyle/>
                    <a:p>
                      <a:pPr>
                        <a:lnSpc>
                          <a:spcPct val="115000"/>
                        </a:lnSpc>
                        <a:spcAft>
                          <a:spcPts val="0"/>
                        </a:spcAft>
                      </a:pPr>
                      <a:r>
                        <a:rPr lang="en-GB" sz="1800" b="1" kern="1200">
                          <a:solidFill>
                            <a:srgbClr val="000000"/>
                          </a:solidFill>
                          <a:effectLst/>
                          <a:latin typeface="Calibri"/>
                          <a:ea typeface="Times New Roman"/>
                          <a:cs typeface="Arial"/>
                        </a:rPr>
                        <a:t>Characteristic</a:t>
                      </a:r>
                      <a:endParaRPr lang="en-GB" sz="1100">
                        <a:effectLst/>
                        <a:latin typeface="Calibri"/>
                        <a:ea typeface="Calibri"/>
                        <a:cs typeface="Times New Roman"/>
                      </a:endParaRPr>
                    </a:p>
                  </a:txBody>
                  <a:tcPr/>
                </a:tc>
                <a:tc>
                  <a:txBody>
                    <a:bodyPr/>
                    <a:lstStyle/>
                    <a:p>
                      <a:pPr>
                        <a:lnSpc>
                          <a:spcPct val="115000"/>
                        </a:lnSpc>
                        <a:spcAft>
                          <a:spcPts val="0"/>
                        </a:spcAft>
                      </a:pPr>
                      <a:r>
                        <a:rPr lang="en-GB" sz="1800" b="1" kern="1200">
                          <a:solidFill>
                            <a:srgbClr val="000000"/>
                          </a:solidFill>
                          <a:effectLst/>
                          <a:latin typeface="Calibri"/>
                          <a:ea typeface="Times New Roman"/>
                          <a:cs typeface="Arial"/>
                        </a:rPr>
                        <a:t>Weighting</a:t>
                      </a:r>
                      <a:endParaRPr lang="en-GB" sz="1100">
                        <a:effectLst/>
                        <a:latin typeface="Calibri"/>
                        <a:ea typeface="Calibri"/>
                        <a:cs typeface="Times New Roman"/>
                      </a:endParaRPr>
                    </a:p>
                  </a:txBody>
                  <a:tcPr/>
                </a:tc>
              </a:tr>
              <a:tr h="795655">
                <a:tc>
                  <a:txBody>
                    <a:bodyPr/>
                    <a:lstStyle/>
                    <a:p>
                      <a:pPr>
                        <a:lnSpc>
                          <a:spcPct val="115000"/>
                        </a:lnSpc>
                        <a:spcAft>
                          <a:spcPts val="0"/>
                        </a:spcAft>
                      </a:pPr>
                      <a:r>
                        <a:rPr lang="en-GB" sz="1800" kern="1200">
                          <a:solidFill>
                            <a:srgbClr val="000000"/>
                          </a:solidFill>
                          <a:effectLst/>
                          <a:latin typeface="Calibri"/>
                          <a:ea typeface="Times New Roman"/>
                          <a:cs typeface="Arial"/>
                        </a:rPr>
                        <a:t>Develop and structure appropriately a seminar paper making effective use of an appropriate referencing system</a:t>
                      </a:r>
                      <a:endParaRPr lang="en-GB" sz="1100">
                        <a:effectLst/>
                        <a:latin typeface="Calibri"/>
                        <a:ea typeface="Calibri"/>
                        <a:cs typeface="Times New Roman"/>
                      </a:endParaRPr>
                    </a:p>
                  </a:txBody>
                  <a:tcPr/>
                </a:tc>
                <a:tc>
                  <a:txBody>
                    <a:bodyPr/>
                    <a:lstStyle/>
                    <a:p>
                      <a:pPr algn="ctr">
                        <a:lnSpc>
                          <a:spcPct val="115000"/>
                        </a:lnSpc>
                        <a:spcAft>
                          <a:spcPts val="0"/>
                        </a:spcAft>
                      </a:pPr>
                      <a:r>
                        <a:rPr lang="en-GB" sz="1800" kern="1200">
                          <a:solidFill>
                            <a:srgbClr val="000000"/>
                          </a:solidFill>
                          <a:effectLst/>
                          <a:latin typeface="Calibri"/>
                          <a:ea typeface="Times New Roman"/>
                          <a:cs typeface="Arial"/>
                        </a:rPr>
                        <a:t>0.3</a:t>
                      </a:r>
                      <a:endParaRPr lang="en-GB" sz="1100">
                        <a:effectLst/>
                        <a:latin typeface="Calibri"/>
                        <a:ea typeface="Calibri"/>
                        <a:cs typeface="Times New Roman"/>
                      </a:endParaRPr>
                    </a:p>
                  </a:txBody>
                  <a:tcPr/>
                </a:tc>
              </a:tr>
              <a:tr h="615950">
                <a:tc>
                  <a:txBody>
                    <a:bodyPr/>
                    <a:lstStyle/>
                    <a:p>
                      <a:pPr>
                        <a:lnSpc>
                          <a:spcPct val="115000"/>
                        </a:lnSpc>
                        <a:spcAft>
                          <a:spcPts val="0"/>
                        </a:spcAft>
                      </a:pPr>
                      <a:r>
                        <a:rPr lang="en-GB" sz="1800" kern="1200">
                          <a:solidFill>
                            <a:srgbClr val="000000"/>
                          </a:solidFill>
                          <a:effectLst/>
                          <a:latin typeface="Calibri"/>
                          <a:ea typeface="Times New Roman"/>
                          <a:cs typeface="Arial"/>
                        </a:rPr>
                        <a:t>Demonstrate in-depth knowledge of the underlying concepts and principles associated with the topic under research. </a:t>
                      </a:r>
                      <a:endParaRPr lang="en-GB" sz="1100">
                        <a:effectLst/>
                        <a:latin typeface="Calibri"/>
                        <a:ea typeface="Calibri"/>
                        <a:cs typeface="Times New Roman"/>
                      </a:endParaRPr>
                    </a:p>
                  </a:txBody>
                  <a:tcPr/>
                </a:tc>
                <a:tc>
                  <a:txBody>
                    <a:bodyPr/>
                    <a:lstStyle/>
                    <a:p>
                      <a:pPr algn="ctr">
                        <a:lnSpc>
                          <a:spcPct val="115000"/>
                        </a:lnSpc>
                        <a:spcAft>
                          <a:spcPts val="0"/>
                        </a:spcAft>
                      </a:pPr>
                      <a:r>
                        <a:rPr lang="en-GB" sz="1800" kern="1200">
                          <a:solidFill>
                            <a:srgbClr val="000000"/>
                          </a:solidFill>
                          <a:effectLst/>
                          <a:latin typeface="Calibri"/>
                          <a:ea typeface="Times New Roman"/>
                          <a:cs typeface="Arial"/>
                        </a:rPr>
                        <a:t>0.25</a:t>
                      </a:r>
                      <a:endParaRPr lang="en-GB" sz="1100">
                        <a:effectLst/>
                        <a:latin typeface="Calibri"/>
                        <a:ea typeface="Calibri"/>
                        <a:cs typeface="Times New Roman"/>
                      </a:endParaRPr>
                    </a:p>
                  </a:txBody>
                  <a:tcPr/>
                </a:tc>
              </a:tr>
              <a:tr h="549910">
                <a:tc>
                  <a:txBody>
                    <a:bodyPr/>
                    <a:lstStyle/>
                    <a:p>
                      <a:pPr>
                        <a:lnSpc>
                          <a:spcPct val="115000"/>
                        </a:lnSpc>
                        <a:spcAft>
                          <a:spcPts val="0"/>
                        </a:spcAft>
                      </a:pPr>
                      <a:r>
                        <a:rPr lang="en-GB" sz="1800" kern="1200">
                          <a:solidFill>
                            <a:srgbClr val="000000"/>
                          </a:solidFill>
                          <a:effectLst/>
                          <a:latin typeface="Calibri"/>
                          <a:ea typeface="Times New Roman"/>
                          <a:cs typeface="Arial"/>
                        </a:rPr>
                        <a:t>Propose and justify  valid project objectives and strategies to achieve them </a:t>
                      </a:r>
                      <a:endParaRPr lang="en-GB" sz="1100">
                        <a:effectLst/>
                        <a:latin typeface="Calibri"/>
                        <a:ea typeface="Calibri"/>
                        <a:cs typeface="Times New Roman"/>
                      </a:endParaRPr>
                    </a:p>
                  </a:txBody>
                  <a:tcPr/>
                </a:tc>
                <a:tc>
                  <a:txBody>
                    <a:bodyPr/>
                    <a:lstStyle/>
                    <a:p>
                      <a:pPr algn="ctr">
                        <a:lnSpc>
                          <a:spcPct val="115000"/>
                        </a:lnSpc>
                        <a:spcAft>
                          <a:spcPts val="0"/>
                        </a:spcAft>
                      </a:pPr>
                      <a:r>
                        <a:rPr lang="en-GB" sz="1800" kern="1200">
                          <a:solidFill>
                            <a:srgbClr val="000000"/>
                          </a:solidFill>
                          <a:effectLst/>
                          <a:latin typeface="Calibri"/>
                          <a:ea typeface="Times New Roman"/>
                          <a:cs typeface="Arial"/>
                        </a:rPr>
                        <a:t>0.2</a:t>
                      </a:r>
                      <a:endParaRPr lang="en-GB" sz="1100">
                        <a:effectLst/>
                        <a:latin typeface="Calibri"/>
                        <a:ea typeface="Calibri"/>
                        <a:cs typeface="Times New Roman"/>
                      </a:endParaRPr>
                    </a:p>
                  </a:txBody>
                  <a:tcPr/>
                </a:tc>
              </a:tr>
              <a:tr h="483870">
                <a:tc>
                  <a:txBody>
                    <a:bodyPr/>
                    <a:lstStyle/>
                    <a:p>
                      <a:pPr>
                        <a:lnSpc>
                          <a:spcPct val="115000"/>
                        </a:lnSpc>
                        <a:spcAft>
                          <a:spcPts val="0"/>
                        </a:spcAft>
                      </a:pPr>
                      <a:r>
                        <a:rPr lang="en-GB" sz="1800" kern="1200" dirty="0">
                          <a:solidFill>
                            <a:srgbClr val="000000"/>
                          </a:solidFill>
                          <a:effectLst/>
                          <a:latin typeface="Calibri"/>
                          <a:ea typeface="Times New Roman"/>
                          <a:cs typeface="Arial"/>
                        </a:rPr>
                        <a:t>Successfully defined the specific project methodology to be </a:t>
                      </a:r>
                      <a:r>
                        <a:rPr lang="en-GB" sz="1800" kern="1200" dirty="0" smtClean="0">
                          <a:solidFill>
                            <a:srgbClr val="000000"/>
                          </a:solidFill>
                          <a:effectLst/>
                          <a:latin typeface="Calibri"/>
                          <a:ea typeface="Times New Roman"/>
                          <a:cs typeface="Arial"/>
                        </a:rPr>
                        <a:t>applied</a:t>
                      </a:r>
                    </a:p>
                    <a:p>
                      <a:pPr>
                        <a:lnSpc>
                          <a:spcPct val="115000"/>
                        </a:lnSpc>
                        <a:spcAft>
                          <a:spcPts val="0"/>
                        </a:spcAft>
                      </a:pPr>
                      <a:endParaRPr lang="en-GB" sz="1100" dirty="0">
                        <a:effectLst/>
                        <a:latin typeface="Calibri"/>
                        <a:ea typeface="Calibri"/>
                        <a:cs typeface="Times New Roman"/>
                      </a:endParaRPr>
                    </a:p>
                  </a:txBody>
                  <a:tcPr/>
                </a:tc>
                <a:tc>
                  <a:txBody>
                    <a:bodyPr/>
                    <a:lstStyle/>
                    <a:p>
                      <a:pPr algn="ctr">
                        <a:lnSpc>
                          <a:spcPct val="115000"/>
                        </a:lnSpc>
                        <a:spcAft>
                          <a:spcPts val="0"/>
                        </a:spcAft>
                      </a:pPr>
                      <a:r>
                        <a:rPr lang="en-GB" sz="1800" kern="1200">
                          <a:solidFill>
                            <a:srgbClr val="000000"/>
                          </a:solidFill>
                          <a:effectLst/>
                          <a:latin typeface="Calibri"/>
                          <a:ea typeface="Times New Roman"/>
                          <a:cs typeface="Arial"/>
                        </a:rPr>
                        <a:t>0.05</a:t>
                      </a:r>
                      <a:endParaRPr lang="en-GB" sz="1100">
                        <a:effectLst/>
                        <a:latin typeface="Calibri"/>
                        <a:ea typeface="Calibri"/>
                        <a:cs typeface="Times New Roman"/>
                      </a:endParaRPr>
                    </a:p>
                  </a:txBody>
                  <a:tcPr/>
                </a:tc>
              </a:tr>
              <a:tr h="454660">
                <a:tc>
                  <a:txBody>
                    <a:bodyPr/>
                    <a:lstStyle/>
                    <a:p>
                      <a:pPr>
                        <a:lnSpc>
                          <a:spcPct val="115000"/>
                        </a:lnSpc>
                        <a:spcAft>
                          <a:spcPts val="0"/>
                        </a:spcAft>
                      </a:pPr>
                      <a:r>
                        <a:rPr lang="en-GB" sz="1800" kern="1200">
                          <a:solidFill>
                            <a:srgbClr val="000000"/>
                          </a:solidFill>
                          <a:effectLst/>
                          <a:latin typeface="Calibri"/>
                          <a:ea typeface="Times New Roman"/>
                          <a:cs typeface="Arial"/>
                        </a:rPr>
                        <a:t>Visual presentation, verbal communication and quality of your report</a:t>
                      </a:r>
                      <a:endParaRPr lang="en-GB" sz="1100">
                        <a:effectLst/>
                        <a:latin typeface="Calibri"/>
                        <a:ea typeface="Calibri"/>
                        <a:cs typeface="Times New Roman"/>
                      </a:endParaRPr>
                    </a:p>
                    <a:p>
                      <a:pPr>
                        <a:lnSpc>
                          <a:spcPct val="115000"/>
                        </a:lnSpc>
                        <a:spcAft>
                          <a:spcPts val="0"/>
                        </a:spcAft>
                      </a:pPr>
                      <a:r>
                        <a:rPr lang="en-GB" sz="1800" kern="1200">
                          <a:solidFill>
                            <a:srgbClr val="000000"/>
                          </a:solidFill>
                          <a:effectLst/>
                          <a:latin typeface="Calibri"/>
                          <a:ea typeface="Times New Roman"/>
                          <a:cs typeface="Arial"/>
                        </a:rPr>
                        <a:t> </a:t>
                      </a:r>
                      <a:endParaRPr lang="en-GB" sz="1100">
                        <a:effectLst/>
                        <a:latin typeface="Calibri"/>
                        <a:ea typeface="Calibri"/>
                        <a:cs typeface="Times New Roman"/>
                      </a:endParaRPr>
                    </a:p>
                  </a:txBody>
                  <a:tcPr/>
                </a:tc>
                <a:tc>
                  <a:txBody>
                    <a:bodyPr/>
                    <a:lstStyle/>
                    <a:p>
                      <a:pPr algn="ctr">
                        <a:lnSpc>
                          <a:spcPct val="115000"/>
                        </a:lnSpc>
                        <a:spcAft>
                          <a:spcPts val="0"/>
                        </a:spcAft>
                      </a:pPr>
                      <a:r>
                        <a:rPr lang="en-GB" sz="1800" kern="1200" dirty="0">
                          <a:solidFill>
                            <a:srgbClr val="000000"/>
                          </a:solidFill>
                          <a:effectLst/>
                          <a:latin typeface="Calibri"/>
                          <a:ea typeface="Times New Roman"/>
                          <a:cs typeface="Arial"/>
                        </a:rPr>
                        <a:t>0.2</a:t>
                      </a:r>
                      <a:endParaRPr lang="en-GB" sz="1100" dirty="0">
                        <a:effectLst/>
                        <a:latin typeface="Calibri"/>
                        <a:ea typeface="Calibri"/>
                        <a:cs typeface="Times New Roman"/>
                      </a:endParaRPr>
                    </a:p>
                  </a:txBody>
                  <a:tcPr/>
                </a:tc>
              </a:tr>
            </a:tbl>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645146814"/>
              </p:ext>
            </p:extLst>
          </p:nvPr>
        </p:nvGraphicFramePr>
        <p:xfrm>
          <a:off x="642910" y="642918"/>
          <a:ext cx="7929618" cy="5332461"/>
        </p:xfrm>
        <a:graphic>
          <a:graphicData uri="http://schemas.openxmlformats.org/drawingml/2006/table">
            <a:tbl>
              <a:tblPr firstRow="1" bandRow="1">
                <a:tableStyleId>{5C22544A-7EE6-4342-B048-85BDC9FD1C3A}</a:tableStyleId>
              </a:tblPr>
              <a:tblGrid>
                <a:gridCol w="6715172"/>
                <a:gridCol w="1214446"/>
              </a:tblGrid>
              <a:tr h="669021">
                <a:tc>
                  <a:txBody>
                    <a:bodyPr/>
                    <a:lstStyle/>
                    <a:p>
                      <a:pPr algn="just">
                        <a:spcAft>
                          <a:spcPts val="0"/>
                        </a:spcAft>
                      </a:pPr>
                      <a:r>
                        <a:rPr lang="en-GB" sz="1800" dirty="0">
                          <a:latin typeface="+mj-lt"/>
                          <a:ea typeface="Times New Roman"/>
                          <a:cs typeface="Times New Roman"/>
                        </a:rPr>
                        <a:t>The written review should include:</a:t>
                      </a:r>
                    </a:p>
                  </a:txBody>
                  <a:tcPr marL="68580" marR="68580" marT="0" marB="0"/>
                </a:tc>
                <a:tc>
                  <a:txBody>
                    <a:bodyPr/>
                    <a:lstStyle/>
                    <a:p>
                      <a:pPr algn="ctr">
                        <a:spcAft>
                          <a:spcPts val="0"/>
                        </a:spcAft>
                      </a:pPr>
                      <a:endParaRPr lang="en-GB" sz="1800" dirty="0">
                        <a:latin typeface="+mj-lt"/>
                        <a:ea typeface="Times New Roman"/>
                        <a:cs typeface="Times New Roman"/>
                      </a:endParaRPr>
                    </a:p>
                  </a:txBody>
                  <a:tcPr marL="68580" marR="68580" marT="0" marB="0"/>
                </a:tc>
              </a:tr>
              <a:tr h="669021">
                <a:tc>
                  <a:txBody>
                    <a:bodyPr/>
                    <a:lstStyle/>
                    <a:p>
                      <a:r>
                        <a:rPr lang="en-GB" sz="1800" b="1" kern="1200" dirty="0" smtClean="0">
                          <a:solidFill>
                            <a:schemeClr val="dk1"/>
                          </a:solidFill>
                          <a:latin typeface="+mn-lt"/>
                          <a:ea typeface="+mn-ea"/>
                          <a:cs typeface="+mn-cs"/>
                        </a:rPr>
                        <a:t>Abstracts</a:t>
                      </a:r>
                      <a:endParaRPr lang="en-GB" sz="1800" kern="1200" dirty="0" smtClean="0">
                        <a:solidFill>
                          <a:schemeClr val="dk1"/>
                        </a:solidFill>
                        <a:latin typeface="+mn-lt"/>
                        <a:ea typeface="+mn-ea"/>
                        <a:cs typeface="+mn-cs"/>
                      </a:endParaRPr>
                    </a:p>
                    <a:p>
                      <a:pPr lvl="0">
                        <a:buFont typeface="Arial" pitchFamily="34" charset="0"/>
                        <a:buChar char="•"/>
                      </a:pPr>
                      <a:r>
                        <a:rPr lang="en-GB" sz="1800" kern="1200" dirty="0" smtClean="0">
                          <a:solidFill>
                            <a:schemeClr val="dk1"/>
                          </a:solidFill>
                          <a:latin typeface="+mn-lt"/>
                          <a:ea typeface="+mn-ea"/>
                          <a:cs typeface="+mn-cs"/>
                        </a:rPr>
                        <a:t>          Should provide a concise summary</a:t>
                      </a:r>
                    </a:p>
                    <a:p>
                      <a:pPr lvl="0">
                        <a:buFont typeface="Arial" pitchFamily="34" charset="0"/>
                        <a:buChar char="•"/>
                      </a:pPr>
                      <a:r>
                        <a:rPr lang="en-GB" sz="1800" kern="1200" dirty="0" smtClean="0">
                          <a:solidFill>
                            <a:schemeClr val="dk1"/>
                          </a:solidFill>
                          <a:latin typeface="+mn-lt"/>
                          <a:ea typeface="+mn-ea"/>
                          <a:cs typeface="+mn-cs"/>
                        </a:rPr>
                        <a:t>          Standard of technical/scientific terminology </a:t>
                      </a:r>
                    </a:p>
                    <a:p>
                      <a:pPr lvl="0">
                        <a:buFont typeface="Arial" pitchFamily="34" charset="0"/>
                        <a:buChar char="•"/>
                      </a:pPr>
                      <a:r>
                        <a:rPr lang="en-GB" sz="1800" kern="1200" dirty="0" smtClean="0">
                          <a:solidFill>
                            <a:schemeClr val="dk1"/>
                          </a:solidFill>
                          <a:latin typeface="+mn-lt"/>
                          <a:ea typeface="+mn-ea"/>
                          <a:cs typeface="+mn-cs"/>
                        </a:rPr>
                        <a:t>          Reasons for and relevance of the project</a:t>
                      </a:r>
                    </a:p>
                    <a:p>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txBody>
                  <a:tcPr/>
                </a:tc>
              </a:tr>
              <a:tr h="795386">
                <a:tc>
                  <a:txBody>
                    <a:bodyPr/>
                    <a:lstStyle/>
                    <a:p>
                      <a:r>
                        <a:rPr lang="en-GB" sz="1800" b="1" kern="1200" dirty="0" smtClean="0">
                          <a:solidFill>
                            <a:schemeClr val="dk1"/>
                          </a:solidFill>
                          <a:latin typeface="+mn-lt"/>
                          <a:ea typeface="+mn-ea"/>
                          <a:cs typeface="+mn-cs"/>
                        </a:rPr>
                        <a:t>Introduction</a:t>
                      </a:r>
                      <a:endParaRPr lang="en-GB" sz="1800" kern="1200" dirty="0" smtClean="0">
                        <a:solidFill>
                          <a:schemeClr val="dk1"/>
                        </a:solidFill>
                        <a:latin typeface="+mn-lt"/>
                        <a:ea typeface="+mn-ea"/>
                        <a:cs typeface="+mn-cs"/>
                      </a:endParaRPr>
                    </a:p>
                    <a:p>
                      <a:pPr lvl="0">
                        <a:buFont typeface="Arial" pitchFamily="34" charset="0"/>
                        <a:buChar char="•"/>
                      </a:pPr>
                      <a:r>
                        <a:rPr lang="en-GB" sz="1800" kern="1200" dirty="0" smtClean="0">
                          <a:solidFill>
                            <a:schemeClr val="dk1"/>
                          </a:solidFill>
                          <a:latin typeface="+mn-lt"/>
                          <a:ea typeface="+mn-ea"/>
                          <a:cs typeface="+mn-cs"/>
                        </a:rPr>
                        <a:t>          Relevance to subject matter</a:t>
                      </a:r>
                    </a:p>
                    <a:p>
                      <a:pPr lvl="0">
                        <a:buFont typeface="Arial" pitchFamily="34" charset="0"/>
                        <a:buChar char="•"/>
                      </a:pPr>
                      <a:r>
                        <a:rPr lang="en-GB" sz="1800" kern="1200" dirty="0" smtClean="0">
                          <a:solidFill>
                            <a:schemeClr val="dk1"/>
                          </a:solidFill>
                          <a:latin typeface="+mn-lt"/>
                          <a:ea typeface="+mn-ea"/>
                          <a:cs typeface="+mn-cs"/>
                        </a:rPr>
                        <a:t>          Appropriate use of relevant literature</a:t>
                      </a:r>
                    </a:p>
                    <a:p>
                      <a:pPr lvl="0">
                        <a:buFont typeface="Arial" pitchFamily="34" charset="0"/>
                        <a:buChar char="•"/>
                      </a:pPr>
                      <a:r>
                        <a:rPr lang="en-GB" sz="1800" kern="1200" dirty="0" smtClean="0">
                          <a:solidFill>
                            <a:schemeClr val="dk1"/>
                          </a:solidFill>
                          <a:latin typeface="+mn-lt"/>
                          <a:ea typeface="+mn-ea"/>
                          <a:cs typeface="+mn-cs"/>
                        </a:rPr>
                        <a:t>          Aims and objectives properly formulated</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pPr algn="ctr"/>
                      <a:endParaRPr lang="en-GB" dirty="0"/>
                    </a:p>
                  </a:txBody>
                  <a:tcPr/>
                </a:tc>
              </a:tr>
              <a:tr h="955745">
                <a:tc>
                  <a:txBody>
                    <a:bodyPr/>
                    <a:lstStyle/>
                    <a:p>
                      <a:r>
                        <a:rPr lang="en-GB" sz="1800" b="1" kern="1200" dirty="0" smtClean="0">
                          <a:solidFill>
                            <a:schemeClr val="dk1"/>
                          </a:solidFill>
                          <a:latin typeface="+mn-lt"/>
                          <a:ea typeface="+mn-ea"/>
                          <a:cs typeface="+mn-cs"/>
                        </a:rPr>
                        <a:t>Main Body of Text</a:t>
                      </a:r>
                      <a:endParaRPr lang="en-GB" sz="1800" kern="1200" dirty="0" smtClean="0">
                        <a:solidFill>
                          <a:schemeClr val="dk1"/>
                        </a:solidFill>
                        <a:latin typeface="+mn-lt"/>
                        <a:ea typeface="+mn-ea"/>
                        <a:cs typeface="+mn-cs"/>
                      </a:endParaRPr>
                    </a:p>
                    <a:p>
                      <a:pPr lvl="0">
                        <a:buFont typeface="Arial" pitchFamily="34" charset="0"/>
                        <a:buChar char="•"/>
                      </a:pPr>
                      <a:r>
                        <a:rPr lang="en-GB" sz="1800" kern="1200" dirty="0" smtClean="0">
                          <a:solidFill>
                            <a:schemeClr val="dk1"/>
                          </a:solidFill>
                          <a:latin typeface="+mn-lt"/>
                          <a:ea typeface="+mn-ea"/>
                          <a:cs typeface="+mn-cs"/>
                        </a:rPr>
                        <a:t>          Philosophical and constructive argument</a:t>
                      </a:r>
                    </a:p>
                    <a:p>
                      <a:pPr lvl="0">
                        <a:buFont typeface="Arial" pitchFamily="34" charset="0"/>
                        <a:buChar char="•"/>
                      </a:pPr>
                      <a:r>
                        <a:rPr lang="en-GB" sz="1800" kern="1200" dirty="0" smtClean="0">
                          <a:solidFill>
                            <a:schemeClr val="dk1"/>
                          </a:solidFill>
                          <a:latin typeface="+mn-lt"/>
                          <a:ea typeface="+mn-ea"/>
                          <a:cs typeface="+mn-cs"/>
                        </a:rPr>
                        <a:t>          Logical flow with no repetition or deviation</a:t>
                      </a:r>
                    </a:p>
                    <a:p>
                      <a:pPr lvl="0">
                        <a:buFont typeface="Arial" pitchFamily="34" charset="0"/>
                        <a:buChar char="•"/>
                      </a:pPr>
                      <a:r>
                        <a:rPr lang="en-GB" sz="1800" kern="1200" dirty="0" smtClean="0">
                          <a:solidFill>
                            <a:schemeClr val="dk1"/>
                          </a:solidFill>
                          <a:latin typeface="+mn-lt"/>
                          <a:ea typeface="+mn-ea"/>
                          <a:cs typeface="+mn-cs"/>
                        </a:rPr>
                        <a:t>          Appropriate use and interpretation of illustrations, tables, </a:t>
                      </a:r>
                    </a:p>
                    <a:p>
                      <a:pPr lvl="0">
                        <a:buFont typeface="Arial" pitchFamily="34" charset="0"/>
                        <a:buNone/>
                      </a:pPr>
                      <a:r>
                        <a:rPr lang="en-GB" sz="1800" kern="1200" dirty="0" smtClean="0">
                          <a:solidFill>
                            <a:schemeClr val="dk1"/>
                          </a:solidFill>
                          <a:latin typeface="+mn-lt"/>
                          <a:ea typeface="+mn-ea"/>
                          <a:cs typeface="+mn-cs"/>
                        </a:rPr>
                        <a:t>            journals and numerical analysis</a:t>
                      </a:r>
                    </a:p>
                    <a:p>
                      <a:endParaRPr lang="en-GB" dirty="0"/>
                    </a:p>
                  </a:txBody>
                  <a:tcPr/>
                </a:tc>
                <a:tc>
                  <a:txBody>
                    <a:bodyPr/>
                    <a:lstStyle/>
                    <a:p>
                      <a:pPr algn="ctr"/>
                      <a:endParaRPr lang="en-GB" dirty="0"/>
                    </a:p>
                  </a:txBody>
                  <a:tcPr/>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318726132"/>
              </p:ext>
            </p:extLst>
          </p:nvPr>
        </p:nvGraphicFramePr>
        <p:xfrm>
          <a:off x="500034" y="642918"/>
          <a:ext cx="7929618" cy="4550846"/>
        </p:xfrm>
        <a:graphic>
          <a:graphicData uri="http://schemas.openxmlformats.org/drawingml/2006/table">
            <a:tbl>
              <a:tblPr firstRow="1" bandRow="1">
                <a:tableStyleId>{5C22544A-7EE6-4342-B048-85BDC9FD1C3A}</a:tableStyleId>
              </a:tblPr>
              <a:tblGrid>
                <a:gridCol w="6715172"/>
                <a:gridCol w="1214446"/>
              </a:tblGrid>
              <a:tr h="669021">
                <a:tc>
                  <a:txBody>
                    <a:bodyPr/>
                    <a:lstStyle/>
                    <a:p>
                      <a:pPr algn="just">
                        <a:spcAft>
                          <a:spcPts val="0"/>
                        </a:spcAft>
                      </a:pPr>
                      <a:r>
                        <a:rPr lang="en-GB" sz="1800" dirty="0">
                          <a:latin typeface="+mj-lt"/>
                          <a:ea typeface="Times New Roman"/>
                          <a:cs typeface="Times New Roman"/>
                        </a:rPr>
                        <a:t>The written review should include:</a:t>
                      </a:r>
                    </a:p>
                  </a:txBody>
                  <a:tcPr marL="68580" marR="68580" marT="0" marB="0"/>
                </a:tc>
                <a:tc>
                  <a:txBody>
                    <a:bodyPr/>
                    <a:lstStyle/>
                    <a:p>
                      <a:pPr algn="ctr">
                        <a:spcAft>
                          <a:spcPts val="0"/>
                        </a:spcAft>
                      </a:pPr>
                      <a:endParaRPr lang="en-GB" sz="1800" dirty="0">
                        <a:latin typeface="+mj-lt"/>
                        <a:ea typeface="Times New Roman"/>
                        <a:cs typeface="Times New Roman"/>
                      </a:endParaRPr>
                    </a:p>
                  </a:txBody>
                  <a:tcPr marL="68580" marR="68580" marT="0" marB="0"/>
                </a:tc>
              </a:tr>
              <a:tr h="669021">
                <a:tc>
                  <a:txBody>
                    <a:bodyPr/>
                    <a:lstStyle/>
                    <a:p>
                      <a:r>
                        <a:rPr lang="en-GB" sz="1800" b="1" kern="1200" dirty="0" smtClean="0">
                          <a:solidFill>
                            <a:schemeClr val="dk1"/>
                          </a:solidFill>
                          <a:latin typeface="+mn-lt"/>
                          <a:ea typeface="+mn-ea"/>
                          <a:cs typeface="+mn-cs"/>
                        </a:rPr>
                        <a:t>Conclusion</a:t>
                      </a:r>
                      <a:endParaRPr lang="en-GB" sz="1800" kern="1200" dirty="0" smtClean="0">
                        <a:solidFill>
                          <a:schemeClr val="dk1"/>
                        </a:solidFill>
                        <a:latin typeface="+mn-lt"/>
                        <a:ea typeface="+mn-ea"/>
                        <a:cs typeface="+mn-cs"/>
                      </a:endParaRPr>
                    </a:p>
                    <a:p>
                      <a:pPr lvl="0">
                        <a:buFont typeface="Arial" pitchFamily="34" charset="0"/>
                        <a:buChar char="•"/>
                      </a:pPr>
                      <a:r>
                        <a:rPr lang="en-GB" sz="1800" kern="1200" dirty="0" smtClean="0">
                          <a:solidFill>
                            <a:schemeClr val="dk1"/>
                          </a:solidFill>
                          <a:latin typeface="+mn-lt"/>
                          <a:ea typeface="+mn-ea"/>
                          <a:cs typeface="+mn-cs"/>
                        </a:rPr>
                        <a:t>          Were the aims and objectives revisited/</a:t>
                      </a:r>
                    </a:p>
                    <a:p>
                      <a:pPr lvl="0">
                        <a:buFont typeface="Arial" pitchFamily="34" charset="0"/>
                        <a:buChar char="•"/>
                      </a:pPr>
                      <a:r>
                        <a:rPr lang="en-GB" sz="1800" kern="1200" dirty="0" smtClean="0">
                          <a:solidFill>
                            <a:schemeClr val="dk1"/>
                          </a:solidFill>
                          <a:latin typeface="+mn-lt"/>
                          <a:ea typeface="+mn-ea"/>
                          <a:cs typeface="+mn-cs"/>
                        </a:rPr>
                        <a:t>          Main body concisely concluded </a:t>
                      </a:r>
                    </a:p>
                    <a:p>
                      <a:pPr lvl="0">
                        <a:buFont typeface="Arial" pitchFamily="34" charset="0"/>
                        <a:buChar char="•"/>
                      </a:pPr>
                      <a:r>
                        <a:rPr lang="en-GB" sz="1800" kern="1200" dirty="0" smtClean="0">
                          <a:solidFill>
                            <a:schemeClr val="dk1"/>
                          </a:solidFill>
                          <a:latin typeface="+mn-lt"/>
                          <a:ea typeface="+mn-ea"/>
                          <a:cs typeface="+mn-cs"/>
                        </a:rPr>
                        <a:t>          External references </a:t>
                      </a:r>
                    </a:p>
                    <a:p>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a:p>
                  </a:txBody>
                  <a:tcPr/>
                </a:tc>
              </a:tr>
              <a:tr h="795386">
                <a:tc>
                  <a:txBody>
                    <a:bodyPr/>
                    <a:lstStyle/>
                    <a:p>
                      <a:r>
                        <a:rPr lang="en-GB" sz="1800" b="1" kern="1200" dirty="0" smtClean="0">
                          <a:solidFill>
                            <a:schemeClr val="dk1"/>
                          </a:solidFill>
                          <a:latin typeface="+mn-lt"/>
                          <a:ea typeface="+mn-ea"/>
                          <a:cs typeface="+mn-cs"/>
                        </a:rPr>
                        <a:t>References</a:t>
                      </a:r>
                      <a:endParaRPr lang="en-GB" sz="1800" kern="1200" dirty="0" smtClean="0">
                        <a:solidFill>
                          <a:schemeClr val="dk1"/>
                        </a:solidFill>
                        <a:latin typeface="+mn-lt"/>
                        <a:ea typeface="+mn-ea"/>
                        <a:cs typeface="+mn-cs"/>
                      </a:endParaRPr>
                    </a:p>
                    <a:p>
                      <a:pPr lvl="0">
                        <a:buFont typeface="Arial" pitchFamily="34" charset="0"/>
                        <a:buChar char="•"/>
                      </a:pPr>
                      <a:r>
                        <a:rPr lang="en-GB" sz="1800" kern="1200" dirty="0" smtClean="0">
                          <a:solidFill>
                            <a:schemeClr val="dk1"/>
                          </a:solidFill>
                          <a:latin typeface="+mn-lt"/>
                          <a:ea typeface="+mn-ea"/>
                          <a:cs typeface="+mn-cs"/>
                        </a:rPr>
                        <a:t>          Quality and Quantity </a:t>
                      </a:r>
                    </a:p>
                    <a:p>
                      <a:pPr lvl="0">
                        <a:buFont typeface="Arial" pitchFamily="34" charset="0"/>
                        <a:buChar char="•"/>
                      </a:pPr>
                      <a:r>
                        <a:rPr lang="en-GB" sz="1800" kern="1200" dirty="0" smtClean="0">
                          <a:solidFill>
                            <a:schemeClr val="dk1"/>
                          </a:solidFill>
                          <a:latin typeface="+mn-lt"/>
                          <a:ea typeface="+mn-ea"/>
                          <a:cs typeface="+mn-cs"/>
                        </a:rPr>
                        <a:t>          Citation and reference match</a:t>
                      </a:r>
                    </a:p>
                    <a:p>
                      <a:pPr lvl="0">
                        <a:buFont typeface="Arial" pitchFamily="34" charset="0"/>
                        <a:buChar char="•"/>
                      </a:pPr>
                      <a:r>
                        <a:rPr lang="en-GB" sz="1800" kern="1200" dirty="0" smtClean="0">
                          <a:solidFill>
                            <a:schemeClr val="dk1"/>
                          </a:solidFill>
                          <a:latin typeface="+mn-lt"/>
                          <a:ea typeface="+mn-ea"/>
                          <a:cs typeface="+mn-cs"/>
                        </a:rPr>
                        <a:t>          Formatted correctly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c>
                  <a:txBody>
                    <a:bodyPr/>
                    <a:lstStyle/>
                    <a:p>
                      <a:pPr algn="ctr"/>
                      <a:endParaRPr lang="en-GB" dirty="0"/>
                    </a:p>
                  </a:txBody>
                  <a:tcPr/>
                </a:tc>
              </a:tr>
              <a:tr h="955745">
                <a:tc gridSpan="2">
                  <a:txBody>
                    <a:bodyPr/>
                    <a:lstStyle/>
                    <a:p>
                      <a:r>
                        <a:rPr lang="en-GB" sz="1800" b="1" kern="1200" dirty="0" smtClean="0">
                          <a:solidFill>
                            <a:schemeClr val="dk1"/>
                          </a:solidFill>
                          <a:latin typeface="+mn-lt"/>
                          <a:ea typeface="+mn-ea"/>
                          <a:cs typeface="+mn-cs"/>
                        </a:rPr>
                        <a:t>All elements need to be of a high standard of technical English and presentation</a:t>
                      </a:r>
                      <a:endParaRPr lang="en-GB" dirty="0"/>
                    </a:p>
                  </a:txBody>
                  <a:tcPr/>
                </a:tc>
                <a:tc hMerge="1">
                  <a:txBody>
                    <a:bodyPr/>
                    <a:lstStyle/>
                    <a:p>
                      <a:pPr algn="ctr"/>
                      <a:endParaRPr lang="en-GB" dirty="0"/>
                    </a:p>
                  </a:txBody>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500034" y="571480"/>
          <a:ext cx="7929618" cy="5595012"/>
        </p:xfrm>
        <a:graphic>
          <a:graphicData uri="http://schemas.openxmlformats.org/drawingml/2006/table">
            <a:tbl>
              <a:tblPr firstRow="1" bandRow="1">
                <a:tableStyleId>{5C22544A-7EE6-4342-B048-85BDC9FD1C3A}</a:tableStyleId>
              </a:tblPr>
              <a:tblGrid>
                <a:gridCol w="7929618"/>
              </a:tblGrid>
              <a:tr h="66902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1" kern="1200" dirty="0" smtClean="0">
                          <a:solidFill>
                            <a:schemeClr val="lt1"/>
                          </a:solidFill>
                          <a:latin typeface="+mn-lt"/>
                          <a:ea typeface="+mn-ea"/>
                          <a:cs typeface="+mn-cs"/>
                        </a:rPr>
                        <a:t>The presentation should be planned to take fifteen minutes using PowerPoint.  Around 10 slides may be sufficient.</a:t>
                      </a:r>
                    </a:p>
                    <a:p>
                      <a:endParaRPr lang="en-GB" dirty="0"/>
                    </a:p>
                  </a:txBody>
                  <a:tcPr/>
                </a:tc>
              </a:tr>
              <a:tr h="7953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latin typeface="+mn-lt"/>
                          <a:ea typeface="+mn-ea"/>
                          <a:cs typeface="+mn-cs"/>
                        </a:rPr>
                        <a:t>You should talk around each slide, </a:t>
                      </a:r>
                      <a:r>
                        <a:rPr lang="en-GB" sz="1800" b="1" u="sng" kern="1200" dirty="0" smtClean="0">
                          <a:solidFill>
                            <a:schemeClr val="dk1"/>
                          </a:solidFill>
                          <a:latin typeface="+mn-lt"/>
                          <a:ea typeface="+mn-ea"/>
                          <a:cs typeface="+mn-cs"/>
                        </a:rPr>
                        <a:t>NOT</a:t>
                      </a:r>
                      <a:r>
                        <a:rPr lang="en-GB" sz="1800" kern="1200" dirty="0" smtClean="0">
                          <a:solidFill>
                            <a:schemeClr val="dk1"/>
                          </a:solidFill>
                          <a:latin typeface="+mn-lt"/>
                          <a:ea typeface="+mn-ea"/>
                          <a:cs typeface="+mn-cs"/>
                        </a:rPr>
                        <a:t> read from notes.  The slides can contain drawings, photographs, results, calculations etc.  The slides should have bullet points where appropriate to allow you to elaborate on the points.</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a:txBody>
                  <a:tcPr/>
                </a:tc>
              </a:tr>
              <a:tr h="9557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latin typeface="+mn-lt"/>
                          <a:ea typeface="+mn-ea"/>
                          <a:cs typeface="+mn-cs"/>
                        </a:rPr>
                        <a:t>The first slide should be your project title and name with possibly a suitable graphic of your project (</a:t>
                      </a:r>
                      <a:r>
                        <a:rPr lang="en-GB" sz="1800" kern="1200" dirty="0" err="1" smtClean="0">
                          <a:solidFill>
                            <a:schemeClr val="dk1"/>
                          </a:solidFill>
                          <a:latin typeface="+mn-lt"/>
                          <a:ea typeface="+mn-ea"/>
                          <a:cs typeface="+mn-cs"/>
                        </a:rPr>
                        <a:t>eg</a:t>
                      </a:r>
                      <a:r>
                        <a:rPr lang="en-GB" sz="1800" kern="1200" dirty="0" smtClean="0">
                          <a:solidFill>
                            <a:schemeClr val="dk1"/>
                          </a:solidFill>
                          <a:latin typeface="+mn-lt"/>
                          <a:ea typeface="+mn-ea"/>
                          <a:cs typeface="+mn-cs"/>
                        </a:rPr>
                        <a:t> – a race car or engine).</a:t>
                      </a:r>
                    </a:p>
                    <a:p>
                      <a:endParaRPr lang="en-GB" dirty="0"/>
                    </a:p>
                  </a:txBody>
                  <a:tcPr/>
                </a:tc>
              </a:tr>
              <a:tr h="79878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latin typeface="+mn-lt"/>
                          <a:ea typeface="+mn-ea"/>
                          <a:cs typeface="+mn-cs"/>
                        </a:rPr>
                        <a:t>The next slide can be an introduction slide outlining the scope of the project, </a:t>
                      </a:r>
                      <a:r>
                        <a:rPr lang="en-GB" sz="1800" kern="1200" smtClean="0">
                          <a:solidFill>
                            <a:schemeClr val="dk1"/>
                          </a:solidFill>
                          <a:latin typeface="+mn-lt"/>
                          <a:ea typeface="+mn-ea"/>
                          <a:cs typeface="+mn-cs"/>
                        </a:rPr>
                        <a:t>etc.</a:t>
                      </a:r>
                      <a:endParaRPr lang="en-GB" dirty="0"/>
                    </a:p>
                  </a:txBody>
                  <a:tcPr/>
                </a:tc>
              </a:tr>
              <a:tr h="955745">
                <a:tc>
                  <a:txBody>
                    <a:bodyPr/>
                    <a:lstStyle/>
                    <a:p>
                      <a:r>
                        <a:rPr lang="en-GB" dirty="0" smtClean="0"/>
                        <a:t/>
                      </a:r>
                      <a:br>
                        <a:rPr lang="en-GB" dirty="0" smtClean="0"/>
                      </a:br>
                      <a:r>
                        <a:rPr lang="en-GB" sz="1800" b="1" kern="1200" dirty="0" smtClean="0">
                          <a:solidFill>
                            <a:schemeClr val="dk1"/>
                          </a:solidFill>
                          <a:latin typeface="+mn-lt"/>
                          <a:ea typeface="+mn-ea"/>
                          <a:cs typeface="+mn-cs"/>
                        </a:rPr>
                        <a:t>Most importantly, we want to assess what you have done and what you plan to do.  We are assessing your technical ability, commitment, enthusiasm and how much work you have done.  You need to convince us that this is </a:t>
                      </a:r>
                      <a:r>
                        <a:rPr lang="en-GB" sz="1800" b="1" u="sng" kern="1200" dirty="0" smtClean="0">
                          <a:solidFill>
                            <a:schemeClr val="dk1"/>
                          </a:solidFill>
                          <a:latin typeface="+mn-lt"/>
                          <a:ea typeface="+mn-ea"/>
                          <a:cs typeface="+mn-cs"/>
                        </a:rPr>
                        <a:t>your</a:t>
                      </a:r>
                      <a:r>
                        <a:rPr lang="en-GB" sz="1800" b="1" kern="1200" dirty="0" smtClean="0">
                          <a:solidFill>
                            <a:schemeClr val="dk1"/>
                          </a:solidFill>
                          <a:latin typeface="+mn-lt"/>
                          <a:ea typeface="+mn-ea"/>
                          <a:cs typeface="+mn-cs"/>
                        </a:rPr>
                        <a:t> project and that it is important to </a:t>
                      </a:r>
                      <a:r>
                        <a:rPr lang="en-GB" sz="1800" b="1" u="sng" kern="1200" dirty="0" smtClean="0">
                          <a:solidFill>
                            <a:schemeClr val="dk1"/>
                          </a:solidFill>
                          <a:latin typeface="+mn-lt"/>
                          <a:ea typeface="+mn-ea"/>
                          <a:cs typeface="+mn-cs"/>
                        </a:rPr>
                        <a:t>you</a:t>
                      </a:r>
                      <a:r>
                        <a:rPr lang="en-GB" sz="1800" b="1" kern="1200" dirty="0" smtClean="0">
                          <a:solidFill>
                            <a:schemeClr val="dk1"/>
                          </a:solidFill>
                          <a:latin typeface="+mn-lt"/>
                          <a:ea typeface="+mn-ea"/>
                          <a:cs typeface="+mn-cs"/>
                        </a:rPr>
                        <a:t>.</a:t>
                      </a:r>
                      <a:endParaRPr lang="en-GB" dirty="0" smtClean="0"/>
                    </a:p>
                    <a:p>
                      <a:pPr algn="ctr"/>
                      <a:endParaRPr lang="en-GB" dirty="0"/>
                    </a:p>
                  </a:txBody>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TotalTime>
  <Words>308</Words>
  <Application>Microsoft Office PowerPoint</Application>
  <PresentationFormat>On-screen Show (4:3)</PresentationFormat>
  <Paragraphs>45</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 </vt:lpstr>
      <vt:lpstr>PowerPoint Presentation</vt:lpstr>
      <vt:lpstr>PowerPoint Presentation</vt:lpstr>
      <vt:lpstr>PowerPoint Presentation</vt:lpstr>
    </vt:vector>
  </TitlesOfParts>
  <Company>SMU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fad-ag</dc:creator>
  <cp:lastModifiedBy>Gibson, Andrew</cp:lastModifiedBy>
  <cp:revision>8</cp:revision>
  <dcterms:created xsi:type="dcterms:W3CDTF">2011-11-09T08:14:46Z</dcterms:created>
  <dcterms:modified xsi:type="dcterms:W3CDTF">2013-10-01T10:00:48Z</dcterms:modified>
</cp:coreProperties>
</file>