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61" r:id="rId1"/>
  </p:sldMasterIdLst>
  <p:notesMasterIdLst>
    <p:notesMasterId r:id="rId13"/>
  </p:notesMasterIdLst>
  <p:sldIdLst>
    <p:sldId id="256" r:id="rId2"/>
    <p:sldId id="285" r:id="rId3"/>
    <p:sldId id="286" r:id="rId4"/>
    <p:sldId id="295" r:id="rId5"/>
    <p:sldId id="288" r:id="rId6"/>
    <p:sldId id="289" r:id="rId7"/>
    <p:sldId id="291" r:id="rId8"/>
    <p:sldId id="296" r:id="rId9"/>
    <p:sldId id="294" r:id="rId10"/>
    <p:sldId id="292" r:id="rId11"/>
    <p:sldId id="293" r:id="rId12"/>
  </p:sldIdLst>
  <p:sldSz cx="9144000" cy="5143500" type="screen16x9"/>
  <p:notesSz cx="6858000" cy="9144000"/>
  <p:embeddedFontLst>
    <p:embeddedFont>
      <p:font typeface="Calibri" panose="020F0502020204030204" pitchFamily="34" charset="0"/>
      <p:regular r:id="rId14"/>
      <p:bold r:id="rId15"/>
      <p:italic r:id="rId16"/>
      <p:boldItalic r:id="rId17"/>
    </p:embeddedFont>
    <p:embeddedFont>
      <p:font typeface="Gill Sans MT" panose="020B0502020104020203" pitchFamily="34" charset="0"/>
      <p:regular r:id="rId18"/>
      <p:bold r:id="rId19"/>
      <p:italic r:id="rId20"/>
      <p:boldItalic r:id="rId2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E75C888-D13C-4F04-A0A8-709BC2F43DA2}">
  <a:tblStyle styleId="{9E75C888-D13C-4F04-A0A8-709BC2F43DA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34" autoAdjust="0"/>
  </p:normalViewPr>
  <p:slideViewPr>
    <p:cSldViewPr snapToGrid="0">
      <p:cViewPr varScale="1">
        <p:scale>
          <a:sx n="78" d="100"/>
          <a:sy n="78" d="100"/>
        </p:scale>
        <p:origin x="117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font" Target="fonts/font5.fntdata" /><Relationship Id="rId3" Type="http://schemas.openxmlformats.org/officeDocument/2006/relationships/slide" Target="slides/slide2.xml" /><Relationship Id="rId21" Type="http://schemas.openxmlformats.org/officeDocument/2006/relationships/font" Target="fonts/font8.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4.fntdata"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font" Target="fonts/font3.fntdata" /><Relationship Id="rId20" Type="http://schemas.openxmlformats.org/officeDocument/2006/relationships/font" Target="fonts/font7.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font" Target="fonts/font2.fntdata"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6.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1.fntdata" /><Relationship Id="rId22" Type="http://schemas.openxmlformats.org/officeDocument/2006/relationships/presProps" Target="presProps.xml" /></Relationships>
</file>

<file path=ppt/diagrams/_rels/data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svg" /><Relationship Id="rId1" Type="http://schemas.openxmlformats.org/officeDocument/2006/relationships/image" Target="../media/image2.png" /><Relationship Id="rId4" Type="http://schemas.openxmlformats.org/officeDocument/2006/relationships/image" Target="../media/image5.svg" /></Relationships>
</file>

<file path=ppt/diagrams/_rels/data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svg" /><Relationship Id="rId1" Type="http://schemas.openxmlformats.org/officeDocument/2006/relationships/image" Target="../media/image2.png" /><Relationship Id="rId4" Type="http://schemas.openxmlformats.org/officeDocument/2006/relationships/image" Target="../media/image5.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359461-D12A-468A-8E04-D07F579711A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5AE5D76-5397-43D1-82DE-E41DFDE019B8}">
      <dgm:prSet phldrT="[Text]"/>
      <dgm:spPr/>
      <dgm:t>
        <a:bodyPr/>
        <a:lstStyle/>
        <a:p>
          <a:r>
            <a:rPr lang="en-US" dirty="0"/>
            <a:t>Organization Faced Difficulties to Recruit Right Talent.</a:t>
          </a:r>
        </a:p>
      </dgm:t>
    </dgm:pt>
    <dgm:pt modelId="{F532671B-EDD4-4D6A-8934-6B1925A26AC5}" type="parTrans" cxnId="{1771D673-9751-4511-A8E0-7DC0022680C0}">
      <dgm:prSet/>
      <dgm:spPr/>
      <dgm:t>
        <a:bodyPr/>
        <a:lstStyle/>
        <a:p>
          <a:endParaRPr lang="en-US"/>
        </a:p>
      </dgm:t>
    </dgm:pt>
    <dgm:pt modelId="{D72D10ED-FF0E-491F-AF35-F7B8AFC36949}" type="sibTrans" cxnId="{1771D673-9751-4511-A8E0-7DC0022680C0}">
      <dgm:prSet/>
      <dgm:spPr/>
      <dgm:t>
        <a:bodyPr/>
        <a:lstStyle/>
        <a:p>
          <a:endParaRPr lang="en-US"/>
        </a:p>
      </dgm:t>
    </dgm:pt>
    <dgm:pt modelId="{978E9597-1DDB-499B-A3FD-2F0EA88DF3D3}">
      <dgm:prSet phldrT="[Text]"/>
      <dgm:spPr/>
      <dgm:t>
        <a:bodyPr/>
        <a:lstStyle/>
        <a:p>
          <a:r>
            <a:rPr lang="en-US" b="0" i="0" dirty="0"/>
            <a:t>Poor Number of Workers to Manage Organizational Functions</a:t>
          </a:r>
          <a:endParaRPr lang="en-US" b="0" dirty="0"/>
        </a:p>
      </dgm:t>
    </dgm:pt>
    <dgm:pt modelId="{A93637F2-76DB-491D-AFA5-AE5BE829752E}" type="parTrans" cxnId="{5700704C-E79A-4D42-8F2F-A261C8FAA13E}">
      <dgm:prSet/>
      <dgm:spPr/>
      <dgm:t>
        <a:bodyPr/>
        <a:lstStyle/>
        <a:p>
          <a:endParaRPr lang="en-US"/>
        </a:p>
      </dgm:t>
    </dgm:pt>
    <dgm:pt modelId="{25069DC3-AAA3-4A5D-A9D3-B3656F4F3771}" type="sibTrans" cxnId="{5700704C-E79A-4D42-8F2F-A261C8FAA13E}">
      <dgm:prSet/>
      <dgm:spPr/>
      <dgm:t>
        <a:bodyPr/>
        <a:lstStyle/>
        <a:p>
          <a:endParaRPr lang="en-US"/>
        </a:p>
      </dgm:t>
    </dgm:pt>
    <dgm:pt modelId="{1B5F3959-3598-4F3B-9105-CF2E8F4345A7}">
      <dgm:prSet phldrT="[Text]"/>
      <dgm:spPr/>
      <dgm:t>
        <a:bodyPr/>
        <a:lstStyle/>
        <a:p>
          <a:r>
            <a:rPr lang="en-US" b="0" i="0" dirty="0"/>
            <a:t>Insufficient Workers to Play the Job Role (Stephenson, 2008)</a:t>
          </a:r>
          <a:endParaRPr lang="en-US" b="0" dirty="0"/>
        </a:p>
      </dgm:t>
    </dgm:pt>
    <dgm:pt modelId="{ED07C596-D620-4248-B250-5E22692BBD33}" type="parTrans" cxnId="{FE1FC196-A3D5-4E39-AD5F-C523A0AC176D}">
      <dgm:prSet/>
      <dgm:spPr/>
      <dgm:t>
        <a:bodyPr/>
        <a:lstStyle/>
        <a:p>
          <a:endParaRPr lang="en-US"/>
        </a:p>
      </dgm:t>
    </dgm:pt>
    <dgm:pt modelId="{82CD7282-4631-4B3A-80F4-C251EA25F885}" type="sibTrans" cxnId="{FE1FC196-A3D5-4E39-AD5F-C523A0AC176D}">
      <dgm:prSet/>
      <dgm:spPr/>
      <dgm:t>
        <a:bodyPr/>
        <a:lstStyle/>
        <a:p>
          <a:endParaRPr lang="en-US"/>
        </a:p>
      </dgm:t>
    </dgm:pt>
    <dgm:pt modelId="{3A36F3A2-0875-4CF0-8E9B-0483DDB807DE}" type="pres">
      <dgm:prSet presAssocID="{31359461-D12A-468A-8E04-D07F579711AE}" presName="linear" presStyleCnt="0">
        <dgm:presLayoutVars>
          <dgm:animLvl val="lvl"/>
          <dgm:resizeHandles val="exact"/>
        </dgm:presLayoutVars>
      </dgm:prSet>
      <dgm:spPr/>
    </dgm:pt>
    <dgm:pt modelId="{2E7D00E6-AE9A-4D5B-BF77-F208FB2C2328}" type="pres">
      <dgm:prSet presAssocID="{95AE5D76-5397-43D1-82DE-E41DFDE019B8}" presName="parentText" presStyleLbl="node1" presStyleIdx="0" presStyleCnt="3">
        <dgm:presLayoutVars>
          <dgm:chMax val="0"/>
          <dgm:bulletEnabled val="1"/>
        </dgm:presLayoutVars>
      </dgm:prSet>
      <dgm:spPr/>
    </dgm:pt>
    <dgm:pt modelId="{D2215D63-2E39-4198-9231-A324A7046435}" type="pres">
      <dgm:prSet presAssocID="{D72D10ED-FF0E-491F-AF35-F7B8AFC36949}" presName="spacer" presStyleCnt="0"/>
      <dgm:spPr/>
    </dgm:pt>
    <dgm:pt modelId="{87CC0510-83C0-4593-8C53-6494DFC85367}" type="pres">
      <dgm:prSet presAssocID="{1B5F3959-3598-4F3B-9105-CF2E8F4345A7}" presName="parentText" presStyleLbl="node1" presStyleIdx="1" presStyleCnt="3">
        <dgm:presLayoutVars>
          <dgm:chMax val="0"/>
          <dgm:bulletEnabled val="1"/>
        </dgm:presLayoutVars>
      </dgm:prSet>
      <dgm:spPr/>
    </dgm:pt>
    <dgm:pt modelId="{660B3483-E454-47F2-80A6-D7830FB17513}" type="pres">
      <dgm:prSet presAssocID="{82CD7282-4631-4B3A-80F4-C251EA25F885}" presName="spacer" presStyleCnt="0"/>
      <dgm:spPr/>
    </dgm:pt>
    <dgm:pt modelId="{2D8ABC19-A3EF-4510-B1B0-203689936C6B}" type="pres">
      <dgm:prSet presAssocID="{978E9597-1DDB-499B-A3FD-2F0EA88DF3D3}" presName="parentText" presStyleLbl="node1" presStyleIdx="2" presStyleCnt="3">
        <dgm:presLayoutVars>
          <dgm:chMax val="0"/>
          <dgm:bulletEnabled val="1"/>
        </dgm:presLayoutVars>
      </dgm:prSet>
      <dgm:spPr/>
    </dgm:pt>
  </dgm:ptLst>
  <dgm:cxnLst>
    <dgm:cxn modelId="{67CAE90B-FC0E-4263-A5D9-471BE715B2C7}" type="presOf" srcId="{978E9597-1DDB-499B-A3FD-2F0EA88DF3D3}" destId="{2D8ABC19-A3EF-4510-B1B0-203689936C6B}" srcOrd="0" destOrd="0" presId="urn:microsoft.com/office/officeart/2005/8/layout/vList2"/>
    <dgm:cxn modelId="{D8A8A03B-15CA-4D2A-B83B-DD38D6D8AAB9}" type="presOf" srcId="{31359461-D12A-468A-8E04-D07F579711AE}" destId="{3A36F3A2-0875-4CF0-8E9B-0483DDB807DE}" srcOrd="0" destOrd="0" presId="urn:microsoft.com/office/officeart/2005/8/layout/vList2"/>
    <dgm:cxn modelId="{5700704C-E79A-4D42-8F2F-A261C8FAA13E}" srcId="{31359461-D12A-468A-8E04-D07F579711AE}" destId="{978E9597-1DDB-499B-A3FD-2F0EA88DF3D3}" srcOrd="2" destOrd="0" parTransId="{A93637F2-76DB-491D-AFA5-AE5BE829752E}" sibTransId="{25069DC3-AAA3-4A5D-A9D3-B3656F4F3771}"/>
    <dgm:cxn modelId="{1771D673-9751-4511-A8E0-7DC0022680C0}" srcId="{31359461-D12A-468A-8E04-D07F579711AE}" destId="{95AE5D76-5397-43D1-82DE-E41DFDE019B8}" srcOrd="0" destOrd="0" parTransId="{F532671B-EDD4-4D6A-8934-6B1925A26AC5}" sibTransId="{D72D10ED-FF0E-491F-AF35-F7B8AFC36949}"/>
    <dgm:cxn modelId="{FE1FC196-A3D5-4E39-AD5F-C523A0AC176D}" srcId="{31359461-D12A-468A-8E04-D07F579711AE}" destId="{1B5F3959-3598-4F3B-9105-CF2E8F4345A7}" srcOrd="1" destOrd="0" parTransId="{ED07C596-D620-4248-B250-5E22692BBD33}" sibTransId="{82CD7282-4631-4B3A-80F4-C251EA25F885}"/>
    <dgm:cxn modelId="{C7D5CFC7-650E-4CF4-BA30-44940288A54E}" type="presOf" srcId="{1B5F3959-3598-4F3B-9105-CF2E8F4345A7}" destId="{87CC0510-83C0-4593-8C53-6494DFC85367}" srcOrd="0" destOrd="0" presId="urn:microsoft.com/office/officeart/2005/8/layout/vList2"/>
    <dgm:cxn modelId="{340475D5-D23A-4ED9-8702-CFAB1C9BE5C0}" type="presOf" srcId="{95AE5D76-5397-43D1-82DE-E41DFDE019B8}" destId="{2E7D00E6-AE9A-4D5B-BF77-F208FB2C2328}" srcOrd="0" destOrd="0" presId="urn:microsoft.com/office/officeart/2005/8/layout/vList2"/>
    <dgm:cxn modelId="{22F08F10-338D-455F-AD05-236F408FCB25}" type="presParOf" srcId="{3A36F3A2-0875-4CF0-8E9B-0483DDB807DE}" destId="{2E7D00E6-AE9A-4D5B-BF77-F208FB2C2328}" srcOrd="0" destOrd="0" presId="urn:microsoft.com/office/officeart/2005/8/layout/vList2"/>
    <dgm:cxn modelId="{6515A830-5C5E-4FBA-BBAA-7363D7CB220A}" type="presParOf" srcId="{3A36F3A2-0875-4CF0-8E9B-0483DDB807DE}" destId="{D2215D63-2E39-4198-9231-A324A7046435}" srcOrd="1" destOrd="0" presId="urn:microsoft.com/office/officeart/2005/8/layout/vList2"/>
    <dgm:cxn modelId="{33455474-EE18-4E34-B332-A0FB3BE4C0B0}" type="presParOf" srcId="{3A36F3A2-0875-4CF0-8E9B-0483DDB807DE}" destId="{87CC0510-83C0-4593-8C53-6494DFC85367}" srcOrd="2" destOrd="0" presId="urn:microsoft.com/office/officeart/2005/8/layout/vList2"/>
    <dgm:cxn modelId="{01813B6A-C0D3-4698-856F-86AB568FD3EC}" type="presParOf" srcId="{3A36F3A2-0875-4CF0-8E9B-0483DDB807DE}" destId="{660B3483-E454-47F2-80A6-D7830FB17513}" srcOrd="3" destOrd="0" presId="urn:microsoft.com/office/officeart/2005/8/layout/vList2"/>
    <dgm:cxn modelId="{11C2ADBD-C939-46B8-BB87-B36C67E2D341}" type="presParOf" srcId="{3A36F3A2-0875-4CF0-8E9B-0483DDB807DE}" destId="{2D8ABC19-A3EF-4510-B1B0-203689936C6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F30161-5553-4F84-952D-CD662DAA52D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29B74F0-922A-4AA3-B906-DBBE86BF66C5}">
      <dgm:prSet phldrT="[Text]"/>
      <dgm:spPr/>
      <dgm:t>
        <a:bodyPr/>
        <a:lstStyle/>
        <a:p>
          <a:pPr>
            <a:lnSpc>
              <a:spcPct val="100000"/>
            </a:lnSpc>
          </a:pPr>
          <a:r>
            <a:rPr lang="en-US"/>
            <a:t>Causes</a:t>
          </a:r>
        </a:p>
      </dgm:t>
    </dgm:pt>
    <dgm:pt modelId="{B893A342-BCA8-46B2-A30D-DB4A2D72CEFB}" type="parTrans" cxnId="{2A6C8FF7-D95C-4571-86D0-A75EAE99EDF2}">
      <dgm:prSet/>
      <dgm:spPr/>
      <dgm:t>
        <a:bodyPr/>
        <a:lstStyle/>
        <a:p>
          <a:endParaRPr lang="en-US"/>
        </a:p>
      </dgm:t>
    </dgm:pt>
    <dgm:pt modelId="{556BFDE2-3BE1-4677-94A4-C6F7D4004558}" type="sibTrans" cxnId="{2A6C8FF7-D95C-4571-86D0-A75EAE99EDF2}">
      <dgm:prSet/>
      <dgm:spPr/>
      <dgm:t>
        <a:bodyPr/>
        <a:lstStyle/>
        <a:p>
          <a:endParaRPr lang="en-US"/>
        </a:p>
      </dgm:t>
    </dgm:pt>
    <dgm:pt modelId="{8DB3C68E-3E69-48E2-9745-2A4802BFFAD6}">
      <dgm:prSet phldrT="[Text]"/>
      <dgm:spPr/>
      <dgm:t>
        <a:bodyPr/>
        <a:lstStyle/>
        <a:p>
          <a:pPr>
            <a:lnSpc>
              <a:spcPct val="100000"/>
            </a:lnSpc>
          </a:pPr>
          <a:r>
            <a:rPr lang="en-US"/>
            <a:t>Shortage of Skill. </a:t>
          </a:r>
        </a:p>
        <a:p>
          <a:pPr>
            <a:lnSpc>
              <a:spcPct val="100000"/>
            </a:lnSpc>
          </a:pPr>
          <a:r>
            <a:rPr lang="en-US"/>
            <a:t>Ineffective Retention Process.</a:t>
          </a:r>
        </a:p>
      </dgm:t>
    </dgm:pt>
    <dgm:pt modelId="{126CD246-4B00-42BA-8946-883064DDDD0E}" type="parTrans" cxnId="{382770B1-084D-48B2-A222-4C8AFD77ECCC}">
      <dgm:prSet/>
      <dgm:spPr/>
      <dgm:t>
        <a:bodyPr/>
        <a:lstStyle/>
        <a:p>
          <a:endParaRPr lang="en-US"/>
        </a:p>
      </dgm:t>
    </dgm:pt>
    <dgm:pt modelId="{3CBA0E25-86EA-4831-A657-0307AEB38C63}" type="sibTrans" cxnId="{382770B1-084D-48B2-A222-4C8AFD77ECCC}">
      <dgm:prSet/>
      <dgm:spPr/>
      <dgm:t>
        <a:bodyPr/>
        <a:lstStyle/>
        <a:p>
          <a:endParaRPr lang="en-US"/>
        </a:p>
      </dgm:t>
    </dgm:pt>
    <dgm:pt modelId="{36A195FA-7AC6-4EE5-A1E0-CFF6B57B7D40}">
      <dgm:prSet phldrT="[Text]"/>
      <dgm:spPr/>
      <dgm:t>
        <a:bodyPr/>
        <a:lstStyle/>
        <a:p>
          <a:pPr>
            <a:lnSpc>
              <a:spcPct val="100000"/>
            </a:lnSpc>
          </a:pPr>
          <a:r>
            <a:rPr lang="en-US"/>
            <a:t>Effects</a:t>
          </a:r>
        </a:p>
      </dgm:t>
    </dgm:pt>
    <dgm:pt modelId="{533433CE-CEE5-41BF-84D1-7DA1E1C0E1B9}" type="parTrans" cxnId="{AE3F1413-5AEE-40AC-A8E4-F91DA2E78B0B}">
      <dgm:prSet/>
      <dgm:spPr/>
      <dgm:t>
        <a:bodyPr/>
        <a:lstStyle/>
        <a:p>
          <a:endParaRPr lang="en-US"/>
        </a:p>
      </dgm:t>
    </dgm:pt>
    <dgm:pt modelId="{2D3B7820-3C80-44E7-8134-15E46EF88447}" type="sibTrans" cxnId="{AE3F1413-5AEE-40AC-A8E4-F91DA2E78B0B}">
      <dgm:prSet/>
      <dgm:spPr/>
      <dgm:t>
        <a:bodyPr/>
        <a:lstStyle/>
        <a:p>
          <a:endParaRPr lang="en-US"/>
        </a:p>
      </dgm:t>
    </dgm:pt>
    <dgm:pt modelId="{2A18FDD7-F892-4059-8F21-B612F3CA0809}">
      <dgm:prSet phldrT="[Text]"/>
      <dgm:spPr/>
      <dgm:t>
        <a:bodyPr/>
        <a:lstStyle/>
        <a:p>
          <a:pPr>
            <a:lnSpc>
              <a:spcPct val="100000"/>
            </a:lnSpc>
          </a:pPr>
          <a:r>
            <a:rPr lang="en-US"/>
            <a:t>Workload (Burrell, 2019).  </a:t>
          </a:r>
        </a:p>
        <a:p>
          <a:pPr>
            <a:lnSpc>
              <a:spcPct val="100000"/>
            </a:lnSpc>
          </a:pPr>
          <a:r>
            <a:rPr lang="en-US"/>
            <a:t>Inefficiency. </a:t>
          </a:r>
        </a:p>
        <a:p>
          <a:pPr>
            <a:lnSpc>
              <a:spcPct val="100000"/>
            </a:lnSpc>
          </a:pPr>
          <a:r>
            <a:rPr lang="en-US"/>
            <a:t>Less Productivity.</a:t>
          </a:r>
        </a:p>
      </dgm:t>
    </dgm:pt>
    <dgm:pt modelId="{15C8A8B3-AF47-4348-896F-B912D02C73D0}" type="parTrans" cxnId="{3B220B39-2019-4BE1-9EB0-DA59A136F568}">
      <dgm:prSet/>
      <dgm:spPr/>
      <dgm:t>
        <a:bodyPr/>
        <a:lstStyle/>
        <a:p>
          <a:endParaRPr lang="en-US"/>
        </a:p>
      </dgm:t>
    </dgm:pt>
    <dgm:pt modelId="{2CB1DABC-685F-414B-AEAC-74F01492F4C7}" type="sibTrans" cxnId="{3B220B39-2019-4BE1-9EB0-DA59A136F568}">
      <dgm:prSet/>
      <dgm:spPr/>
      <dgm:t>
        <a:bodyPr/>
        <a:lstStyle/>
        <a:p>
          <a:endParaRPr lang="en-US"/>
        </a:p>
      </dgm:t>
    </dgm:pt>
    <dgm:pt modelId="{10DF8DFE-4477-4C8E-A061-28EF62D808FA}" type="pres">
      <dgm:prSet presAssocID="{B5F30161-5553-4F84-952D-CD662DAA52D4}" presName="root" presStyleCnt="0">
        <dgm:presLayoutVars>
          <dgm:dir/>
          <dgm:resizeHandles val="exact"/>
        </dgm:presLayoutVars>
      </dgm:prSet>
      <dgm:spPr/>
    </dgm:pt>
    <dgm:pt modelId="{E21F407B-4E16-42BD-8171-55365E98D865}" type="pres">
      <dgm:prSet presAssocID="{C29B74F0-922A-4AA3-B906-DBBE86BF66C5}" presName="compNode" presStyleCnt="0"/>
      <dgm:spPr/>
    </dgm:pt>
    <dgm:pt modelId="{96565237-F1C1-4B91-8CA5-40F55EDA20F3}" type="pres">
      <dgm:prSet presAssocID="{C29B74F0-922A-4AA3-B906-DBBE86BF66C5}" presName="bgRect" presStyleLbl="bgShp" presStyleIdx="0" presStyleCnt="2"/>
      <dgm:spPr/>
    </dgm:pt>
    <dgm:pt modelId="{B174B589-F44D-440B-AA15-BC7E2555DA9A}" type="pres">
      <dgm:prSet presAssocID="{C29B74F0-922A-4AA3-B906-DBBE86BF66C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7872D2D0-B3D7-4ED3-B77F-D33E27274220}" type="pres">
      <dgm:prSet presAssocID="{C29B74F0-922A-4AA3-B906-DBBE86BF66C5}" presName="spaceRect" presStyleCnt="0"/>
      <dgm:spPr/>
    </dgm:pt>
    <dgm:pt modelId="{80A04DCE-4152-43AD-9721-BB3A69BBB432}" type="pres">
      <dgm:prSet presAssocID="{C29B74F0-922A-4AA3-B906-DBBE86BF66C5}" presName="parTx" presStyleLbl="revTx" presStyleIdx="0" presStyleCnt="4">
        <dgm:presLayoutVars>
          <dgm:chMax val="0"/>
          <dgm:chPref val="0"/>
        </dgm:presLayoutVars>
      </dgm:prSet>
      <dgm:spPr/>
    </dgm:pt>
    <dgm:pt modelId="{F14AC958-B316-4B1F-BA4B-9A628E541154}" type="pres">
      <dgm:prSet presAssocID="{C29B74F0-922A-4AA3-B906-DBBE86BF66C5}" presName="desTx" presStyleLbl="revTx" presStyleIdx="1" presStyleCnt="4">
        <dgm:presLayoutVars/>
      </dgm:prSet>
      <dgm:spPr/>
    </dgm:pt>
    <dgm:pt modelId="{7F44ECE3-CC08-4594-A4B1-D977FB251753}" type="pres">
      <dgm:prSet presAssocID="{556BFDE2-3BE1-4677-94A4-C6F7D4004558}" presName="sibTrans" presStyleCnt="0"/>
      <dgm:spPr/>
    </dgm:pt>
    <dgm:pt modelId="{007190AD-153B-404A-A04F-C688A0947753}" type="pres">
      <dgm:prSet presAssocID="{36A195FA-7AC6-4EE5-A1E0-CFF6B57B7D40}" presName="compNode" presStyleCnt="0"/>
      <dgm:spPr/>
    </dgm:pt>
    <dgm:pt modelId="{CEFF125A-E053-41DD-AD59-397E24841FF4}" type="pres">
      <dgm:prSet presAssocID="{36A195FA-7AC6-4EE5-A1E0-CFF6B57B7D40}" presName="bgRect" presStyleLbl="bgShp" presStyleIdx="1" presStyleCnt="2"/>
      <dgm:spPr/>
    </dgm:pt>
    <dgm:pt modelId="{E27CC49A-A702-4290-A82A-12A2F17BE0CD}" type="pres">
      <dgm:prSet presAssocID="{36A195FA-7AC6-4EE5-A1E0-CFF6B57B7D4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5EBBA120-9404-460E-AA5D-DCCC2103DB1F}" type="pres">
      <dgm:prSet presAssocID="{36A195FA-7AC6-4EE5-A1E0-CFF6B57B7D40}" presName="spaceRect" presStyleCnt="0"/>
      <dgm:spPr/>
    </dgm:pt>
    <dgm:pt modelId="{3AEBDE44-BDCE-40B1-8B2F-A39B08D817E7}" type="pres">
      <dgm:prSet presAssocID="{36A195FA-7AC6-4EE5-A1E0-CFF6B57B7D40}" presName="parTx" presStyleLbl="revTx" presStyleIdx="2" presStyleCnt="4">
        <dgm:presLayoutVars>
          <dgm:chMax val="0"/>
          <dgm:chPref val="0"/>
        </dgm:presLayoutVars>
      </dgm:prSet>
      <dgm:spPr/>
    </dgm:pt>
    <dgm:pt modelId="{8C3656FB-E2C8-49DC-85D8-FC7FB8331188}" type="pres">
      <dgm:prSet presAssocID="{36A195FA-7AC6-4EE5-A1E0-CFF6B57B7D40}" presName="desTx" presStyleLbl="revTx" presStyleIdx="3" presStyleCnt="4">
        <dgm:presLayoutVars/>
      </dgm:prSet>
      <dgm:spPr/>
    </dgm:pt>
  </dgm:ptLst>
  <dgm:cxnLst>
    <dgm:cxn modelId="{AE3F1413-5AEE-40AC-A8E4-F91DA2E78B0B}" srcId="{B5F30161-5553-4F84-952D-CD662DAA52D4}" destId="{36A195FA-7AC6-4EE5-A1E0-CFF6B57B7D40}" srcOrd="1" destOrd="0" parTransId="{533433CE-CEE5-41BF-84D1-7DA1E1C0E1B9}" sibTransId="{2D3B7820-3C80-44E7-8134-15E46EF88447}"/>
    <dgm:cxn modelId="{3B220B39-2019-4BE1-9EB0-DA59A136F568}" srcId="{36A195FA-7AC6-4EE5-A1E0-CFF6B57B7D40}" destId="{2A18FDD7-F892-4059-8F21-B612F3CA0809}" srcOrd="0" destOrd="0" parTransId="{15C8A8B3-AF47-4348-896F-B912D02C73D0}" sibTransId="{2CB1DABC-685F-414B-AEAC-74F01492F4C7}"/>
    <dgm:cxn modelId="{7E757548-B610-4C47-BAF0-6FA1B6C7CAE9}" type="presOf" srcId="{8DB3C68E-3E69-48E2-9745-2A4802BFFAD6}" destId="{F14AC958-B316-4B1F-BA4B-9A628E541154}" srcOrd="0" destOrd="0" presId="urn:microsoft.com/office/officeart/2018/2/layout/IconVerticalSolidList"/>
    <dgm:cxn modelId="{B969DBA0-817B-45BF-8D40-F651EE548944}" type="presOf" srcId="{B5F30161-5553-4F84-952D-CD662DAA52D4}" destId="{10DF8DFE-4477-4C8E-A061-28EF62D808FA}" srcOrd="0" destOrd="0" presId="urn:microsoft.com/office/officeart/2018/2/layout/IconVerticalSolidList"/>
    <dgm:cxn modelId="{3954C9A5-CF97-44DA-B34E-E454FAAF3C7B}" type="presOf" srcId="{C29B74F0-922A-4AA3-B906-DBBE86BF66C5}" destId="{80A04DCE-4152-43AD-9721-BB3A69BBB432}" srcOrd="0" destOrd="0" presId="urn:microsoft.com/office/officeart/2018/2/layout/IconVerticalSolidList"/>
    <dgm:cxn modelId="{E20E2AA6-4151-4BBB-BD0E-BF179E49339F}" type="presOf" srcId="{36A195FA-7AC6-4EE5-A1E0-CFF6B57B7D40}" destId="{3AEBDE44-BDCE-40B1-8B2F-A39B08D817E7}" srcOrd="0" destOrd="0" presId="urn:microsoft.com/office/officeart/2018/2/layout/IconVerticalSolidList"/>
    <dgm:cxn modelId="{382770B1-084D-48B2-A222-4C8AFD77ECCC}" srcId="{C29B74F0-922A-4AA3-B906-DBBE86BF66C5}" destId="{8DB3C68E-3E69-48E2-9745-2A4802BFFAD6}" srcOrd="0" destOrd="0" parTransId="{126CD246-4B00-42BA-8946-883064DDDD0E}" sibTransId="{3CBA0E25-86EA-4831-A657-0307AEB38C63}"/>
    <dgm:cxn modelId="{96857DD8-78C5-4579-B35C-CDD15226293D}" type="presOf" srcId="{2A18FDD7-F892-4059-8F21-B612F3CA0809}" destId="{8C3656FB-E2C8-49DC-85D8-FC7FB8331188}" srcOrd="0" destOrd="0" presId="urn:microsoft.com/office/officeart/2018/2/layout/IconVerticalSolidList"/>
    <dgm:cxn modelId="{2A6C8FF7-D95C-4571-86D0-A75EAE99EDF2}" srcId="{B5F30161-5553-4F84-952D-CD662DAA52D4}" destId="{C29B74F0-922A-4AA3-B906-DBBE86BF66C5}" srcOrd="0" destOrd="0" parTransId="{B893A342-BCA8-46B2-A30D-DB4A2D72CEFB}" sibTransId="{556BFDE2-3BE1-4677-94A4-C6F7D4004558}"/>
    <dgm:cxn modelId="{58B3542C-9922-4CEA-83A0-FA96F2CB5DD1}" type="presParOf" srcId="{10DF8DFE-4477-4C8E-A061-28EF62D808FA}" destId="{E21F407B-4E16-42BD-8171-55365E98D865}" srcOrd="0" destOrd="0" presId="urn:microsoft.com/office/officeart/2018/2/layout/IconVerticalSolidList"/>
    <dgm:cxn modelId="{1E271F1A-194F-444A-B55C-03BE809E28A8}" type="presParOf" srcId="{E21F407B-4E16-42BD-8171-55365E98D865}" destId="{96565237-F1C1-4B91-8CA5-40F55EDA20F3}" srcOrd="0" destOrd="0" presId="urn:microsoft.com/office/officeart/2018/2/layout/IconVerticalSolidList"/>
    <dgm:cxn modelId="{FC6F9E0D-2426-4150-9FAA-76F4BA0B6CD4}" type="presParOf" srcId="{E21F407B-4E16-42BD-8171-55365E98D865}" destId="{B174B589-F44D-440B-AA15-BC7E2555DA9A}" srcOrd="1" destOrd="0" presId="urn:microsoft.com/office/officeart/2018/2/layout/IconVerticalSolidList"/>
    <dgm:cxn modelId="{3F751D31-E068-437A-9AE9-2A8982FA620D}" type="presParOf" srcId="{E21F407B-4E16-42BD-8171-55365E98D865}" destId="{7872D2D0-B3D7-4ED3-B77F-D33E27274220}" srcOrd="2" destOrd="0" presId="urn:microsoft.com/office/officeart/2018/2/layout/IconVerticalSolidList"/>
    <dgm:cxn modelId="{CD808FBA-49F2-4248-AB96-EDDE02657354}" type="presParOf" srcId="{E21F407B-4E16-42BD-8171-55365E98D865}" destId="{80A04DCE-4152-43AD-9721-BB3A69BBB432}" srcOrd="3" destOrd="0" presId="urn:microsoft.com/office/officeart/2018/2/layout/IconVerticalSolidList"/>
    <dgm:cxn modelId="{B85E0B23-4642-40E8-AF48-C3A73A0CB3D7}" type="presParOf" srcId="{E21F407B-4E16-42BD-8171-55365E98D865}" destId="{F14AC958-B316-4B1F-BA4B-9A628E541154}" srcOrd="4" destOrd="0" presId="urn:microsoft.com/office/officeart/2018/2/layout/IconVerticalSolidList"/>
    <dgm:cxn modelId="{3E4BC486-810D-4EBB-A828-729E90D630DE}" type="presParOf" srcId="{10DF8DFE-4477-4C8E-A061-28EF62D808FA}" destId="{7F44ECE3-CC08-4594-A4B1-D977FB251753}" srcOrd="1" destOrd="0" presId="urn:microsoft.com/office/officeart/2018/2/layout/IconVerticalSolidList"/>
    <dgm:cxn modelId="{0E1E3730-EB25-4BF0-80FD-39C3B611F025}" type="presParOf" srcId="{10DF8DFE-4477-4C8E-A061-28EF62D808FA}" destId="{007190AD-153B-404A-A04F-C688A0947753}" srcOrd="2" destOrd="0" presId="urn:microsoft.com/office/officeart/2018/2/layout/IconVerticalSolidList"/>
    <dgm:cxn modelId="{A6431DD3-B8E6-44A6-8DFC-35F3BD3D0864}" type="presParOf" srcId="{007190AD-153B-404A-A04F-C688A0947753}" destId="{CEFF125A-E053-41DD-AD59-397E24841FF4}" srcOrd="0" destOrd="0" presId="urn:microsoft.com/office/officeart/2018/2/layout/IconVerticalSolidList"/>
    <dgm:cxn modelId="{DE834F51-2BF8-4CB8-BCEA-326D81F0CE9F}" type="presParOf" srcId="{007190AD-153B-404A-A04F-C688A0947753}" destId="{E27CC49A-A702-4290-A82A-12A2F17BE0CD}" srcOrd="1" destOrd="0" presId="urn:microsoft.com/office/officeart/2018/2/layout/IconVerticalSolidList"/>
    <dgm:cxn modelId="{26C5B5B4-F77F-4D0E-88AE-523FE511D915}" type="presParOf" srcId="{007190AD-153B-404A-A04F-C688A0947753}" destId="{5EBBA120-9404-460E-AA5D-DCCC2103DB1F}" srcOrd="2" destOrd="0" presId="urn:microsoft.com/office/officeart/2018/2/layout/IconVerticalSolidList"/>
    <dgm:cxn modelId="{F1BCC498-0DC5-4F42-A232-E8648B355095}" type="presParOf" srcId="{007190AD-153B-404A-A04F-C688A0947753}" destId="{3AEBDE44-BDCE-40B1-8B2F-A39B08D817E7}" srcOrd="3" destOrd="0" presId="urn:microsoft.com/office/officeart/2018/2/layout/IconVerticalSolidList"/>
    <dgm:cxn modelId="{B47747A9-9EDC-4A64-8FAB-9B8D3DC5CB9C}" type="presParOf" srcId="{007190AD-153B-404A-A04F-C688A0947753}" destId="{8C3656FB-E2C8-49DC-85D8-FC7FB8331188}"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D9E5B4-3F2D-4348-85BE-BD2349A31D9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5399D35-48EA-4E2F-A7D7-59E5CE00407E}">
      <dgm:prSet phldrT="[Text]" custT="1"/>
      <dgm:spPr/>
      <dgm:t>
        <a:bodyPr/>
        <a:lstStyle/>
        <a:p>
          <a:pPr>
            <a:lnSpc>
              <a:spcPct val="100000"/>
            </a:lnSpc>
          </a:pPr>
          <a:r>
            <a:rPr lang="en-US" sz="1600"/>
            <a:t>Ensuring Employee Benefits.</a:t>
          </a:r>
        </a:p>
      </dgm:t>
    </dgm:pt>
    <dgm:pt modelId="{B3150064-333D-40D3-9C78-073DB99B9CA8}" type="parTrans" cxnId="{26D518A2-D8AB-464C-A273-0251919DB190}">
      <dgm:prSet/>
      <dgm:spPr/>
      <dgm:t>
        <a:bodyPr/>
        <a:lstStyle/>
        <a:p>
          <a:endParaRPr lang="en-US"/>
        </a:p>
      </dgm:t>
    </dgm:pt>
    <dgm:pt modelId="{356FB266-C941-4F45-8785-BC37D4792EF7}" type="sibTrans" cxnId="{26D518A2-D8AB-464C-A273-0251919DB190}">
      <dgm:prSet/>
      <dgm:spPr/>
      <dgm:t>
        <a:bodyPr/>
        <a:lstStyle/>
        <a:p>
          <a:endParaRPr lang="en-US"/>
        </a:p>
      </dgm:t>
    </dgm:pt>
    <dgm:pt modelId="{4E841E84-7CCB-4CF6-A9A0-25756A7C8830}">
      <dgm:prSet phldrT="[Text]" custT="1"/>
      <dgm:spPr/>
      <dgm:t>
        <a:bodyPr/>
        <a:lstStyle/>
        <a:p>
          <a:pPr>
            <a:lnSpc>
              <a:spcPct val="100000"/>
            </a:lnSpc>
          </a:pPr>
          <a:r>
            <a:rPr lang="en-US" sz="1600" b="0"/>
            <a:t>Recruitment and Development (Buttner, Lowe and Billings-Harris, 2006).</a:t>
          </a:r>
        </a:p>
      </dgm:t>
    </dgm:pt>
    <dgm:pt modelId="{0505DB36-A516-4946-906A-B18793D822CA}" type="parTrans" cxnId="{E2E6B131-90F6-4771-9478-03CBF6F39F9B}">
      <dgm:prSet/>
      <dgm:spPr/>
      <dgm:t>
        <a:bodyPr/>
        <a:lstStyle/>
        <a:p>
          <a:endParaRPr lang="en-US"/>
        </a:p>
      </dgm:t>
    </dgm:pt>
    <dgm:pt modelId="{68214A1B-6499-4E3D-82FA-116654AEE847}" type="sibTrans" cxnId="{E2E6B131-90F6-4771-9478-03CBF6F39F9B}">
      <dgm:prSet/>
      <dgm:spPr/>
      <dgm:t>
        <a:bodyPr/>
        <a:lstStyle/>
        <a:p>
          <a:endParaRPr lang="en-US"/>
        </a:p>
      </dgm:t>
    </dgm:pt>
    <dgm:pt modelId="{52ECF9A1-0808-4239-B0CE-5843C4207432}">
      <dgm:prSet phldrT="[Text]" custT="1"/>
      <dgm:spPr/>
      <dgm:t>
        <a:bodyPr/>
        <a:lstStyle/>
        <a:p>
          <a:pPr>
            <a:lnSpc>
              <a:spcPct val="100000"/>
            </a:lnSpc>
          </a:pPr>
          <a:r>
            <a:rPr lang="en-US" sz="1600" b="0" dirty="0"/>
            <a:t>Consideration of Social Workers.</a:t>
          </a:r>
        </a:p>
      </dgm:t>
    </dgm:pt>
    <dgm:pt modelId="{DB377091-91E3-4DD5-A8F4-7800DBFC88EA}" type="parTrans" cxnId="{350BB3AA-D851-4E5F-947E-52C8F4E4D3A1}">
      <dgm:prSet/>
      <dgm:spPr/>
      <dgm:t>
        <a:bodyPr/>
        <a:lstStyle/>
        <a:p>
          <a:endParaRPr lang="en-US"/>
        </a:p>
      </dgm:t>
    </dgm:pt>
    <dgm:pt modelId="{40B0B50E-AD0E-49D5-9792-973F8419EA94}" type="sibTrans" cxnId="{350BB3AA-D851-4E5F-947E-52C8F4E4D3A1}">
      <dgm:prSet/>
      <dgm:spPr/>
      <dgm:t>
        <a:bodyPr/>
        <a:lstStyle/>
        <a:p>
          <a:endParaRPr lang="en-US"/>
        </a:p>
      </dgm:t>
    </dgm:pt>
    <dgm:pt modelId="{02463F27-0B0C-4B2E-B6E2-446E6D21B278}" type="pres">
      <dgm:prSet presAssocID="{73D9E5B4-3F2D-4348-85BE-BD2349A31D9A}" presName="root" presStyleCnt="0">
        <dgm:presLayoutVars>
          <dgm:dir/>
          <dgm:resizeHandles val="exact"/>
        </dgm:presLayoutVars>
      </dgm:prSet>
      <dgm:spPr/>
    </dgm:pt>
    <dgm:pt modelId="{85D26D1C-516E-43CB-ADE3-644972485139}" type="pres">
      <dgm:prSet presAssocID="{15399D35-48EA-4E2F-A7D7-59E5CE00407E}" presName="compNode" presStyleCnt="0"/>
      <dgm:spPr/>
    </dgm:pt>
    <dgm:pt modelId="{40BCC7F9-24FE-4BEB-936C-65AD2F0002F8}" type="pres">
      <dgm:prSet presAssocID="{15399D35-48EA-4E2F-A7D7-59E5CE0040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00031087-2741-4E3A-A340-373DCED4F938}" type="pres">
      <dgm:prSet presAssocID="{15399D35-48EA-4E2F-A7D7-59E5CE00407E}" presName="spaceRect" presStyleCnt="0"/>
      <dgm:spPr/>
    </dgm:pt>
    <dgm:pt modelId="{D9B84CE4-82B9-40AD-95B0-27013568614C}" type="pres">
      <dgm:prSet presAssocID="{15399D35-48EA-4E2F-A7D7-59E5CE00407E}" presName="textRect" presStyleLbl="revTx" presStyleIdx="0" presStyleCnt="3">
        <dgm:presLayoutVars>
          <dgm:chMax val="1"/>
          <dgm:chPref val="1"/>
        </dgm:presLayoutVars>
      </dgm:prSet>
      <dgm:spPr/>
    </dgm:pt>
    <dgm:pt modelId="{0AEFBDAE-7519-4D20-9E7C-01F2202CB075}" type="pres">
      <dgm:prSet presAssocID="{356FB266-C941-4F45-8785-BC37D4792EF7}" presName="sibTrans" presStyleCnt="0"/>
      <dgm:spPr/>
    </dgm:pt>
    <dgm:pt modelId="{3A658633-210E-4D46-8FC7-4EEBB72BA582}" type="pres">
      <dgm:prSet presAssocID="{4E841E84-7CCB-4CF6-A9A0-25756A7C8830}" presName="compNode" presStyleCnt="0"/>
      <dgm:spPr/>
    </dgm:pt>
    <dgm:pt modelId="{DB4B41A3-F926-42F8-B462-081F44449031}" type="pres">
      <dgm:prSet presAssocID="{4E841E84-7CCB-4CF6-A9A0-25756A7C88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er"/>
        </a:ext>
      </dgm:extLst>
    </dgm:pt>
    <dgm:pt modelId="{D94442BB-0136-4C24-922D-017DF6F0BDCB}" type="pres">
      <dgm:prSet presAssocID="{4E841E84-7CCB-4CF6-A9A0-25756A7C8830}" presName="spaceRect" presStyleCnt="0"/>
      <dgm:spPr/>
    </dgm:pt>
    <dgm:pt modelId="{5F992B9B-AAFF-4365-AD7F-952E7F06619D}" type="pres">
      <dgm:prSet presAssocID="{4E841E84-7CCB-4CF6-A9A0-25756A7C8830}" presName="textRect" presStyleLbl="revTx" presStyleIdx="1" presStyleCnt="3">
        <dgm:presLayoutVars>
          <dgm:chMax val="1"/>
          <dgm:chPref val="1"/>
        </dgm:presLayoutVars>
      </dgm:prSet>
      <dgm:spPr/>
    </dgm:pt>
    <dgm:pt modelId="{67089DF2-0128-42FB-8D4E-048EE405FF35}" type="pres">
      <dgm:prSet presAssocID="{68214A1B-6499-4E3D-82FA-116654AEE847}" presName="sibTrans" presStyleCnt="0"/>
      <dgm:spPr/>
    </dgm:pt>
    <dgm:pt modelId="{9126C4D1-EDBB-4B91-9740-6C244DAC360B}" type="pres">
      <dgm:prSet presAssocID="{52ECF9A1-0808-4239-B0CE-5843C4207432}" presName="compNode" presStyleCnt="0"/>
      <dgm:spPr/>
    </dgm:pt>
    <dgm:pt modelId="{310AE4A1-85C2-4560-9D78-4A40CC03785A}" type="pres">
      <dgm:prSet presAssocID="{52ECF9A1-0808-4239-B0CE-5843C42074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C131619A-C063-43EB-8C4F-B7ED982C841E}" type="pres">
      <dgm:prSet presAssocID="{52ECF9A1-0808-4239-B0CE-5843C4207432}" presName="spaceRect" presStyleCnt="0"/>
      <dgm:spPr/>
    </dgm:pt>
    <dgm:pt modelId="{96C2D01E-A6E4-4B00-A131-50384212931B}" type="pres">
      <dgm:prSet presAssocID="{52ECF9A1-0808-4239-B0CE-5843C4207432}" presName="textRect" presStyleLbl="revTx" presStyleIdx="2" presStyleCnt="3">
        <dgm:presLayoutVars>
          <dgm:chMax val="1"/>
          <dgm:chPref val="1"/>
        </dgm:presLayoutVars>
      </dgm:prSet>
      <dgm:spPr/>
    </dgm:pt>
  </dgm:ptLst>
  <dgm:cxnLst>
    <dgm:cxn modelId="{E2E6B131-90F6-4771-9478-03CBF6F39F9B}" srcId="{73D9E5B4-3F2D-4348-85BE-BD2349A31D9A}" destId="{4E841E84-7CCB-4CF6-A9A0-25756A7C8830}" srcOrd="1" destOrd="0" parTransId="{0505DB36-A516-4946-906A-B18793D822CA}" sibTransId="{68214A1B-6499-4E3D-82FA-116654AEE847}"/>
    <dgm:cxn modelId="{FF543F75-7054-4C7D-937B-7351FCE21491}" type="presOf" srcId="{73D9E5B4-3F2D-4348-85BE-BD2349A31D9A}" destId="{02463F27-0B0C-4B2E-B6E2-446E6D21B278}" srcOrd="0" destOrd="0" presId="urn:microsoft.com/office/officeart/2018/2/layout/IconLabelList"/>
    <dgm:cxn modelId="{22C44180-6BF9-47D9-BEB6-328BA182D4E3}" type="presOf" srcId="{15399D35-48EA-4E2F-A7D7-59E5CE00407E}" destId="{D9B84CE4-82B9-40AD-95B0-27013568614C}" srcOrd="0" destOrd="0" presId="urn:microsoft.com/office/officeart/2018/2/layout/IconLabelList"/>
    <dgm:cxn modelId="{26D518A2-D8AB-464C-A273-0251919DB190}" srcId="{73D9E5B4-3F2D-4348-85BE-BD2349A31D9A}" destId="{15399D35-48EA-4E2F-A7D7-59E5CE00407E}" srcOrd="0" destOrd="0" parTransId="{B3150064-333D-40D3-9C78-073DB99B9CA8}" sibTransId="{356FB266-C941-4F45-8785-BC37D4792EF7}"/>
    <dgm:cxn modelId="{4B3A4BA6-0EE8-40DF-8192-E5B035DA392D}" type="presOf" srcId="{4E841E84-7CCB-4CF6-A9A0-25756A7C8830}" destId="{5F992B9B-AAFF-4365-AD7F-952E7F06619D}" srcOrd="0" destOrd="0" presId="urn:microsoft.com/office/officeart/2018/2/layout/IconLabelList"/>
    <dgm:cxn modelId="{350BB3AA-D851-4E5F-947E-52C8F4E4D3A1}" srcId="{73D9E5B4-3F2D-4348-85BE-BD2349A31D9A}" destId="{52ECF9A1-0808-4239-B0CE-5843C4207432}" srcOrd="2" destOrd="0" parTransId="{DB377091-91E3-4DD5-A8F4-7800DBFC88EA}" sibTransId="{40B0B50E-AD0E-49D5-9792-973F8419EA94}"/>
    <dgm:cxn modelId="{282085BA-AD7F-4240-BF0B-A1CAB828A89D}" type="presOf" srcId="{52ECF9A1-0808-4239-B0CE-5843C4207432}" destId="{96C2D01E-A6E4-4B00-A131-50384212931B}" srcOrd="0" destOrd="0" presId="urn:microsoft.com/office/officeart/2018/2/layout/IconLabelList"/>
    <dgm:cxn modelId="{A113796A-1844-4044-AB0C-C8C19700988D}" type="presParOf" srcId="{02463F27-0B0C-4B2E-B6E2-446E6D21B278}" destId="{85D26D1C-516E-43CB-ADE3-644972485139}" srcOrd="0" destOrd="0" presId="urn:microsoft.com/office/officeart/2018/2/layout/IconLabelList"/>
    <dgm:cxn modelId="{8F204D4C-1B55-49B6-9D06-F2283C08699A}" type="presParOf" srcId="{85D26D1C-516E-43CB-ADE3-644972485139}" destId="{40BCC7F9-24FE-4BEB-936C-65AD2F0002F8}" srcOrd="0" destOrd="0" presId="urn:microsoft.com/office/officeart/2018/2/layout/IconLabelList"/>
    <dgm:cxn modelId="{E3BC1520-36E4-48B1-824E-18983246F959}" type="presParOf" srcId="{85D26D1C-516E-43CB-ADE3-644972485139}" destId="{00031087-2741-4E3A-A340-373DCED4F938}" srcOrd="1" destOrd="0" presId="urn:microsoft.com/office/officeart/2018/2/layout/IconLabelList"/>
    <dgm:cxn modelId="{F8680694-693D-41E0-8E7D-B73511616D77}" type="presParOf" srcId="{85D26D1C-516E-43CB-ADE3-644972485139}" destId="{D9B84CE4-82B9-40AD-95B0-27013568614C}" srcOrd="2" destOrd="0" presId="urn:microsoft.com/office/officeart/2018/2/layout/IconLabelList"/>
    <dgm:cxn modelId="{0FDA13E4-BA42-4791-A089-72E58FF52FFE}" type="presParOf" srcId="{02463F27-0B0C-4B2E-B6E2-446E6D21B278}" destId="{0AEFBDAE-7519-4D20-9E7C-01F2202CB075}" srcOrd="1" destOrd="0" presId="urn:microsoft.com/office/officeart/2018/2/layout/IconLabelList"/>
    <dgm:cxn modelId="{AF1F74AE-B2FB-4378-9E9E-DCC8D77A5FE5}" type="presParOf" srcId="{02463F27-0B0C-4B2E-B6E2-446E6D21B278}" destId="{3A658633-210E-4D46-8FC7-4EEBB72BA582}" srcOrd="2" destOrd="0" presId="urn:microsoft.com/office/officeart/2018/2/layout/IconLabelList"/>
    <dgm:cxn modelId="{1F300816-3140-415C-B760-3777CE4609C0}" type="presParOf" srcId="{3A658633-210E-4D46-8FC7-4EEBB72BA582}" destId="{DB4B41A3-F926-42F8-B462-081F44449031}" srcOrd="0" destOrd="0" presId="urn:microsoft.com/office/officeart/2018/2/layout/IconLabelList"/>
    <dgm:cxn modelId="{302ACBB0-3F5B-4871-B250-E558500EBEC5}" type="presParOf" srcId="{3A658633-210E-4D46-8FC7-4EEBB72BA582}" destId="{D94442BB-0136-4C24-922D-017DF6F0BDCB}" srcOrd="1" destOrd="0" presId="urn:microsoft.com/office/officeart/2018/2/layout/IconLabelList"/>
    <dgm:cxn modelId="{9B0417FA-F2BD-447D-A334-987FFC41E044}" type="presParOf" srcId="{3A658633-210E-4D46-8FC7-4EEBB72BA582}" destId="{5F992B9B-AAFF-4365-AD7F-952E7F06619D}" srcOrd="2" destOrd="0" presId="urn:microsoft.com/office/officeart/2018/2/layout/IconLabelList"/>
    <dgm:cxn modelId="{A5394A42-0AB3-48AC-8C43-94BE9FDC1606}" type="presParOf" srcId="{02463F27-0B0C-4B2E-B6E2-446E6D21B278}" destId="{67089DF2-0128-42FB-8D4E-048EE405FF35}" srcOrd="3" destOrd="0" presId="urn:microsoft.com/office/officeart/2018/2/layout/IconLabelList"/>
    <dgm:cxn modelId="{05B4636D-6544-456F-A002-D9EFA4526B44}" type="presParOf" srcId="{02463F27-0B0C-4B2E-B6E2-446E6D21B278}" destId="{9126C4D1-EDBB-4B91-9740-6C244DAC360B}" srcOrd="4" destOrd="0" presId="urn:microsoft.com/office/officeart/2018/2/layout/IconLabelList"/>
    <dgm:cxn modelId="{45CCD548-027F-4CC2-BBA2-BABBDCE72AA8}" type="presParOf" srcId="{9126C4D1-EDBB-4B91-9740-6C244DAC360B}" destId="{310AE4A1-85C2-4560-9D78-4A40CC03785A}" srcOrd="0" destOrd="0" presId="urn:microsoft.com/office/officeart/2018/2/layout/IconLabelList"/>
    <dgm:cxn modelId="{DDC9D3BD-CF4E-4A3A-B06B-FFB9101C6F00}" type="presParOf" srcId="{9126C4D1-EDBB-4B91-9740-6C244DAC360B}" destId="{C131619A-C063-43EB-8C4F-B7ED982C841E}" srcOrd="1" destOrd="0" presId="urn:microsoft.com/office/officeart/2018/2/layout/IconLabelList"/>
    <dgm:cxn modelId="{569817C7-9F9C-455E-A64D-D24A0A66446A}" type="presParOf" srcId="{9126C4D1-EDBB-4B91-9740-6C244DAC360B}" destId="{96C2D01E-A6E4-4B00-A131-50384212931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D00E6-AE9A-4D5B-BF77-F208FB2C2328}">
      <dsp:nvSpPr>
        <dsp:cNvPr id="0" name=""/>
        <dsp:cNvSpPr/>
      </dsp:nvSpPr>
      <dsp:spPr>
        <a:xfrm>
          <a:off x="0" y="458943"/>
          <a:ext cx="4613672" cy="965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Organization Faced Difficulties to Recruit Right Talent.</a:t>
          </a:r>
        </a:p>
      </dsp:txBody>
      <dsp:txXfrm>
        <a:off x="47120" y="506063"/>
        <a:ext cx="4519432" cy="871010"/>
      </dsp:txXfrm>
    </dsp:sp>
    <dsp:sp modelId="{87CC0510-83C0-4593-8C53-6494DFC85367}">
      <dsp:nvSpPr>
        <dsp:cNvPr id="0" name=""/>
        <dsp:cNvSpPr/>
      </dsp:nvSpPr>
      <dsp:spPr>
        <a:xfrm>
          <a:off x="0" y="1496193"/>
          <a:ext cx="4613672" cy="965250"/>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dirty="0"/>
            <a:t>Insufficient Workers to Play the Job Role (Stephenson, 2008)</a:t>
          </a:r>
          <a:endParaRPr lang="en-US" sz="2500" b="0" kern="1200" dirty="0"/>
        </a:p>
      </dsp:txBody>
      <dsp:txXfrm>
        <a:off x="47120" y="1543313"/>
        <a:ext cx="4519432" cy="871010"/>
      </dsp:txXfrm>
    </dsp:sp>
    <dsp:sp modelId="{2D8ABC19-A3EF-4510-B1B0-203689936C6B}">
      <dsp:nvSpPr>
        <dsp:cNvPr id="0" name=""/>
        <dsp:cNvSpPr/>
      </dsp:nvSpPr>
      <dsp:spPr>
        <a:xfrm>
          <a:off x="0" y="2533443"/>
          <a:ext cx="4613672" cy="965250"/>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dirty="0"/>
            <a:t>Poor Number of Workers to Manage Organizational Functions</a:t>
          </a:r>
          <a:endParaRPr lang="en-US" sz="2500" b="0" kern="1200" dirty="0"/>
        </a:p>
      </dsp:txBody>
      <dsp:txXfrm>
        <a:off x="47120" y="2580563"/>
        <a:ext cx="4519432" cy="871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5237-F1C1-4B91-8CA5-40F55EDA20F3}">
      <dsp:nvSpPr>
        <dsp:cNvPr id="0" name=""/>
        <dsp:cNvSpPr/>
      </dsp:nvSpPr>
      <dsp:spPr>
        <a:xfrm>
          <a:off x="0" y="608036"/>
          <a:ext cx="4238625" cy="1115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4B589-F44D-440B-AA15-BC7E2555DA9A}">
      <dsp:nvSpPr>
        <dsp:cNvPr id="0" name=""/>
        <dsp:cNvSpPr/>
      </dsp:nvSpPr>
      <dsp:spPr>
        <a:xfrm>
          <a:off x="337533" y="859095"/>
          <a:ext cx="613697" cy="613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A04DCE-4152-43AD-9721-BB3A69BBB432}">
      <dsp:nvSpPr>
        <dsp:cNvPr id="0" name=""/>
        <dsp:cNvSpPr/>
      </dsp:nvSpPr>
      <dsp:spPr>
        <a:xfrm>
          <a:off x="1288765" y="608036"/>
          <a:ext cx="1907381" cy="1115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90" tIns="118090" rIns="118090" bIns="118090" numCol="1" spcCol="1270" anchor="ctr" anchorCtr="0">
          <a:noAutofit/>
        </a:bodyPr>
        <a:lstStyle/>
        <a:p>
          <a:pPr marL="0" lvl="0" indent="0" algn="l" defTabSz="1111250">
            <a:lnSpc>
              <a:spcPct val="100000"/>
            </a:lnSpc>
            <a:spcBef>
              <a:spcPct val="0"/>
            </a:spcBef>
            <a:spcAft>
              <a:spcPct val="35000"/>
            </a:spcAft>
            <a:buNone/>
          </a:pPr>
          <a:r>
            <a:rPr lang="en-US" sz="2500" kern="1200"/>
            <a:t>Causes</a:t>
          </a:r>
        </a:p>
      </dsp:txBody>
      <dsp:txXfrm>
        <a:off x="1288765" y="608036"/>
        <a:ext cx="1907381" cy="1115814"/>
      </dsp:txXfrm>
    </dsp:sp>
    <dsp:sp modelId="{F14AC958-B316-4B1F-BA4B-9A628E541154}">
      <dsp:nvSpPr>
        <dsp:cNvPr id="0" name=""/>
        <dsp:cNvSpPr/>
      </dsp:nvSpPr>
      <dsp:spPr>
        <a:xfrm>
          <a:off x="3196146" y="608036"/>
          <a:ext cx="1041218" cy="1115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90" tIns="118090" rIns="118090" bIns="118090" numCol="1" spcCol="1270" anchor="ctr" anchorCtr="0">
          <a:noAutofit/>
        </a:bodyPr>
        <a:lstStyle/>
        <a:p>
          <a:pPr marL="0" lvl="0" indent="0" algn="l" defTabSz="488950">
            <a:lnSpc>
              <a:spcPct val="100000"/>
            </a:lnSpc>
            <a:spcBef>
              <a:spcPct val="0"/>
            </a:spcBef>
            <a:spcAft>
              <a:spcPct val="35000"/>
            </a:spcAft>
            <a:buNone/>
          </a:pPr>
          <a:r>
            <a:rPr lang="en-US" sz="1100" kern="1200"/>
            <a:t>Shortage of Skill. </a:t>
          </a:r>
        </a:p>
        <a:p>
          <a:pPr marL="0" lvl="0" indent="0" algn="l" defTabSz="488950">
            <a:lnSpc>
              <a:spcPct val="100000"/>
            </a:lnSpc>
            <a:spcBef>
              <a:spcPct val="0"/>
            </a:spcBef>
            <a:spcAft>
              <a:spcPct val="35000"/>
            </a:spcAft>
            <a:buNone/>
          </a:pPr>
          <a:r>
            <a:rPr lang="en-US" sz="1100" kern="1200"/>
            <a:t>Ineffective Retention Process.</a:t>
          </a:r>
        </a:p>
      </dsp:txBody>
      <dsp:txXfrm>
        <a:off x="3196146" y="608036"/>
        <a:ext cx="1041218" cy="1115814"/>
      </dsp:txXfrm>
    </dsp:sp>
    <dsp:sp modelId="{CEFF125A-E053-41DD-AD59-397E24841FF4}">
      <dsp:nvSpPr>
        <dsp:cNvPr id="0" name=""/>
        <dsp:cNvSpPr/>
      </dsp:nvSpPr>
      <dsp:spPr>
        <a:xfrm>
          <a:off x="0" y="2002804"/>
          <a:ext cx="4238625" cy="1115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CC49A-A702-4290-A82A-12A2F17BE0CD}">
      <dsp:nvSpPr>
        <dsp:cNvPr id="0" name=""/>
        <dsp:cNvSpPr/>
      </dsp:nvSpPr>
      <dsp:spPr>
        <a:xfrm>
          <a:off x="337533" y="2253862"/>
          <a:ext cx="613697" cy="613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EBDE44-BDCE-40B1-8B2F-A39B08D817E7}">
      <dsp:nvSpPr>
        <dsp:cNvPr id="0" name=""/>
        <dsp:cNvSpPr/>
      </dsp:nvSpPr>
      <dsp:spPr>
        <a:xfrm>
          <a:off x="1288765" y="2002804"/>
          <a:ext cx="1907381" cy="1115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90" tIns="118090" rIns="118090" bIns="118090" numCol="1" spcCol="1270" anchor="ctr" anchorCtr="0">
          <a:noAutofit/>
        </a:bodyPr>
        <a:lstStyle/>
        <a:p>
          <a:pPr marL="0" lvl="0" indent="0" algn="l" defTabSz="1111250">
            <a:lnSpc>
              <a:spcPct val="100000"/>
            </a:lnSpc>
            <a:spcBef>
              <a:spcPct val="0"/>
            </a:spcBef>
            <a:spcAft>
              <a:spcPct val="35000"/>
            </a:spcAft>
            <a:buNone/>
          </a:pPr>
          <a:r>
            <a:rPr lang="en-US" sz="2500" kern="1200"/>
            <a:t>Effects</a:t>
          </a:r>
        </a:p>
      </dsp:txBody>
      <dsp:txXfrm>
        <a:off x="1288765" y="2002804"/>
        <a:ext cx="1907381" cy="1115814"/>
      </dsp:txXfrm>
    </dsp:sp>
    <dsp:sp modelId="{8C3656FB-E2C8-49DC-85D8-FC7FB8331188}">
      <dsp:nvSpPr>
        <dsp:cNvPr id="0" name=""/>
        <dsp:cNvSpPr/>
      </dsp:nvSpPr>
      <dsp:spPr>
        <a:xfrm>
          <a:off x="3196146" y="2002804"/>
          <a:ext cx="1041218" cy="1115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90" tIns="118090" rIns="118090" bIns="118090" numCol="1" spcCol="1270" anchor="ctr" anchorCtr="0">
          <a:noAutofit/>
        </a:bodyPr>
        <a:lstStyle/>
        <a:p>
          <a:pPr marL="0" lvl="0" indent="0" algn="l" defTabSz="488950">
            <a:lnSpc>
              <a:spcPct val="100000"/>
            </a:lnSpc>
            <a:spcBef>
              <a:spcPct val="0"/>
            </a:spcBef>
            <a:spcAft>
              <a:spcPct val="35000"/>
            </a:spcAft>
            <a:buNone/>
          </a:pPr>
          <a:r>
            <a:rPr lang="en-US" sz="1100" kern="1200"/>
            <a:t>Workload (Burrell, 2019).  </a:t>
          </a:r>
        </a:p>
        <a:p>
          <a:pPr marL="0" lvl="0" indent="0" algn="l" defTabSz="488950">
            <a:lnSpc>
              <a:spcPct val="100000"/>
            </a:lnSpc>
            <a:spcBef>
              <a:spcPct val="0"/>
            </a:spcBef>
            <a:spcAft>
              <a:spcPct val="35000"/>
            </a:spcAft>
            <a:buNone/>
          </a:pPr>
          <a:r>
            <a:rPr lang="en-US" sz="1100" kern="1200"/>
            <a:t>Inefficiency. </a:t>
          </a:r>
        </a:p>
        <a:p>
          <a:pPr marL="0" lvl="0" indent="0" algn="l" defTabSz="488950">
            <a:lnSpc>
              <a:spcPct val="100000"/>
            </a:lnSpc>
            <a:spcBef>
              <a:spcPct val="0"/>
            </a:spcBef>
            <a:spcAft>
              <a:spcPct val="35000"/>
            </a:spcAft>
            <a:buNone/>
          </a:pPr>
          <a:r>
            <a:rPr lang="en-US" sz="1100" kern="1200"/>
            <a:t>Less Productivity.</a:t>
          </a:r>
        </a:p>
      </dsp:txBody>
      <dsp:txXfrm>
        <a:off x="3196146" y="2002804"/>
        <a:ext cx="1041218" cy="11158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CC7F9-24FE-4BEB-936C-65AD2F0002F8}">
      <dsp:nvSpPr>
        <dsp:cNvPr id="0" name=""/>
        <dsp:cNvSpPr/>
      </dsp:nvSpPr>
      <dsp:spPr>
        <a:xfrm>
          <a:off x="309323" y="727012"/>
          <a:ext cx="501503" cy="5015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84CE4-82B9-40AD-95B0-27013568614C}">
      <dsp:nvSpPr>
        <dsp:cNvPr id="0" name=""/>
        <dsp:cNvSpPr/>
      </dsp:nvSpPr>
      <dsp:spPr>
        <a:xfrm>
          <a:off x="2849" y="1420319"/>
          <a:ext cx="1114453" cy="58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Ensuring Employee Benefits.</a:t>
          </a:r>
        </a:p>
      </dsp:txBody>
      <dsp:txXfrm>
        <a:off x="2849" y="1420319"/>
        <a:ext cx="1114453" cy="585087"/>
      </dsp:txXfrm>
    </dsp:sp>
    <dsp:sp modelId="{DB4B41A3-F926-42F8-B462-081F44449031}">
      <dsp:nvSpPr>
        <dsp:cNvPr id="0" name=""/>
        <dsp:cNvSpPr/>
      </dsp:nvSpPr>
      <dsp:spPr>
        <a:xfrm>
          <a:off x="1618806" y="727012"/>
          <a:ext cx="501503" cy="5015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992B9B-AAFF-4365-AD7F-952E7F06619D}">
      <dsp:nvSpPr>
        <dsp:cNvPr id="0" name=""/>
        <dsp:cNvSpPr/>
      </dsp:nvSpPr>
      <dsp:spPr>
        <a:xfrm>
          <a:off x="1312331" y="1420319"/>
          <a:ext cx="1114453" cy="58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kern="1200"/>
            <a:t>Recruitment and Development (Buttner, Lowe and Billings-Harris, 2006).</a:t>
          </a:r>
        </a:p>
      </dsp:txBody>
      <dsp:txXfrm>
        <a:off x="1312331" y="1420319"/>
        <a:ext cx="1114453" cy="585087"/>
      </dsp:txXfrm>
    </dsp:sp>
    <dsp:sp modelId="{310AE4A1-85C2-4560-9D78-4A40CC03785A}">
      <dsp:nvSpPr>
        <dsp:cNvPr id="0" name=""/>
        <dsp:cNvSpPr/>
      </dsp:nvSpPr>
      <dsp:spPr>
        <a:xfrm>
          <a:off x="2928288" y="727012"/>
          <a:ext cx="501503" cy="5015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C2D01E-A6E4-4B00-A131-50384212931B}">
      <dsp:nvSpPr>
        <dsp:cNvPr id="0" name=""/>
        <dsp:cNvSpPr/>
      </dsp:nvSpPr>
      <dsp:spPr>
        <a:xfrm>
          <a:off x="2621813" y="1420319"/>
          <a:ext cx="1114453" cy="58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kern="1200" dirty="0"/>
            <a:t>Consideration of Social Workers.</a:t>
          </a:r>
        </a:p>
      </dsp:txBody>
      <dsp:txXfrm>
        <a:off x="2621813" y="1420319"/>
        <a:ext cx="1114453" cy="5850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53757734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4"/>
        <p:cNvGrpSpPr/>
        <p:nvPr/>
      </p:nvGrpSpPr>
      <p:grpSpPr>
        <a:xfrm>
          <a:off x="0" y="0"/>
          <a:ext cx="0" cy="0"/>
          <a:chOff x="0" y="0"/>
          <a:chExt cx="0" cy="0"/>
        </a:xfrm>
      </p:grpSpPr>
      <p:sp>
        <p:nvSpPr>
          <p:cNvPr id="625" name="Google Shape;625;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6" name="Google Shape;626;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78614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US" dirty="0"/>
              <a:t>Shortage of employees is being considered as the major issue in the health care. Ineffective service, poor priority on the patients, failure in meeting the needs of patients, high workload and so on are being considered as the major impacts which are being triggered due to issue of employee shortage (Carroll and Moss, 2002). The presentation will explore and analyze issue of employee shortage and will generate alternatives that can help to resolve the issue in an organized way. </a:t>
            </a:r>
          </a:p>
        </p:txBody>
      </p:sp>
    </p:spTree>
    <p:extLst>
      <p:ext uri="{BB962C8B-B14F-4D97-AF65-F5344CB8AC3E}">
        <p14:creationId xmlns:p14="http://schemas.microsoft.com/office/powerpoint/2010/main" val="9332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Organization Faced Difficulties to Recruit Right Talent: Absent of right talent in an organization is the nature of employee shortage. Only the number of employees cannot help to resolve the issue. The issue employee shortage raised when the firm is not being able to have the right talent.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Insufficient Workers to Play the Job Role: In nature, in the care unit their various job roles are being existed and the time the care unit will not be able to access sufficient workers to play the job role the issue of employee shortage will be raised (Stephenson, 2008).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Number of Workers to Manage Organizational Functions: In the way of managing the functions of the organization it is necessary to have sufficient workers. Poor number of workers will not allow to manage the functions and will raise the issue of employee shortage. </a:t>
            </a:r>
          </a:p>
        </p:txBody>
      </p:sp>
    </p:spTree>
    <p:extLst>
      <p:ext uri="{BB962C8B-B14F-4D97-AF65-F5344CB8AC3E}">
        <p14:creationId xmlns:p14="http://schemas.microsoft.com/office/powerpoint/2010/main" val="3902763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Workload on Employees Enhanced: Due to the shortage of the workers in the care the workload get enhanced on the existing employees. Therefore, the employees are required to deal with many organizational functions.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Performance of the Employees Affected: As for dealing with the many organizational functions the workers are not able to manage quality in the performance for which efficiency in the performance of the workers reduced (Rutkowski, 2007).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Productivity of the Organization Reduced: Shortage of employees is being considered as the major issue for the organizational performance. To complete the tasks of the firm long time is required to ensure for which reduction in the productivity is being determined.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Organization Struggle to Maintain the Quality of Service: Underperformance issue in the existing workforce is being triggered as for the shortage of the workers. Therefore, the firm suffered to maintain the quality of the service. </a:t>
            </a:r>
          </a:p>
          <a:p>
            <a:endParaRPr lang="en-US" dirty="0"/>
          </a:p>
        </p:txBody>
      </p:sp>
    </p:spTree>
    <p:extLst>
      <p:ext uri="{BB962C8B-B14F-4D97-AF65-F5344CB8AC3E}">
        <p14:creationId xmlns:p14="http://schemas.microsoft.com/office/powerpoint/2010/main" val="227699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Political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Enforcement of Health Care Law: The government of the UK paying poor attention to enforce the law in the health care for the safety of the workers for which employees are leaving the firm that triggered the issue of employee shortage (Leong, 2014).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Reduction in Benefits for Employees after BREXIT: After BREXIT the workers are not being able to get effective benefits that reduced the interest to work which influenced the issue of employee shortage.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Economic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Covid Caused Poor Economy that Reduced Employee Benefit: Due to the impact of Covid the benefits for the workers reduced as for the poor economic condition for employee shortage issue influenced.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Ineffective Investment in the Recruitment Process: The organizations are not investing more to have talented workers for which they are not being able to acquire the talent.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Social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Inequality is the Issue at Workplace: The workers are not getting equality in the workplace for which the firms are not being able to retain the workers that triggered employee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Covid Ensured Fear in Mind: The health workers have the fear of Covid in mind that demotivating to work in the health care. </a:t>
            </a:r>
          </a:p>
          <a:p>
            <a:pPr marL="0" marR="0" indent="0" algn="just">
              <a:lnSpc>
                <a:spcPct val="150000"/>
              </a:lnSpc>
              <a:spcBef>
                <a:spcPts val="0"/>
              </a:spcBef>
              <a:spcAft>
                <a:spcPts val="800"/>
              </a:spcAft>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6944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Technological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Relevancy on the Technology: The organizations are getting dependent on the technology that influenced the issue of employee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Stress for the Workers to Adopt Technology: The workers are getting stressed to adopt technology that demotivating worker to have the job.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Legal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Impact of Unemployment Act: The act allowed the organizations to reduce the wage of the workers that triggered the issue of worker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Ineffective Legal Solutions: The workers are not being able to get effective legal solutions for inequality in the recruitment process that impacted worker shortage.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Environmental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Ineffective Workplace Environment: The poor environment of the workplace is demotivating workers to stay in the firm that influenced the issue of worker shortage. </a:t>
            </a:r>
          </a:p>
        </p:txBody>
      </p:sp>
    </p:spTree>
    <p:extLst>
      <p:ext uri="{BB962C8B-B14F-4D97-AF65-F5344CB8AC3E}">
        <p14:creationId xmlns:p14="http://schemas.microsoft.com/office/powerpoint/2010/main" val="17620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Causes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Shortage of Skill: Due to the shortage of skill the workers are not being able to acquire the right talent that triggered the issue of employee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Ineffective Retention Process: The health care firms are not taking under consideration an effective retention process of the talented workers that enhanced the issue of employee shortage. </a:t>
            </a:r>
          </a:p>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Effects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Workload: Workload in the existing employees is being considered as the major impact of worker shortage (Burrell, 2019).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Inefficiency: The mistakes in the tasks of the workers are being enhanced as for the issue of worker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Less Productivity: The productivity of the business organization reduced for the effect of the worker shortage. </a:t>
            </a:r>
          </a:p>
        </p:txBody>
      </p:sp>
    </p:spTree>
    <p:extLst>
      <p:ext uri="{BB962C8B-B14F-4D97-AF65-F5344CB8AC3E}">
        <p14:creationId xmlns:p14="http://schemas.microsoft.com/office/powerpoint/2010/main" val="520396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Machines: The health care firms are ensuring high stress for the workers in the way of adopting technology that influenced the issue of worker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Nature: The organizations are facing difficulties to get the right talent that influencing the problem of worker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External Factors: The law on the unemployment reduced the wage of the workers that can be considered as the reason for the worker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Materials: Due to the absent of effective development resources the firms are unable to develop the skill of freshers.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Ineffective HRM management is not allowing the health care to acquire the right talent properly (Burrell, 2019).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Methodology: Adaptability method is not being considered by the health care that the freshers can adopt the work skills and for this the issue of employee shortage raised. </a:t>
            </a:r>
          </a:p>
          <a:p>
            <a:endParaRPr lang="en-US" dirty="0"/>
          </a:p>
        </p:txBody>
      </p:sp>
    </p:spTree>
    <p:extLst>
      <p:ext uri="{BB962C8B-B14F-4D97-AF65-F5344CB8AC3E}">
        <p14:creationId xmlns:p14="http://schemas.microsoft.com/office/powerpoint/2010/main" val="940977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Ensuring Employee Benefits: Rewards and other benefits will ensure an effective contribution to motivate the talented workers to stay and to reduce the issue of worker shortage.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Recruitment and Development: The organization required to recruit the freshers and then need to consider development program that the skill can be developed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Buttner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Lowe and Billings-Harris, 2006).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Consideration of Social Workers: In the health care consideration of the social workers will support to reduce the pressure of work and to get relief from the issue of employee shortage. </a:t>
            </a:r>
          </a:p>
        </p:txBody>
      </p:sp>
    </p:spTree>
    <p:extLst>
      <p:ext uri="{BB962C8B-B14F-4D97-AF65-F5344CB8AC3E}">
        <p14:creationId xmlns:p14="http://schemas.microsoft.com/office/powerpoint/2010/main" val="1022229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52688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200150" y="1790058"/>
            <a:ext cx="6743700" cy="1234440"/>
          </a:xfrm>
          <a:solidFill>
            <a:srgbClr val="FFFFFF"/>
          </a:solidFill>
          <a:ln w="38100">
            <a:solidFill>
              <a:srgbClr val="404040"/>
            </a:solidFill>
          </a:ln>
        </p:spPr>
        <p:txBody>
          <a:bodyPr lIns="274320" rIns="274320" anchor="ctr" anchorCtr="1">
            <a:normAutofit/>
          </a:bodyPr>
          <a:lstStyle>
            <a:lvl1pPr algn="ctr">
              <a:defRPr sz="285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3264408"/>
            <a:ext cx="5101209" cy="929921"/>
          </a:xfrm>
          <a:noFill/>
        </p:spPr>
        <p:txBody>
          <a:bodyPr>
            <a:normAutofit/>
          </a:bodyPr>
          <a:lstStyle>
            <a:lvl1pPr marL="0" indent="0" algn="ctr">
              <a:buNone/>
              <a:defRPr sz="1500">
                <a:solidFill>
                  <a:schemeClr val="tx1">
                    <a:lumMod val="75000"/>
                    <a:lumOff val="25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23221125"/>
      </p:ext>
    </p:extLst>
  </p:cSld>
  <p:clrMapOvr>
    <a:overrideClrMapping bg1="dk1" tx1="lt1" bg2="dk2" tx2="lt2" accent1="accent1" accent2="accent2" accent3="accent3" accent4="accent4" accent5="accent5" accent6="accent6" hlink="hlink" folHlink="folHlink"/>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138363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200150" y="1790058"/>
            <a:ext cx="6743700" cy="1234440"/>
          </a:xfrm>
          <a:solidFill>
            <a:srgbClr val="FFFFFF"/>
          </a:solidFill>
          <a:ln w="38100">
            <a:solidFill>
              <a:srgbClr val="404040"/>
            </a:solidFill>
          </a:ln>
        </p:spPr>
        <p:txBody>
          <a:bodyPr lIns="274320" rIns="274320" anchor="ctr" anchorCtr="1">
            <a:normAutofit/>
          </a:bodyPr>
          <a:lstStyle>
            <a:lvl1pPr>
              <a:defRPr sz="285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3264349"/>
            <a:ext cx="5101209" cy="948812"/>
          </a:xfrm>
        </p:spPr>
        <p:txBody>
          <a:bodyPr anchor="t" anchorCtr="1">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72229639"/>
      </p:ext>
    </p:extLst>
  </p:cSld>
  <p:clrMapOvr>
    <a:overrideClrMapping bg1="dk1" tx1="lt1" bg2="dk2" tx2="lt2" accent1="accent1" accent2="accent2" accent3="accent3" accent4="accent4" accent5="accent5" accent6="accent6" hlink="hlink" folHlink="folHlink"/>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86434" y="1978533"/>
            <a:ext cx="3203828" cy="23264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1978533"/>
            <a:ext cx="3202685" cy="23264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7/10/2022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8773400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87577" y="1735075"/>
            <a:ext cx="3202686" cy="528065"/>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187577" y="2357438"/>
            <a:ext cx="3202686" cy="19475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2357438"/>
            <a:ext cx="3190113" cy="1947582"/>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1735075"/>
            <a:ext cx="3202686" cy="528065"/>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1984307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8123640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7/10/2022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0732023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3504" y="1682871"/>
            <a:ext cx="3364992" cy="856123"/>
          </a:xfrm>
          <a:solidFill>
            <a:srgbClr val="FFFFFF"/>
          </a:solidFill>
          <a:ln>
            <a:solidFill>
              <a:srgbClr val="404040"/>
            </a:solidFill>
          </a:ln>
        </p:spPr>
        <p:txBody>
          <a:bodyPr anchor="ctr" anchorCtr="1">
            <a:normAutofit/>
          </a:bodyPr>
          <a:lstStyle>
            <a:lvl1pPr>
              <a:defRPr sz="165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603504"/>
            <a:ext cx="3611880" cy="3936492"/>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6676" y="2662439"/>
            <a:ext cx="2846070" cy="1645527"/>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7/10/2022</a:t>
            </a:fld>
            <a:endParaRPr lang="en-US" dirty="0"/>
          </a:p>
        </p:txBody>
      </p:sp>
      <p:sp>
        <p:nvSpPr>
          <p:cNvPr id="10" name="Footer Placeholder 9"/>
          <p:cNvSpPr>
            <a:spLocks noGrp="1"/>
          </p:cNvSpPr>
          <p:nvPr>
            <p:ph type="ftr" sz="quarter" idx="11"/>
          </p:nvPr>
        </p:nvSpPr>
        <p:spPr>
          <a:xfrm>
            <a:off x="603504" y="4677156"/>
            <a:ext cx="3843598" cy="24003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9282509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6392" y="1682871"/>
            <a:ext cx="3371249" cy="850980"/>
          </a:xfrm>
          <a:solidFill>
            <a:srgbClr val="FFFFFF"/>
          </a:solidFill>
          <a:ln>
            <a:solidFill>
              <a:srgbClr val="404040"/>
            </a:solidFill>
          </a:ln>
        </p:spPr>
        <p:txBody>
          <a:bodyPr anchor="ctr" anchorCtr="1">
            <a:noAutofit/>
          </a:bodyPr>
          <a:lstStyle>
            <a:lvl1pPr>
              <a:defRPr sz="165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0"/>
            <a:ext cx="4576573" cy="5143500"/>
          </a:xfrm>
          <a:solidFill>
            <a:schemeClr val="bg1">
              <a:lumMod val="75000"/>
            </a:schemeClr>
          </a:solidFill>
        </p:spPr>
        <p:txBody>
          <a:bodyPr anchor="t"/>
          <a:lstStyle>
            <a:lvl1pPr marL="0" indent="0">
              <a:buNone/>
              <a:defRPr sz="2400">
                <a:solidFill>
                  <a:schemeClr val="bg1">
                    <a:lumMod val="85000"/>
                    <a:lumOff val="1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36676" y="2662439"/>
            <a:ext cx="2846070" cy="1645528"/>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7/10/2022</a:t>
            </a:fld>
            <a:endParaRPr lang="en-US" dirty="0"/>
          </a:p>
        </p:txBody>
      </p:sp>
      <p:sp>
        <p:nvSpPr>
          <p:cNvPr id="9" name="Footer Placeholder 8"/>
          <p:cNvSpPr>
            <a:spLocks noGrp="1"/>
          </p:cNvSpPr>
          <p:nvPr>
            <p:ph type="ftr" sz="quarter" idx="11"/>
          </p:nvPr>
        </p:nvSpPr>
        <p:spPr>
          <a:xfrm>
            <a:off x="603504" y="4677156"/>
            <a:ext cx="3843598" cy="24003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6477728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0401735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702945"/>
            <a:ext cx="973956" cy="373761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73352" y="702945"/>
            <a:ext cx="4648867" cy="37376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989348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2"/>
        </a:solidFill>
        <a:effectLst/>
      </p:bgPr>
    </p:bg>
    <p:spTree>
      <p:nvGrpSpPr>
        <p:cNvPr id="1" name="Shape 9"/>
        <p:cNvGrpSpPr/>
        <p:nvPr/>
      </p:nvGrpSpPr>
      <p:grpSpPr>
        <a:xfrm>
          <a:off x="0" y="0"/>
          <a:ext cx="0" cy="0"/>
          <a:chOff x="0" y="0"/>
          <a:chExt cx="0" cy="0"/>
        </a:xfrm>
      </p:grpSpPr>
      <p:sp>
        <p:nvSpPr>
          <p:cNvPr id="23" name="Google Shape;23;p2"/>
          <p:cNvSpPr txBox="1">
            <a:spLocks noGrp="1"/>
          </p:cNvSpPr>
          <p:nvPr>
            <p:ph type="ctrTitle"/>
          </p:nvPr>
        </p:nvSpPr>
        <p:spPr>
          <a:xfrm>
            <a:off x="685800" y="1991825"/>
            <a:ext cx="5265000" cy="1159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000"/>
              <a:buNone/>
              <a:defRPr sz="4000">
                <a:solidFill>
                  <a:schemeClr val="lt1"/>
                </a:solidFill>
              </a:defRPr>
            </a:lvl1pPr>
            <a:lvl2pPr lvl="1">
              <a:spcBef>
                <a:spcPts val="0"/>
              </a:spcBef>
              <a:spcAft>
                <a:spcPts val="0"/>
              </a:spcAft>
              <a:buClr>
                <a:schemeClr val="lt1"/>
              </a:buClr>
              <a:buSzPts val="4000"/>
              <a:buNone/>
              <a:defRPr sz="4000">
                <a:solidFill>
                  <a:schemeClr val="lt1"/>
                </a:solidFill>
              </a:defRPr>
            </a:lvl2pPr>
            <a:lvl3pPr lvl="2">
              <a:spcBef>
                <a:spcPts val="0"/>
              </a:spcBef>
              <a:spcAft>
                <a:spcPts val="0"/>
              </a:spcAft>
              <a:buClr>
                <a:schemeClr val="lt1"/>
              </a:buClr>
              <a:buSzPts val="4000"/>
              <a:buNone/>
              <a:defRPr sz="4000">
                <a:solidFill>
                  <a:schemeClr val="lt1"/>
                </a:solidFill>
              </a:defRPr>
            </a:lvl3pPr>
            <a:lvl4pPr lvl="3">
              <a:spcBef>
                <a:spcPts val="0"/>
              </a:spcBef>
              <a:spcAft>
                <a:spcPts val="0"/>
              </a:spcAft>
              <a:buClr>
                <a:schemeClr val="lt1"/>
              </a:buClr>
              <a:buSzPts val="4000"/>
              <a:buNone/>
              <a:defRPr sz="4000">
                <a:solidFill>
                  <a:schemeClr val="lt1"/>
                </a:solidFill>
              </a:defRPr>
            </a:lvl4pPr>
            <a:lvl5pPr lvl="4">
              <a:spcBef>
                <a:spcPts val="0"/>
              </a:spcBef>
              <a:spcAft>
                <a:spcPts val="0"/>
              </a:spcAft>
              <a:buClr>
                <a:schemeClr val="lt1"/>
              </a:buClr>
              <a:buSzPts val="4000"/>
              <a:buNone/>
              <a:defRPr sz="4000">
                <a:solidFill>
                  <a:schemeClr val="lt1"/>
                </a:solidFill>
              </a:defRPr>
            </a:lvl5pPr>
            <a:lvl6pPr lvl="5">
              <a:spcBef>
                <a:spcPts val="0"/>
              </a:spcBef>
              <a:spcAft>
                <a:spcPts val="0"/>
              </a:spcAft>
              <a:buClr>
                <a:schemeClr val="lt1"/>
              </a:buClr>
              <a:buSzPts val="4000"/>
              <a:buNone/>
              <a:defRPr sz="4000">
                <a:solidFill>
                  <a:schemeClr val="lt1"/>
                </a:solidFill>
              </a:defRPr>
            </a:lvl6pPr>
            <a:lvl7pPr lvl="6">
              <a:spcBef>
                <a:spcPts val="0"/>
              </a:spcBef>
              <a:spcAft>
                <a:spcPts val="0"/>
              </a:spcAft>
              <a:buClr>
                <a:schemeClr val="lt1"/>
              </a:buClr>
              <a:buSzPts val="4000"/>
              <a:buNone/>
              <a:defRPr sz="4000">
                <a:solidFill>
                  <a:schemeClr val="lt1"/>
                </a:solidFill>
              </a:defRPr>
            </a:lvl7pPr>
            <a:lvl8pPr lvl="7">
              <a:spcBef>
                <a:spcPts val="0"/>
              </a:spcBef>
              <a:spcAft>
                <a:spcPts val="0"/>
              </a:spcAft>
              <a:buClr>
                <a:schemeClr val="lt1"/>
              </a:buClr>
              <a:buSzPts val="4000"/>
              <a:buNone/>
              <a:defRPr sz="4000">
                <a:solidFill>
                  <a:schemeClr val="lt1"/>
                </a:solidFill>
              </a:defRPr>
            </a:lvl8pPr>
            <a:lvl9pPr lvl="8">
              <a:spcBef>
                <a:spcPts val="0"/>
              </a:spcBef>
              <a:spcAft>
                <a:spcPts val="0"/>
              </a:spcAft>
              <a:buClr>
                <a:schemeClr val="lt1"/>
              </a:buClr>
              <a:buSzPts val="4000"/>
              <a:buNone/>
              <a:defRPr sz="4000">
                <a:solidFill>
                  <a:schemeClr val="lt1"/>
                </a:solidFill>
              </a:defRPr>
            </a:lvl9pPr>
          </a:lstStyle>
          <a:p>
            <a:endParaRPr/>
          </a:p>
        </p:txBody>
      </p:sp>
    </p:spTree>
    <p:extLst>
      <p:ext uri="{BB962C8B-B14F-4D97-AF65-F5344CB8AC3E}">
        <p14:creationId xmlns:p14="http://schemas.microsoft.com/office/powerpoint/2010/main" val="3271858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304"/>
        <p:cNvGrpSpPr/>
        <p:nvPr/>
      </p:nvGrpSpPr>
      <p:grpSpPr>
        <a:xfrm>
          <a:off x="0" y="0"/>
          <a:ext cx="0" cy="0"/>
          <a:chOff x="0" y="0"/>
          <a:chExt cx="0" cy="0"/>
        </a:xfrm>
      </p:grpSpPr>
      <p:sp>
        <p:nvSpPr>
          <p:cNvPr id="342" name="Google Shape;342;p7"/>
          <p:cNvSpPr txBox="1">
            <a:spLocks noGrp="1"/>
          </p:cNvSpPr>
          <p:nvPr>
            <p:ph type="title"/>
          </p:nvPr>
        </p:nvSpPr>
        <p:spPr>
          <a:xfrm>
            <a:off x="1320025" y="866525"/>
            <a:ext cx="6455700" cy="6681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343" name="Google Shape;343;p7"/>
          <p:cNvSpPr txBox="1">
            <a:spLocks noGrp="1"/>
          </p:cNvSpPr>
          <p:nvPr>
            <p:ph type="body" idx="1"/>
          </p:nvPr>
        </p:nvSpPr>
        <p:spPr>
          <a:xfrm>
            <a:off x="1320025" y="1582625"/>
            <a:ext cx="3133500" cy="2955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44" name="Google Shape;344;p7"/>
          <p:cNvSpPr txBox="1">
            <a:spLocks noGrp="1"/>
          </p:cNvSpPr>
          <p:nvPr>
            <p:ph type="body" idx="2"/>
          </p:nvPr>
        </p:nvSpPr>
        <p:spPr>
          <a:xfrm>
            <a:off x="4642177" y="1582625"/>
            <a:ext cx="3133500" cy="2955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45" name="Google Shape;345;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228917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73352" y="723519"/>
            <a:ext cx="5797296" cy="89154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73352" y="1978534"/>
            <a:ext cx="5797296" cy="23264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866072" y="4679112"/>
            <a:ext cx="2065310" cy="242976"/>
          </a:xfrm>
          <a:prstGeom prst="rect">
            <a:avLst/>
          </a:prstGeom>
        </p:spPr>
        <p:txBody>
          <a:bodyPr vert="horz" lIns="91440" tIns="45720" rIns="91440" bIns="45720" rtlCol="0" anchor="ctr"/>
          <a:lstStyle>
            <a:lvl1pPr algn="r">
              <a:defRPr sz="788">
                <a:solidFill>
                  <a:schemeClr val="tx1">
                    <a:alpha val="70000"/>
                  </a:schemeClr>
                </a:solidFill>
              </a:defRPr>
            </a:lvl1pPr>
          </a:lstStyle>
          <a:p>
            <a:fld id="{1160EA64-D806-43AC-9DF2-F8C432F32B4C}" type="datetimeFigureOut">
              <a:rPr lang="en-US" dirty="0"/>
              <a:t>7/10/2022</a:t>
            </a:fld>
            <a:endParaRPr lang="en-US" dirty="0"/>
          </a:p>
        </p:txBody>
      </p:sp>
      <p:sp>
        <p:nvSpPr>
          <p:cNvPr id="5" name="Footer Placeholder 4"/>
          <p:cNvSpPr>
            <a:spLocks noGrp="1"/>
          </p:cNvSpPr>
          <p:nvPr>
            <p:ph type="ftr" sz="quarter" idx="3"/>
          </p:nvPr>
        </p:nvSpPr>
        <p:spPr>
          <a:xfrm>
            <a:off x="1200150" y="4677156"/>
            <a:ext cx="4425892" cy="240030"/>
          </a:xfrm>
          <a:prstGeom prst="rect">
            <a:avLst/>
          </a:prstGeom>
        </p:spPr>
        <p:txBody>
          <a:bodyPr vert="horz" lIns="91440" tIns="45720" rIns="91440" bIns="45720" rtlCol="0" anchor="ctr"/>
          <a:lstStyle>
            <a:lvl1pPr algn="l">
              <a:defRPr sz="788">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069192" y="4663440"/>
            <a:ext cx="274320" cy="274320"/>
          </a:xfrm>
          <a:prstGeom prst="ellipse">
            <a:avLst/>
          </a:prstGeom>
          <a:solidFill>
            <a:srgbClr val="1D1D1D">
              <a:alpha val="70000"/>
            </a:srgbClr>
          </a:solidFill>
        </p:spPr>
        <p:txBody>
          <a:bodyPr vert="horz" lIns="18288" tIns="45720" rIns="18288" bIns="45720" rtlCol="0" anchor="ctr">
            <a:noAutofit/>
          </a:bodyPr>
          <a:lstStyle>
            <a:lvl1pPr algn="ctr">
              <a:defRPr sz="825" spc="0" baseline="0">
                <a:solidFill>
                  <a:srgbClr val="FFFFFF"/>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6444434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ransition>
    <p:fade thruBlk="1"/>
  </p:transition>
  <p:hf hdr="0" ftr="0" dt="0"/>
  <p:txStyles>
    <p:titleStyle>
      <a:lvl1pPr algn="ctr" defTabSz="685800" rtl="0" eaLnBrk="1" latinLnBrk="0" hangingPunct="1">
        <a:lnSpc>
          <a:spcPct val="90000"/>
        </a:lnSpc>
        <a:spcBef>
          <a:spcPct val="0"/>
        </a:spcBef>
        <a:buNone/>
        <a:defRPr sz="2100" kern="1200" cap="all" spc="150" baseline="0">
          <a:solidFill>
            <a:srgbClr val="262626"/>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4647"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323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412081"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3.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13.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3.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3.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7.xml" /><Relationship Id="rId1" Type="http://schemas.openxmlformats.org/officeDocument/2006/relationships/slideLayout" Target="../slideLayouts/slideLayout13.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13.xml" /></Relationships>
</file>

<file path=ppt/slides/_rels/slide9.xml.rels><?xml version="1.0" encoding="UTF-8" standalone="yes"?>
<Relationships xmlns="http://schemas.openxmlformats.org/package/2006/relationships"><Relationship Id="rId8" Type="http://schemas.openxmlformats.org/officeDocument/2006/relationships/image" Target="../media/image13.jpe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9.xml" /><Relationship Id="rId1" Type="http://schemas.openxmlformats.org/officeDocument/2006/relationships/slideLayout" Target="../slideLayouts/slideLayout13.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627"/>
        <p:cNvGrpSpPr/>
        <p:nvPr/>
      </p:nvGrpSpPr>
      <p:grpSpPr>
        <a:xfrm>
          <a:off x="0" y="0"/>
          <a:ext cx="0" cy="0"/>
          <a:chOff x="0" y="0"/>
          <a:chExt cx="0" cy="0"/>
        </a:xfrm>
      </p:grpSpPr>
      <p:sp>
        <p:nvSpPr>
          <p:cNvPr id="628" name="Google Shape;628;p14"/>
          <p:cNvSpPr txBox="1">
            <a:spLocks noGrp="1"/>
          </p:cNvSpPr>
          <p:nvPr>
            <p:ph type="ctrTitle"/>
          </p:nvPr>
        </p:nvSpPr>
        <p:spPr>
          <a:xfrm>
            <a:off x="3632886" y="963827"/>
            <a:ext cx="4907622" cy="3438117"/>
          </a:xfrm>
          <a:prstGeom prst="rect">
            <a:avLst/>
          </a:prstGeom>
          <a:noFill/>
          <a:ln>
            <a:noFill/>
          </a:ln>
        </p:spPr>
        <p:txBody>
          <a:bodyPr spcFirstLastPara="1" wrap="square" lIns="91425" tIns="91425" rIns="91425" bIns="91425" anchorCtr="0">
            <a:normAutofit/>
          </a:bodyPr>
          <a:lstStyle/>
          <a:p>
            <a:pPr lvl="0" algn="l"/>
            <a:r>
              <a:rPr lang="en-US" sz="3200" b="1" dirty="0">
                <a:solidFill>
                  <a:schemeClr val="bg1"/>
                </a:solidFill>
              </a:rPr>
              <a:t>Module: Problem Solving and </a:t>
            </a:r>
            <a:r>
              <a:rPr lang="en-US" sz="3200" b="1">
                <a:solidFill>
                  <a:schemeClr val="bg1"/>
                </a:solidFill>
              </a:rPr>
              <a:t>Decision Making</a:t>
            </a:r>
            <a:br>
              <a:rPr lang="ro-RO" sz="3200" b="1">
                <a:solidFill>
                  <a:schemeClr val="bg1"/>
                </a:solidFill>
              </a:rPr>
            </a:br>
            <a:br>
              <a:rPr lang="ro-RO" sz="3200" b="1">
                <a:solidFill>
                  <a:schemeClr val="bg1"/>
                </a:solidFill>
              </a:rPr>
            </a:br>
            <a:r>
              <a:rPr lang="ro-RO" sz="1100" b="1">
                <a:solidFill>
                  <a:schemeClr val="bg1"/>
                </a:solidFill>
              </a:rPr>
              <a:t>1816378 claudia ilie</a:t>
            </a:r>
            <a:br>
              <a:rPr lang="ro-RO" sz="1100" b="1">
                <a:solidFill>
                  <a:schemeClr val="bg1"/>
                </a:solidFill>
              </a:rPr>
            </a:br>
            <a:r>
              <a:rPr lang="ro-RO" sz="1100" b="1">
                <a:solidFill>
                  <a:schemeClr val="bg1"/>
                </a:solidFill>
              </a:rPr>
              <a:t>Nicolas Woringhton</a:t>
            </a:r>
            <a:endParaRPr lang="en-US" sz="1100" b="1" dirty="0">
              <a:solidFill>
                <a:schemeClr val="bg1"/>
              </a:solidFill>
            </a:endParaRPr>
          </a:p>
        </p:txBody>
      </p:sp>
      <p:sp>
        <p:nvSpPr>
          <p:cNvPr id="633" name="Rectangle 632">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992" cy="51435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635" name="Rectangle 634">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8992" y="0"/>
            <a:ext cx="2411730" cy="5143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082276"/>
            <a:ext cx="2978949" cy="2978947"/>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945654" y="1189863"/>
            <a:ext cx="2763774" cy="2763774"/>
          </a:xfrm>
          <a:prstGeom prst="ellipse">
            <a:avLst/>
          </a:prstGeom>
          <a:solidFill>
            <a:schemeClr val="accent2">
              <a:lumMod val="75000"/>
            </a:schemeClr>
          </a:solidFill>
          <a:ln>
            <a:noFill/>
          </a:ln>
        </p:spPr>
        <p:txBody>
          <a:bodyPr vert="horz" lIns="182880" tIns="182880" rIns="182880" bIns="182880" rtlCol="0" anchor="ctr">
            <a:normAutofit/>
          </a:bodyPr>
          <a:lstStyle/>
          <a:p>
            <a:pPr defTabSz="914400">
              <a:spcBef>
                <a:spcPct val="0"/>
              </a:spcBef>
            </a:pPr>
            <a:r>
              <a:rPr lang="en-US" sz="1300" kern="1200" cap="all" spc="200" baseline="0">
                <a:solidFill>
                  <a:srgbClr val="FFFFFF"/>
                </a:solidFill>
                <a:latin typeface="+mj-lt"/>
                <a:ea typeface="+mj-ea"/>
                <a:cs typeface="+mj-cs"/>
              </a:rPr>
              <a:t>Introduction</a:t>
            </a:r>
          </a:p>
        </p:txBody>
      </p:sp>
      <p:sp>
        <p:nvSpPr>
          <p:cNvPr id="4" name="Text Placeholder 3">
            <a:extLst>
              <a:ext uri="{FF2B5EF4-FFF2-40B4-BE49-F238E27FC236}">
                <a16:creationId xmlns:a16="http://schemas.microsoft.com/office/drawing/2014/main" id="{FAFDB7E7-0B3B-4E72-AA25-276790157E33}"/>
              </a:ext>
            </a:extLst>
          </p:cNvPr>
          <p:cNvSpPr>
            <a:spLocks noGrp="1"/>
          </p:cNvSpPr>
          <p:nvPr>
            <p:ph type="body" idx="1"/>
          </p:nvPr>
        </p:nvSpPr>
        <p:spPr>
          <a:xfrm>
            <a:off x="4193771" y="1051560"/>
            <a:ext cx="3990522" cy="3040380"/>
          </a:xfrm>
        </p:spPr>
        <p:txBody>
          <a:bodyPr vert="horz" lIns="91440" tIns="45720" rIns="91440" bIns="45720" rtlCol="0" anchor="ctr">
            <a:normAutofit/>
          </a:bodyPr>
          <a:lstStyle/>
          <a:p>
            <a:pPr indent="-228600" algn="just" defTabSz="914400">
              <a:spcBef>
                <a:spcPts val="1000"/>
              </a:spcBef>
              <a:buFont typeface="Arial" panose="020B0604020202020204" pitchFamily="34" charset="0"/>
              <a:buChar char="•"/>
            </a:pPr>
            <a:r>
              <a:rPr lang="en-US" dirty="0"/>
              <a:t>In the health care, employee shortage is being determined as the major issue. In this presentation, an analysis will be conducted on the problem to figure out the way performance of the firm affected for the issue. In addition, generation of alternatives will be ensured. </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kern="1200" spc="0" baseline="0" dirty="0">
                <a:solidFill>
                  <a:srgbClr val="FFFFFF"/>
                </a:solidFill>
                <a:latin typeface="+mn-lt"/>
                <a:ea typeface="+mn-ea"/>
                <a:cs typeface="+mn-cs"/>
              </a:rPr>
              <a:pPr lvl="0" indent="0">
                <a:lnSpc>
                  <a:spcPct val="90000"/>
                </a:lnSpc>
                <a:spcBef>
                  <a:spcPts val="0"/>
                </a:spcBef>
                <a:spcAft>
                  <a:spcPts val="600"/>
                </a:spcAft>
                <a:buNone/>
              </a:pPr>
              <a:t>2</a:t>
            </a:fld>
            <a:endParaRPr lang="en-US" sz="700" kern="1200" spc="0" baseline="0" dirty="0">
              <a:solidFill>
                <a:srgbClr val="FFFFFF"/>
              </a:solidFill>
              <a:latin typeface="+mn-lt"/>
              <a:ea typeface="+mn-ea"/>
              <a:cs typeface="+mn-cs"/>
            </a:endParaRPr>
          </a:p>
        </p:txBody>
      </p:sp>
    </p:spTree>
    <p:extLst>
      <p:ext uri="{BB962C8B-B14F-4D97-AF65-F5344CB8AC3E}">
        <p14:creationId xmlns:p14="http://schemas.microsoft.com/office/powerpoint/2010/main" val="4037586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51435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480060" y="2010828"/>
            <a:ext cx="2551176" cy="1121846"/>
          </a:xfrm>
          <a:solidFill>
            <a:srgbClr val="FFFFFF"/>
          </a:solidFill>
          <a:ln>
            <a:solidFill>
              <a:srgbClr val="262626"/>
            </a:solidFill>
          </a:ln>
        </p:spPr>
        <p:txBody>
          <a:bodyPr vert="horz" lIns="182880" tIns="182880" rIns="182880" bIns="182880" rtlCol="0" anchor="ctr">
            <a:normAutofit/>
          </a:bodyPr>
          <a:lstStyle/>
          <a:p>
            <a:pPr defTabSz="914400">
              <a:spcBef>
                <a:spcPct val="0"/>
              </a:spcBef>
            </a:pPr>
            <a:r>
              <a:rPr lang="en-US" sz="1800" spc="200"/>
              <a:t>Nature of staff absenteeism</a:t>
            </a:r>
          </a:p>
        </p:txBody>
      </p:sp>
      <p:sp useBgFill="1">
        <p:nvSpPr>
          <p:cNvPr id="12" name="Rectangle 11">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kern="1200" spc="0" baseline="0" dirty="0">
                <a:solidFill>
                  <a:srgbClr val="FFFFFF"/>
                </a:solidFill>
                <a:latin typeface="+mn-lt"/>
                <a:ea typeface="+mn-ea"/>
                <a:cs typeface="+mn-cs"/>
              </a:rPr>
              <a:pPr lvl="0" indent="0">
                <a:lnSpc>
                  <a:spcPct val="90000"/>
                </a:lnSpc>
                <a:spcBef>
                  <a:spcPts val="0"/>
                </a:spcBef>
                <a:spcAft>
                  <a:spcPts val="600"/>
                </a:spcAft>
                <a:buNone/>
              </a:pPr>
              <a:t>3</a:t>
            </a:fld>
            <a:endParaRPr lang="en-US" sz="700" kern="1200" spc="0" baseline="0" dirty="0">
              <a:solidFill>
                <a:srgbClr val="FFFFFF"/>
              </a:solidFill>
              <a:latin typeface="+mn-lt"/>
              <a:ea typeface="+mn-ea"/>
              <a:cs typeface="+mn-cs"/>
            </a:endParaRPr>
          </a:p>
        </p:txBody>
      </p:sp>
      <p:graphicFrame>
        <p:nvGraphicFramePr>
          <p:cNvPr id="3" name="Diagram 2">
            <a:extLst>
              <a:ext uri="{FF2B5EF4-FFF2-40B4-BE49-F238E27FC236}">
                <a16:creationId xmlns:a16="http://schemas.microsoft.com/office/drawing/2014/main" id="{3BB93A5A-D0E2-4ABD-9A6E-617723D64291}"/>
              </a:ext>
            </a:extLst>
          </p:cNvPr>
          <p:cNvGraphicFramePr/>
          <p:nvPr>
            <p:extLst>
              <p:ext uri="{D42A27DB-BD31-4B8C-83A1-F6EECF244321}">
                <p14:modId xmlns:p14="http://schemas.microsoft.com/office/powerpoint/2010/main" val="1569208339"/>
              </p:ext>
            </p:extLst>
          </p:nvPr>
        </p:nvGraphicFramePr>
        <p:xfrm>
          <a:off x="4048125" y="479822"/>
          <a:ext cx="4613672" cy="3957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1329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E71BED7-04BF-8EBD-E522-140346E73E0F}"/>
              </a:ext>
            </a:extLst>
          </p:cNvPr>
          <p:cNvSpPr>
            <a:spLocks noGrp="1"/>
          </p:cNvSpPr>
          <p:nvPr>
            <p:ph type="title"/>
          </p:nvPr>
        </p:nvSpPr>
        <p:spPr>
          <a:xfrm>
            <a:off x="603504" y="734082"/>
            <a:ext cx="4443982" cy="881243"/>
          </a:xfrm>
        </p:spPr>
        <p:txBody>
          <a:bodyPr vert="horz" lIns="182880" tIns="182880" rIns="182880" bIns="182880" rtlCol="0" anchor="ctr" anchorCtr="1">
            <a:normAutofit/>
          </a:bodyPr>
          <a:lstStyle/>
          <a:p>
            <a:pPr defTabSz="914400"/>
            <a:r>
              <a:rPr lang="en-US" sz="1800" spc="200"/>
              <a:t>Impacts on Employee and Organisation </a:t>
            </a:r>
          </a:p>
        </p:txBody>
      </p:sp>
      <p:sp>
        <p:nvSpPr>
          <p:cNvPr id="7" name="Subtitle 6">
            <a:extLst>
              <a:ext uri="{FF2B5EF4-FFF2-40B4-BE49-F238E27FC236}">
                <a16:creationId xmlns:a16="http://schemas.microsoft.com/office/drawing/2014/main" id="{91788BCA-518A-7A70-DE59-A31FC78821D2}"/>
              </a:ext>
            </a:extLst>
          </p:cNvPr>
          <p:cNvSpPr>
            <a:spLocks noGrp="1"/>
          </p:cNvSpPr>
          <p:nvPr>
            <p:ph type="subTitle" idx="4294967295"/>
          </p:nvPr>
        </p:nvSpPr>
        <p:spPr>
          <a:xfrm>
            <a:off x="603504" y="1980519"/>
            <a:ext cx="4443982" cy="2441439"/>
          </a:xfrm>
        </p:spPr>
        <p:txBody>
          <a:bodyPr vert="horz" lIns="91440" tIns="45720" rIns="91440" bIns="45720" rtlCol="0">
            <a:normAutofit/>
          </a:bodyPr>
          <a:lstStyle/>
          <a:p>
            <a:pPr indent="-228600" defTabSz="914400">
              <a:spcBef>
                <a:spcPts val="1000"/>
              </a:spcBef>
            </a:pPr>
            <a:r>
              <a:rPr lang="en-US" dirty="0"/>
              <a:t>The Workload on Employees Enhanced. </a:t>
            </a:r>
          </a:p>
          <a:p>
            <a:pPr indent="-228600" defTabSz="914400">
              <a:spcBef>
                <a:spcPts val="1000"/>
              </a:spcBef>
            </a:pPr>
            <a:r>
              <a:rPr lang="en-US" dirty="0"/>
              <a:t>The Performance of the Employees Affected (Rutkowski, 2007). </a:t>
            </a:r>
          </a:p>
          <a:p>
            <a:pPr indent="-228600" defTabSz="914400">
              <a:spcBef>
                <a:spcPts val="1000"/>
              </a:spcBef>
            </a:pPr>
            <a:r>
              <a:rPr lang="en-US" dirty="0"/>
              <a:t>The Productivity of the Organization Reduced. </a:t>
            </a:r>
          </a:p>
          <a:p>
            <a:pPr indent="-228600" defTabSz="914400">
              <a:spcBef>
                <a:spcPts val="1000"/>
              </a:spcBef>
            </a:pPr>
            <a:r>
              <a:rPr lang="en-US" dirty="0"/>
              <a:t>Organization Struggle to Maintain the Quality of Service.</a:t>
            </a:r>
          </a:p>
        </p:txBody>
      </p:sp>
      <p:pic>
        <p:nvPicPr>
          <p:cNvPr id="9" name="Picture 8" descr="Blue arrows pointing at a red button">
            <a:extLst>
              <a:ext uri="{FF2B5EF4-FFF2-40B4-BE49-F238E27FC236}">
                <a16:creationId xmlns:a16="http://schemas.microsoft.com/office/drawing/2014/main" id="{DDA8EB97-0661-5D8B-C0C9-B9A7316D4128}"/>
              </a:ext>
            </a:extLst>
          </p:cNvPr>
          <p:cNvPicPr>
            <a:picLocks noChangeAspect="1"/>
          </p:cNvPicPr>
          <p:nvPr/>
        </p:nvPicPr>
        <p:blipFill rotWithShape="1">
          <a:blip r:embed="rId3"/>
          <a:srcRect l="31531" r="23138"/>
          <a:stretch/>
        </p:blipFill>
        <p:spPr>
          <a:xfrm>
            <a:off x="5650990" y="10"/>
            <a:ext cx="3493009" cy="5143490"/>
          </a:xfrm>
          <a:prstGeom prst="rect">
            <a:avLst/>
          </a:prstGeom>
        </p:spPr>
      </p:pic>
      <p:sp>
        <p:nvSpPr>
          <p:cNvPr id="5" name="Slide Number Placeholder 4">
            <a:extLst>
              <a:ext uri="{FF2B5EF4-FFF2-40B4-BE49-F238E27FC236}">
                <a16:creationId xmlns:a16="http://schemas.microsoft.com/office/drawing/2014/main" id="{C3C81BF0-7E79-A239-775A-2FFB8BEDEBE1}"/>
              </a:ext>
            </a:extLst>
          </p:cNvPr>
          <p:cNvSpPr>
            <a:spLocks noGrp="1"/>
          </p:cNvSpPr>
          <p:nvPr>
            <p:ph type="sldNum" sz="quarter"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smtClean="0"/>
              <a:pPr lvl="0" indent="0">
                <a:lnSpc>
                  <a:spcPct val="90000"/>
                </a:lnSpc>
                <a:spcBef>
                  <a:spcPts val="0"/>
                </a:spcBef>
                <a:spcAft>
                  <a:spcPts val="600"/>
                </a:spcAft>
                <a:buNone/>
              </a:pPr>
              <a:t>4</a:t>
            </a:fld>
            <a:endParaRPr lang="en-US" sz="700"/>
          </a:p>
        </p:txBody>
      </p:sp>
    </p:spTree>
    <p:extLst>
      <p:ext uri="{BB962C8B-B14F-4D97-AF65-F5344CB8AC3E}">
        <p14:creationId xmlns:p14="http://schemas.microsoft.com/office/powerpoint/2010/main" val="1120733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PESTEL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sp>
        <p:nvSpPr>
          <p:cNvPr id="6" name="Rectangle: Rounded Corners 5">
            <a:extLst>
              <a:ext uri="{FF2B5EF4-FFF2-40B4-BE49-F238E27FC236}">
                <a16:creationId xmlns:a16="http://schemas.microsoft.com/office/drawing/2014/main" id="{DA926AD4-53D7-4F8E-AF7C-085D019DDEE8}"/>
              </a:ext>
            </a:extLst>
          </p:cNvPr>
          <p:cNvSpPr/>
          <p:nvPr/>
        </p:nvSpPr>
        <p:spPr>
          <a:xfrm>
            <a:off x="177399" y="17071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bg1"/>
                </a:solidFill>
              </a:rPr>
              <a:t>Political</a:t>
            </a:r>
          </a:p>
          <a:p>
            <a:pPr marL="285750" indent="-285750" algn="ctr">
              <a:buFont typeface="Arial" panose="020B0604020202020204" pitchFamily="34" charset="0"/>
              <a:buChar char="•"/>
            </a:pPr>
            <a:r>
              <a:rPr lang="en-US" sz="1400" dirty="0">
                <a:solidFill>
                  <a:schemeClr val="tx1"/>
                </a:solidFill>
              </a:rPr>
              <a:t>Poor Enforcement of Health Care Law (Leong, 2014).</a:t>
            </a:r>
          </a:p>
          <a:p>
            <a:pPr marL="285750" indent="-285750" algn="ctr">
              <a:buFont typeface="Arial" panose="020B0604020202020204" pitchFamily="34" charset="0"/>
              <a:buChar char="•"/>
            </a:pPr>
            <a:r>
              <a:rPr lang="en-US" sz="1400" dirty="0">
                <a:solidFill>
                  <a:schemeClr val="tx1"/>
                </a:solidFill>
              </a:rPr>
              <a:t>Reduction in Benefits for Employees after BREXIT.</a:t>
            </a:r>
          </a:p>
        </p:txBody>
      </p:sp>
      <p:sp>
        <p:nvSpPr>
          <p:cNvPr id="7" name="Rectangle: Rounded Corners 6">
            <a:extLst>
              <a:ext uri="{FF2B5EF4-FFF2-40B4-BE49-F238E27FC236}">
                <a16:creationId xmlns:a16="http://schemas.microsoft.com/office/drawing/2014/main" id="{E8BD5E88-9E21-4CB0-A39D-5879CF966383}"/>
              </a:ext>
            </a:extLst>
          </p:cNvPr>
          <p:cNvSpPr/>
          <p:nvPr/>
        </p:nvSpPr>
        <p:spPr>
          <a:xfrm>
            <a:off x="3064603" y="1707188"/>
            <a:ext cx="2676978"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bg1"/>
                </a:solidFill>
              </a:rPr>
              <a:t>Economic</a:t>
            </a:r>
          </a:p>
          <a:p>
            <a:pPr marL="285750" indent="-285750" algn="just">
              <a:buFont typeface="Arial" panose="020B0604020202020204" pitchFamily="34" charset="0"/>
              <a:buChar char="•"/>
            </a:pPr>
            <a:r>
              <a:rPr lang="en-US" sz="1600" dirty="0">
                <a:solidFill>
                  <a:schemeClr val="tx1"/>
                </a:solidFill>
              </a:rPr>
              <a:t>Covid Caused Poor Economy that Reduced Employee Benefit.</a:t>
            </a:r>
          </a:p>
          <a:p>
            <a:pPr marL="285750" indent="-285750" algn="just">
              <a:buFont typeface="Arial" panose="020B0604020202020204" pitchFamily="34" charset="0"/>
              <a:buChar char="•"/>
            </a:pPr>
            <a:r>
              <a:rPr lang="en-US" sz="1600" dirty="0">
                <a:solidFill>
                  <a:schemeClr val="tx1"/>
                </a:solidFill>
              </a:rPr>
              <a:t>Ineffective Investment in the Recruitment Process.</a:t>
            </a:r>
          </a:p>
        </p:txBody>
      </p:sp>
      <p:sp>
        <p:nvSpPr>
          <p:cNvPr id="8" name="Rectangle: Rounded Corners 7">
            <a:extLst>
              <a:ext uri="{FF2B5EF4-FFF2-40B4-BE49-F238E27FC236}">
                <a16:creationId xmlns:a16="http://schemas.microsoft.com/office/drawing/2014/main" id="{1C97CDE9-96EE-47F3-8FA3-475F8314AFA3}"/>
              </a:ext>
            </a:extLst>
          </p:cNvPr>
          <p:cNvSpPr/>
          <p:nvPr/>
        </p:nvSpPr>
        <p:spPr>
          <a:xfrm>
            <a:off x="6098236" y="1707188"/>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bg1"/>
                </a:solidFill>
              </a:rPr>
              <a:t>Social</a:t>
            </a:r>
          </a:p>
          <a:p>
            <a:pPr marL="285750" indent="-285750" algn="just">
              <a:buFont typeface="Arial" panose="020B0604020202020204" pitchFamily="34" charset="0"/>
              <a:buChar char="•"/>
            </a:pPr>
            <a:r>
              <a:rPr lang="en-US" sz="1600" dirty="0">
                <a:solidFill>
                  <a:schemeClr val="tx1"/>
                </a:solidFill>
              </a:rPr>
              <a:t>Inequality is the Issue at Workplace. </a:t>
            </a:r>
          </a:p>
          <a:p>
            <a:pPr marL="285750" indent="-285750" algn="just">
              <a:buFont typeface="Arial" panose="020B0604020202020204" pitchFamily="34" charset="0"/>
              <a:buChar char="•"/>
            </a:pPr>
            <a:r>
              <a:rPr lang="en-US" sz="1600" dirty="0">
                <a:solidFill>
                  <a:schemeClr val="tx1"/>
                </a:solidFill>
              </a:rPr>
              <a:t>Covid Ensured Fear in Mind.</a:t>
            </a:r>
          </a:p>
        </p:txBody>
      </p:sp>
    </p:spTree>
    <p:extLst>
      <p:ext uri="{BB962C8B-B14F-4D97-AF65-F5344CB8AC3E}">
        <p14:creationId xmlns:p14="http://schemas.microsoft.com/office/powerpoint/2010/main" val="4110202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p:txBody>
          <a:bodyPr/>
          <a:lstStyle/>
          <a:p>
            <a:r>
              <a:rPr lang="en-US" dirty="0"/>
              <a:t>PESTEL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
        <p:nvSpPr>
          <p:cNvPr id="6" name="Rectangle: Rounded Corners 5">
            <a:extLst>
              <a:ext uri="{FF2B5EF4-FFF2-40B4-BE49-F238E27FC236}">
                <a16:creationId xmlns:a16="http://schemas.microsoft.com/office/drawing/2014/main" id="{527216EC-95E1-4A35-984F-CBB734EFF100}"/>
              </a:ext>
            </a:extLst>
          </p:cNvPr>
          <p:cNvSpPr/>
          <p:nvPr/>
        </p:nvSpPr>
        <p:spPr>
          <a:xfrm>
            <a:off x="177399" y="18595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bg1"/>
                </a:solidFill>
              </a:rPr>
              <a:t>Technological</a:t>
            </a:r>
          </a:p>
          <a:p>
            <a:pPr marL="285750" indent="-285750" algn="just">
              <a:buFont typeface="Arial" panose="020B0604020202020204" pitchFamily="34" charset="0"/>
              <a:buChar char="•"/>
            </a:pPr>
            <a:r>
              <a:rPr lang="en-US" sz="1600" dirty="0">
                <a:solidFill>
                  <a:schemeClr val="tx1"/>
                </a:solidFill>
              </a:rPr>
              <a:t>Relevancy on the Technology. </a:t>
            </a:r>
          </a:p>
          <a:p>
            <a:pPr marL="285750" indent="-285750" algn="just">
              <a:buFont typeface="Arial" panose="020B0604020202020204" pitchFamily="34" charset="0"/>
              <a:buChar char="•"/>
            </a:pPr>
            <a:r>
              <a:rPr lang="en-US" sz="1600" dirty="0">
                <a:solidFill>
                  <a:schemeClr val="tx1"/>
                </a:solidFill>
              </a:rPr>
              <a:t>Stress for the Workers to Adopt Technology.</a:t>
            </a:r>
          </a:p>
        </p:txBody>
      </p:sp>
      <p:sp>
        <p:nvSpPr>
          <p:cNvPr id="7" name="Rectangle: Rounded Corners 6">
            <a:extLst>
              <a:ext uri="{FF2B5EF4-FFF2-40B4-BE49-F238E27FC236}">
                <a16:creationId xmlns:a16="http://schemas.microsoft.com/office/drawing/2014/main" id="{EE6F3008-420E-4B96-9332-1B426ABF7645}"/>
              </a:ext>
            </a:extLst>
          </p:cNvPr>
          <p:cNvSpPr/>
          <p:nvPr/>
        </p:nvSpPr>
        <p:spPr>
          <a:xfrm>
            <a:off x="3238992" y="18595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bg1"/>
                </a:solidFill>
              </a:rPr>
              <a:t>Environmental</a:t>
            </a:r>
          </a:p>
          <a:p>
            <a:pPr marL="285750" indent="-285750" algn="just">
              <a:buFont typeface="Arial" panose="020B0604020202020204" pitchFamily="34" charset="0"/>
              <a:buChar char="•"/>
            </a:pPr>
            <a:r>
              <a:rPr lang="en-US" dirty="0">
                <a:solidFill>
                  <a:schemeClr val="tx1"/>
                </a:solidFill>
              </a:rPr>
              <a:t>Ineffective Workplace Environment.</a:t>
            </a:r>
          </a:p>
        </p:txBody>
      </p:sp>
      <p:sp>
        <p:nvSpPr>
          <p:cNvPr id="8" name="Rectangle: Rounded Corners 7">
            <a:extLst>
              <a:ext uri="{FF2B5EF4-FFF2-40B4-BE49-F238E27FC236}">
                <a16:creationId xmlns:a16="http://schemas.microsoft.com/office/drawing/2014/main" id="{CC03A2C9-F223-4664-951D-F1C0BF2B976C}"/>
              </a:ext>
            </a:extLst>
          </p:cNvPr>
          <p:cNvSpPr/>
          <p:nvPr/>
        </p:nvSpPr>
        <p:spPr>
          <a:xfrm>
            <a:off x="6300585" y="1859589"/>
            <a:ext cx="2530549" cy="274029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bg1"/>
                </a:solidFill>
              </a:rPr>
              <a:t>Legal</a:t>
            </a:r>
          </a:p>
          <a:p>
            <a:pPr marL="285750" indent="-285750" algn="just">
              <a:buFont typeface="Arial" panose="020B0604020202020204" pitchFamily="34" charset="0"/>
              <a:buChar char="•"/>
            </a:pPr>
            <a:r>
              <a:rPr lang="en-US" sz="1600" dirty="0"/>
              <a:t>Impact of Unemployment Act. </a:t>
            </a:r>
          </a:p>
          <a:p>
            <a:pPr marL="285750" indent="-285750" algn="just">
              <a:buFont typeface="Arial" panose="020B0604020202020204" pitchFamily="34" charset="0"/>
              <a:buChar char="•"/>
            </a:pPr>
            <a:r>
              <a:rPr lang="en-US" sz="1600" dirty="0"/>
              <a:t>Ineffective Legal Solutions.</a:t>
            </a:r>
            <a:endParaRPr lang="en-US" sz="1600" b="1" dirty="0"/>
          </a:p>
        </p:txBody>
      </p:sp>
    </p:spTree>
    <p:extLst>
      <p:ext uri="{BB962C8B-B14F-4D97-AF65-F5344CB8AC3E}">
        <p14:creationId xmlns:p14="http://schemas.microsoft.com/office/powerpoint/2010/main" val="3174768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6135878" y="2010827"/>
            <a:ext cx="2522980" cy="1121845"/>
          </a:xfrm>
          <a:noFill/>
          <a:ln>
            <a:solidFill>
              <a:srgbClr val="FFFFFF"/>
            </a:solidFill>
          </a:ln>
        </p:spPr>
        <p:txBody>
          <a:bodyPr vert="horz" wrap="square" lIns="182880" tIns="182880" rIns="182880" bIns="182880" rtlCol="0" anchor="ctr">
            <a:normAutofit/>
          </a:bodyPr>
          <a:lstStyle/>
          <a:p>
            <a:pPr defTabSz="914400">
              <a:spcBef>
                <a:spcPct val="0"/>
              </a:spcBef>
            </a:pPr>
            <a:r>
              <a:rPr lang="en-US" sz="1800" spc="200">
                <a:solidFill>
                  <a:srgbClr val="FFFFFF"/>
                </a:solidFill>
              </a:rPr>
              <a:t>Cause-and-effect analysis</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kern="1200" spc="0" baseline="0" dirty="0">
                <a:solidFill>
                  <a:srgbClr val="FFFFFF"/>
                </a:solidFill>
                <a:latin typeface="+mn-lt"/>
                <a:ea typeface="+mn-ea"/>
                <a:cs typeface="+mn-cs"/>
              </a:rPr>
              <a:pPr lvl="0" indent="0">
                <a:lnSpc>
                  <a:spcPct val="90000"/>
                </a:lnSpc>
                <a:spcBef>
                  <a:spcPts val="0"/>
                </a:spcBef>
                <a:spcAft>
                  <a:spcPts val="600"/>
                </a:spcAft>
                <a:buNone/>
              </a:pPr>
              <a:t>7</a:t>
            </a:fld>
            <a:endParaRPr lang="en-US" sz="700" kern="1200" spc="0" baseline="0" dirty="0">
              <a:solidFill>
                <a:srgbClr val="FFFFFF"/>
              </a:solidFill>
              <a:latin typeface="+mn-lt"/>
              <a:ea typeface="+mn-ea"/>
              <a:cs typeface="+mn-cs"/>
            </a:endParaRPr>
          </a:p>
        </p:txBody>
      </p:sp>
      <p:graphicFrame>
        <p:nvGraphicFramePr>
          <p:cNvPr id="3" name="Diagram 2">
            <a:extLst>
              <a:ext uri="{FF2B5EF4-FFF2-40B4-BE49-F238E27FC236}">
                <a16:creationId xmlns:a16="http://schemas.microsoft.com/office/drawing/2014/main" id="{285E3C06-BA1B-4641-B0A9-B65BEDEE1400}"/>
              </a:ext>
            </a:extLst>
          </p:cNvPr>
          <p:cNvGraphicFramePr/>
          <p:nvPr>
            <p:extLst>
              <p:ext uri="{D42A27DB-BD31-4B8C-83A1-F6EECF244321}">
                <p14:modId xmlns:p14="http://schemas.microsoft.com/office/powerpoint/2010/main" val="2074833053"/>
              </p:ext>
            </p:extLst>
          </p:nvPr>
        </p:nvGraphicFramePr>
        <p:xfrm>
          <a:off x="690562" y="723900"/>
          <a:ext cx="4238625" cy="3726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378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5C8D-D8C7-863B-598F-44234502F611}"/>
              </a:ext>
            </a:extLst>
          </p:cNvPr>
          <p:cNvSpPr>
            <a:spLocks noGrp="1"/>
          </p:cNvSpPr>
          <p:nvPr>
            <p:ph type="title"/>
          </p:nvPr>
        </p:nvSpPr>
        <p:spPr>
          <a:xfrm>
            <a:off x="6703864" y="2138007"/>
            <a:ext cx="1946286" cy="2167388"/>
          </a:xfrm>
        </p:spPr>
        <p:txBody>
          <a:bodyPr vert="horz" lIns="182880" tIns="182880" rIns="182880" bIns="182880" rtlCol="0" anchor="ctr">
            <a:normAutofit/>
          </a:bodyPr>
          <a:lstStyle/>
          <a:p>
            <a:pPr defTabSz="914400">
              <a:spcBef>
                <a:spcPct val="0"/>
              </a:spcBef>
            </a:pPr>
            <a:r>
              <a:rPr lang="en-US" sz="2000" spc="200" dirty="0"/>
              <a:t>Fishbone Analysis </a:t>
            </a:r>
          </a:p>
        </p:txBody>
      </p:sp>
      <p:sp>
        <p:nvSpPr>
          <p:cNvPr id="11" name="Rectangle 10">
            <a:extLst>
              <a:ext uri="{FF2B5EF4-FFF2-40B4-BE49-F238E27FC236}">
                <a16:creationId xmlns:a16="http://schemas.microsoft.com/office/drawing/2014/main" id="{F8307A29-FEF0-4293-B035-77F93A675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01" y="480060"/>
            <a:ext cx="5987034" cy="394735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45B9A22-D3E0-4A7A-8188-5F07F6BDC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140" y="602075"/>
            <a:ext cx="5739756" cy="37033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73CC581-ED5C-8BE7-B3EA-05FF0D8CB54E}"/>
              </a:ext>
            </a:extLst>
          </p:cNvPr>
          <p:cNvPicPr>
            <a:picLocks noChangeAspect="1"/>
          </p:cNvPicPr>
          <p:nvPr/>
        </p:nvPicPr>
        <p:blipFill>
          <a:blip r:embed="rId3"/>
          <a:stretch>
            <a:fillRect/>
          </a:stretch>
        </p:blipFill>
        <p:spPr>
          <a:xfrm>
            <a:off x="94569" y="430921"/>
            <a:ext cx="6752898" cy="3545270"/>
          </a:xfrm>
          <a:prstGeom prst="rect">
            <a:avLst/>
          </a:prstGeom>
        </p:spPr>
      </p:pic>
      <p:sp>
        <p:nvSpPr>
          <p:cNvPr id="5" name="Slide Number Placeholder 4">
            <a:extLst>
              <a:ext uri="{FF2B5EF4-FFF2-40B4-BE49-F238E27FC236}">
                <a16:creationId xmlns:a16="http://schemas.microsoft.com/office/drawing/2014/main" id="{124605D8-75A5-E684-3230-FA341D936951}"/>
              </a:ext>
            </a:extLst>
          </p:cNvPr>
          <p:cNvSpPr>
            <a:spLocks noGrp="1"/>
          </p:cNvSpPr>
          <p:nvPr>
            <p:ph type="sldNum"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smtClean="0"/>
              <a:pPr lvl="0" indent="0">
                <a:lnSpc>
                  <a:spcPct val="90000"/>
                </a:lnSpc>
                <a:spcBef>
                  <a:spcPts val="0"/>
                </a:spcBef>
                <a:spcAft>
                  <a:spcPts val="600"/>
                </a:spcAft>
                <a:buNone/>
              </a:pPr>
              <a:t>8</a:t>
            </a:fld>
            <a:endParaRPr lang="en-US" sz="700"/>
          </a:p>
        </p:txBody>
      </p:sp>
    </p:spTree>
    <p:extLst>
      <p:ext uri="{BB962C8B-B14F-4D97-AF65-F5344CB8AC3E}">
        <p14:creationId xmlns:p14="http://schemas.microsoft.com/office/powerpoint/2010/main" val="482252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A8F7-4289-4B82-B73F-E1790373F977}"/>
              </a:ext>
            </a:extLst>
          </p:cNvPr>
          <p:cNvSpPr>
            <a:spLocks noGrp="1"/>
          </p:cNvSpPr>
          <p:nvPr>
            <p:ph type="title"/>
          </p:nvPr>
        </p:nvSpPr>
        <p:spPr/>
        <p:txBody>
          <a:bodyPr/>
          <a:lstStyle/>
          <a:p>
            <a:r>
              <a:rPr lang="en-US" dirty="0"/>
              <a:t>Evaluation of alternative solutions to absenteeism</a:t>
            </a:r>
          </a:p>
        </p:txBody>
      </p:sp>
      <p:sp>
        <p:nvSpPr>
          <p:cNvPr id="5" name="Slide Number Placeholder 4">
            <a:extLst>
              <a:ext uri="{FF2B5EF4-FFF2-40B4-BE49-F238E27FC236}">
                <a16:creationId xmlns:a16="http://schemas.microsoft.com/office/drawing/2014/main" id="{14B63889-9865-4E40-A284-CE33AE23058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graphicFrame>
        <p:nvGraphicFramePr>
          <p:cNvPr id="6" name="Diagram 5">
            <a:extLst>
              <a:ext uri="{FF2B5EF4-FFF2-40B4-BE49-F238E27FC236}">
                <a16:creationId xmlns:a16="http://schemas.microsoft.com/office/drawing/2014/main" id="{3CC65F94-42BC-4F9F-861E-5621E278E2C2}"/>
              </a:ext>
            </a:extLst>
          </p:cNvPr>
          <p:cNvGraphicFramePr/>
          <p:nvPr>
            <p:extLst>
              <p:ext uri="{D42A27DB-BD31-4B8C-83A1-F6EECF244321}">
                <p14:modId xmlns:p14="http://schemas.microsoft.com/office/powerpoint/2010/main" val="1904907514"/>
              </p:ext>
            </p:extLst>
          </p:nvPr>
        </p:nvGraphicFramePr>
        <p:xfrm>
          <a:off x="1524000" y="1871330"/>
          <a:ext cx="3739116" cy="273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inking Out-Side of the Box to Find the Best Solutions to Real Problems">
            <a:extLst>
              <a:ext uri="{FF2B5EF4-FFF2-40B4-BE49-F238E27FC236}">
                <a16:creationId xmlns:a16="http://schemas.microsoft.com/office/drawing/2014/main" id="{C8D0F0C4-0DD1-4963-B28D-D1DF5E489E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82093" y="1871330"/>
            <a:ext cx="3409249" cy="2336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300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560C344-B70C-4892-A50B-18A14E39E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0108" cy="5143500"/>
          </a:xfrm>
          <a:prstGeom prst="rect">
            <a:avLst/>
          </a:pr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53CA6F-E2A3-48F3-AD20-D80C44380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107" y="0"/>
            <a:ext cx="5007292"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1554615" y="482599"/>
            <a:ext cx="4078277" cy="864095"/>
          </a:xfrm>
          <a:noFill/>
          <a:ln>
            <a:solidFill>
              <a:srgbClr val="FFFFFF"/>
            </a:solidFill>
          </a:ln>
        </p:spPr>
        <p:txBody>
          <a:bodyPr vert="horz" lIns="182880" tIns="182880" rIns="182880" bIns="182880" rtlCol="0" anchor="ctr">
            <a:normAutofit/>
          </a:bodyPr>
          <a:lstStyle/>
          <a:p>
            <a:pPr defTabSz="914400">
              <a:spcBef>
                <a:spcPct val="0"/>
              </a:spcBef>
            </a:pPr>
            <a:r>
              <a:rPr lang="en-US" sz="2800" kern="1200" cap="all" spc="200" baseline="0">
                <a:solidFill>
                  <a:srgbClr val="FFFFFF"/>
                </a:solidFill>
                <a:latin typeface="+mj-lt"/>
                <a:ea typeface="+mj-ea"/>
                <a:cs typeface="+mj-cs"/>
              </a:rPr>
              <a:t>Conclusion</a:t>
            </a:r>
          </a:p>
        </p:txBody>
      </p:sp>
      <p:sp>
        <p:nvSpPr>
          <p:cNvPr id="4" name="Text Placeholder 3">
            <a:extLst>
              <a:ext uri="{FF2B5EF4-FFF2-40B4-BE49-F238E27FC236}">
                <a16:creationId xmlns:a16="http://schemas.microsoft.com/office/drawing/2014/main" id="{FAFDB7E7-0B3B-4E72-AA25-276790157E33}"/>
              </a:ext>
            </a:extLst>
          </p:cNvPr>
          <p:cNvSpPr>
            <a:spLocks noGrp="1"/>
          </p:cNvSpPr>
          <p:nvPr>
            <p:ph type="body" idx="1"/>
          </p:nvPr>
        </p:nvSpPr>
        <p:spPr>
          <a:xfrm>
            <a:off x="1554615" y="1628079"/>
            <a:ext cx="4078272" cy="2676942"/>
          </a:xfrm>
        </p:spPr>
        <p:txBody>
          <a:bodyPr vert="horz" lIns="91440" tIns="45720" rIns="91440" bIns="45720" rtlCol="0">
            <a:normAutofit/>
          </a:bodyPr>
          <a:lstStyle/>
          <a:p>
            <a:pPr indent="-228600" algn="just" defTabSz="914400">
              <a:lnSpc>
                <a:spcPct val="90000"/>
              </a:lnSpc>
              <a:spcBef>
                <a:spcPts val="1000"/>
              </a:spcBef>
              <a:buFont typeface="Arial" panose="020B0604020202020204" pitchFamily="34" charset="0"/>
              <a:buChar char="•"/>
            </a:pPr>
            <a:r>
              <a:rPr lang="en-US" sz="1500" dirty="0">
                <a:solidFill>
                  <a:schemeClr val="bg1"/>
                </a:solidFill>
              </a:rPr>
              <a:t>In nature, employee shortage is being considered as a major issue in the health care. Ineffective services, maximization of mistakes and reduction in productivity are the negative impacts which ensured for the issue of employee shortage. Therefore, the health cares are required to take under consideration various alternatives that can support to resolve the issue and to reduce the impact. </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kern="1200" spc="0" baseline="0" dirty="0">
                <a:solidFill>
                  <a:srgbClr val="FFFFFF"/>
                </a:solidFill>
                <a:latin typeface="+mn-lt"/>
                <a:ea typeface="+mn-ea"/>
                <a:cs typeface="+mn-cs"/>
              </a:rPr>
              <a:pPr lvl="0" indent="0">
                <a:lnSpc>
                  <a:spcPct val="90000"/>
                </a:lnSpc>
                <a:spcBef>
                  <a:spcPts val="0"/>
                </a:spcBef>
                <a:spcAft>
                  <a:spcPts val="600"/>
                </a:spcAft>
                <a:buNone/>
              </a:pPr>
              <a:t>10</a:t>
            </a:fld>
            <a:endParaRPr lang="en-US" sz="700" kern="1200" spc="0" baseline="0" dirty="0">
              <a:solidFill>
                <a:srgbClr val="FFFFFF"/>
              </a:solidFill>
              <a:latin typeface="+mn-lt"/>
              <a:ea typeface="+mn-ea"/>
              <a:cs typeface="+mn-cs"/>
            </a:endParaRPr>
          </a:p>
        </p:txBody>
      </p:sp>
    </p:spTree>
    <p:extLst>
      <p:ext uri="{BB962C8B-B14F-4D97-AF65-F5344CB8AC3E}">
        <p14:creationId xmlns:p14="http://schemas.microsoft.com/office/powerpoint/2010/main" val="415552378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F55A3-A153-4F5E-85EF-E991E5F88995}"/>
              </a:ext>
            </a:extLst>
          </p:cNvPr>
          <p:cNvSpPr>
            <a:spLocks noGrp="1"/>
          </p:cNvSpPr>
          <p:nvPr>
            <p:ph type="title"/>
          </p:nvPr>
        </p:nvSpPr>
        <p:spPr>
          <a:xfrm>
            <a:off x="1673352" y="723519"/>
            <a:ext cx="5797296" cy="891540"/>
          </a:xfrm>
          <a:solidFill>
            <a:srgbClr val="FFFFFF">
              <a:alpha val="10000"/>
            </a:srgbClr>
          </a:solidFill>
          <a:ln>
            <a:solidFill>
              <a:schemeClr val="tx1"/>
            </a:solidFill>
          </a:ln>
        </p:spPr>
        <p:txBody>
          <a:bodyPr vert="horz" lIns="182880" tIns="182880" rIns="182880" bIns="182880" rtlCol="0" anchor="ctr">
            <a:normAutofit/>
          </a:bodyPr>
          <a:lstStyle/>
          <a:p>
            <a:pPr defTabSz="914400">
              <a:spcBef>
                <a:spcPct val="0"/>
              </a:spcBef>
            </a:pPr>
            <a:r>
              <a:rPr lang="en-US" sz="2800" kern="1200" cap="all" spc="200" baseline="0">
                <a:solidFill>
                  <a:schemeClr val="tx1"/>
                </a:solidFill>
                <a:latin typeface="+mj-lt"/>
                <a:ea typeface="+mj-ea"/>
                <a:cs typeface="+mj-cs"/>
              </a:rPr>
              <a:t>References</a:t>
            </a:r>
          </a:p>
        </p:txBody>
      </p:sp>
      <p:sp>
        <p:nvSpPr>
          <p:cNvPr id="4" name="Text Placeholder 3">
            <a:extLst>
              <a:ext uri="{FF2B5EF4-FFF2-40B4-BE49-F238E27FC236}">
                <a16:creationId xmlns:a16="http://schemas.microsoft.com/office/drawing/2014/main" id="{FAFDB7E7-0B3B-4E72-AA25-276790157E33}"/>
              </a:ext>
            </a:extLst>
          </p:cNvPr>
          <p:cNvSpPr>
            <a:spLocks noGrp="1"/>
          </p:cNvSpPr>
          <p:nvPr>
            <p:ph type="body" idx="1"/>
          </p:nvPr>
        </p:nvSpPr>
        <p:spPr>
          <a:xfrm>
            <a:off x="1673352" y="1978533"/>
            <a:ext cx="5797296" cy="2326487"/>
          </a:xfrm>
        </p:spPr>
        <p:txBody>
          <a:bodyPr vert="horz" lIns="91440" tIns="45720" rIns="91440" bIns="45720" rtlCol="0">
            <a:normAutofit/>
          </a:bodyPr>
          <a:lstStyle/>
          <a:p>
            <a:pPr indent="-228600" defTabSz="914400">
              <a:lnSpc>
                <a:spcPct val="90000"/>
              </a:lnSpc>
              <a:spcBef>
                <a:spcPts val="1000"/>
              </a:spcBef>
              <a:buFont typeface="Arial" panose="020B0604020202020204" pitchFamily="34" charset="0"/>
              <a:buChar char="•"/>
            </a:pPr>
            <a:r>
              <a:rPr lang="en-US" sz="900" dirty="0"/>
              <a:t>Burrell, D., 2019. How Hiring Baby Boomers Can Assist with the Global Cybersecurity Employee Shortage. International Journal of Hyperconnectivity and the Internet of Things, 3(2), pp.1-10.</a:t>
            </a:r>
          </a:p>
          <a:p>
            <a:pPr indent="-228600" defTabSz="914400">
              <a:lnSpc>
                <a:spcPct val="90000"/>
              </a:lnSpc>
              <a:spcBef>
                <a:spcPts val="1000"/>
              </a:spcBef>
              <a:buFont typeface="Arial" panose="020B0604020202020204" pitchFamily="34" charset="0"/>
              <a:buChar char="•"/>
            </a:pPr>
            <a:r>
              <a:rPr lang="en-US" sz="900" dirty="0" err="1"/>
              <a:t>Buttner</a:t>
            </a:r>
            <a:r>
              <a:rPr lang="en-US" sz="900" dirty="0"/>
              <a:t>, E., Lowe, K. and Billings-Harris, L., 2006. Impact of Leader Racial Attitude on Ratings of Causes and Solutions for an Employee of Color Shortage. Journal of Business Ethics, 73(2), pp.129-144.</a:t>
            </a:r>
          </a:p>
          <a:p>
            <a:pPr indent="-228600" defTabSz="914400">
              <a:lnSpc>
                <a:spcPct val="90000"/>
              </a:lnSpc>
              <a:spcBef>
                <a:spcPts val="1000"/>
              </a:spcBef>
              <a:buFont typeface="Arial" panose="020B0604020202020204" pitchFamily="34" charset="0"/>
              <a:buChar char="•"/>
            </a:pPr>
            <a:r>
              <a:rPr lang="en-US" sz="900" dirty="0"/>
              <a:t>Carroll, J. and Moss, D., 2002. State employee worker shortage. Lexington, KY: Council of State Governments.</a:t>
            </a:r>
          </a:p>
          <a:p>
            <a:pPr indent="-228600" defTabSz="914400">
              <a:lnSpc>
                <a:spcPct val="90000"/>
              </a:lnSpc>
              <a:spcBef>
                <a:spcPts val="1000"/>
              </a:spcBef>
              <a:buFont typeface="Arial" panose="020B0604020202020204" pitchFamily="34" charset="0"/>
              <a:buChar char="•"/>
            </a:pPr>
            <a:r>
              <a:rPr lang="en-US" sz="900" dirty="0"/>
              <a:t>Leong, C., 2014. Benefits from Increasing Salary, Employee Benefits and Rank for Promotion the Nursing Shortage in Macao Chinese Society. Universal Journal of Public Health, 2(1), pp.10-16.</a:t>
            </a:r>
          </a:p>
          <a:p>
            <a:pPr indent="-228600" defTabSz="914400">
              <a:lnSpc>
                <a:spcPct val="90000"/>
              </a:lnSpc>
              <a:spcBef>
                <a:spcPts val="1000"/>
              </a:spcBef>
              <a:buFont typeface="Arial" panose="020B0604020202020204" pitchFamily="34" charset="0"/>
              <a:buChar char="•"/>
            </a:pPr>
            <a:r>
              <a:rPr lang="en-US" sz="900" dirty="0"/>
              <a:t>Rutkowski, J., 2007. Labor Markets in EU8+2: From the Shortage of Jobs to the Shortage of Skilled Workers. SSRN Electronic Journal,.</a:t>
            </a:r>
          </a:p>
          <a:p>
            <a:pPr indent="-228600" defTabSz="914400">
              <a:lnSpc>
                <a:spcPct val="90000"/>
              </a:lnSpc>
              <a:spcBef>
                <a:spcPts val="1000"/>
              </a:spcBef>
              <a:buFont typeface="Arial" panose="020B0604020202020204" pitchFamily="34" charset="0"/>
              <a:buChar char="•"/>
            </a:pPr>
            <a:r>
              <a:rPr lang="en-US" sz="900" dirty="0"/>
              <a:t>Stephenson, J., 2008. Health Worker Shortage. JAMA, 299(15), p.1764.</a:t>
            </a:r>
          </a:p>
        </p:txBody>
      </p:sp>
      <p:sp>
        <p:nvSpPr>
          <p:cNvPr id="5" name="Slide Number Placeholder 4">
            <a:extLst>
              <a:ext uri="{FF2B5EF4-FFF2-40B4-BE49-F238E27FC236}">
                <a16:creationId xmlns:a16="http://schemas.microsoft.com/office/drawing/2014/main" id="{A93D7154-AEAE-4F38-986D-2508D95EEF1A}"/>
              </a:ext>
            </a:extLst>
          </p:cNvPr>
          <p:cNvSpPr>
            <a:spLocks noGrp="1"/>
          </p:cNvSpPr>
          <p:nvPr>
            <p:ph type="sldNum" idx="12"/>
          </p:nvPr>
        </p:nvSpPr>
        <p:spPr>
          <a:xfrm>
            <a:off x="8069191" y="4663440"/>
            <a:ext cx="274320" cy="274320"/>
          </a:xfrm>
        </p:spPr>
        <p:txBody>
          <a:bodyPr vert="horz" lIns="18288" tIns="45720" rIns="18288" bIns="45720" rtlCol="0" anchor="ctr">
            <a:normAutofit/>
          </a:bodyPr>
          <a:lstStyle/>
          <a:p>
            <a:pPr lvl="0" indent="0">
              <a:lnSpc>
                <a:spcPct val="90000"/>
              </a:lnSpc>
              <a:spcBef>
                <a:spcPts val="0"/>
              </a:spcBef>
              <a:spcAft>
                <a:spcPts val="600"/>
              </a:spcAft>
              <a:buNone/>
            </a:pPr>
            <a:fld id="{00000000-1234-1234-1234-123412341234}" type="slidenum">
              <a:rPr lang="en-US" sz="700" kern="1200" spc="0" baseline="0" dirty="0">
                <a:solidFill>
                  <a:srgbClr val="FFFFFF"/>
                </a:solidFill>
                <a:latin typeface="+mn-lt"/>
                <a:ea typeface="+mn-ea"/>
                <a:cs typeface="+mn-cs"/>
              </a:rPr>
              <a:pPr lvl="0" indent="0">
                <a:lnSpc>
                  <a:spcPct val="90000"/>
                </a:lnSpc>
                <a:spcBef>
                  <a:spcPts val="0"/>
                </a:spcBef>
                <a:spcAft>
                  <a:spcPts val="600"/>
                </a:spcAft>
                <a:buNone/>
              </a:pPr>
              <a:t>11</a:t>
            </a:fld>
            <a:endParaRPr lang="en-US" sz="700" kern="1200" spc="0" baseline="0" dirty="0">
              <a:solidFill>
                <a:srgbClr val="FFFFFF"/>
              </a:solidFill>
              <a:latin typeface="+mn-lt"/>
              <a:ea typeface="+mn-ea"/>
              <a:cs typeface="+mn-cs"/>
            </a:endParaRPr>
          </a:p>
        </p:txBody>
      </p:sp>
    </p:spTree>
    <p:extLst>
      <p:ext uri="{BB962C8B-B14F-4D97-AF65-F5344CB8AC3E}">
        <p14:creationId xmlns:p14="http://schemas.microsoft.com/office/powerpoint/2010/main" val="407010918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TM10001115[[fn=Parcel]]</Template>
  <TotalTime>0</TotalTime>
  <Words>1616</Words>
  <Application>Microsoft Office PowerPoint</Application>
  <PresentationFormat>Expunere pe ecran (16:9)</PresentationFormat>
  <Paragraphs>104</Paragraphs>
  <Slides>11</Slides>
  <Notes>10</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Parcel</vt:lpstr>
      <vt:lpstr>Module: Problem Solving and Decision Making  1816378 claudia ilie Nicolas Woringhton</vt:lpstr>
      <vt:lpstr>Introduction</vt:lpstr>
      <vt:lpstr>Nature of staff absenteeism</vt:lpstr>
      <vt:lpstr>Impacts on Employee and Organisation </vt:lpstr>
      <vt:lpstr>PESTEL analysis</vt:lpstr>
      <vt:lpstr>PESTEL Analysis</vt:lpstr>
      <vt:lpstr>Cause-and-effect analysis</vt:lpstr>
      <vt:lpstr>Fishbone Analysis </vt:lpstr>
      <vt:lpstr>Evaluation of alternative solutions to absenteeism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 term absenteeism</dc:title>
  <dc:creator/>
  <cp:lastModifiedBy>claudiailie620@gmail.com</cp:lastModifiedBy>
  <cp:revision>3</cp:revision>
  <dcterms:modified xsi:type="dcterms:W3CDTF">2022-07-10T13:46:58Z</dcterms:modified>
</cp:coreProperties>
</file>