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handoutMasterIdLst>
    <p:handoutMasterId r:id="rId22"/>
  </p:handoutMasterIdLst>
  <p:sldIdLst>
    <p:sldId id="258" r:id="rId5"/>
    <p:sldId id="259" r:id="rId6"/>
    <p:sldId id="260" r:id="rId7"/>
    <p:sldId id="261" r:id="rId8"/>
    <p:sldId id="268" r:id="rId9"/>
    <p:sldId id="262" r:id="rId10"/>
    <p:sldId id="263" r:id="rId11"/>
    <p:sldId id="269" r:id="rId12"/>
    <p:sldId id="270" r:id="rId13"/>
    <p:sldId id="265" r:id="rId14"/>
    <p:sldId id="264" r:id="rId15"/>
    <p:sldId id="271" r:id="rId16"/>
    <p:sldId id="272" r:id="rId17"/>
    <p:sldId id="266" r:id="rId18"/>
    <p:sldId id="273" r:id="rId19"/>
    <p:sldId id="274" r:id="rId20"/>
    <p:sldId id="275" r:id="rId2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7" d="100"/>
          <a:sy n="77" d="100"/>
        </p:scale>
        <p:origin x="1308" y="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12/03/2020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12/03/2020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12/03/2020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12/03/2020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12/03/2020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12/03/2020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12/03/2020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12/03/2020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12/03/2020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12/03/2020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12/03/2020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12/03/2020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31640" y="1412776"/>
            <a:ext cx="7124328" cy="1470025"/>
          </a:xfrm>
        </p:spPr>
        <p:txBody>
          <a:bodyPr/>
          <a:lstStyle/>
          <a:p>
            <a:r>
              <a:rPr lang="en-GB" b="1" dirty="0" smtClean="0"/>
              <a:t>Byzantine Athens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735728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3rd century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4834880" cy="3917032"/>
          </a:xfrm>
        </p:spPr>
        <p:txBody>
          <a:bodyPr/>
          <a:lstStyle/>
          <a:p>
            <a:r>
              <a:rPr lang="en-GB" dirty="0" smtClean="0"/>
              <a:t>Major centre of learning</a:t>
            </a:r>
          </a:p>
          <a:p>
            <a:r>
              <a:rPr lang="en-GB" dirty="0" smtClean="0"/>
              <a:t>Impressive buildings, particularly of the </a:t>
            </a:r>
            <a:r>
              <a:rPr lang="en-GB" dirty="0" err="1" smtClean="0"/>
              <a:t>Hadrianic</a:t>
            </a:r>
            <a:r>
              <a:rPr lang="en-GB" dirty="0" smtClean="0"/>
              <a:t> period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44008" y="2398937"/>
            <a:ext cx="4661511" cy="3118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41580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Heruli</a:t>
            </a:r>
            <a:r>
              <a:rPr lang="en-GB" dirty="0" smtClean="0"/>
              <a:t> invasion 267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4978896" cy="3917032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Athens destroyed.</a:t>
            </a:r>
          </a:p>
          <a:p>
            <a:r>
              <a:rPr lang="en-GB" dirty="0" smtClean="0"/>
              <a:t>Destroyed </a:t>
            </a:r>
            <a:r>
              <a:rPr lang="en-GB" dirty="0" err="1" smtClean="0"/>
              <a:t>Odeum</a:t>
            </a:r>
            <a:r>
              <a:rPr lang="en-GB" dirty="0" smtClean="0"/>
              <a:t> of </a:t>
            </a:r>
            <a:r>
              <a:rPr lang="en-GB" dirty="0" err="1" smtClean="0"/>
              <a:t>Herodes</a:t>
            </a:r>
            <a:endParaRPr lang="en-GB" dirty="0" smtClean="0"/>
          </a:p>
          <a:p>
            <a:r>
              <a:rPr lang="en-GB" dirty="0" smtClean="0"/>
              <a:t>Did not manage to get up to the Acropolis</a:t>
            </a:r>
          </a:p>
          <a:p>
            <a:r>
              <a:rPr lang="en-GB" dirty="0" smtClean="0"/>
              <a:t>Heroic </a:t>
            </a:r>
            <a:r>
              <a:rPr lang="en-GB" dirty="0" err="1" smtClean="0"/>
              <a:t>defense</a:t>
            </a:r>
            <a:r>
              <a:rPr lang="en-GB" dirty="0" smtClean="0"/>
              <a:t> by </a:t>
            </a:r>
            <a:r>
              <a:rPr lang="en-GB" dirty="0" err="1" smtClean="0"/>
              <a:t>Dexippus</a:t>
            </a:r>
            <a:endParaRPr lang="en-GB" dirty="0" smtClean="0"/>
          </a:p>
          <a:p>
            <a:r>
              <a:rPr lang="en-GB" dirty="0" smtClean="0"/>
              <a:t>Ancient wall destroyed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0479" y="1268760"/>
            <a:ext cx="3686321" cy="17625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027672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276-282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4186808" cy="3917032"/>
          </a:xfrm>
        </p:spPr>
        <p:txBody>
          <a:bodyPr/>
          <a:lstStyle/>
          <a:p>
            <a:r>
              <a:rPr lang="en-GB" dirty="0" smtClean="0"/>
              <a:t>Building of the late Roman wall.</a:t>
            </a:r>
          </a:p>
          <a:p>
            <a:r>
              <a:rPr lang="en-GB" dirty="0" smtClean="0"/>
              <a:t>Much smaller area covered than in ancient wall.</a:t>
            </a:r>
          </a:p>
          <a:p>
            <a:r>
              <a:rPr lang="en-GB" dirty="0" smtClean="0"/>
              <a:t>Considerable use of previous materials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5371" y="1844824"/>
            <a:ext cx="4372744" cy="28866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58093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4-6</a:t>
            </a:r>
            <a:r>
              <a:rPr lang="en-GB" baseline="30000" dirty="0" smtClean="0"/>
              <a:t>th</a:t>
            </a:r>
            <a:r>
              <a:rPr lang="en-GB" dirty="0" smtClean="0"/>
              <a:t> Centuries: The Academy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Main Neoplatonist centre of learning</a:t>
            </a:r>
          </a:p>
          <a:p>
            <a:r>
              <a:rPr lang="en-GB" dirty="0" smtClean="0"/>
              <a:t>Both Christian and pagan pupils and teachers</a:t>
            </a:r>
          </a:p>
          <a:p>
            <a:r>
              <a:rPr lang="en-GB" dirty="0" smtClean="0"/>
              <a:t>BUT</a:t>
            </a:r>
          </a:p>
          <a:p>
            <a:pPr lvl="1"/>
            <a:r>
              <a:rPr lang="en-GB" dirty="0" smtClean="0"/>
              <a:t>Evidence that Athens remained pagan to a large extent much later than other parts of the Empire</a:t>
            </a:r>
          </a:p>
          <a:p>
            <a:r>
              <a:rPr lang="en-GB" dirty="0" smtClean="0"/>
              <a:t>Primary competitor: Alexandria</a:t>
            </a:r>
          </a:p>
          <a:p>
            <a:r>
              <a:rPr lang="en-GB" dirty="0" smtClean="0"/>
              <a:t>Housing related to the philosophical schools found around Areopagus and south slope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6221780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5576" y="246759"/>
            <a:ext cx="6768751" cy="56439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66885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Christianisation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Theodosius I (380-394)  banned pagan worship and stopped the Olympic </a:t>
            </a:r>
            <a:r>
              <a:rPr lang="en-GB" dirty="0" smtClean="0"/>
              <a:t>Games</a:t>
            </a:r>
          </a:p>
          <a:p>
            <a:r>
              <a:rPr lang="en-GB" dirty="0" smtClean="0"/>
              <a:t>396 – Alaric sacks Athens</a:t>
            </a:r>
            <a:endParaRPr lang="en-GB" dirty="0" smtClean="0"/>
          </a:p>
          <a:p>
            <a:r>
              <a:rPr lang="en-GB" dirty="0" smtClean="0"/>
              <a:t>Theodosius II (408-450) banned worship at Eleusis (and the Eleusinian Mysteries) and ordered pagan temples to become churches.</a:t>
            </a:r>
          </a:p>
          <a:p>
            <a:r>
              <a:rPr lang="en-GB" dirty="0" smtClean="0"/>
              <a:t>Turned to Christian Churches: Parthenon, </a:t>
            </a:r>
            <a:r>
              <a:rPr lang="en-GB" dirty="0" err="1" smtClean="0"/>
              <a:t>Erechtheum</a:t>
            </a:r>
            <a:r>
              <a:rPr lang="en-GB" dirty="0" smtClean="0"/>
              <a:t>, Propylaea, </a:t>
            </a:r>
            <a:r>
              <a:rPr lang="en-GB" dirty="0" err="1" smtClean="0"/>
              <a:t>Asclepieum</a:t>
            </a:r>
            <a:r>
              <a:rPr lang="en-GB" dirty="0" smtClean="0"/>
              <a:t>, part of the library of Hadrian, and the </a:t>
            </a:r>
            <a:r>
              <a:rPr lang="en-GB" dirty="0" err="1" smtClean="0"/>
              <a:t>Olympieion</a:t>
            </a:r>
            <a:r>
              <a:rPr lang="en-GB" dirty="0" smtClean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073991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Athenais-Eudokia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Empress (wife of Theodosius I): 421-460</a:t>
            </a:r>
          </a:p>
          <a:p>
            <a:r>
              <a:rPr lang="en-GB" dirty="0" err="1" smtClean="0"/>
              <a:t>Monophysite</a:t>
            </a:r>
            <a:r>
              <a:rPr lang="en-GB" dirty="0" smtClean="0"/>
              <a:t>, learned, daughter of </a:t>
            </a:r>
            <a:r>
              <a:rPr lang="en-GB" dirty="0" err="1" smtClean="0"/>
              <a:t>Leontios</a:t>
            </a:r>
            <a:r>
              <a:rPr lang="en-GB" dirty="0" smtClean="0"/>
              <a:t>, who was a pagan philosopher</a:t>
            </a:r>
          </a:p>
          <a:p>
            <a:r>
              <a:rPr lang="en-GB" dirty="0" smtClean="0"/>
              <a:t>Wrote literary poems, including an epic poem on the martyrdom of St Cyprian, and Homeric Centos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6607002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Centos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Pastiche of lines from Homer or Vergil put together for Christian themes</a:t>
            </a:r>
          </a:p>
          <a:p>
            <a:r>
              <a:rPr lang="en-GB" dirty="0" err="1" smtClean="0"/>
              <a:t>Eudokia</a:t>
            </a:r>
            <a:r>
              <a:rPr lang="en-GB" dirty="0" smtClean="0"/>
              <a:t> wrote one of the life of Christ</a:t>
            </a:r>
          </a:p>
          <a:p>
            <a:r>
              <a:rPr lang="en-GB" dirty="0" smtClean="0"/>
              <a:t>Here she is describing Eve, using lines from the Odyssey describing Clytemnestra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She destroyed her wedded husband, and a hateful song </a:t>
            </a:r>
            <a:r>
              <a:rPr lang="en-GB" dirty="0" smtClean="0"/>
              <a:t>will </a:t>
            </a:r>
            <a:r>
              <a:rPr lang="en-GB" dirty="0"/>
              <a:t>exist amongst men, she also gave a bad reputation </a:t>
            </a:r>
            <a:r>
              <a:rPr lang="en-GB" dirty="0" smtClean="0"/>
              <a:t>to </a:t>
            </a:r>
            <a:r>
              <a:rPr lang="en-GB" dirty="0"/>
              <a:t>women, even the woman who does what is right. </a:t>
            </a:r>
            <a:r>
              <a:rPr lang="en-GB" dirty="0" smtClean="0"/>
              <a:t>Lines 77-79</a:t>
            </a:r>
          </a:p>
        </p:txBody>
      </p:sp>
    </p:spTree>
    <p:extLst>
      <p:ext uri="{BB962C8B-B14F-4D97-AF65-F5344CB8AC3E}">
        <p14:creationId xmlns:p14="http://schemas.microsoft.com/office/powerpoint/2010/main" val="401229925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5576" y="188640"/>
            <a:ext cx="7200800" cy="54927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913845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Closing of the schools: Justinian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3178696" cy="3917032"/>
          </a:xfrm>
        </p:spPr>
        <p:txBody>
          <a:bodyPr>
            <a:normAutofit fontScale="70000" lnSpcReduction="20000"/>
          </a:bodyPr>
          <a:lstStyle/>
          <a:p>
            <a:r>
              <a:rPr lang="en-GB" dirty="0" smtClean="0"/>
              <a:t>Justinian’s closing of the philosophical schools of Athens affected the economy of the city.</a:t>
            </a:r>
          </a:p>
          <a:p>
            <a:r>
              <a:rPr lang="en-GB" dirty="0" smtClean="0"/>
              <a:t>BUT new towers on the walls and more fortifications</a:t>
            </a:r>
          </a:p>
          <a:p>
            <a:r>
              <a:rPr lang="en-GB" dirty="0" smtClean="0"/>
              <a:t>Athens more as a point of military security – contact with the harbour</a:t>
            </a:r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7246" y="1599885"/>
            <a:ext cx="5306754" cy="24355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283640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6-9</a:t>
            </a:r>
            <a:r>
              <a:rPr lang="en-GB" baseline="30000" dirty="0" smtClean="0"/>
              <a:t>th</a:t>
            </a:r>
            <a:r>
              <a:rPr lang="en-GB" dirty="0" smtClean="0"/>
              <a:t> centuries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582 Sack of Athens by the Slavs</a:t>
            </a:r>
          </a:p>
          <a:p>
            <a:r>
              <a:rPr lang="en-GB" dirty="0" smtClean="0"/>
              <a:t>662 </a:t>
            </a:r>
            <a:r>
              <a:rPr lang="en-GB" dirty="0"/>
              <a:t> </a:t>
            </a:r>
            <a:r>
              <a:rPr lang="en-GB" dirty="0" err="1"/>
              <a:t>Constans</a:t>
            </a:r>
            <a:r>
              <a:rPr lang="en-GB" dirty="0"/>
              <a:t> II </a:t>
            </a:r>
            <a:r>
              <a:rPr lang="en-GB" dirty="0" smtClean="0"/>
              <a:t>visits Athens</a:t>
            </a:r>
          </a:p>
          <a:p>
            <a:r>
              <a:rPr lang="en-GB" dirty="0" smtClean="0"/>
              <a:t>700-850 Iconoclasm conflict</a:t>
            </a:r>
          </a:p>
          <a:p>
            <a:pPr lvl="1"/>
            <a:r>
              <a:rPr lang="en-GB" dirty="0" smtClean="0"/>
              <a:t>Including Irene of Athens</a:t>
            </a:r>
          </a:p>
          <a:p>
            <a:r>
              <a:rPr lang="en-GB" dirty="0" smtClean="0"/>
              <a:t>800-900 Bishopric of Athens promoted to Metropolitan status</a:t>
            </a:r>
          </a:p>
          <a:p>
            <a:pPr lvl="1"/>
            <a:r>
              <a:rPr lang="en-GB" dirty="0" smtClean="0"/>
              <a:t>i.e. had control over bishoprics of Euboea, central Greece and islands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527804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Iconoclasts vs </a:t>
            </a:r>
            <a:r>
              <a:rPr lang="en-GB" dirty="0" err="1" smtClean="0"/>
              <a:t>Iconophines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Iconoclasm = rejected the veneration of icons</a:t>
            </a:r>
          </a:p>
          <a:p>
            <a:pPr lvl="1"/>
            <a:r>
              <a:rPr lang="en-GB" dirty="0" smtClean="0"/>
              <a:t>Prohibition against idolatry</a:t>
            </a:r>
          </a:p>
          <a:p>
            <a:pPr lvl="1"/>
            <a:r>
              <a:rPr lang="en-GB" dirty="0" smtClean="0"/>
              <a:t>Roots in 4</a:t>
            </a:r>
            <a:r>
              <a:rPr lang="en-GB" baseline="30000" dirty="0" smtClean="0"/>
              <a:t>th</a:t>
            </a:r>
            <a:r>
              <a:rPr lang="en-GB" dirty="0" smtClean="0"/>
              <a:t> century (Eusebius, Origen)</a:t>
            </a:r>
          </a:p>
          <a:p>
            <a:pPr lvl="1"/>
            <a:r>
              <a:rPr lang="en-GB" dirty="0" smtClean="0"/>
              <a:t>Leo III imposed iconoclasm in 726</a:t>
            </a:r>
          </a:p>
          <a:p>
            <a:pPr lvl="2"/>
            <a:r>
              <a:rPr lang="en-GB" dirty="0" smtClean="0"/>
              <a:t>Conflict with Patriarchate</a:t>
            </a:r>
          </a:p>
          <a:p>
            <a:pPr lvl="2"/>
            <a:r>
              <a:rPr lang="en-GB" dirty="0" smtClean="0"/>
              <a:t>Aspects of </a:t>
            </a:r>
            <a:r>
              <a:rPr lang="en-GB" dirty="0" err="1" smtClean="0"/>
              <a:t>Caesaropapism</a:t>
            </a:r>
            <a:endParaRPr lang="en-GB" dirty="0" smtClean="0"/>
          </a:p>
          <a:p>
            <a:pPr lvl="1"/>
            <a:r>
              <a:rPr lang="en-GB" dirty="0" smtClean="0"/>
              <a:t>Constantine V main proponent theologically</a:t>
            </a:r>
          </a:p>
          <a:p>
            <a:pPr lvl="2"/>
            <a:r>
              <a:rPr lang="en-GB" dirty="0" smtClean="0"/>
              <a:t>Council of </a:t>
            </a:r>
            <a:r>
              <a:rPr lang="en-GB" dirty="0" err="1" smtClean="0"/>
              <a:t>Hieria</a:t>
            </a:r>
            <a:r>
              <a:rPr lang="en-GB" dirty="0" smtClean="0"/>
              <a:t> 754</a:t>
            </a:r>
          </a:p>
          <a:p>
            <a:pPr lvl="2"/>
            <a:r>
              <a:rPr lang="en-GB" dirty="0" smtClean="0"/>
              <a:t>Main persecution 760-780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790905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834880" cy="1143000"/>
          </a:xfrm>
        </p:spPr>
        <p:txBody>
          <a:bodyPr/>
          <a:lstStyle/>
          <a:p>
            <a:r>
              <a:rPr lang="en-GB" dirty="0" smtClean="0"/>
              <a:t>Irene of Athens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Member of the family of </a:t>
            </a:r>
            <a:r>
              <a:rPr lang="en-GB" dirty="0" err="1" smtClean="0"/>
              <a:t>Sarantapechoi</a:t>
            </a:r>
            <a:r>
              <a:rPr lang="en-GB" dirty="0" smtClean="0"/>
              <a:t> of Athens.</a:t>
            </a:r>
          </a:p>
          <a:p>
            <a:r>
              <a:rPr lang="en-GB" dirty="0" smtClean="0"/>
              <a:t>Empress Consort 775-80</a:t>
            </a:r>
          </a:p>
          <a:p>
            <a:r>
              <a:rPr lang="en-GB" dirty="0" smtClean="0"/>
              <a:t>Regent of Constantine VI 780-790</a:t>
            </a:r>
          </a:p>
          <a:p>
            <a:r>
              <a:rPr lang="en-GB" dirty="0" smtClean="0"/>
              <a:t>Co-regent 792-797</a:t>
            </a:r>
          </a:p>
          <a:p>
            <a:r>
              <a:rPr lang="en-GB" dirty="0" smtClean="0"/>
              <a:t>Empress Regnant 797-802</a:t>
            </a:r>
          </a:p>
          <a:p>
            <a:r>
              <a:rPr lang="en-GB" dirty="0" err="1" smtClean="0"/>
              <a:t>Iconophile</a:t>
            </a:r>
            <a:r>
              <a:rPr lang="en-GB" dirty="0" smtClean="0"/>
              <a:t> empress – stopped the rise of iconoclasm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3223" y="116632"/>
            <a:ext cx="3628718" cy="16609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872490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Michael </a:t>
            </a:r>
            <a:r>
              <a:rPr lang="en-GB" dirty="0" err="1" smtClean="0"/>
              <a:t>Choniates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 smtClean="0"/>
              <a:t>Metropolite</a:t>
            </a:r>
            <a:r>
              <a:rPr lang="en-GB" dirty="0" smtClean="0"/>
              <a:t> of Athens  1182-1204</a:t>
            </a:r>
          </a:p>
          <a:p>
            <a:r>
              <a:rPr lang="en-GB" dirty="0" smtClean="0"/>
              <a:t>Better understanding of the city and issues</a:t>
            </a:r>
          </a:p>
          <a:p>
            <a:r>
              <a:rPr lang="en-GB" dirty="0" smtClean="0"/>
              <a:t>Prolific writer of letters and orator</a:t>
            </a:r>
          </a:p>
          <a:p>
            <a:r>
              <a:rPr lang="en-GB" dirty="0" smtClean="0"/>
              <a:t>Defended the city against </a:t>
            </a:r>
            <a:r>
              <a:rPr lang="en-GB" dirty="0" err="1" smtClean="0"/>
              <a:t>Sgouros</a:t>
            </a:r>
            <a:r>
              <a:rPr lang="en-GB" dirty="0" smtClean="0"/>
              <a:t> in 1204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87824" y="4005064"/>
            <a:ext cx="4141490" cy="20000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8086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1204: Leo </a:t>
            </a:r>
            <a:r>
              <a:rPr lang="en-GB" dirty="0" err="1" smtClean="0"/>
              <a:t>Sgouros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Athens besieged by Leo </a:t>
            </a:r>
            <a:r>
              <a:rPr lang="en-GB" dirty="0" err="1" smtClean="0"/>
              <a:t>Sgouros</a:t>
            </a:r>
            <a:endParaRPr lang="en-GB" dirty="0" smtClean="0"/>
          </a:p>
          <a:p>
            <a:pPr lvl="1"/>
            <a:r>
              <a:rPr lang="en-GB" dirty="0" err="1" smtClean="0"/>
              <a:t>Sgouros</a:t>
            </a:r>
            <a:r>
              <a:rPr lang="en-GB" dirty="0" smtClean="0"/>
              <a:t> declared independence from </a:t>
            </a:r>
            <a:r>
              <a:rPr lang="en-GB" dirty="0" err="1" smtClean="0"/>
              <a:t>Byzantion</a:t>
            </a:r>
            <a:r>
              <a:rPr lang="en-GB" dirty="0" smtClean="0"/>
              <a:t> in 1201.</a:t>
            </a:r>
          </a:p>
          <a:p>
            <a:pPr lvl="1"/>
            <a:r>
              <a:rPr lang="en-GB" dirty="0" smtClean="0"/>
              <a:t>Took advantage of Crusader sack of Constantinople to besiege Athens. Did not succeed, but did burn the city.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498332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1204: The Crusaders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After the fall of Constantinople to the 4</a:t>
            </a:r>
            <a:r>
              <a:rPr lang="en-GB" baseline="30000" dirty="0" smtClean="0"/>
              <a:t>th</a:t>
            </a:r>
            <a:r>
              <a:rPr lang="en-GB" dirty="0" smtClean="0"/>
              <a:t> crusade, other cities and areas in the empire were conquered as well.</a:t>
            </a:r>
          </a:p>
          <a:p>
            <a:r>
              <a:rPr lang="en-GB" dirty="0" smtClean="0"/>
              <a:t>Athens fell in 1204 and the Duchy of Athens was created.</a:t>
            </a:r>
          </a:p>
          <a:p>
            <a:r>
              <a:rPr lang="en-GB" dirty="0" smtClean="0"/>
              <a:t>Duchy of Athens was part of the kingdom of </a:t>
            </a:r>
            <a:r>
              <a:rPr lang="en-GB" dirty="0" err="1" smtClean="0"/>
              <a:t>Thessalonika</a:t>
            </a:r>
            <a:r>
              <a:rPr lang="en-GB" dirty="0"/>
              <a:t> (of  Boniface of </a:t>
            </a:r>
            <a:r>
              <a:rPr lang="en-GB" dirty="0" smtClean="0"/>
              <a:t>Montferrat)</a:t>
            </a:r>
          </a:p>
          <a:p>
            <a:r>
              <a:rPr lang="en-GB" dirty="0" smtClean="0"/>
              <a:t>The Duchy was given to the de la Roche family</a:t>
            </a:r>
            <a:r>
              <a:rPr lang="en-GB" dirty="0"/>
              <a:t> 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7304920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Sylvia Hoffmann</DisplayName>
        <AccountId>4398</AccountId>
        <AccountType/>
      </UserInfo>
      <UserInfo>
        <DisplayName>Llinos McVicar</DisplayName>
        <AccountId>4803</AccountId>
        <AccountType/>
      </UserInfo>
      <UserInfo>
        <DisplayName>Bunmi Thomas</DisplayName>
        <AccountId>20016</AccountId>
        <AccountType/>
      </UserInfo>
    </SharedWithUsers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4" ma:contentTypeDescription="Create a new document." ma:contentTypeScope="" ma:versionID="697e22ecbe2135e394169004b01b34a9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d20f70134215217fb266d1d94757e047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purl.org/dc/terms/"/>
    <ds:schemaRef ds:uri="http://schemas.microsoft.com/office/2006/documentManagement/types"/>
    <ds:schemaRef ds:uri="http://schemas.openxmlformats.org/package/2006/metadata/core-properties"/>
    <ds:schemaRef ds:uri="http://purl.org/dc/elements/1.1/"/>
    <ds:schemaRef ds:uri="http://schemas.microsoft.com/office/2006/metadata/properties"/>
    <ds:schemaRef ds:uri="http://schemas.microsoft.com/office/infopath/2007/PartnerControls"/>
    <ds:schemaRef ds:uri="303dbf9b-b85b-46a0-94f1-894078c07ecd"/>
    <ds:schemaRef ds:uri="211f9404-bca0-4bcf-9c1d-965ccb6f8d2d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BDCF9ABB-9528-409E-A13D-EBE9E1E9DF8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540</TotalTime>
  <Words>586</Words>
  <Application>Microsoft Office PowerPoint</Application>
  <PresentationFormat>On-screen Show (4:3)</PresentationFormat>
  <Paragraphs>77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1" baseType="lpstr">
      <vt:lpstr>Arial</vt:lpstr>
      <vt:lpstr>Calibri</vt:lpstr>
      <vt:lpstr>Myriad Pro</vt:lpstr>
      <vt:lpstr>20140311PresentationUWTSDTemplate</vt:lpstr>
      <vt:lpstr>Byzantine Athens</vt:lpstr>
      <vt:lpstr>3rd century</vt:lpstr>
      <vt:lpstr>Heruli invasion 267</vt:lpstr>
      <vt:lpstr>276-282</vt:lpstr>
      <vt:lpstr>4-6th Centuries: The Academy</vt:lpstr>
      <vt:lpstr>PowerPoint Presentation</vt:lpstr>
      <vt:lpstr>Christianisation</vt:lpstr>
      <vt:lpstr>Athenais-Eudokia</vt:lpstr>
      <vt:lpstr>The Centos</vt:lpstr>
      <vt:lpstr>PowerPoint Presentation</vt:lpstr>
      <vt:lpstr>Closing of the schools: Justinian</vt:lpstr>
      <vt:lpstr>6-9th centuries</vt:lpstr>
      <vt:lpstr>Iconoclasts vs Iconophines</vt:lpstr>
      <vt:lpstr>Irene of Athens</vt:lpstr>
      <vt:lpstr>Michael Choniates</vt:lpstr>
      <vt:lpstr>1204: Leo Sgouros</vt:lpstr>
      <vt:lpstr>1204: The Crusaders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Errietta Bissa</cp:lastModifiedBy>
  <cp:revision>98</cp:revision>
  <dcterms:created xsi:type="dcterms:W3CDTF">2015-04-14T15:21:28Z</dcterms:created>
  <dcterms:modified xsi:type="dcterms:W3CDTF">2020-03-12T16:41:37Z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