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24"/>
  </p:notesMasterIdLst>
  <p:sldIdLst>
    <p:sldId id="257" r:id="rId2"/>
    <p:sldId id="258" r:id="rId3"/>
    <p:sldId id="260" r:id="rId4"/>
    <p:sldId id="289" r:id="rId5"/>
    <p:sldId id="264" r:id="rId6"/>
    <p:sldId id="266" r:id="rId7"/>
    <p:sldId id="313" r:id="rId8"/>
    <p:sldId id="333" r:id="rId9"/>
    <p:sldId id="326" r:id="rId10"/>
    <p:sldId id="314" r:id="rId11"/>
    <p:sldId id="290" r:id="rId12"/>
    <p:sldId id="334" r:id="rId13"/>
    <p:sldId id="327" r:id="rId14"/>
    <p:sldId id="335" r:id="rId15"/>
    <p:sldId id="328" r:id="rId16"/>
    <p:sldId id="329" r:id="rId17"/>
    <p:sldId id="330" r:id="rId18"/>
    <p:sldId id="317" r:id="rId19"/>
    <p:sldId id="336" r:id="rId20"/>
    <p:sldId id="332" r:id="rId21"/>
    <p:sldId id="331" r:id="rId22"/>
    <p:sldId id="284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Steps for data collection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Construction of form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Designation of coding strategy used to represent data on form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Collection of data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Entry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Information collection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Contacting possible resources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Recording data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of information collected – Gender, age, reading score, mathematics score, grade, etc.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7.2.1: Constructing Data Collection Forms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Key to developing a data collection form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Planning the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form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Recording all relevant information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Coding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How should the data be?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Easy to understand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Easy to work with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MS Excel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Hints for constructing a data collection form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one line for each subject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one column for each variable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paper that has columns and grids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Record subject’s ID numbers as rows and scores or other variables as columns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 enough space for information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Collecting data using optical scanners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Optical scoring sheet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Scanner records correct and incorrect responses and provides total score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Benefits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New technologies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Smartphones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Computers and software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Optical scanners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7.2.2: Coding Data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Coding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 it is done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– gender may be coded as a 1 or a 2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of digits for coding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Rules for coding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codes that are as reduced in clutter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Record explicit and discrete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depicts coding data and using codes that provide the most information possible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Several types of data and data coding for reading scores is shown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7.2.3: The Ten Commandments of Data Collection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Data collection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Long and rigorous one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Time-consuming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Following 10 commandments of data collection will help avoid fatal errors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2- 10 commandments (Part I)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Get permission from board to collect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Think about the type of data that has to be collected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Think about from where the data has to be collected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 data collection form is clear and easy to use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Make duplicate copy of data file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3- 10 commandments (Part II)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not rely on untrained people for data collection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Plan a schedule for data collection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Cultivate possible sources for participant pool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Try to follow up on subjects who missed testing session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Never discard original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Preparing for data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 the characteristics of distribution scores using descriptive statistics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Apply inferential statistics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How to make data analysis easier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calculator to understand basic operations involved in data analysis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Excel to work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analysis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ToolPak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Practice more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7.4.1: Distributions of Scores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is distribution of scores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or more data points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Bar graphs is one way of representing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Histogram representing math score of children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Y-axis represents frequency at which a particular score occurs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X-axis represents the value of score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Each band represents about 5 scores along the scale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graph shows the distribution of data points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Each score in a distribution represents one data point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7.4.2: Comparing Distributions of Scores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Comparing different distributions of score – most useful things in research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Several ways to compare distributions of scores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Methods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Comparing standard score, measures of central tendency, etc.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Adds information to understanding of how distributions differ from one another</a:t>
            </a: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7.4.3: Measures of Central Tendency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Three types of averages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Median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When to use which measure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Depends on type of data being described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Median – ordinal or ranked data and extreme scores are included in sample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Mode – qualitative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 – for interval or ratio scale of measurement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shows the measure of central tendency and the corresponding level of measurement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Examples of data types are also provided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7.4.4: You and Excel – Computing Measures of Central Tendency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Excel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Data Analysis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ToolPak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Averages can be calculated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 to compute descriptive statistics using MS Excel (Part I)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Open sample file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data tab on Excel ribbon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data analysis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Double click descriptive statistics option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 value in input range box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Steps to compute descriptive statistics using MS Excel (Part II)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the labels in from row button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output range button and enter value H1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the summary statistics box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Ok to see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7.5.1: The Range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is range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Difference between highest and lowest score in a distribution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Simplest and most direct measure of how dispersed a set of scores is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Example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Set of scores – 31 33 35 38 40 40 41 41 41 42 43 44 46 47 48 48 49 49 50 51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Range is 20 or 51–31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7.5.2: The Standard Deviation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Definition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Average amount that each individual score varies from the mean of the set of scores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Commonly used measure of variability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Larger the standard deviation, the more variable the set of scores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How to compute standard deviation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Formula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Steps to compute standard deviation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Variance – square of standard deviations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7.5.3: You and Excel – Computing Measures of Variability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Benefits of computation of descriptive statistics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Yield measures of variability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Yield measures of central tendency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7.6.1: The Normal (Bell-Shaped) Curve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Referred to as normal curve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halves of the normal curve are symmetrical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Shape represents how variables are distributed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Characteristics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Mean, median, mode are of same value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Symmetrical about its midpoint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Asymptotic curve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Figure shows a bell-shaped curve 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characteristics of the bell-shaped curve are depicted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7.6.2: The Mean and the Standard Deviation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Curves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 markedly in appearance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 and variability of curves differ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Normal distribution curves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Mean, standard deviation, scores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Shape of the curve and 68% of scores distribution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Slope of curve and scores falling toward extremes of distribution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7.6.3: Standard Scores: Computing and Using z Scores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Standard score – allows for comparison of scores from different distribution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Standard scores have the same reference point and standard deviation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Z score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frequently used standard score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Formula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Raw score above mean will have positive z score and that below mean will have negative z score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7.6.4: What z Scores Really, Really Mean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Z score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compare raw scores of different distributions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Associated with a particular likelihood that a raw score will appear in a distribution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Different z scores correspond to different location along the x axis of the normal curve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Assigning probability to outcomes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Way of understanding how likely certain outcomes are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develop a set of rules to help with decision making about outcomes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slide" Target="slide6.xml"/><Relationship Id="rId7" Type="http://schemas.openxmlformats.org/officeDocument/2006/relationships/slide" Target="slide1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7.xml"/><Relationship Id="rId9" Type="http://schemas.openxmlformats.org/officeDocument/2006/relationships/slide" Target="slide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7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7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Data Collection and Descriptive Statistics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Data Collection and Descriptive Statistics slide"/>
              </a:rPr>
              <a:t>Introduction: Data Collection and Descriptive Statistics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7.1: Getting Ready for Data Collection slide"/>
              </a:rPr>
              <a:t>7.1: Getting Ready for Data Collection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7.2: The Data Collection Process slide"/>
              </a:rPr>
              <a:t>7.2: The Data Collection Process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7.3: Getting Ready for Data Analysis slide"/>
              </a:rPr>
              <a:t>7.3: Getting Ready for Data Analysis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7.4: Descriptive Statistics slide"/>
              </a:rPr>
              <a:t>7.4: Descriptive Statistics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7.5: Measures of Variability slide"/>
              </a:rPr>
              <a:t>7.5: Measures of Variability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7.6: Understanding Distributions slide"/>
              </a:rPr>
              <a:t>7.6: Understanding Distributions</a:t>
            </a:r>
            <a:endParaRPr lang="en-US" sz="2400" dirty="0"/>
          </a:p>
          <a:p>
            <a:r>
              <a:rPr lang="en-US" sz="2400" dirty="0">
                <a:hlinkClick r:id="rId9" action="ppaction://hlinksldjump" tooltip="Link to Summary: Data Collection and Descriptive Statistics slide"/>
              </a:rPr>
              <a:t>Summary: Data Collection and Descriptive Statistics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(1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7.1: Getting Ready for Data Collection slide"/>
              </a:rPr>
              <a:t>7.1: Outline the four steps of the data collection process of research</a:t>
            </a:r>
            <a:r>
              <a:rPr lang="en-US" dirty="0"/>
              <a:t> </a:t>
            </a:r>
          </a:p>
          <a:p>
            <a:r>
              <a:rPr lang="en-US" dirty="0">
                <a:hlinkClick r:id="rId3" action="ppaction://hlinksldjump" tooltip="Link to 7.2: The Data Collection Process slide"/>
              </a:rPr>
              <a:t>7.2: Recall ten commandments to ensure a robust data collection process</a:t>
            </a:r>
            <a:endParaRPr lang="en-US" dirty="0"/>
          </a:p>
          <a:p>
            <a:r>
              <a:rPr lang="en-US" dirty="0">
                <a:hlinkClick r:id="rId4" action="ppaction://hlinksldjump" tooltip="Link to 7.3: Getting Ready for Data Analysis slide"/>
              </a:rPr>
              <a:t>7.3: Recognize the role of descriptive and inferential statistics in data analysis</a:t>
            </a:r>
            <a:endParaRPr lang="en-US" dirty="0"/>
          </a:p>
          <a:p>
            <a:r>
              <a:rPr lang="en-US" dirty="0">
                <a:hlinkClick r:id="rId5" action="ppaction://hlinksldjump" tooltip="Link to 7.4: Descriptive Statistics slide"/>
              </a:rPr>
              <a:t>7.4: Analyze distribution of scores with respect to the way it helps in understanding data</a:t>
            </a:r>
            <a:endParaRPr lang="en-US" dirty="0"/>
          </a:p>
          <a:p>
            <a:r>
              <a:rPr lang="en-US" dirty="0">
                <a:hlinkClick r:id="rId6" action="ppaction://hlinksldjump" tooltip="Link to 7.5: Measures of Variability slide"/>
              </a:rPr>
              <a:t>7.5: Illustrate measures of variability that help understand the amount of variability or dispersion in a set of scores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(2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7.6: Understanding Distributions slide"/>
              </a:rPr>
              <a:t>7.6: Illustrate how the mean and standard deviation help understand a data distribution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180929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Data Collection and Descriptive Statistics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Data collection</a:t>
            </a:r>
          </a:p>
          <a:p>
            <a:r>
              <a:rPr lang="en-US" sz="2400" dirty="0"/>
              <a:t>Descriptive statistics</a:t>
            </a:r>
          </a:p>
          <a:p>
            <a:r>
              <a:rPr lang="en-US" sz="2400" dirty="0"/>
              <a:t>Use of personal computers and software to analyze data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7.1: Getting Ready for Data Collection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four steps of the data collection process of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Steps for data collection </a:t>
            </a:r>
          </a:p>
          <a:p>
            <a:pPr lvl="1" eaLnBrk="1" hangingPunct="1"/>
            <a:r>
              <a:rPr lang="en-US" dirty="0"/>
              <a:t>Information collection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7.2: The Data Collection </a:t>
            </a:r>
            <a:r>
              <a:rPr lang="en-US" dirty="0" smtClean="0"/>
              <a:t>Process 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Recall ten commandments to ensure a robust data collection process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7.2.1: Constructing Data Collection Forms</a:t>
            </a:r>
          </a:p>
          <a:p>
            <a:pPr lvl="1" eaLnBrk="1" hangingPunct="1"/>
            <a:r>
              <a:rPr lang="en-US" dirty="0"/>
              <a:t>Key to developing a data collection form</a:t>
            </a:r>
          </a:p>
          <a:p>
            <a:pPr lvl="1" eaLnBrk="1" hangingPunct="1"/>
            <a:r>
              <a:rPr lang="en-US" dirty="0"/>
              <a:t>How should the data be?</a:t>
            </a:r>
          </a:p>
          <a:p>
            <a:pPr lvl="1" eaLnBrk="1" hangingPunct="1"/>
            <a:r>
              <a:rPr lang="en-US" dirty="0"/>
              <a:t>Hints for constructing a data collection form </a:t>
            </a:r>
          </a:p>
          <a:p>
            <a:pPr lvl="1" eaLnBrk="1" hangingPunct="1"/>
            <a:r>
              <a:rPr lang="en-US" dirty="0"/>
              <a:t>Collecting data using optical scanners </a:t>
            </a:r>
          </a:p>
          <a:p>
            <a:pPr lvl="1" eaLnBrk="1" hangingPunct="1"/>
            <a:r>
              <a:rPr lang="en-US" dirty="0"/>
              <a:t>New technologies</a:t>
            </a:r>
          </a:p>
          <a:p>
            <a:pPr eaLnBrk="1" hangingPunct="1"/>
            <a:r>
              <a:rPr lang="en-US" dirty="0"/>
              <a:t>7.2.2: Coding Data</a:t>
            </a:r>
            <a:endParaRPr lang="en-US" altLang="en-US" dirty="0"/>
          </a:p>
          <a:p>
            <a:pPr lvl="1" eaLnBrk="1" hangingPunct="1"/>
            <a:r>
              <a:rPr lang="en-US" dirty="0"/>
              <a:t>Coding</a:t>
            </a:r>
          </a:p>
          <a:p>
            <a:pPr lvl="1" eaLnBrk="1" hangingPunct="1"/>
            <a:r>
              <a:rPr lang="en-US" dirty="0"/>
              <a:t>Rules for coding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03946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0"/>
            <a:ext cx="8534400" cy="1312863"/>
          </a:xfrm>
        </p:spPr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7.2: </a:t>
            </a:r>
            <a:r>
              <a:rPr lang="en-US" dirty="0"/>
              <a:t>Coding data and using codes that provide the most information possible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381506402"/>
              </p:ext>
            </p:extLst>
          </p:nvPr>
        </p:nvGraphicFramePr>
        <p:xfrm>
          <a:off x="205145" y="1524000"/>
          <a:ext cx="8710255" cy="3870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2855"/>
                <a:gridCol w="3048000"/>
                <a:gridCol w="2819400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Variable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Range of Data Possible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</a:t>
                      </a:r>
                      <a:endParaRPr lang="en-US" sz="1600" dirty="0"/>
                    </a:p>
                  </a:txBody>
                  <a:tcPr/>
                </a:tc>
              </a:tr>
              <a:tr h="5334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ID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001–200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138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49646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Gender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 or 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570336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Grade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1, 2, 4, 6, 8, or 10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4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Building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1–6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Reading Score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1–100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78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69816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Mathematics Score</a:t>
                      </a:r>
                      <a:endParaRPr lang="en-GB" sz="14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1–100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69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064628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7.2: The Data Collection </a:t>
            </a:r>
            <a:r>
              <a:rPr lang="en-US" dirty="0" smtClean="0"/>
              <a:t>Process 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Recall ten commandments to ensure a robust data collection process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7.2.3: The Ten Commandments of Data Collection</a:t>
            </a:r>
          </a:p>
          <a:p>
            <a:pPr lvl="1" eaLnBrk="1" hangingPunct="1"/>
            <a:r>
              <a:rPr lang="en-US" dirty="0"/>
              <a:t>Data collection process</a:t>
            </a:r>
          </a:p>
          <a:p>
            <a:pPr lvl="1" eaLnBrk="1" hangingPunct="1"/>
            <a:r>
              <a:rPr lang="en-US" dirty="0"/>
              <a:t>10 commandments (Part I)</a:t>
            </a:r>
          </a:p>
          <a:p>
            <a:pPr lvl="1" eaLnBrk="1" hangingPunct="1"/>
            <a:r>
              <a:rPr lang="en-US" dirty="0"/>
              <a:t>10 commandments (Part II</a:t>
            </a:r>
            <a:r>
              <a:rPr lang="en-US" dirty="0" smtClean="0"/>
              <a:t>)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84359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7.3: Getting Ready for Data Analysis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Recognize the role of descriptive and inferential statistics in data analysis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Preparing for data analysis</a:t>
            </a:r>
          </a:p>
          <a:p>
            <a:pPr lvl="1" eaLnBrk="1" hangingPunct="1"/>
            <a:r>
              <a:rPr lang="en-US" dirty="0"/>
              <a:t>How to make data analysis easier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42069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7.4: Descriptive Statistics </a:t>
            </a:r>
            <a:r>
              <a:rPr lang="en-US" dirty="0" smtClean="0"/>
              <a:t>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distribution of scores with respect to the way it helps in understanding </a:t>
            </a:r>
            <a:r>
              <a:rPr lang="en-US" sz="1500" dirty="0" smtClean="0">
                <a:solidFill>
                  <a:srgbClr val="2D1061"/>
                </a:solidFill>
              </a:rPr>
              <a:t>data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7.4.1: Distributions of Scores</a:t>
            </a:r>
          </a:p>
          <a:p>
            <a:pPr lvl="1" eaLnBrk="1" hangingPunct="1"/>
            <a:r>
              <a:rPr lang="en-US" dirty="0"/>
              <a:t>What is distribution of scores</a:t>
            </a:r>
          </a:p>
          <a:p>
            <a:pPr lvl="1" eaLnBrk="1" hangingPunct="1"/>
            <a:r>
              <a:rPr lang="en-US" dirty="0" smtClean="0"/>
              <a:t>Example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7.2</a:t>
            </a:r>
            <a:r>
              <a:rPr lang="en-US" dirty="0"/>
              <a:t>: Distribution of data points (mathematics scores) for children in grades 2 through 10. Each score in a distribution represents one data point.</a:t>
            </a:r>
          </a:p>
        </p:txBody>
      </p:sp>
      <p:pic>
        <p:nvPicPr>
          <p:cNvPr id="5" name="Picture 4" descr="Figure 7.2 A bar graph shows distribution of data points for a sample data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75" y="1549122"/>
            <a:ext cx="8001000" cy="4805101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6106874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7.4: Descriptive Statistics </a:t>
            </a:r>
            <a:r>
              <a:rPr lang="en-US" dirty="0" smtClean="0"/>
              <a:t>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distribution of scores with respect to the way it helps in understanding </a:t>
            </a:r>
            <a:r>
              <a:rPr lang="en-US" sz="1500" dirty="0" smtClean="0">
                <a:solidFill>
                  <a:srgbClr val="2D1061"/>
                </a:solidFill>
              </a:rPr>
              <a:t>data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7.4.2</a:t>
            </a:r>
            <a:r>
              <a:rPr lang="en-US" altLang="en-US" dirty="0"/>
              <a:t>: Comparing Distributions of Scores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Methods</a:t>
            </a:r>
            <a:endParaRPr lang="en-US" altLang="en-US" dirty="0"/>
          </a:p>
          <a:p>
            <a:pPr eaLnBrk="1" hangingPunct="1"/>
            <a:r>
              <a:rPr lang="en-US" altLang="en-US" dirty="0" smtClean="0"/>
              <a:t>7.4.3</a:t>
            </a:r>
            <a:r>
              <a:rPr lang="en-US" altLang="en-US" dirty="0"/>
              <a:t>: Measures of Central Tendency</a:t>
            </a:r>
          </a:p>
          <a:p>
            <a:pPr lvl="1" eaLnBrk="1" hangingPunct="1"/>
            <a:r>
              <a:rPr lang="en-US" dirty="0"/>
              <a:t>Three types of averages</a:t>
            </a:r>
          </a:p>
          <a:p>
            <a:pPr lvl="1" eaLnBrk="1" hangingPunct="1"/>
            <a:r>
              <a:rPr lang="en-US" dirty="0"/>
              <a:t>When to use which </a:t>
            </a:r>
            <a:r>
              <a:rPr lang="en-US" dirty="0" smtClean="0"/>
              <a:t>measure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707318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8991600" cy="1295400"/>
          </a:xfrm>
        </p:spPr>
        <p:txBody>
          <a:bodyPr/>
          <a:lstStyle/>
          <a:p>
            <a:r>
              <a:rPr lang="en-IN" sz="3200" dirty="0"/>
              <a:t>Table </a:t>
            </a:r>
            <a:r>
              <a:rPr lang="en-IN" sz="3200" dirty="0" smtClean="0"/>
              <a:t>7.3: </a:t>
            </a:r>
            <a:r>
              <a:rPr lang="en-US" sz="3200" dirty="0"/>
              <a:t>Measures of central tendency and the corresponding level of measurement.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64455847"/>
              </p:ext>
            </p:extLst>
          </p:nvPr>
        </p:nvGraphicFramePr>
        <p:xfrm>
          <a:off x="205145" y="1524000"/>
          <a:ext cx="8710255" cy="217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2855"/>
                <a:gridCol w="3048000"/>
                <a:gridCol w="2819400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Measure of Central Tendency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Level of Measurement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Examples</a:t>
                      </a:r>
                      <a:endParaRPr lang="en-US" sz="1600" dirty="0"/>
                    </a:p>
                  </a:txBody>
                  <a:tcPr/>
                </a:tc>
              </a:tr>
              <a:tr h="5334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Mode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Nominal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Eye color, party affiliation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496464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Median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Ordinal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Rank in class, birth order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570336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Mean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Interval and Ratio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Speed of response, age in years</a:t>
                      </a:r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6368861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7.4: Descriptive Statistics </a:t>
            </a:r>
            <a:r>
              <a:rPr lang="en-US" dirty="0" smtClean="0"/>
              <a:t>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Analyze distribution of scores with respect to the way it helps in understanding </a:t>
            </a:r>
            <a:r>
              <a:rPr lang="en-US" sz="1500" dirty="0" smtClean="0">
                <a:solidFill>
                  <a:srgbClr val="2D1061"/>
                </a:solidFill>
              </a:rPr>
              <a:t>data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7.4.4: You and Excel – Computing Measures of Central Tendency</a:t>
            </a:r>
          </a:p>
          <a:p>
            <a:pPr lvl="1" eaLnBrk="1" hangingPunct="1"/>
            <a:r>
              <a:rPr lang="en-US" dirty="0"/>
              <a:t>Excel</a:t>
            </a:r>
          </a:p>
          <a:p>
            <a:pPr lvl="1" eaLnBrk="1" hangingPunct="1"/>
            <a:r>
              <a:rPr lang="en-US" dirty="0"/>
              <a:t>Steps to compute descriptive statistics using MS Excel (Part I)</a:t>
            </a:r>
          </a:p>
          <a:p>
            <a:pPr lvl="1" eaLnBrk="1" hangingPunct="1"/>
            <a:r>
              <a:rPr lang="en-US" dirty="0"/>
              <a:t>Steps to compute descriptive statistics using MS Excel (Part II)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192644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7.5: Measures of Variability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measures of variability that help understand the amount of variability or dispersion in a set of </a:t>
            </a:r>
            <a:r>
              <a:rPr lang="en-US" sz="1500" dirty="0" smtClean="0">
                <a:solidFill>
                  <a:srgbClr val="2D1061"/>
                </a:solidFill>
              </a:rPr>
              <a:t>scores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7.5.1: The Range</a:t>
            </a:r>
          </a:p>
          <a:p>
            <a:pPr lvl="1" eaLnBrk="1" hangingPunct="1"/>
            <a:r>
              <a:rPr lang="en-US" dirty="0"/>
              <a:t>What is range</a:t>
            </a:r>
          </a:p>
          <a:p>
            <a:pPr lvl="1" eaLnBrk="1" hangingPunct="1"/>
            <a:r>
              <a:rPr lang="en-US" dirty="0"/>
              <a:t>Example</a:t>
            </a:r>
            <a:endParaRPr lang="en-US" dirty="0" smtClean="0"/>
          </a:p>
          <a:p>
            <a:pPr eaLnBrk="1" hangingPunct="1"/>
            <a:r>
              <a:rPr lang="en-US" altLang="en-US" dirty="0"/>
              <a:t>7.5.2: The Standard Deviation</a:t>
            </a:r>
          </a:p>
          <a:p>
            <a:pPr lvl="1" eaLnBrk="1" hangingPunct="1"/>
            <a:r>
              <a:rPr lang="en-US" dirty="0"/>
              <a:t>Definition</a:t>
            </a:r>
          </a:p>
          <a:p>
            <a:pPr lvl="1" eaLnBrk="1" hangingPunct="1"/>
            <a:r>
              <a:rPr lang="en-US" dirty="0"/>
              <a:t>How to compute standard </a:t>
            </a:r>
            <a:r>
              <a:rPr lang="en-US" dirty="0" smtClean="0"/>
              <a:t>deviation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11703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7.5: Measures of Variability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measures of variability that help understand the amount of variability or dispersion in a set of </a:t>
            </a:r>
            <a:r>
              <a:rPr lang="en-US" sz="1500" dirty="0" smtClean="0">
                <a:solidFill>
                  <a:srgbClr val="2D1061"/>
                </a:solidFill>
              </a:rPr>
              <a:t>scores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7.5.3: You and Excel – Computing Measures of Variability</a:t>
            </a:r>
          </a:p>
          <a:p>
            <a:pPr lvl="1" eaLnBrk="1" hangingPunct="1"/>
            <a:r>
              <a:rPr lang="en-US" dirty="0"/>
              <a:t>Benefits of computation of descriptive </a:t>
            </a:r>
            <a:r>
              <a:rPr lang="en-US" dirty="0" smtClean="0"/>
              <a:t>statistics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9751145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7.6: Understanding </a:t>
            </a:r>
            <a:r>
              <a:rPr lang="en-US" dirty="0" smtClean="0"/>
              <a:t>Distributions 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how the mean and standard deviation help understand a data distribution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7.6.1: The Normal (Bell-Shaped) Curve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 smtClean="0"/>
              <a:t>Characteristics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183739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7.8</a:t>
            </a:r>
            <a:r>
              <a:rPr lang="en-US" dirty="0"/>
              <a:t>: The impressive, interesting, and always relevant normal curve or bell shaped curve.</a:t>
            </a:r>
          </a:p>
        </p:txBody>
      </p:sp>
      <p:pic>
        <p:nvPicPr>
          <p:cNvPr id="3" name="Picture 2" descr="Figure 7.8 A bell curve shows the mean, median, and mode at the center along the x-axis with symmetric curves and asymptotic tails on either side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949" y="1484437"/>
            <a:ext cx="8175283" cy="4535363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084593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7.6: Understanding </a:t>
            </a:r>
            <a:r>
              <a:rPr lang="en-US" dirty="0" smtClean="0"/>
              <a:t>Distributions 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how the mean and standard deviation help understand a data distribution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7.6.2</a:t>
            </a:r>
            <a:r>
              <a:rPr lang="en-US" altLang="en-US" dirty="0"/>
              <a:t>: The Mean and the Standard Deviation</a:t>
            </a:r>
          </a:p>
          <a:p>
            <a:pPr lvl="1" eaLnBrk="1" hangingPunct="1"/>
            <a:r>
              <a:rPr lang="en-US" dirty="0"/>
              <a:t>Curves</a:t>
            </a:r>
          </a:p>
          <a:p>
            <a:pPr lvl="1" eaLnBrk="1" hangingPunct="1"/>
            <a:r>
              <a:rPr lang="en-US" dirty="0"/>
              <a:t>Normal distribution curves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74888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7.6: Understanding </a:t>
            </a:r>
            <a:r>
              <a:rPr lang="en-US" dirty="0" smtClean="0"/>
              <a:t>Distributions 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how the mean and standard deviation help understand a data distribution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7.6.3: Standard Scores: Computing and Using z Scores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Z score</a:t>
            </a:r>
            <a:endParaRPr lang="en-US" dirty="0" smtClean="0"/>
          </a:p>
          <a:p>
            <a:pPr eaLnBrk="1" hangingPunct="1"/>
            <a:r>
              <a:rPr lang="en-US" altLang="en-US" dirty="0"/>
              <a:t>7.6.4: What z Scores Really, Really Mean</a:t>
            </a:r>
          </a:p>
          <a:p>
            <a:pPr lvl="1" eaLnBrk="1" hangingPunct="1"/>
            <a:r>
              <a:rPr lang="en-US" dirty="0"/>
              <a:t>Z score</a:t>
            </a:r>
          </a:p>
          <a:p>
            <a:pPr lvl="1" eaLnBrk="1" hangingPunct="1"/>
            <a:r>
              <a:rPr lang="en-US" dirty="0"/>
              <a:t>Assigning probability to outcomes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62534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Data Collection and Descriptive Statistics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Data collection is hard work </a:t>
            </a:r>
          </a:p>
          <a:p>
            <a:r>
              <a:rPr lang="en-US" sz="2400" dirty="0"/>
              <a:t>Assembling data collected into a body of information is important </a:t>
            </a:r>
          </a:p>
          <a:p>
            <a:r>
              <a:rPr lang="en-US" sz="2400"/>
              <a:t>Organizing and applying fundamental descriptive tools to make sense out of data collected</a:t>
            </a:r>
            <a:endParaRPr lang="en-US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1136</TotalTime>
  <Words>2266</Words>
  <Application>Microsoft Office PowerPoint</Application>
  <PresentationFormat>On-screen Show (4:3)</PresentationFormat>
  <Paragraphs>388</Paragraphs>
  <Slides>22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508 Lecture</vt:lpstr>
      <vt:lpstr>Exploring Research</vt:lpstr>
      <vt:lpstr>Modules</vt:lpstr>
      <vt:lpstr>Learning Objectives (1 of 2)</vt:lpstr>
      <vt:lpstr>Learning Objectives (2 of 2)</vt:lpstr>
      <vt:lpstr>Introduction: Data Collection and Descriptive Statistics</vt:lpstr>
      <vt:lpstr>7.1: Getting Ready for Data Collection</vt:lpstr>
      <vt:lpstr>7.2: The Data Collection Process (1 of 2)</vt:lpstr>
      <vt:lpstr>Table 7.2: Coding data and using codes that provide the most information possible</vt:lpstr>
      <vt:lpstr>7.2: The Data Collection Process (2 of 2)</vt:lpstr>
      <vt:lpstr>7.3: Getting Ready for Data Analysis</vt:lpstr>
      <vt:lpstr>7.4: Descriptive Statistics (1 of 3)</vt:lpstr>
      <vt:lpstr>Figure 7.2: Distribution of data points (mathematics scores) for children in grades 2 through 10. Each score in a distribution represents one data point.</vt:lpstr>
      <vt:lpstr>7.4: Descriptive Statistics (2 of 3)</vt:lpstr>
      <vt:lpstr>Table 7.3: Measures of central tendency and the corresponding level of measurement.</vt:lpstr>
      <vt:lpstr>7.4: Descriptive Statistics (3 of 3)</vt:lpstr>
      <vt:lpstr>7.5: Measures of Variability (1 of 2)</vt:lpstr>
      <vt:lpstr>7.5: Measures of Variability (2 of 2)</vt:lpstr>
      <vt:lpstr>7.6: Understanding Distributions (1 of 3)</vt:lpstr>
      <vt:lpstr>Figure 7.8: The impressive, interesting, and always relevant normal curve or bell shaped curve.</vt:lpstr>
      <vt:lpstr>7.6: Understanding Distributions (2 of 3)</vt:lpstr>
      <vt:lpstr>7.6: Understanding Distributions (3 of 3)</vt:lpstr>
      <vt:lpstr>Summary: Data Collection and Descriptive Statistics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694</cp:revision>
  <dcterms:created xsi:type="dcterms:W3CDTF">2014-10-10T17:07:42Z</dcterms:created>
  <dcterms:modified xsi:type="dcterms:W3CDTF">2017-06-09T08:34:50Z</dcterms:modified>
  <cp:category>Salkind</cp:category>
  <cp:contentStatus>Salkind</cp:contentStatus>
</cp:coreProperties>
</file>